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8" r:id="rId1"/>
  </p:sldMasterIdLst>
  <p:notesMasterIdLst>
    <p:notesMasterId r:id="rId140"/>
  </p:notesMasterIdLst>
  <p:sldIdLst>
    <p:sldId id="256" r:id="rId2"/>
    <p:sldId id="257" r:id="rId3"/>
    <p:sldId id="259" r:id="rId4"/>
    <p:sldId id="441" r:id="rId5"/>
    <p:sldId id="442" r:id="rId6"/>
    <p:sldId id="260" r:id="rId7"/>
    <p:sldId id="262" r:id="rId8"/>
    <p:sldId id="261" r:id="rId9"/>
    <p:sldId id="284" r:id="rId10"/>
    <p:sldId id="443" r:id="rId11"/>
    <p:sldId id="264" r:id="rId12"/>
    <p:sldId id="491" r:id="rId13"/>
    <p:sldId id="267" r:id="rId14"/>
    <p:sldId id="268" r:id="rId15"/>
    <p:sldId id="269" r:id="rId16"/>
    <p:sldId id="270" r:id="rId17"/>
    <p:sldId id="271" r:id="rId18"/>
    <p:sldId id="272" r:id="rId19"/>
    <p:sldId id="447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448" r:id="rId30"/>
    <p:sldId id="449" r:id="rId31"/>
    <p:sldId id="450" r:id="rId32"/>
    <p:sldId id="282" r:id="rId33"/>
    <p:sldId id="444" r:id="rId34"/>
    <p:sldId id="445" r:id="rId35"/>
    <p:sldId id="283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451" r:id="rId48"/>
    <p:sldId id="297" r:id="rId49"/>
    <p:sldId id="298" r:id="rId50"/>
    <p:sldId id="452" r:id="rId51"/>
    <p:sldId id="299" r:id="rId52"/>
    <p:sldId id="300" r:id="rId53"/>
    <p:sldId id="301" r:id="rId54"/>
    <p:sldId id="328" r:id="rId55"/>
    <p:sldId id="329" r:id="rId56"/>
    <p:sldId id="330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27" r:id="rId65"/>
    <p:sldId id="310" r:id="rId66"/>
    <p:sldId id="311" r:id="rId67"/>
    <p:sldId id="312" r:id="rId68"/>
    <p:sldId id="453" r:id="rId69"/>
    <p:sldId id="454" r:id="rId70"/>
    <p:sldId id="455" r:id="rId71"/>
    <p:sldId id="495" r:id="rId72"/>
    <p:sldId id="496" r:id="rId73"/>
    <p:sldId id="497" r:id="rId74"/>
    <p:sldId id="492" r:id="rId75"/>
    <p:sldId id="493" r:id="rId76"/>
    <p:sldId id="494" r:id="rId77"/>
    <p:sldId id="459" r:id="rId78"/>
    <p:sldId id="460" r:id="rId79"/>
    <p:sldId id="461" r:id="rId80"/>
    <p:sldId id="462" r:id="rId81"/>
    <p:sldId id="463" r:id="rId82"/>
    <p:sldId id="464" r:id="rId83"/>
    <p:sldId id="465" r:id="rId84"/>
    <p:sldId id="466" r:id="rId85"/>
    <p:sldId id="467" r:id="rId86"/>
    <p:sldId id="485" r:id="rId87"/>
    <p:sldId id="470" r:id="rId88"/>
    <p:sldId id="472" r:id="rId89"/>
    <p:sldId id="473" r:id="rId90"/>
    <p:sldId id="474" r:id="rId91"/>
    <p:sldId id="475" r:id="rId92"/>
    <p:sldId id="476" r:id="rId93"/>
    <p:sldId id="477" r:id="rId94"/>
    <p:sldId id="478" r:id="rId95"/>
    <p:sldId id="479" r:id="rId96"/>
    <p:sldId id="480" r:id="rId97"/>
    <p:sldId id="481" r:id="rId98"/>
    <p:sldId id="482" r:id="rId99"/>
    <p:sldId id="483" r:id="rId100"/>
    <p:sldId id="484" r:id="rId101"/>
    <p:sldId id="424" r:id="rId102"/>
    <p:sldId id="425" r:id="rId103"/>
    <p:sldId id="426" r:id="rId104"/>
    <p:sldId id="436" r:id="rId105"/>
    <p:sldId id="437" r:id="rId106"/>
    <p:sldId id="429" r:id="rId107"/>
    <p:sldId id="430" r:id="rId108"/>
    <p:sldId id="439" r:id="rId109"/>
    <p:sldId id="440" r:id="rId110"/>
    <p:sldId id="431" r:id="rId111"/>
    <p:sldId id="432" r:id="rId112"/>
    <p:sldId id="433" r:id="rId113"/>
    <p:sldId id="434" r:id="rId114"/>
    <p:sldId id="435" r:id="rId115"/>
    <p:sldId id="349" r:id="rId116"/>
    <p:sldId id="350" r:id="rId117"/>
    <p:sldId id="486" r:id="rId118"/>
    <p:sldId id="487" r:id="rId119"/>
    <p:sldId id="488" r:id="rId120"/>
    <p:sldId id="351" r:id="rId121"/>
    <p:sldId id="352" r:id="rId122"/>
    <p:sldId id="489" r:id="rId123"/>
    <p:sldId id="490" r:id="rId124"/>
    <p:sldId id="358" r:id="rId125"/>
    <p:sldId id="359" r:id="rId126"/>
    <p:sldId id="375" r:id="rId127"/>
    <p:sldId id="376" r:id="rId128"/>
    <p:sldId id="377" r:id="rId129"/>
    <p:sldId id="378" r:id="rId130"/>
    <p:sldId id="379" r:id="rId131"/>
    <p:sldId id="380" r:id="rId132"/>
    <p:sldId id="422" r:id="rId133"/>
    <p:sldId id="423" r:id="rId134"/>
    <p:sldId id="381" r:id="rId135"/>
    <p:sldId id="382" r:id="rId136"/>
    <p:sldId id="383" r:id="rId137"/>
    <p:sldId id="384" r:id="rId138"/>
    <p:sldId id="313" r:id="rId13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3366CC"/>
    <a:srgbClr val="082538"/>
    <a:srgbClr val="FF0066"/>
    <a:srgbClr val="02083E"/>
    <a:srgbClr val="FFFF00"/>
    <a:srgbClr val="333C04"/>
    <a:srgbClr val="0C0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0" autoAdjust="0"/>
    <p:restoredTop sz="94620" autoAdjust="0"/>
  </p:normalViewPr>
  <p:slideViewPr>
    <p:cSldViewPr>
      <p:cViewPr varScale="1">
        <p:scale>
          <a:sx n="103" d="100"/>
          <a:sy n="103" d="100"/>
        </p:scale>
        <p:origin x="18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10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3.emf"/><Relationship Id="rId2" Type="http://schemas.openxmlformats.org/officeDocument/2006/relationships/image" Target="../media/image552.emf"/><Relationship Id="rId1" Type="http://schemas.openxmlformats.org/officeDocument/2006/relationships/image" Target="../media/image551.emf"/><Relationship Id="rId5" Type="http://schemas.openxmlformats.org/officeDocument/2006/relationships/image" Target="../media/image555.emf"/><Relationship Id="rId4" Type="http://schemas.openxmlformats.org/officeDocument/2006/relationships/image" Target="../media/image554.emf"/></Relationships>
</file>

<file path=ppt/drawings/_rels/vmlDrawing10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8.emf"/><Relationship Id="rId2" Type="http://schemas.openxmlformats.org/officeDocument/2006/relationships/image" Target="../media/image557.emf"/><Relationship Id="rId1" Type="http://schemas.openxmlformats.org/officeDocument/2006/relationships/image" Target="../media/image556.emf"/><Relationship Id="rId5" Type="http://schemas.openxmlformats.org/officeDocument/2006/relationships/image" Target="../media/image560.emf"/><Relationship Id="rId4" Type="http://schemas.openxmlformats.org/officeDocument/2006/relationships/image" Target="../media/image559.emf"/></Relationships>
</file>

<file path=ppt/drawings/_rels/vmlDrawing10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8.emf"/><Relationship Id="rId3" Type="http://schemas.openxmlformats.org/officeDocument/2006/relationships/image" Target="../media/image563.emf"/><Relationship Id="rId7" Type="http://schemas.openxmlformats.org/officeDocument/2006/relationships/image" Target="../media/image567.emf"/><Relationship Id="rId2" Type="http://schemas.openxmlformats.org/officeDocument/2006/relationships/image" Target="../media/image562.emf"/><Relationship Id="rId1" Type="http://schemas.openxmlformats.org/officeDocument/2006/relationships/image" Target="../media/image561.emf"/><Relationship Id="rId6" Type="http://schemas.openxmlformats.org/officeDocument/2006/relationships/image" Target="../media/image566.emf"/><Relationship Id="rId5" Type="http://schemas.openxmlformats.org/officeDocument/2006/relationships/image" Target="../media/image565.emf"/><Relationship Id="rId4" Type="http://schemas.openxmlformats.org/officeDocument/2006/relationships/image" Target="../media/image564.emf"/></Relationships>
</file>

<file path=ppt/drawings/_rels/vmlDrawing10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emf"/><Relationship Id="rId1" Type="http://schemas.openxmlformats.org/officeDocument/2006/relationships/image" Target="../media/image569.emf"/></Relationships>
</file>

<file path=ppt/drawings/_rels/vmlDrawing10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3.emf"/><Relationship Id="rId2" Type="http://schemas.openxmlformats.org/officeDocument/2006/relationships/image" Target="../media/image572.emf"/><Relationship Id="rId1" Type="http://schemas.openxmlformats.org/officeDocument/2006/relationships/image" Target="../media/image571.emf"/></Relationships>
</file>

<file path=ppt/drawings/_rels/vmlDrawing10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6.emf"/><Relationship Id="rId2" Type="http://schemas.openxmlformats.org/officeDocument/2006/relationships/image" Target="../media/image575.emf"/><Relationship Id="rId1" Type="http://schemas.openxmlformats.org/officeDocument/2006/relationships/image" Target="../media/image574.emf"/><Relationship Id="rId5" Type="http://schemas.openxmlformats.org/officeDocument/2006/relationships/image" Target="../media/image578.emf"/><Relationship Id="rId4" Type="http://schemas.openxmlformats.org/officeDocument/2006/relationships/image" Target="../media/image577.emf"/></Relationships>
</file>

<file path=ppt/drawings/_rels/vmlDrawing10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emf"/><Relationship Id="rId2" Type="http://schemas.openxmlformats.org/officeDocument/2006/relationships/image" Target="../media/image580.emf"/><Relationship Id="rId1" Type="http://schemas.openxmlformats.org/officeDocument/2006/relationships/image" Target="../media/image579.emf"/><Relationship Id="rId6" Type="http://schemas.openxmlformats.org/officeDocument/2006/relationships/image" Target="../media/image584.emf"/><Relationship Id="rId5" Type="http://schemas.openxmlformats.org/officeDocument/2006/relationships/image" Target="../media/image583.emf"/><Relationship Id="rId4" Type="http://schemas.openxmlformats.org/officeDocument/2006/relationships/image" Target="../media/image582.e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5.emf"/></Relationships>
</file>

<file path=ppt/drawings/_rels/vmlDrawing10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7.emf"/><Relationship Id="rId1" Type="http://schemas.openxmlformats.org/officeDocument/2006/relationships/image" Target="../media/image586.emf"/></Relationships>
</file>

<file path=ppt/drawings/_rels/vmlDrawing10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emf"/><Relationship Id="rId2" Type="http://schemas.openxmlformats.org/officeDocument/2006/relationships/image" Target="../media/image589.emf"/><Relationship Id="rId1" Type="http://schemas.openxmlformats.org/officeDocument/2006/relationships/image" Target="../media/image588.emf"/><Relationship Id="rId4" Type="http://schemas.openxmlformats.org/officeDocument/2006/relationships/image" Target="../media/image59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1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2.emf"/></Relationships>
</file>

<file path=ppt/drawings/_rels/vmlDrawing1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3.emf"/></Relationships>
</file>

<file path=ppt/drawings/_rels/vmlDrawing1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6.emf"/><Relationship Id="rId2" Type="http://schemas.openxmlformats.org/officeDocument/2006/relationships/image" Target="../media/image595.emf"/><Relationship Id="rId1" Type="http://schemas.openxmlformats.org/officeDocument/2006/relationships/image" Target="../media/image594.emf"/><Relationship Id="rId4" Type="http://schemas.openxmlformats.org/officeDocument/2006/relationships/image" Target="../media/image59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10" Type="http://schemas.openxmlformats.org/officeDocument/2006/relationships/image" Target="../media/image73.emf"/><Relationship Id="rId4" Type="http://schemas.openxmlformats.org/officeDocument/2006/relationships/image" Target="../media/image67.emf"/><Relationship Id="rId9" Type="http://schemas.openxmlformats.org/officeDocument/2006/relationships/image" Target="../media/image7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4" Type="http://schemas.openxmlformats.org/officeDocument/2006/relationships/image" Target="../media/image8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5" Type="http://schemas.openxmlformats.org/officeDocument/2006/relationships/image" Target="../media/image98.emf"/><Relationship Id="rId4" Type="http://schemas.openxmlformats.org/officeDocument/2006/relationships/image" Target="../media/image97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4" Type="http://schemas.openxmlformats.org/officeDocument/2006/relationships/image" Target="../media/image10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4" Type="http://schemas.openxmlformats.org/officeDocument/2006/relationships/image" Target="../media/image112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image" Target="../media/image127.emf"/><Relationship Id="rId7" Type="http://schemas.openxmlformats.org/officeDocument/2006/relationships/image" Target="../media/image131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emf"/><Relationship Id="rId11" Type="http://schemas.openxmlformats.org/officeDocument/2006/relationships/image" Target="../media/image135.emf"/><Relationship Id="rId5" Type="http://schemas.openxmlformats.org/officeDocument/2006/relationships/image" Target="../media/image129.emf"/><Relationship Id="rId10" Type="http://schemas.openxmlformats.org/officeDocument/2006/relationships/image" Target="../media/image134.emf"/><Relationship Id="rId4" Type="http://schemas.openxmlformats.org/officeDocument/2006/relationships/image" Target="../media/image128.emf"/><Relationship Id="rId9" Type="http://schemas.openxmlformats.org/officeDocument/2006/relationships/image" Target="../media/image133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4" Type="http://schemas.openxmlformats.org/officeDocument/2006/relationships/image" Target="../media/image14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4" Type="http://schemas.openxmlformats.org/officeDocument/2006/relationships/image" Target="../media/image14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4" Type="http://schemas.openxmlformats.org/officeDocument/2006/relationships/image" Target="../media/image148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4" Type="http://schemas.openxmlformats.org/officeDocument/2006/relationships/image" Target="../media/image152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6" Type="http://schemas.openxmlformats.org/officeDocument/2006/relationships/image" Target="../media/image158.emf"/><Relationship Id="rId5" Type="http://schemas.openxmlformats.org/officeDocument/2006/relationships/image" Target="../media/image157.emf"/><Relationship Id="rId4" Type="http://schemas.openxmlformats.org/officeDocument/2006/relationships/image" Target="../media/image156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5" Type="http://schemas.openxmlformats.org/officeDocument/2006/relationships/image" Target="../media/image169.emf"/><Relationship Id="rId4" Type="http://schemas.openxmlformats.org/officeDocument/2006/relationships/image" Target="../media/image168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3" Type="http://schemas.openxmlformats.org/officeDocument/2006/relationships/image" Target="../media/image173.emf"/><Relationship Id="rId7" Type="http://schemas.openxmlformats.org/officeDocument/2006/relationships/image" Target="../media/image177.emf"/><Relationship Id="rId2" Type="http://schemas.openxmlformats.org/officeDocument/2006/relationships/image" Target="../media/image172.emf"/><Relationship Id="rId1" Type="http://schemas.openxmlformats.org/officeDocument/2006/relationships/image" Target="../media/image171.emf"/><Relationship Id="rId6" Type="http://schemas.openxmlformats.org/officeDocument/2006/relationships/image" Target="../media/image176.emf"/><Relationship Id="rId5" Type="http://schemas.openxmlformats.org/officeDocument/2006/relationships/image" Target="../media/image175.emf"/><Relationship Id="rId4" Type="http://schemas.openxmlformats.org/officeDocument/2006/relationships/image" Target="../media/image174.emf"/><Relationship Id="rId9" Type="http://schemas.openxmlformats.org/officeDocument/2006/relationships/image" Target="../media/image179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Relationship Id="rId5" Type="http://schemas.openxmlformats.org/officeDocument/2006/relationships/image" Target="../media/image184.emf"/><Relationship Id="rId4" Type="http://schemas.openxmlformats.org/officeDocument/2006/relationships/image" Target="../media/image183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3" Type="http://schemas.openxmlformats.org/officeDocument/2006/relationships/image" Target="../media/image187.emf"/><Relationship Id="rId7" Type="http://schemas.openxmlformats.org/officeDocument/2006/relationships/image" Target="../media/image191.emf"/><Relationship Id="rId2" Type="http://schemas.openxmlformats.org/officeDocument/2006/relationships/image" Target="../media/image186.emf"/><Relationship Id="rId1" Type="http://schemas.openxmlformats.org/officeDocument/2006/relationships/image" Target="../media/image185.emf"/><Relationship Id="rId6" Type="http://schemas.openxmlformats.org/officeDocument/2006/relationships/image" Target="../media/image190.emf"/><Relationship Id="rId11" Type="http://schemas.openxmlformats.org/officeDocument/2006/relationships/image" Target="../media/image195.emf"/><Relationship Id="rId5" Type="http://schemas.openxmlformats.org/officeDocument/2006/relationships/image" Target="../media/image189.emf"/><Relationship Id="rId10" Type="http://schemas.openxmlformats.org/officeDocument/2006/relationships/image" Target="../media/image194.emf"/><Relationship Id="rId4" Type="http://schemas.openxmlformats.org/officeDocument/2006/relationships/image" Target="../media/image188.emf"/><Relationship Id="rId9" Type="http://schemas.openxmlformats.org/officeDocument/2006/relationships/image" Target="../media/image193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Relationship Id="rId5" Type="http://schemas.openxmlformats.org/officeDocument/2006/relationships/image" Target="../media/image200.emf"/><Relationship Id="rId4" Type="http://schemas.openxmlformats.org/officeDocument/2006/relationships/image" Target="../media/image19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3" Type="http://schemas.openxmlformats.org/officeDocument/2006/relationships/image" Target="../media/image203.emf"/><Relationship Id="rId7" Type="http://schemas.openxmlformats.org/officeDocument/2006/relationships/image" Target="../media/image207.emf"/><Relationship Id="rId2" Type="http://schemas.openxmlformats.org/officeDocument/2006/relationships/image" Target="../media/image202.emf"/><Relationship Id="rId1" Type="http://schemas.openxmlformats.org/officeDocument/2006/relationships/image" Target="../media/image201.emf"/><Relationship Id="rId6" Type="http://schemas.openxmlformats.org/officeDocument/2006/relationships/image" Target="../media/image206.emf"/><Relationship Id="rId5" Type="http://schemas.openxmlformats.org/officeDocument/2006/relationships/image" Target="../media/image205.emf"/><Relationship Id="rId4" Type="http://schemas.openxmlformats.org/officeDocument/2006/relationships/image" Target="../media/image204.emf"/><Relationship Id="rId9" Type="http://schemas.openxmlformats.org/officeDocument/2006/relationships/image" Target="../media/image209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3" Type="http://schemas.openxmlformats.org/officeDocument/2006/relationships/image" Target="../media/image212.emf"/><Relationship Id="rId7" Type="http://schemas.openxmlformats.org/officeDocument/2006/relationships/image" Target="../media/image216.emf"/><Relationship Id="rId2" Type="http://schemas.openxmlformats.org/officeDocument/2006/relationships/image" Target="../media/image211.emf"/><Relationship Id="rId1" Type="http://schemas.openxmlformats.org/officeDocument/2006/relationships/image" Target="../media/image210.emf"/><Relationship Id="rId6" Type="http://schemas.openxmlformats.org/officeDocument/2006/relationships/image" Target="../media/image215.emf"/><Relationship Id="rId5" Type="http://schemas.openxmlformats.org/officeDocument/2006/relationships/image" Target="../media/image214.emf"/><Relationship Id="rId10" Type="http://schemas.openxmlformats.org/officeDocument/2006/relationships/image" Target="../media/image190.emf"/><Relationship Id="rId4" Type="http://schemas.openxmlformats.org/officeDocument/2006/relationships/image" Target="../media/image213.emf"/><Relationship Id="rId9" Type="http://schemas.openxmlformats.org/officeDocument/2006/relationships/image" Target="../media/image218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3" Type="http://schemas.openxmlformats.org/officeDocument/2006/relationships/image" Target="../media/image221.emf"/><Relationship Id="rId7" Type="http://schemas.openxmlformats.org/officeDocument/2006/relationships/image" Target="../media/image225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Relationship Id="rId6" Type="http://schemas.openxmlformats.org/officeDocument/2006/relationships/image" Target="../media/image224.emf"/><Relationship Id="rId5" Type="http://schemas.openxmlformats.org/officeDocument/2006/relationships/image" Target="../media/image223.emf"/><Relationship Id="rId4" Type="http://schemas.openxmlformats.org/officeDocument/2006/relationships/image" Target="../media/image222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emf"/><Relationship Id="rId7" Type="http://schemas.openxmlformats.org/officeDocument/2006/relationships/image" Target="../media/image233.emf"/><Relationship Id="rId2" Type="http://schemas.openxmlformats.org/officeDocument/2006/relationships/image" Target="../media/image228.emf"/><Relationship Id="rId1" Type="http://schemas.openxmlformats.org/officeDocument/2006/relationships/image" Target="../media/image227.emf"/><Relationship Id="rId6" Type="http://schemas.openxmlformats.org/officeDocument/2006/relationships/image" Target="../media/image232.emf"/><Relationship Id="rId5" Type="http://schemas.openxmlformats.org/officeDocument/2006/relationships/image" Target="../media/image231.emf"/><Relationship Id="rId4" Type="http://schemas.openxmlformats.org/officeDocument/2006/relationships/image" Target="../media/image230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emf"/><Relationship Id="rId2" Type="http://schemas.openxmlformats.org/officeDocument/2006/relationships/image" Target="../media/image235.emf"/><Relationship Id="rId1" Type="http://schemas.openxmlformats.org/officeDocument/2006/relationships/image" Target="../media/image234.emf"/><Relationship Id="rId4" Type="http://schemas.openxmlformats.org/officeDocument/2006/relationships/image" Target="../media/image237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emf"/><Relationship Id="rId2" Type="http://schemas.openxmlformats.org/officeDocument/2006/relationships/image" Target="../media/image239.emf"/><Relationship Id="rId1" Type="http://schemas.openxmlformats.org/officeDocument/2006/relationships/image" Target="../media/image238.emf"/><Relationship Id="rId4" Type="http://schemas.openxmlformats.org/officeDocument/2006/relationships/image" Target="../media/image24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2.e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emf"/><Relationship Id="rId3" Type="http://schemas.openxmlformats.org/officeDocument/2006/relationships/image" Target="../media/image245.emf"/><Relationship Id="rId7" Type="http://schemas.openxmlformats.org/officeDocument/2006/relationships/image" Target="../media/image249.emf"/><Relationship Id="rId2" Type="http://schemas.openxmlformats.org/officeDocument/2006/relationships/image" Target="../media/image244.emf"/><Relationship Id="rId1" Type="http://schemas.openxmlformats.org/officeDocument/2006/relationships/image" Target="../media/image243.emf"/><Relationship Id="rId6" Type="http://schemas.openxmlformats.org/officeDocument/2006/relationships/image" Target="../media/image248.emf"/><Relationship Id="rId5" Type="http://schemas.openxmlformats.org/officeDocument/2006/relationships/image" Target="../media/image247.emf"/><Relationship Id="rId10" Type="http://schemas.openxmlformats.org/officeDocument/2006/relationships/image" Target="../media/image252.emf"/><Relationship Id="rId4" Type="http://schemas.openxmlformats.org/officeDocument/2006/relationships/image" Target="../media/image246.emf"/><Relationship Id="rId9" Type="http://schemas.openxmlformats.org/officeDocument/2006/relationships/image" Target="../media/image25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6.emf"/><Relationship Id="rId1" Type="http://schemas.openxmlformats.org/officeDocument/2006/relationships/image" Target="../media/image255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emf"/><Relationship Id="rId2" Type="http://schemas.openxmlformats.org/officeDocument/2006/relationships/image" Target="../media/image258.emf"/><Relationship Id="rId1" Type="http://schemas.openxmlformats.org/officeDocument/2006/relationships/image" Target="../media/image257.emf"/><Relationship Id="rId6" Type="http://schemas.openxmlformats.org/officeDocument/2006/relationships/image" Target="../media/image262.emf"/><Relationship Id="rId5" Type="http://schemas.openxmlformats.org/officeDocument/2006/relationships/image" Target="../media/image261.emf"/><Relationship Id="rId4" Type="http://schemas.openxmlformats.org/officeDocument/2006/relationships/image" Target="../media/image260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emf"/><Relationship Id="rId7" Type="http://schemas.openxmlformats.org/officeDocument/2006/relationships/image" Target="../media/image269.emf"/><Relationship Id="rId2" Type="http://schemas.openxmlformats.org/officeDocument/2006/relationships/image" Target="../media/image264.emf"/><Relationship Id="rId1" Type="http://schemas.openxmlformats.org/officeDocument/2006/relationships/image" Target="../media/image263.emf"/><Relationship Id="rId6" Type="http://schemas.openxmlformats.org/officeDocument/2006/relationships/image" Target="../media/image268.emf"/><Relationship Id="rId5" Type="http://schemas.openxmlformats.org/officeDocument/2006/relationships/image" Target="../media/image267.emf"/><Relationship Id="rId4" Type="http://schemas.openxmlformats.org/officeDocument/2006/relationships/image" Target="../media/image266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emf"/><Relationship Id="rId2" Type="http://schemas.openxmlformats.org/officeDocument/2006/relationships/image" Target="../media/image271.emf"/><Relationship Id="rId1" Type="http://schemas.openxmlformats.org/officeDocument/2006/relationships/image" Target="../media/image270.emf"/><Relationship Id="rId6" Type="http://schemas.openxmlformats.org/officeDocument/2006/relationships/image" Target="../media/image275.emf"/><Relationship Id="rId5" Type="http://schemas.openxmlformats.org/officeDocument/2006/relationships/image" Target="../media/image274.emf"/><Relationship Id="rId4" Type="http://schemas.openxmlformats.org/officeDocument/2006/relationships/image" Target="../media/image273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emf"/><Relationship Id="rId2" Type="http://schemas.openxmlformats.org/officeDocument/2006/relationships/image" Target="../media/image277.emf"/><Relationship Id="rId1" Type="http://schemas.openxmlformats.org/officeDocument/2006/relationships/image" Target="../media/image276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emf"/><Relationship Id="rId7" Type="http://schemas.openxmlformats.org/officeDocument/2006/relationships/image" Target="../media/image285.emf"/><Relationship Id="rId2" Type="http://schemas.openxmlformats.org/officeDocument/2006/relationships/image" Target="../media/image280.emf"/><Relationship Id="rId1" Type="http://schemas.openxmlformats.org/officeDocument/2006/relationships/image" Target="../media/image279.emf"/><Relationship Id="rId6" Type="http://schemas.openxmlformats.org/officeDocument/2006/relationships/image" Target="../media/image284.emf"/><Relationship Id="rId5" Type="http://schemas.openxmlformats.org/officeDocument/2006/relationships/image" Target="../media/image283.emf"/><Relationship Id="rId4" Type="http://schemas.openxmlformats.org/officeDocument/2006/relationships/image" Target="../media/image282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emf"/><Relationship Id="rId2" Type="http://schemas.openxmlformats.org/officeDocument/2006/relationships/image" Target="../media/image287.emf"/><Relationship Id="rId1" Type="http://schemas.openxmlformats.org/officeDocument/2006/relationships/image" Target="../media/image286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emf"/><Relationship Id="rId2" Type="http://schemas.openxmlformats.org/officeDocument/2006/relationships/image" Target="../media/image290.emf"/><Relationship Id="rId1" Type="http://schemas.openxmlformats.org/officeDocument/2006/relationships/image" Target="../media/image289.emf"/><Relationship Id="rId6" Type="http://schemas.openxmlformats.org/officeDocument/2006/relationships/image" Target="../media/image294.emf"/><Relationship Id="rId5" Type="http://schemas.openxmlformats.org/officeDocument/2006/relationships/image" Target="../media/image293.emf"/><Relationship Id="rId4" Type="http://schemas.openxmlformats.org/officeDocument/2006/relationships/image" Target="../media/image292.e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emf"/><Relationship Id="rId2" Type="http://schemas.openxmlformats.org/officeDocument/2006/relationships/image" Target="../media/image296.emf"/><Relationship Id="rId1" Type="http://schemas.openxmlformats.org/officeDocument/2006/relationships/image" Target="../media/image295.emf"/><Relationship Id="rId6" Type="http://schemas.openxmlformats.org/officeDocument/2006/relationships/image" Target="../media/image300.emf"/><Relationship Id="rId5" Type="http://schemas.openxmlformats.org/officeDocument/2006/relationships/image" Target="../media/image299.emf"/><Relationship Id="rId4" Type="http://schemas.openxmlformats.org/officeDocument/2006/relationships/image" Target="../media/image298.e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emf"/><Relationship Id="rId2" Type="http://schemas.openxmlformats.org/officeDocument/2006/relationships/image" Target="../media/image302.emf"/><Relationship Id="rId1" Type="http://schemas.openxmlformats.org/officeDocument/2006/relationships/image" Target="../media/image301.emf"/><Relationship Id="rId4" Type="http://schemas.openxmlformats.org/officeDocument/2006/relationships/image" Target="../media/image30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emf"/><Relationship Id="rId2" Type="http://schemas.openxmlformats.org/officeDocument/2006/relationships/image" Target="../media/image306.emf"/><Relationship Id="rId1" Type="http://schemas.openxmlformats.org/officeDocument/2006/relationships/image" Target="../media/image305.emf"/><Relationship Id="rId5" Type="http://schemas.openxmlformats.org/officeDocument/2006/relationships/image" Target="../media/image309.emf"/><Relationship Id="rId4" Type="http://schemas.openxmlformats.org/officeDocument/2006/relationships/image" Target="../media/image308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0.e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emf"/><Relationship Id="rId3" Type="http://schemas.openxmlformats.org/officeDocument/2006/relationships/image" Target="../media/image313.emf"/><Relationship Id="rId7" Type="http://schemas.openxmlformats.org/officeDocument/2006/relationships/image" Target="../media/image317.emf"/><Relationship Id="rId2" Type="http://schemas.openxmlformats.org/officeDocument/2006/relationships/image" Target="../media/image312.emf"/><Relationship Id="rId1" Type="http://schemas.openxmlformats.org/officeDocument/2006/relationships/image" Target="../media/image311.emf"/><Relationship Id="rId6" Type="http://schemas.openxmlformats.org/officeDocument/2006/relationships/image" Target="../media/image316.emf"/><Relationship Id="rId11" Type="http://schemas.openxmlformats.org/officeDocument/2006/relationships/image" Target="../media/image321.emf"/><Relationship Id="rId5" Type="http://schemas.openxmlformats.org/officeDocument/2006/relationships/image" Target="../media/image315.emf"/><Relationship Id="rId10" Type="http://schemas.openxmlformats.org/officeDocument/2006/relationships/image" Target="../media/image320.emf"/><Relationship Id="rId4" Type="http://schemas.openxmlformats.org/officeDocument/2006/relationships/image" Target="../media/image314.emf"/><Relationship Id="rId9" Type="http://schemas.openxmlformats.org/officeDocument/2006/relationships/image" Target="../media/image319.e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emf"/><Relationship Id="rId3" Type="http://schemas.openxmlformats.org/officeDocument/2006/relationships/image" Target="../media/image313.emf"/><Relationship Id="rId7" Type="http://schemas.openxmlformats.org/officeDocument/2006/relationships/image" Target="../media/image326.emf"/><Relationship Id="rId12" Type="http://schemas.openxmlformats.org/officeDocument/2006/relationships/image" Target="../media/image331.emf"/><Relationship Id="rId2" Type="http://schemas.openxmlformats.org/officeDocument/2006/relationships/image" Target="../media/image323.emf"/><Relationship Id="rId1" Type="http://schemas.openxmlformats.org/officeDocument/2006/relationships/image" Target="../media/image322.emf"/><Relationship Id="rId6" Type="http://schemas.openxmlformats.org/officeDocument/2006/relationships/image" Target="../media/image314.emf"/><Relationship Id="rId11" Type="http://schemas.openxmlformats.org/officeDocument/2006/relationships/image" Target="../media/image330.emf"/><Relationship Id="rId5" Type="http://schemas.openxmlformats.org/officeDocument/2006/relationships/image" Target="../media/image325.emf"/><Relationship Id="rId10" Type="http://schemas.openxmlformats.org/officeDocument/2006/relationships/image" Target="../media/image329.emf"/><Relationship Id="rId4" Type="http://schemas.openxmlformats.org/officeDocument/2006/relationships/image" Target="../media/image324.emf"/><Relationship Id="rId9" Type="http://schemas.openxmlformats.org/officeDocument/2006/relationships/image" Target="../media/image328.e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emf"/><Relationship Id="rId2" Type="http://schemas.openxmlformats.org/officeDocument/2006/relationships/image" Target="../media/image333.emf"/><Relationship Id="rId1" Type="http://schemas.openxmlformats.org/officeDocument/2006/relationships/image" Target="../media/image332.emf"/><Relationship Id="rId6" Type="http://schemas.openxmlformats.org/officeDocument/2006/relationships/image" Target="../media/image314.emf"/><Relationship Id="rId5" Type="http://schemas.openxmlformats.org/officeDocument/2006/relationships/image" Target="../media/image336.emf"/><Relationship Id="rId4" Type="http://schemas.openxmlformats.org/officeDocument/2006/relationships/image" Target="../media/image335.e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emf"/><Relationship Id="rId7" Type="http://schemas.openxmlformats.org/officeDocument/2006/relationships/image" Target="../media/image314.emf"/><Relationship Id="rId2" Type="http://schemas.openxmlformats.org/officeDocument/2006/relationships/image" Target="../media/image339.emf"/><Relationship Id="rId1" Type="http://schemas.openxmlformats.org/officeDocument/2006/relationships/image" Target="../media/image338.emf"/><Relationship Id="rId6" Type="http://schemas.openxmlformats.org/officeDocument/2006/relationships/image" Target="../media/image343.emf"/><Relationship Id="rId5" Type="http://schemas.openxmlformats.org/officeDocument/2006/relationships/image" Target="../media/image342.emf"/><Relationship Id="rId4" Type="http://schemas.openxmlformats.org/officeDocument/2006/relationships/image" Target="../media/image341.e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emf"/><Relationship Id="rId2" Type="http://schemas.openxmlformats.org/officeDocument/2006/relationships/image" Target="../media/image346.emf"/><Relationship Id="rId1" Type="http://schemas.openxmlformats.org/officeDocument/2006/relationships/image" Target="../media/image345.emf"/><Relationship Id="rId6" Type="http://schemas.openxmlformats.org/officeDocument/2006/relationships/image" Target="../media/image349.emf"/><Relationship Id="rId5" Type="http://schemas.openxmlformats.org/officeDocument/2006/relationships/image" Target="../media/image314.emf"/><Relationship Id="rId4" Type="http://schemas.openxmlformats.org/officeDocument/2006/relationships/image" Target="../media/image348.e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emf"/><Relationship Id="rId7" Type="http://schemas.openxmlformats.org/officeDocument/2006/relationships/image" Target="../media/image357.emf"/><Relationship Id="rId2" Type="http://schemas.openxmlformats.org/officeDocument/2006/relationships/image" Target="../media/image352.emf"/><Relationship Id="rId1" Type="http://schemas.openxmlformats.org/officeDocument/2006/relationships/image" Target="../media/image351.emf"/><Relationship Id="rId6" Type="http://schemas.openxmlformats.org/officeDocument/2006/relationships/image" Target="../media/image356.emf"/><Relationship Id="rId5" Type="http://schemas.openxmlformats.org/officeDocument/2006/relationships/image" Target="../media/image355.emf"/><Relationship Id="rId4" Type="http://schemas.openxmlformats.org/officeDocument/2006/relationships/image" Target="../media/image354.e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emf"/><Relationship Id="rId2" Type="http://schemas.openxmlformats.org/officeDocument/2006/relationships/image" Target="../media/image359.emf"/><Relationship Id="rId1" Type="http://schemas.openxmlformats.org/officeDocument/2006/relationships/image" Target="../media/image358.e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emf"/><Relationship Id="rId2" Type="http://schemas.openxmlformats.org/officeDocument/2006/relationships/image" Target="../media/image362.emf"/><Relationship Id="rId1" Type="http://schemas.openxmlformats.org/officeDocument/2006/relationships/image" Target="../media/image361.emf"/><Relationship Id="rId4" Type="http://schemas.openxmlformats.org/officeDocument/2006/relationships/image" Target="../media/image36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emf"/><Relationship Id="rId2" Type="http://schemas.openxmlformats.org/officeDocument/2006/relationships/image" Target="../media/image367.emf"/><Relationship Id="rId1" Type="http://schemas.openxmlformats.org/officeDocument/2006/relationships/image" Target="../media/image366.e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emf"/><Relationship Id="rId3" Type="http://schemas.openxmlformats.org/officeDocument/2006/relationships/image" Target="../media/image371.emf"/><Relationship Id="rId7" Type="http://schemas.openxmlformats.org/officeDocument/2006/relationships/image" Target="../media/image375.emf"/><Relationship Id="rId2" Type="http://schemas.openxmlformats.org/officeDocument/2006/relationships/image" Target="../media/image370.emf"/><Relationship Id="rId1" Type="http://schemas.openxmlformats.org/officeDocument/2006/relationships/image" Target="../media/image369.emf"/><Relationship Id="rId6" Type="http://schemas.openxmlformats.org/officeDocument/2006/relationships/image" Target="../media/image374.emf"/><Relationship Id="rId5" Type="http://schemas.openxmlformats.org/officeDocument/2006/relationships/image" Target="../media/image373.emf"/><Relationship Id="rId4" Type="http://schemas.openxmlformats.org/officeDocument/2006/relationships/image" Target="../media/image372.e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9.emf"/><Relationship Id="rId2" Type="http://schemas.openxmlformats.org/officeDocument/2006/relationships/image" Target="../media/image378.emf"/><Relationship Id="rId1" Type="http://schemas.openxmlformats.org/officeDocument/2006/relationships/image" Target="../media/image377.e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emf"/><Relationship Id="rId2" Type="http://schemas.openxmlformats.org/officeDocument/2006/relationships/image" Target="../media/image381.emf"/><Relationship Id="rId1" Type="http://schemas.openxmlformats.org/officeDocument/2006/relationships/image" Target="../media/image380.emf"/><Relationship Id="rId6" Type="http://schemas.openxmlformats.org/officeDocument/2006/relationships/image" Target="../media/image385.emf"/><Relationship Id="rId5" Type="http://schemas.openxmlformats.org/officeDocument/2006/relationships/image" Target="../media/image384.emf"/><Relationship Id="rId4" Type="http://schemas.openxmlformats.org/officeDocument/2006/relationships/image" Target="../media/image383.e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emf"/><Relationship Id="rId3" Type="http://schemas.openxmlformats.org/officeDocument/2006/relationships/image" Target="../media/image388.emf"/><Relationship Id="rId7" Type="http://schemas.openxmlformats.org/officeDocument/2006/relationships/image" Target="../media/image392.emf"/><Relationship Id="rId2" Type="http://schemas.openxmlformats.org/officeDocument/2006/relationships/image" Target="../media/image387.emf"/><Relationship Id="rId1" Type="http://schemas.openxmlformats.org/officeDocument/2006/relationships/image" Target="../media/image386.emf"/><Relationship Id="rId6" Type="http://schemas.openxmlformats.org/officeDocument/2006/relationships/image" Target="../media/image391.emf"/><Relationship Id="rId5" Type="http://schemas.openxmlformats.org/officeDocument/2006/relationships/image" Target="../media/image390.emf"/><Relationship Id="rId10" Type="http://schemas.openxmlformats.org/officeDocument/2006/relationships/image" Target="../media/image385.emf"/><Relationship Id="rId4" Type="http://schemas.openxmlformats.org/officeDocument/2006/relationships/image" Target="../media/image389.emf"/><Relationship Id="rId9" Type="http://schemas.openxmlformats.org/officeDocument/2006/relationships/image" Target="../media/image394.e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emf"/><Relationship Id="rId3" Type="http://schemas.openxmlformats.org/officeDocument/2006/relationships/image" Target="../media/image398.emf"/><Relationship Id="rId7" Type="http://schemas.openxmlformats.org/officeDocument/2006/relationships/image" Target="../media/image402.emf"/><Relationship Id="rId2" Type="http://schemas.openxmlformats.org/officeDocument/2006/relationships/image" Target="../media/image397.emf"/><Relationship Id="rId1" Type="http://schemas.openxmlformats.org/officeDocument/2006/relationships/image" Target="../media/image396.emf"/><Relationship Id="rId6" Type="http://schemas.openxmlformats.org/officeDocument/2006/relationships/image" Target="../media/image401.emf"/><Relationship Id="rId5" Type="http://schemas.openxmlformats.org/officeDocument/2006/relationships/image" Target="../media/image400.emf"/><Relationship Id="rId4" Type="http://schemas.openxmlformats.org/officeDocument/2006/relationships/image" Target="../media/image399.e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emf"/><Relationship Id="rId3" Type="http://schemas.openxmlformats.org/officeDocument/2006/relationships/image" Target="../media/image406.emf"/><Relationship Id="rId7" Type="http://schemas.openxmlformats.org/officeDocument/2006/relationships/image" Target="../media/image410.emf"/><Relationship Id="rId12" Type="http://schemas.openxmlformats.org/officeDocument/2006/relationships/image" Target="../media/image415.emf"/><Relationship Id="rId2" Type="http://schemas.openxmlformats.org/officeDocument/2006/relationships/image" Target="../media/image405.emf"/><Relationship Id="rId1" Type="http://schemas.openxmlformats.org/officeDocument/2006/relationships/image" Target="../media/image404.emf"/><Relationship Id="rId6" Type="http://schemas.openxmlformats.org/officeDocument/2006/relationships/image" Target="../media/image409.emf"/><Relationship Id="rId11" Type="http://schemas.openxmlformats.org/officeDocument/2006/relationships/image" Target="../media/image414.emf"/><Relationship Id="rId5" Type="http://schemas.openxmlformats.org/officeDocument/2006/relationships/image" Target="../media/image408.emf"/><Relationship Id="rId10" Type="http://schemas.openxmlformats.org/officeDocument/2006/relationships/image" Target="../media/image413.emf"/><Relationship Id="rId4" Type="http://schemas.openxmlformats.org/officeDocument/2006/relationships/image" Target="../media/image407.emf"/><Relationship Id="rId9" Type="http://schemas.openxmlformats.org/officeDocument/2006/relationships/image" Target="../media/image412.e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emf"/><Relationship Id="rId3" Type="http://schemas.openxmlformats.org/officeDocument/2006/relationships/image" Target="../media/image419.emf"/><Relationship Id="rId7" Type="http://schemas.openxmlformats.org/officeDocument/2006/relationships/image" Target="../media/image423.emf"/><Relationship Id="rId12" Type="http://schemas.openxmlformats.org/officeDocument/2006/relationships/image" Target="../media/image415.emf"/><Relationship Id="rId2" Type="http://schemas.openxmlformats.org/officeDocument/2006/relationships/image" Target="../media/image418.emf"/><Relationship Id="rId1" Type="http://schemas.openxmlformats.org/officeDocument/2006/relationships/image" Target="../media/image417.emf"/><Relationship Id="rId6" Type="http://schemas.openxmlformats.org/officeDocument/2006/relationships/image" Target="../media/image422.emf"/><Relationship Id="rId11" Type="http://schemas.openxmlformats.org/officeDocument/2006/relationships/image" Target="../media/image427.emf"/><Relationship Id="rId5" Type="http://schemas.openxmlformats.org/officeDocument/2006/relationships/image" Target="../media/image421.emf"/><Relationship Id="rId10" Type="http://schemas.openxmlformats.org/officeDocument/2006/relationships/image" Target="../media/image426.emf"/><Relationship Id="rId4" Type="http://schemas.openxmlformats.org/officeDocument/2006/relationships/image" Target="../media/image420.emf"/><Relationship Id="rId9" Type="http://schemas.openxmlformats.org/officeDocument/2006/relationships/image" Target="../media/image425.e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emf"/><Relationship Id="rId2" Type="http://schemas.openxmlformats.org/officeDocument/2006/relationships/image" Target="../media/image429.emf"/><Relationship Id="rId1" Type="http://schemas.openxmlformats.org/officeDocument/2006/relationships/image" Target="../media/image428.emf"/><Relationship Id="rId6" Type="http://schemas.openxmlformats.org/officeDocument/2006/relationships/image" Target="../media/image433.emf"/><Relationship Id="rId5" Type="http://schemas.openxmlformats.org/officeDocument/2006/relationships/image" Target="../media/image432.emf"/><Relationship Id="rId4" Type="http://schemas.openxmlformats.org/officeDocument/2006/relationships/image" Target="../media/image431.emf"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2.emf"/><Relationship Id="rId3" Type="http://schemas.openxmlformats.org/officeDocument/2006/relationships/image" Target="../media/image437.emf"/><Relationship Id="rId7" Type="http://schemas.openxmlformats.org/officeDocument/2006/relationships/image" Target="../media/image441.emf"/><Relationship Id="rId2" Type="http://schemas.openxmlformats.org/officeDocument/2006/relationships/image" Target="../media/image436.emf"/><Relationship Id="rId1" Type="http://schemas.openxmlformats.org/officeDocument/2006/relationships/image" Target="../media/image435.emf"/><Relationship Id="rId6" Type="http://schemas.openxmlformats.org/officeDocument/2006/relationships/image" Target="../media/image440.emf"/><Relationship Id="rId11" Type="http://schemas.openxmlformats.org/officeDocument/2006/relationships/image" Target="../media/image445.emf"/><Relationship Id="rId5" Type="http://schemas.openxmlformats.org/officeDocument/2006/relationships/image" Target="../media/image439.emf"/><Relationship Id="rId10" Type="http://schemas.openxmlformats.org/officeDocument/2006/relationships/image" Target="../media/image444.emf"/><Relationship Id="rId4" Type="http://schemas.openxmlformats.org/officeDocument/2006/relationships/image" Target="../media/image438.emf"/><Relationship Id="rId9" Type="http://schemas.openxmlformats.org/officeDocument/2006/relationships/image" Target="../media/image44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emf"/><Relationship Id="rId3" Type="http://schemas.openxmlformats.org/officeDocument/2006/relationships/image" Target="../media/image448.emf"/><Relationship Id="rId7" Type="http://schemas.openxmlformats.org/officeDocument/2006/relationships/image" Target="../media/image452.emf"/><Relationship Id="rId2" Type="http://schemas.openxmlformats.org/officeDocument/2006/relationships/image" Target="../media/image447.emf"/><Relationship Id="rId1" Type="http://schemas.openxmlformats.org/officeDocument/2006/relationships/image" Target="../media/image446.emf"/><Relationship Id="rId6" Type="http://schemas.openxmlformats.org/officeDocument/2006/relationships/image" Target="../media/image451.emf"/><Relationship Id="rId5" Type="http://schemas.openxmlformats.org/officeDocument/2006/relationships/image" Target="../media/image450.emf"/><Relationship Id="rId4" Type="http://schemas.openxmlformats.org/officeDocument/2006/relationships/image" Target="../media/image449.emf"/><Relationship Id="rId9" Type="http://schemas.openxmlformats.org/officeDocument/2006/relationships/image" Target="../media/image454.e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7.emf"/><Relationship Id="rId2" Type="http://schemas.openxmlformats.org/officeDocument/2006/relationships/image" Target="../media/image456.emf"/><Relationship Id="rId1" Type="http://schemas.openxmlformats.org/officeDocument/2006/relationships/image" Target="../media/image455.emf"/><Relationship Id="rId6" Type="http://schemas.openxmlformats.org/officeDocument/2006/relationships/image" Target="../media/image460.emf"/><Relationship Id="rId5" Type="http://schemas.openxmlformats.org/officeDocument/2006/relationships/image" Target="../media/image459.emf"/><Relationship Id="rId4" Type="http://schemas.openxmlformats.org/officeDocument/2006/relationships/image" Target="../media/image458.e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3.emf"/><Relationship Id="rId7" Type="http://schemas.openxmlformats.org/officeDocument/2006/relationships/image" Target="../media/image467.emf"/><Relationship Id="rId2" Type="http://schemas.openxmlformats.org/officeDocument/2006/relationships/image" Target="../media/image462.emf"/><Relationship Id="rId1" Type="http://schemas.openxmlformats.org/officeDocument/2006/relationships/image" Target="../media/image461.emf"/><Relationship Id="rId6" Type="http://schemas.openxmlformats.org/officeDocument/2006/relationships/image" Target="../media/image466.emf"/><Relationship Id="rId5" Type="http://schemas.openxmlformats.org/officeDocument/2006/relationships/image" Target="../media/image465.emf"/><Relationship Id="rId4" Type="http://schemas.openxmlformats.org/officeDocument/2006/relationships/image" Target="../media/image464.e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emf"/><Relationship Id="rId2" Type="http://schemas.openxmlformats.org/officeDocument/2006/relationships/image" Target="../media/image469.emf"/><Relationship Id="rId1" Type="http://schemas.openxmlformats.org/officeDocument/2006/relationships/image" Target="../media/image468.emf"/><Relationship Id="rId4" Type="http://schemas.openxmlformats.org/officeDocument/2006/relationships/image" Target="../media/image471.e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4.emf"/><Relationship Id="rId7" Type="http://schemas.openxmlformats.org/officeDocument/2006/relationships/image" Target="../media/image478.emf"/><Relationship Id="rId2" Type="http://schemas.openxmlformats.org/officeDocument/2006/relationships/image" Target="../media/image473.emf"/><Relationship Id="rId1" Type="http://schemas.openxmlformats.org/officeDocument/2006/relationships/image" Target="../media/image472.emf"/><Relationship Id="rId6" Type="http://schemas.openxmlformats.org/officeDocument/2006/relationships/image" Target="../media/image477.emf"/><Relationship Id="rId5" Type="http://schemas.openxmlformats.org/officeDocument/2006/relationships/image" Target="../media/image476.emf"/><Relationship Id="rId4" Type="http://schemas.openxmlformats.org/officeDocument/2006/relationships/image" Target="../media/image475.e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emf"/><Relationship Id="rId7" Type="http://schemas.openxmlformats.org/officeDocument/2006/relationships/image" Target="../media/image484.emf"/><Relationship Id="rId2" Type="http://schemas.openxmlformats.org/officeDocument/2006/relationships/image" Target="../media/image475.emf"/><Relationship Id="rId1" Type="http://schemas.openxmlformats.org/officeDocument/2006/relationships/image" Target="../media/image479.emf"/><Relationship Id="rId6" Type="http://schemas.openxmlformats.org/officeDocument/2006/relationships/image" Target="../media/image483.emf"/><Relationship Id="rId5" Type="http://schemas.openxmlformats.org/officeDocument/2006/relationships/image" Target="../media/image482.emf"/><Relationship Id="rId4" Type="http://schemas.openxmlformats.org/officeDocument/2006/relationships/image" Target="../media/image481.emf"/></Relationships>
</file>

<file path=ppt/drawings/_rels/vmlDrawing8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2.emf"/><Relationship Id="rId3" Type="http://schemas.openxmlformats.org/officeDocument/2006/relationships/image" Target="../media/image487.emf"/><Relationship Id="rId7" Type="http://schemas.openxmlformats.org/officeDocument/2006/relationships/image" Target="../media/image491.emf"/><Relationship Id="rId2" Type="http://schemas.openxmlformats.org/officeDocument/2006/relationships/image" Target="../media/image486.emf"/><Relationship Id="rId1" Type="http://schemas.openxmlformats.org/officeDocument/2006/relationships/image" Target="../media/image485.emf"/><Relationship Id="rId6" Type="http://schemas.openxmlformats.org/officeDocument/2006/relationships/image" Target="../media/image490.emf"/><Relationship Id="rId5" Type="http://schemas.openxmlformats.org/officeDocument/2006/relationships/image" Target="../media/image489.emf"/><Relationship Id="rId10" Type="http://schemas.openxmlformats.org/officeDocument/2006/relationships/image" Target="../media/image483.emf"/><Relationship Id="rId4" Type="http://schemas.openxmlformats.org/officeDocument/2006/relationships/image" Target="../media/image488.emf"/><Relationship Id="rId9" Type="http://schemas.openxmlformats.org/officeDocument/2006/relationships/image" Target="../media/image493.emf"/></Relationships>
</file>

<file path=ppt/drawings/_rels/vmlDrawing8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6.emf"/><Relationship Id="rId1" Type="http://schemas.openxmlformats.org/officeDocument/2006/relationships/image" Target="../media/image495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7.e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emf"/><Relationship Id="rId2" Type="http://schemas.openxmlformats.org/officeDocument/2006/relationships/image" Target="../media/image499.emf"/><Relationship Id="rId1" Type="http://schemas.openxmlformats.org/officeDocument/2006/relationships/image" Target="../media/image49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9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6.emf"/><Relationship Id="rId3" Type="http://schemas.openxmlformats.org/officeDocument/2006/relationships/image" Target="../media/image480.emf"/><Relationship Id="rId7" Type="http://schemas.openxmlformats.org/officeDocument/2006/relationships/image" Target="../media/image505.emf"/><Relationship Id="rId12" Type="http://schemas.openxmlformats.org/officeDocument/2006/relationships/image" Target="../media/image508.emf"/><Relationship Id="rId2" Type="http://schemas.openxmlformats.org/officeDocument/2006/relationships/image" Target="../media/image502.emf"/><Relationship Id="rId1" Type="http://schemas.openxmlformats.org/officeDocument/2006/relationships/image" Target="../media/image501.emf"/><Relationship Id="rId6" Type="http://schemas.openxmlformats.org/officeDocument/2006/relationships/image" Target="../media/image504.emf"/><Relationship Id="rId11" Type="http://schemas.openxmlformats.org/officeDocument/2006/relationships/image" Target="../media/image507.emf"/><Relationship Id="rId5" Type="http://schemas.openxmlformats.org/officeDocument/2006/relationships/image" Target="../media/image503.emf"/><Relationship Id="rId10" Type="http://schemas.openxmlformats.org/officeDocument/2006/relationships/image" Target="../media/image506.emf"/><Relationship Id="rId4" Type="http://schemas.openxmlformats.org/officeDocument/2006/relationships/image" Target="../media/image481.emf"/><Relationship Id="rId9" Type="http://schemas.openxmlformats.org/officeDocument/2006/relationships/image" Target="../media/image487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0.emf"/></Relationships>
</file>

<file path=ppt/drawings/_rels/vmlDrawing9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2.emf"/><Relationship Id="rId1" Type="http://schemas.openxmlformats.org/officeDocument/2006/relationships/image" Target="../media/image511.emf"/></Relationships>
</file>

<file path=ppt/drawings/_rels/vmlDrawing9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4.emf"/><Relationship Id="rId7" Type="http://schemas.openxmlformats.org/officeDocument/2006/relationships/image" Target="../media/image518.emf"/><Relationship Id="rId2" Type="http://schemas.openxmlformats.org/officeDocument/2006/relationships/image" Target="../media/image513.emf"/><Relationship Id="rId1" Type="http://schemas.openxmlformats.org/officeDocument/2006/relationships/image" Target="../media/image478.emf"/><Relationship Id="rId6" Type="http://schemas.openxmlformats.org/officeDocument/2006/relationships/image" Target="../media/image517.emf"/><Relationship Id="rId5" Type="http://schemas.openxmlformats.org/officeDocument/2006/relationships/image" Target="../media/image516.emf"/><Relationship Id="rId4" Type="http://schemas.openxmlformats.org/officeDocument/2006/relationships/image" Target="../media/image515.emf"/></Relationships>
</file>

<file path=ppt/drawings/_rels/vmlDrawing9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emf"/><Relationship Id="rId1" Type="http://schemas.openxmlformats.org/officeDocument/2006/relationships/image" Target="../media/image519.emf"/></Relationships>
</file>

<file path=ppt/drawings/_rels/vmlDrawing9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4.emf"/><Relationship Id="rId2" Type="http://schemas.openxmlformats.org/officeDocument/2006/relationships/image" Target="../media/image523.emf"/><Relationship Id="rId1" Type="http://schemas.openxmlformats.org/officeDocument/2006/relationships/image" Target="../media/image522.emf"/><Relationship Id="rId6" Type="http://schemas.openxmlformats.org/officeDocument/2006/relationships/image" Target="../media/image527.emf"/><Relationship Id="rId5" Type="http://schemas.openxmlformats.org/officeDocument/2006/relationships/image" Target="../media/image526.emf"/><Relationship Id="rId4" Type="http://schemas.openxmlformats.org/officeDocument/2006/relationships/image" Target="../media/image525.emf"/></Relationships>
</file>

<file path=ppt/drawings/_rels/vmlDrawing9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5.emf"/><Relationship Id="rId3" Type="http://schemas.openxmlformats.org/officeDocument/2006/relationships/image" Target="../media/image530.emf"/><Relationship Id="rId7" Type="http://schemas.openxmlformats.org/officeDocument/2006/relationships/image" Target="../media/image534.emf"/><Relationship Id="rId2" Type="http://schemas.openxmlformats.org/officeDocument/2006/relationships/image" Target="../media/image529.emf"/><Relationship Id="rId1" Type="http://schemas.openxmlformats.org/officeDocument/2006/relationships/image" Target="../media/image528.emf"/><Relationship Id="rId6" Type="http://schemas.openxmlformats.org/officeDocument/2006/relationships/image" Target="../media/image533.emf"/><Relationship Id="rId5" Type="http://schemas.openxmlformats.org/officeDocument/2006/relationships/image" Target="../media/image532.emf"/><Relationship Id="rId10" Type="http://schemas.openxmlformats.org/officeDocument/2006/relationships/image" Target="../media/image537.emf"/><Relationship Id="rId4" Type="http://schemas.openxmlformats.org/officeDocument/2006/relationships/image" Target="../media/image531.emf"/><Relationship Id="rId9" Type="http://schemas.openxmlformats.org/officeDocument/2006/relationships/image" Target="../media/image536.emf"/></Relationships>
</file>

<file path=ppt/drawings/_rels/vmlDrawing9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4.emf"/><Relationship Id="rId3" Type="http://schemas.openxmlformats.org/officeDocument/2006/relationships/image" Target="../media/image540.emf"/><Relationship Id="rId7" Type="http://schemas.openxmlformats.org/officeDocument/2006/relationships/image" Target="../media/image523.emf"/><Relationship Id="rId2" Type="http://schemas.openxmlformats.org/officeDocument/2006/relationships/image" Target="../media/image539.emf"/><Relationship Id="rId1" Type="http://schemas.openxmlformats.org/officeDocument/2006/relationships/image" Target="../media/image538.emf"/><Relationship Id="rId6" Type="http://schemas.openxmlformats.org/officeDocument/2006/relationships/image" Target="../media/image543.emf"/><Relationship Id="rId5" Type="http://schemas.openxmlformats.org/officeDocument/2006/relationships/image" Target="../media/image542.emf"/><Relationship Id="rId4" Type="http://schemas.openxmlformats.org/officeDocument/2006/relationships/image" Target="../media/image541.emf"/></Relationships>
</file>

<file path=ppt/drawings/_rels/vmlDrawing9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7.emf"/><Relationship Id="rId2" Type="http://schemas.openxmlformats.org/officeDocument/2006/relationships/image" Target="../media/image546.emf"/><Relationship Id="rId1" Type="http://schemas.openxmlformats.org/officeDocument/2006/relationships/image" Target="../media/image545.emf"/><Relationship Id="rId4" Type="http://schemas.openxmlformats.org/officeDocument/2006/relationships/image" Target="../media/image548.emf"/></Relationships>
</file>

<file path=ppt/drawings/_rels/vmlDrawing9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emf"/><Relationship Id="rId2" Type="http://schemas.openxmlformats.org/officeDocument/2006/relationships/image" Target="../media/image548.emf"/><Relationship Id="rId1" Type="http://schemas.openxmlformats.org/officeDocument/2006/relationships/image" Target="../media/image54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58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PMingLiU" pitchFamily="18" charset="-120"/>
              </a:defRPr>
            </a:lvl1pPr>
          </a:lstStyle>
          <a:p>
            <a:pPr>
              <a:defRPr/>
            </a:pPr>
            <a:fld id="{EA24B963-9B7C-45BA-A437-E014F00E4B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1832E3-428F-4B58-B663-16AC07DEAEBE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2A5D8C-96B7-42C3-9B9E-CB4B42C32229}" type="slidenum">
              <a:rPr lang="en-US" altLang="zh-CN"/>
              <a:pPr/>
              <a:t>131</a:t>
            </a:fld>
            <a:endParaRPr lang="en-US" altLang="zh-CN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CD5CF-DA1D-4FCB-8792-F0A26EF54390}" type="slidenum">
              <a:rPr lang="en-US" altLang="zh-CN"/>
              <a:pPr/>
              <a:t>134</a:t>
            </a:fld>
            <a:endParaRPr lang="en-US" altLang="zh-CN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312F6-4576-47A8-99C7-2D17AB061486}" type="slidenum">
              <a:rPr lang="en-US" altLang="zh-CN"/>
              <a:pPr/>
              <a:t>135</a:t>
            </a:fld>
            <a:endParaRPr lang="en-US" altLang="zh-CN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DA034-800D-4DEE-ADEC-D5514CC79D34}" type="slidenum">
              <a:rPr lang="en-US" altLang="zh-CN"/>
              <a:pPr/>
              <a:t>136</a:t>
            </a:fld>
            <a:endParaRPr lang="en-US" altLang="zh-CN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FD543-778A-453A-84A9-73AADF406289}" type="slidenum">
              <a:rPr lang="en-US" altLang="zh-CN"/>
              <a:pPr/>
              <a:t>137</a:t>
            </a:fld>
            <a:endParaRPr lang="en-US" altLang="zh-CN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18D65-4A9B-4509-AB0E-352B4A3F087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840F5-DB36-4F12-9BFD-8C312D9343B6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411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1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4B963-9B7C-45BA-A437-E014F00E4B54}" type="slidenum">
              <a:rPr lang="zh-CN" altLang="en-US" smtClean="0"/>
              <a:pPr>
                <a:defRPr/>
              </a:pPr>
              <a:t>121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A156C-F6E1-414A-A8A6-F43B6506168D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4907F-02CC-4CF6-9C36-E587FAA84052}" type="slidenum">
              <a:rPr lang="en-US" altLang="zh-CN"/>
              <a:pPr/>
              <a:t>127</a:t>
            </a:fld>
            <a:endParaRPr lang="en-US" altLang="zh-CN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5EBBF-0A9C-4480-A622-DE1512A7F0C2}" type="slidenum">
              <a:rPr lang="en-US" altLang="zh-CN"/>
              <a:pPr/>
              <a:t>128</a:t>
            </a:fld>
            <a:endParaRPr lang="en-US" altLang="zh-CN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1FA33-FD91-4326-BC88-AD9E1C5CE9EF}" type="slidenum">
              <a:rPr lang="en-US" altLang="zh-CN"/>
              <a:pPr/>
              <a:t>129</a:t>
            </a:fld>
            <a:endParaRPr lang="en-US" altLang="zh-CN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F1897-7996-42F4-BBD8-8394A9BAD29C}" type="slidenum">
              <a:rPr lang="en-US" altLang="zh-CN"/>
              <a:pPr/>
              <a:t>130</a:t>
            </a:fld>
            <a:endParaRPr lang="en-US" altLang="zh-CN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  <p:transition spd="slow"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F9B2712-F3E9-4F4A-B6E0-163AFAC506D5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grpSp>
        <p:nvGrpSpPr>
          <p:cNvPr id="9" name="Group 1026"/>
          <p:cNvGrpSpPr>
            <a:grpSpLocks/>
          </p:cNvGrpSpPr>
          <p:nvPr userDrawn="1"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" name="Rectangle 1027"/>
            <p:cNvSpPr>
              <a:spLocks noChangeArrowheads="1"/>
            </p:cNvSpPr>
            <p:nvPr userDrawn="1"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a typeface="PMingLiU" pitchFamily="18" charset="-120"/>
              </a:endParaRPr>
            </a:p>
          </p:txBody>
        </p:sp>
        <p:pic>
          <p:nvPicPr>
            <p:cNvPr id="11" name="Picture 1028" descr="minispir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Line 1029"/>
            <p:cNvSpPr>
              <a:spLocks noChangeShapeType="1"/>
            </p:cNvSpPr>
            <p:nvPr userDrawn="1"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  <p:sldLayoutId id="2147484560" r:id="rId12"/>
  </p:sldLayoutIdLst>
  <p:transition spd="slow">
    <p:pull dir="rd"/>
  </p:transition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emf"/><Relationship Id="rId3" Type="http://schemas.openxmlformats.org/officeDocument/2006/relationships/oleObject" Target="../embeddings/oleObject474.bin"/><Relationship Id="rId7" Type="http://schemas.openxmlformats.org/officeDocument/2006/relationships/oleObject" Target="../embeddings/oleObject4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469.emf"/><Relationship Id="rId5" Type="http://schemas.openxmlformats.org/officeDocument/2006/relationships/oleObject" Target="../embeddings/oleObject475.bin"/><Relationship Id="rId10" Type="http://schemas.openxmlformats.org/officeDocument/2006/relationships/image" Target="../media/image471.emf"/><Relationship Id="rId4" Type="http://schemas.openxmlformats.org/officeDocument/2006/relationships/image" Target="../media/image468.emf"/><Relationship Id="rId9" Type="http://schemas.openxmlformats.org/officeDocument/2006/relationships/oleObject" Target="../embeddings/oleObject477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4.emf"/><Relationship Id="rId13" Type="http://schemas.openxmlformats.org/officeDocument/2006/relationships/oleObject" Target="../embeddings/oleObject483.bin"/><Relationship Id="rId3" Type="http://schemas.openxmlformats.org/officeDocument/2006/relationships/oleObject" Target="../embeddings/oleObject478.bin"/><Relationship Id="rId7" Type="http://schemas.openxmlformats.org/officeDocument/2006/relationships/oleObject" Target="../embeddings/oleObject480.bin"/><Relationship Id="rId12" Type="http://schemas.openxmlformats.org/officeDocument/2006/relationships/image" Target="../media/image47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8.emf"/><Relationship Id="rId1" Type="http://schemas.openxmlformats.org/officeDocument/2006/relationships/vmlDrawing" Target="../drawings/vmlDrawing84.vml"/><Relationship Id="rId6" Type="http://schemas.openxmlformats.org/officeDocument/2006/relationships/image" Target="../media/image473.emf"/><Relationship Id="rId11" Type="http://schemas.openxmlformats.org/officeDocument/2006/relationships/oleObject" Target="../embeddings/oleObject482.bin"/><Relationship Id="rId5" Type="http://schemas.openxmlformats.org/officeDocument/2006/relationships/oleObject" Target="../embeddings/oleObject479.bin"/><Relationship Id="rId15" Type="http://schemas.openxmlformats.org/officeDocument/2006/relationships/oleObject" Target="../embeddings/oleObject484.bin"/><Relationship Id="rId10" Type="http://schemas.openxmlformats.org/officeDocument/2006/relationships/image" Target="../media/image475.emf"/><Relationship Id="rId4" Type="http://schemas.openxmlformats.org/officeDocument/2006/relationships/image" Target="../media/image472.emf"/><Relationship Id="rId9" Type="http://schemas.openxmlformats.org/officeDocument/2006/relationships/oleObject" Target="../embeddings/oleObject481.bin"/><Relationship Id="rId14" Type="http://schemas.openxmlformats.org/officeDocument/2006/relationships/image" Target="../media/image477.e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emf"/><Relationship Id="rId13" Type="http://schemas.openxmlformats.org/officeDocument/2006/relationships/oleObject" Target="../embeddings/oleObject490.bin"/><Relationship Id="rId3" Type="http://schemas.openxmlformats.org/officeDocument/2006/relationships/oleObject" Target="../embeddings/oleObject485.bin"/><Relationship Id="rId7" Type="http://schemas.openxmlformats.org/officeDocument/2006/relationships/oleObject" Target="../embeddings/oleObject487.bin"/><Relationship Id="rId12" Type="http://schemas.openxmlformats.org/officeDocument/2006/relationships/image" Target="../media/image48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4.emf"/><Relationship Id="rId1" Type="http://schemas.openxmlformats.org/officeDocument/2006/relationships/vmlDrawing" Target="../drawings/vmlDrawing85.vml"/><Relationship Id="rId6" Type="http://schemas.openxmlformats.org/officeDocument/2006/relationships/image" Target="../media/image475.emf"/><Relationship Id="rId11" Type="http://schemas.openxmlformats.org/officeDocument/2006/relationships/oleObject" Target="../embeddings/oleObject489.bin"/><Relationship Id="rId5" Type="http://schemas.openxmlformats.org/officeDocument/2006/relationships/oleObject" Target="../embeddings/oleObject486.bin"/><Relationship Id="rId15" Type="http://schemas.openxmlformats.org/officeDocument/2006/relationships/oleObject" Target="../embeddings/oleObject491.bin"/><Relationship Id="rId10" Type="http://schemas.openxmlformats.org/officeDocument/2006/relationships/image" Target="../media/image481.emf"/><Relationship Id="rId4" Type="http://schemas.openxmlformats.org/officeDocument/2006/relationships/image" Target="../media/image479.emf"/><Relationship Id="rId9" Type="http://schemas.openxmlformats.org/officeDocument/2006/relationships/oleObject" Target="../embeddings/oleObject488.bin"/><Relationship Id="rId14" Type="http://schemas.openxmlformats.org/officeDocument/2006/relationships/image" Target="../media/image483.e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emf"/><Relationship Id="rId13" Type="http://schemas.openxmlformats.org/officeDocument/2006/relationships/oleObject" Target="../embeddings/oleObject497.bin"/><Relationship Id="rId18" Type="http://schemas.openxmlformats.org/officeDocument/2006/relationships/oleObject" Target="../embeddings/oleObject499.bin"/><Relationship Id="rId3" Type="http://schemas.openxmlformats.org/officeDocument/2006/relationships/oleObject" Target="../embeddings/oleObject492.bin"/><Relationship Id="rId21" Type="http://schemas.openxmlformats.org/officeDocument/2006/relationships/oleObject" Target="../embeddings/oleObject501.bin"/><Relationship Id="rId7" Type="http://schemas.openxmlformats.org/officeDocument/2006/relationships/oleObject" Target="../embeddings/oleObject494.bin"/><Relationship Id="rId12" Type="http://schemas.openxmlformats.org/officeDocument/2006/relationships/image" Target="../media/image489.emf"/><Relationship Id="rId17" Type="http://schemas.openxmlformats.org/officeDocument/2006/relationships/image" Target="../media/image4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1.emf"/><Relationship Id="rId20" Type="http://schemas.openxmlformats.org/officeDocument/2006/relationships/image" Target="../media/image492.emf"/><Relationship Id="rId1" Type="http://schemas.openxmlformats.org/officeDocument/2006/relationships/vmlDrawing" Target="../drawings/vmlDrawing86.vml"/><Relationship Id="rId6" Type="http://schemas.openxmlformats.org/officeDocument/2006/relationships/image" Target="../media/image486.emf"/><Relationship Id="rId11" Type="http://schemas.openxmlformats.org/officeDocument/2006/relationships/oleObject" Target="../embeddings/oleObject496.bin"/><Relationship Id="rId24" Type="http://schemas.openxmlformats.org/officeDocument/2006/relationships/image" Target="../media/image483.emf"/><Relationship Id="rId5" Type="http://schemas.openxmlformats.org/officeDocument/2006/relationships/oleObject" Target="../embeddings/oleObject493.bin"/><Relationship Id="rId15" Type="http://schemas.openxmlformats.org/officeDocument/2006/relationships/oleObject" Target="../embeddings/oleObject498.bin"/><Relationship Id="rId23" Type="http://schemas.openxmlformats.org/officeDocument/2006/relationships/oleObject" Target="../embeddings/oleObject502.bin"/><Relationship Id="rId10" Type="http://schemas.openxmlformats.org/officeDocument/2006/relationships/image" Target="../media/image488.emf"/><Relationship Id="rId19" Type="http://schemas.openxmlformats.org/officeDocument/2006/relationships/oleObject" Target="../embeddings/oleObject500.bin"/><Relationship Id="rId4" Type="http://schemas.openxmlformats.org/officeDocument/2006/relationships/image" Target="../media/image485.emf"/><Relationship Id="rId9" Type="http://schemas.openxmlformats.org/officeDocument/2006/relationships/oleObject" Target="../embeddings/oleObject495.bin"/><Relationship Id="rId14" Type="http://schemas.openxmlformats.org/officeDocument/2006/relationships/image" Target="../media/image490.emf"/><Relationship Id="rId22" Type="http://schemas.openxmlformats.org/officeDocument/2006/relationships/image" Target="../media/image493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496.emf"/><Relationship Id="rId5" Type="http://schemas.openxmlformats.org/officeDocument/2006/relationships/oleObject" Target="../embeddings/oleObject504.bin"/><Relationship Id="rId4" Type="http://schemas.openxmlformats.org/officeDocument/2006/relationships/image" Target="../media/image495.e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4" Type="http://schemas.openxmlformats.org/officeDocument/2006/relationships/image" Target="../media/image497.emf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emf"/><Relationship Id="rId3" Type="http://schemas.openxmlformats.org/officeDocument/2006/relationships/oleObject" Target="../embeddings/oleObject506.bin"/><Relationship Id="rId7" Type="http://schemas.openxmlformats.org/officeDocument/2006/relationships/oleObject" Target="../embeddings/oleObject5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499.emf"/><Relationship Id="rId5" Type="http://schemas.openxmlformats.org/officeDocument/2006/relationships/oleObject" Target="../embeddings/oleObject507.bin"/><Relationship Id="rId4" Type="http://schemas.openxmlformats.org/officeDocument/2006/relationships/image" Target="../media/image498.emf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emf"/><Relationship Id="rId13" Type="http://schemas.openxmlformats.org/officeDocument/2006/relationships/oleObject" Target="../embeddings/oleObject514.bin"/><Relationship Id="rId18" Type="http://schemas.openxmlformats.org/officeDocument/2006/relationships/image" Target="../media/image486.emf"/><Relationship Id="rId26" Type="http://schemas.openxmlformats.org/officeDocument/2006/relationships/oleObject" Target="../embeddings/oleObject520.bin"/><Relationship Id="rId3" Type="http://schemas.openxmlformats.org/officeDocument/2006/relationships/oleObject" Target="../embeddings/oleObject509.bin"/><Relationship Id="rId21" Type="http://schemas.openxmlformats.org/officeDocument/2006/relationships/oleObject" Target="../embeddings/oleObject518.bin"/><Relationship Id="rId7" Type="http://schemas.openxmlformats.org/officeDocument/2006/relationships/oleObject" Target="../embeddings/oleObject511.bin"/><Relationship Id="rId12" Type="http://schemas.openxmlformats.org/officeDocument/2006/relationships/image" Target="../media/image503.emf"/><Relationship Id="rId17" Type="http://schemas.openxmlformats.org/officeDocument/2006/relationships/oleObject" Target="../embeddings/oleObject516.bin"/><Relationship Id="rId25" Type="http://schemas.openxmlformats.org/officeDocument/2006/relationships/image" Target="../media/image50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5.emf"/><Relationship Id="rId20" Type="http://schemas.openxmlformats.org/officeDocument/2006/relationships/image" Target="../media/image487.emf"/><Relationship Id="rId1" Type="http://schemas.openxmlformats.org/officeDocument/2006/relationships/vmlDrawing" Target="../drawings/vmlDrawing90.vml"/><Relationship Id="rId6" Type="http://schemas.openxmlformats.org/officeDocument/2006/relationships/image" Target="../media/image502.emf"/><Relationship Id="rId11" Type="http://schemas.openxmlformats.org/officeDocument/2006/relationships/oleObject" Target="../embeddings/oleObject513.bin"/><Relationship Id="rId24" Type="http://schemas.openxmlformats.org/officeDocument/2006/relationships/oleObject" Target="../embeddings/oleObject519.bin"/><Relationship Id="rId5" Type="http://schemas.openxmlformats.org/officeDocument/2006/relationships/oleObject" Target="../embeddings/oleObject510.bin"/><Relationship Id="rId15" Type="http://schemas.openxmlformats.org/officeDocument/2006/relationships/oleObject" Target="../embeddings/oleObject515.bin"/><Relationship Id="rId23" Type="http://schemas.openxmlformats.org/officeDocument/2006/relationships/image" Target="../media/image509.wmf"/><Relationship Id="rId10" Type="http://schemas.openxmlformats.org/officeDocument/2006/relationships/image" Target="../media/image481.emf"/><Relationship Id="rId19" Type="http://schemas.openxmlformats.org/officeDocument/2006/relationships/oleObject" Target="../embeddings/oleObject517.bin"/><Relationship Id="rId4" Type="http://schemas.openxmlformats.org/officeDocument/2006/relationships/image" Target="../media/image501.emf"/><Relationship Id="rId9" Type="http://schemas.openxmlformats.org/officeDocument/2006/relationships/oleObject" Target="../embeddings/oleObject512.bin"/><Relationship Id="rId14" Type="http://schemas.openxmlformats.org/officeDocument/2006/relationships/image" Target="../media/image504.emf"/><Relationship Id="rId22" Type="http://schemas.openxmlformats.org/officeDocument/2006/relationships/image" Target="../media/image506.emf"/><Relationship Id="rId27" Type="http://schemas.openxmlformats.org/officeDocument/2006/relationships/image" Target="../media/image508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4" Type="http://schemas.openxmlformats.org/officeDocument/2006/relationships/image" Target="../media/image510.e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512.emf"/><Relationship Id="rId5" Type="http://schemas.openxmlformats.org/officeDocument/2006/relationships/oleObject" Target="../embeddings/oleObject523.bin"/><Relationship Id="rId4" Type="http://schemas.openxmlformats.org/officeDocument/2006/relationships/image" Target="../media/image5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4.emf"/><Relationship Id="rId13" Type="http://schemas.openxmlformats.org/officeDocument/2006/relationships/oleObject" Target="../embeddings/oleObject529.bin"/><Relationship Id="rId3" Type="http://schemas.openxmlformats.org/officeDocument/2006/relationships/oleObject" Target="../embeddings/oleObject524.bin"/><Relationship Id="rId7" Type="http://schemas.openxmlformats.org/officeDocument/2006/relationships/oleObject" Target="../embeddings/oleObject526.bin"/><Relationship Id="rId12" Type="http://schemas.openxmlformats.org/officeDocument/2006/relationships/image" Target="../media/image51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8.emf"/><Relationship Id="rId1" Type="http://schemas.openxmlformats.org/officeDocument/2006/relationships/vmlDrawing" Target="../drawings/vmlDrawing93.vml"/><Relationship Id="rId6" Type="http://schemas.openxmlformats.org/officeDocument/2006/relationships/image" Target="../media/image513.emf"/><Relationship Id="rId11" Type="http://schemas.openxmlformats.org/officeDocument/2006/relationships/oleObject" Target="../embeddings/oleObject528.bin"/><Relationship Id="rId5" Type="http://schemas.openxmlformats.org/officeDocument/2006/relationships/oleObject" Target="../embeddings/oleObject525.bin"/><Relationship Id="rId15" Type="http://schemas.openxmlformats.org/officeDocument/2006/relationships/oleObject" Target="../embeddings/oleObject530.bin"/><Relationship Id="rId10" Type="http://schemas.openxmlformats.org/officeDocument/2006/relationships/image" Target="../media/image515.emf"/><Relationship Id="rId4" Type="http://schemas.openxmlformats.org/officeDocument/2006/relationships/image" Target="../media/image478.emf"/><Relationship Id="rId9" Type="http://schemas.openxmlformats.org/officeDocument/2006/relationships/oleObject" Target="../embeddings/oleObject527.bin"/><Relationship Id="rId14" Type="http://schemas.openxmlformats.org/officeDocument/2006/relationships/image" Target="../media/image517.e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1.wmf"/><Relationship Id="rId7" Type="http://schemas.openxmlformats.org/officeDocument/2006/relationships/image" Target="../media/image5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4.vml"/><Relationship Id="rId6" Type="http://schemas.openxmlformats.org/officeDocument/2006/relationships/oleObject" Target="../embeddings/oleObject532.bin"/><Relationship Id="rId5" Type="http://schemas.openxmlformats.org/officeDocument/2006/relationships/image" Target="../media/image519.emf"/><Relationship Id="rId4" Type="http://schemas.openxmlformats.org/officeDocument/2006/relationships/oleObject" Target="../embeddings/oleObject531.bin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4.emf"/><Relationship Id="rId13" Type="http://schemas.openxmlformats.org/officeDocument/2006/relationships/oleObject" Target="../embeddings/oleObject538.bin"/><Relationship Id="rId3" Type="http://schemas.openxmlformats.org/officeDocument/2006/relationships/oleObject" Target="../embeddings/oleObject533.bin"/><Relationship Id="rId7" Type="http://schemas.openxmlformats.org/officeDocument/2006/relationships/oleObject" Target="../embeddings/oleObject535.bin"/><Relationship Id="rId12" Type="http://schemas.openxmlformats.org/officeDocument/2006/relationships/image" Target="../media/image5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5.vml"/><Relationship Id="rId6" Type="http://schemas.openxmlformats.org/officeDocument/2006/relationships/image" Target="../media/image523.emf"/><Relationship Id="rId11" Type="http://schemas.openxmlformats.org/officeDocument/2006/relationships/oleObject" Target="../embeddings/oleObject537.bin"/><Relationship Id="rId5" Type="http://schemas.openxmlformats.org/officeDocument/2006/relationships/oleObject" Target="../embeddings/oleObject534.bin"/><Relationship Id="rId10" Type="http://schemas.openxmlformats.org/officeDocument/2006/relationships/image" Target="../media/image525.emf"/><Relationship Id="rId4" Type="http://schemas.openxmlformats.org/officeDocument/2006/relationships/image" Target="../media/image522.emf"/><Relationship Id="rId9" Type="http://schemas.openxmlformats.org/officeDocument/2006/relationships/oleObject" Target="../embeddings/oleObject536.bin"/><Relationship Id="rId14" Type="http://schemas.openxmlformats.org/officeDocument/2006/relationships/image" Target="../media/image527.e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emf"/><Relationship Id="rId13" Type="http://schemas.openxmlformats.org/officeDocument/2006/relationships/oleObject" Target="../embeddings/oleObject544.bin"/><Relationship Id="rId18" Type="http://schemas.openxmlformats.org/officeDocument/2006/relationships/image" Target="../media/image535.emf"/><Relationship Id="rId3" Type="http://schemas.openxmlformats.org/officeDocument/2006/relationships/oleObject" Target="../embeddings/oleObject539.bin"/><Relationship Id="rId21" Type="http://schemas.openxmlformats.org/officeDocument/2006/relationships/oleObject" Target="../embeddings/oleObject548.bin"/><Relationship Id="rId7" Type="http://schemas.openxmlformats.org/officeDocument/2006/relationships/oleObject" Target="../embeddings/oleObject541.bin"/><Relationship Id="rId12" Type="http://schemas.openxmlformats.org/officeDocument/2006/relationships/image" Target="../media/image532.emf"/><Relationship Id="rId17" Type="http://schemas.openxmlformats.org/officeDocument/2006/relationships/oleObject" Target="../embeddings/oleObject5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4.emf"/><Relationship Id="rId20" Type="http://schemas.openxmlformats.org/officeDocument/2006/relationships/image" Target="../media/image536.emf"/><Relationship Id="rId1" Type="http://schemas.openxmlformats.org/officeDocument/2006/relationships/vmlDrawing" Target="../drawings/vmlDrawing96.vml"/><Relationship Id="rId6" Type="http://schemas.openxmlformats.org/officeDocument/2006/relationships/image" Target="../media/image529.emf"/><Relationship Id="rId11" Type="http://schemas.openxmlformats.org/officeDocument/2006/relationships/oleObject" Target="../embeddings/oleObject543.bin"/><Relationship Id="rId5" Type="http://schemas.openxmlformats.org/officeDocument/2006/relationships/oleObject" Target="../embeddings/oleObject540.bin"/><Relationship Id="rId15" Type="http://schemas.openxmlformats.org/officeDocument/2006/relationships/oleObject" Target="../embeddings/oleObject545.bin"/><Relationship Id="rId10" Type="http://schemas.openxmlformats.org/officeDocument/2006/relationships/image" Target="../media/image531.emf"/><Relationship Id="rId19" Type="http://schemas.openxmlformats.org/officeDocument/2006/relationships/oleObject" Target="../embeddings/oleObject547.bin"/><Relationship Id="rId4" Type="http://schemas.openxmlformats.org/officeDocument/2006/relationships/image" Target="../media/image528.emf"/><Relationship Id="rId9" Type="http://schemas.openxmlformats.org/officeDocument/2006/relationships/oleObject" Target="../embeddings/oleObject542.bin"/><Relationship Id="rId14" Type="http://schemas.openxmlformats.org/officeDocument/2006/relationships/image" Target="../media/image533.emf"/><Relationship Id="rId22" Type="http://schemas.openxmlformats.org/officeDocument/2006/relationships/image" Target="../media/image537.e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emf"/><Relationship Id="rId13" Type="http://schemas.openxmlformats.org/officeDocument/2006/relationships/oleObject" Target="../embeddings/oleObject554.bin"/><Relationship Id="rId18" Type="http://schemas.openxmlformats.org/officeDocument/2006/relationships/image" Target="../media/image544.emf"/><Relationship Id="rId3" Type="http://schemas.openxmlformats.org/officeDocument/2006/relationships/oleObject" Target="../embeddings/oleObject549.bin"/><Relationship Id="rId7" Type="http://schemas.openxmlformats.org/officeDocument/2006/relationships/oleObject" Target="../embeddings/oleObject551.bin"/><Relationship Id="rId12" Type="http://schemas.openxmlformats.org/officeDocument/2006/relationships/image" Target="../media/image542.emf"/><Relationship Id="rId17" Type="http://schemas.openxmlformats.org/officeDocument/2006/relationships/oleObject" Target="../embeddings/oleObject5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3.emf"/><Relationship Id="rId1" Type="http://schemas.openxmlformats.org/officeDocument/2006/relationships/vmlDrawing" Target="../drawings/vmlDrawing97.vml"/><Relationship Id="rId6" Type="http://schemas.openxmlformats.org/officeDocument/2006/relationships/image" Target="../media/image539.emf"/><Relationship Id="rId11" Type="http://schemas.openxmlformats.org/officeDocument/2006/relationships/oleObject" Target="../embeddings/oleObject553.bin"/><Relationship Id="rId5" Type="http://schemas.openxmlformats.org/officeDocument/2006/relationships/oleObject" Target="../embeddings/oleObject550.bin"/><Relationship Id="rId15" Type="http://schemas.openxmlformats.org/officeDocument/2006/relationships/oleObject" Target="../embeddings/oleObject555.bin"/><Relationship Id="rId10" Type="http://schemas.openxmlformats.org/officeDocument/2006/relationships/image" Target="../media/image541.emf"/><Relationship Id="rId4" Type="http://schemas.openxmlformats.org/officeDocument/2006/relationships/image" Target="../media/image538.emf"/><Relationship Id="rId9" Type="http://schemas.openxmlformats.org/officeDocument/2006/relationships/oleObject" Target="../embeddings/oleObject552.bin"/><Relationship Id="rId14" Type="http://schemas.openxmlformats.org/officeDocument/2006/relationships/image" Target="../media/image543.e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8.bin"/><Relationship Id="rId13" Type="http://schemas.openxmlformats.org/officeDocument/2006/relationships/image" Target="../media/image548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45.emf"/><Relationship Id="rId12" Type="http://schemas.openxmlformats.org/officeDocument/2006/relationships/oleObject" Target="../embeddings/oleObject5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8.vml"/><Relationship Id="rId6" Type="http://schemas.openxmlformats.org/officeDocument/2006/relationships/oleObject" Target="../embeddings/oleObject557.bin"/><Relationship Id="rId11" Type="http://schemas.openxmlformats.org/officeDocument/2006/relationships/image" Target="../media/image547.emf"/><Relationship Id="rId5" Type="http://schemas.openxmlformats.org/officeDocument/2006/relationships/audio" Target="../media/audio6.wav"/><Relationship Id="rId10" Type="http://schemas.openxmlformats.org/officeDocument/2006/relationships/oleObject" Target="../embeddings/oleObject559.bin"/><Relationship Id="rId4" Type="http://schemas.openxmlformats.org/officeDocument/2006/relationships/audio" Target="../media/audio5.wav"/><Relationship Id="rId9" Type="http://schemas.openxmlformats.org/officeDocument/2006/relationships/image" Target="../media/image546.e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3.bin"/><Relationship Id="rId3" Type="http://schemas.openxmlformats.org/officeDocument/2006/relationships/audio" Target="../media/audio6.wav"/><Relationship Id="rId7" Type="http://schemas.openxmlformats.org/officeDocument/2006/relationships/image" Target="../media/image5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9.vml"/><Relationship Id="rId6" Type="http://schemas.openxmlformats.org/officeDocument/2006/relationships/oleObject" Target="../embeddings/oleObject562.bin"/><Relationship Id="rId5" Type="http://schemas.openxmlformats.org/officeDocument/2006/relationships/image" Target="../media/image549.emf"/><Relationship Id="rId4" Type="http://schemas.openxmlformats.org/officeDocument/2006/relationships/oleObject" Target="../embeddings/oleObject561.bin"/><Relationship Id="rId9" Type="http://schemas.openxmlformats.org/officeDocument/2006/relationships/image" Target="../media/image550.emf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3.emf"/><Relationship Id="rId3" Type="http://schemas.openxmlformats.org/officeDocument/2006/relationships/oleObject" Target="../embeddings/oleObject564.bin"/><Relationship Id="rId7" Type="http://schemas.openxmlformats.org/officeDocument/2006/relationships/oleObject" Target="../embeddings/oleObject566.bin"/><Relationship Id="rId12" Type="http://schemas.openxmlformats.org/officeDocument/2006/relationships/image" Target="../media/image55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0.vml"/><Relationship Id="rId6" Type="http://schemas.openxmlformats.org/officeDocument/2006/relationships/image" Target="../media/image552.emf"/><Relationship Id="rId11" Type="http://schemas.openxmlformats.org/officeDocument/2006/relationships/oleObject" Target="../embeddings/oleObject568.bin"/><Relationship Id="rId5" Type="http://schemas.openxmlformats.org/officeDocument/2006/relationships/oleObject" Target="../embeddings/oleObject565.bin"/><Relationship Id="rId10" Type="http://schemas.openxmlformats.org/officeDocument/2006/relationships/image" Target="../media/image554.emf"/><Relationship Id="rId4" Type="http://schemas.openxmlformats.org/officeDocument/2006/relationships/image" Target="../media/image551.emf"/><Relationship Id="rId9" Type="http://schemas.openxmlformats.org/officeDocument/2006/relationships/oleObject" Target="../embeddings/oleObject567.bin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8.emf"/><Relationship Id="rId3" Type="http://schemas.openxmlformats.org/officeDocument/2006/relationships/oleObject" Target="../embeddings/oleObject569.bin"/><Relationship Id="rId7" Type="http://schemas.openxmlformats.org/officeDocument/2006/relationships/oleObject" Target="../embeddings/oleObject571.bin"/><Relationship Id="rId12" Type="http://schemas.openxmlformats.org/officeDocument/2006/relationships/image" Target="../media/image56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1.vml"/><Relationship Id="rId6" Type="http://schemas.openxmlformats.org/officeDocument/2006/relationships/image" Target="../media/image557.emf"/><Relationship Id="rId11" Type="http://schemas.openxmlformats.org/officeDocument/2006/relationships/oleObject" Target="../embeddings/oleObject573.bin"/><Relationship Id="rId5" Type="http://schemas.openxmlformats.org/officeDocument/2006/relationships/oleObject" Target="../embeddings/oleObject570.bin"/><Relationship Id="rId10" Type="http://schemas.openxmlformats.org/officeDocument/2006/relationships/image" Target="../media/image559.emf"/><Relationship Id="rId4" Type="http://schemas.openxmlformats.org/officeDocument/2006/relationships/image" Target="../media/image556.emf"/><Relationship Id="rId9" Type="http://schemas.openxmlformats.org/officeDocument/2006/relationships/oleObject" Target="../embeddings/oleObject572.bin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3.emf"/><Relationship Id="rId13" Type="http://schemas.openxmlformats.org/officeDocument/2006/relationships/oleObject" Target="../embeddings/oleObject579.bin"/><Relationship Id="rId18" Type="http://schemas.openxmlformats.org/officeDocument/2006/relationships/image" Target="../media/image568.emf"/><Relationship Id="rId3" Type="http://schemas.openxmlformats.org/officeDocument/2006/relationships/oleObject" Target="../embeddings/oleObject574.bin"/><Relationship Id="rId7" Type="http://schemas.openxmlformats.org/officeDocument/2006/relationships/oleObject" Target="../embeddings/oleObject576.bin"/><Relationship Id="rId12" Type="http://schemas.openxmlformats.org/officeDocument/2006/relationships/image" Target="../media/image565.emf"/><Relationship Id="rId17" Type="http://schemas.openxmlformats.org/officeDocument/2006/relationships/oleObject" Target="../embeddings/oleObject5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7.emf"/><Relationship Id="rId1" Type="http://schemas.openxmlformats.org/officeDocument/2006/relationships/vmlDrawing" Target="../drawings/vmlDrawing102.vml"/><Relationship Id="rId6" Type="http://schemas.openxmlformats.org/officeDocument/2006/relationships/image" Target="../media/image562.emf"/><Relationship Id="rId11" Type="http://schemas.openxmlformats.org/officeDocument/2006/relationships/oleObject" Target="../embeddings/oleObject578.bin"/><Relationship Id="rId5" Type="http://schemas.openxmlformats.org/officeDocument/2006/relationships/oleObject" Target="../embeddings/oleObject575.bin"/><Relationship Id="rId15" Type="http://schemas.openxmlformats.org/officeDocument/2006/relationships/oleObject" Target="../embeddings/oleObject580.bin"/><Relationship Id="rId10" Type="http://schemas.openxmlformats.org/officeDocument/2006/relationships/image" Target="../media/image564.emf"/><Relationship Id="rId4" Type="http://schemas.openxmlformats.org/officeDocument/2006/relationships/image" Target="../media/image561.emf"/><Relationship Id="rId9" Type="http://schemas.openxmlformats.org/officeDocument/2006/relationships/oleObject" Target="../embeddings/oleObject577.bin"/><Relationship Id="rId14" Type="http://schemas.openxmlformats.org/officeDocument/2006/relationships/image" Target="../media/image56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7" Type="http://schemas.openxmlformats.org/officeDocument/2006/relationships/image" Target="../media/image57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3.vml"/><Relationship Id="rId6" Type="http://schemas.openxmlformats.org/officeDocument/2006/relationships/oleObject" Target="../embeddings/oleObject583.bin"/><Relationship Id="rId5" Type="http://schemas.openxmlformats.org/officeDocument/2006/relationships/image" Target="../media/image569.emf"/><Relationship Id="rId4" Type="http://schemas.openxmlformats.org/officeDocument/2006/relationships/oleObject" Target="../embeddings/oleObject582.bin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7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4.vml"/><Relationship Id="rId6" Type="http://schemas.openxmlformats.org/officeDocument/2006/relationships/oleObject" Target="../embeddings/oleObject585.bin"/><Relationship Id="rId5" Type="http://schemas.openxmlformats.org/officeDocument/2006/relationships/image" Target="../media/image571.emf"/><Relationship Id="rId4" Type="http://schemas.openxmlformats.org/officeDocument/2006/relationships/oleObject" Target="../embeddings/oleObject584.bin"/><Relationship Id="rId9" Type="http://schemas.openxmlformats.org/officeDocument/2006/relationships/image" Target="../media/image573.emf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6.emf"/><Relationship Id="rId3" Type="http://schemas.openxmlformats.org/officeDocument/2006/relationships/oleObject" Target="../embeddings/oleObject587.bin"/><Relationship Id="rId7" Type="http://schemas.openxmlformats.org/officeDocument/2006/relationships/oleObject" Target="../embeddings/oleObject589.bin"/><Relationship Id="rId12" Type="http://schemas.openxmlformats.org/officeDocument/2006/relationships/image" Target="../media/image57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5.vml"/><Relationship Id="rId6" Type="http://schemas.openxmlformats.org/officeDocument/2006/relationships/image" Target="../media/image575.emf"/><Relationship Id="rId11" Type="http://schemas.openxmlformats.org/officeDocument/2006/relationships/oleObject" Target="../embeddings/oleObject591.bin"/><Relationship Id="rId5" Type="http://schemas.openxmlformats.org/officeDocument/2006/relationships/oleObject" Target="../embeddings/oleObject588.bin"/><Relationship Id="rId10" Type="http://schemas.openxmlformats.org/officeDocument/2006/relationships/image" Target="../media/image577.emf"/><Relationship Id="rId4" Type="http://schemas.openxmlformats.org/officeDocument/2006/relationships/image" Target="../media/image574.emf"/><Relationship Id="rId9" Type="http://schemas.openxmlformats.org/officeDocument/2006/relationships/oleObject" Target="../embeddings/oleObject590.bin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1.emf"/><Relationship Id="rId13" Type="http://schemas.openxmlformats.org/officeDocument/2006/relationships/oleObject" Target="../embeddings/oleObject597.bin"/><Relationship Id="rId3" Type="http://schemas.openxmlformats.org/officeDocument/2006/relationships/oleObject" Target="../embeddings/oleObject592.bin"/><Relationship Id="rId7" Type="http://schemas.openxmlformats.org/officeDocument/2006/relationships/oleObject" Target="../embeddings/oleObject594.bin"/><Relationship Id="rId12" Type="http://schemas.openxmlformats.org/officeDocument/2006/relationships/image" Target="../media/image58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6.vml"/><Relationship Id="rId6" Type="http://schemas.openxmlformats.org/officeDocument/2006/relationships/image" Target="../media/image580.emf"/><Relationship Id="rId11" Type="http://schemas.openxmlformats.org/officeDocument/2006/relationships/oleObject" Target="../embeddings/oleObject596.bin"/><Relationship Id="rId5" Type="http://schemas.openxmlformats.org/officeDocument/2006/relationships/oleObject" Target="../embeddings/oleObject593.bin"/><Relationship Id="rId10" Type="http://schemas.openxmlformats.org/officeDocument/2006/relationships/image" Target="../media/image582.emf"/><Relationship Id="rId4" Type="http://schemas.openxmlformats.org/officeDocument/2006/relationships/image" Target="../media/image579.emf"/><Relationship Id="rId9" Type="http://schemas.openxmlformats.org/officeDocument/2006/relationships/oleObject" Target="../embeddings/oleObject595.bin"/><Relationship Id="rId14" Type="http://schemas.openxmlformats.org/officeDocument/2006/relationships/image" Target="../media/image584.emf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7.vml"/><Relationship Id="rId5" Type="http://schemas.openxmlformats.org/officeDocument/2006/relationships/image" Target="../media/image585.emf"/><Relationship Id="rId4" Type="http://schemas.openxmlformats.org/officeDocument/2006/relationships/oleObject" Target="../embeddings/oleObject598.bin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8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8.vml"/><Relationship Id="rId6" Type="http://schemas.openxmlformats.org/officeDocument/2006/relationships/oleObject" Target="../embeddings/oleObject600.bin"/><Relationship Id="rId5" Type="http://schemas.openxmlformats.org/officeDocument/2006/relationships/image" Target="../media/image586.emf"/><Relationship Id="rId4" Type="http://schemas.openxmlformats.org/officeDocument/2006/relationships/oleObject" Target="../embeddings/oleObject599.bin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emf"/><Relationship Id="rId3" Type="http://schemas.openxmlformats.org/officeDocument/2006/relationships/oleObject" Target="../embeddings/oleObject601.bin"/><Relationship Id="rId7" Type="http://schemas.openxmlformats.org/officeDocument/2006/relationships/oleObject" Target="../embeddings/oleObject6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9.vml"/><Relationship Id="rId6" Type="http://schemas.openxmlformats.org/officeDocument/2006/relationships/image" Target="../media/image589.emf"/><Relationship Id="rId5" Type="http://schemas.openxmlformats.org/officeDocument/2006/relationships/oleObject" Target="../embeddings/oleObject602.bin"/><Relationship Id="rId10" Type="http://schemas.openxmlformats.org/officeDocument/2006/relationships/image" Target="../media/image591.emf"/><Relationship Id="rId4" Type="http://schemas.openxmlformats.org/officeDocument/2006/relationships/image" Target="../media/image588.emf"/><Relationship Id="rId9" Type="http://schemas.openxmlformats.org/officeDocument/2006/relationships/oleObject" Target="../embeddings/oleObject604.bin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0.vml"/><Relationship Id="rId5" Type="http://schemas.openxmlformats.org/officeDocument/2006/relationships/image" Target="../media/image592.emf"/><Relationship Id="rId4" Type="http://schemas.openxmlformats.org/officeDocument/2006/relationships/oleObject" Target="../embeddings/oleObject605.bin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1.vml"/><Relationship Id="rId5" Type="http://schemas.openxmlformats.org/officeDocument/2006/relationships/image" Target="../media/image593.emf"/><Relationship Id="rId4" Type="http://schemas.openxmlformats.org/officeDocument/2006/relationships/oleObject" Target="../embeddings/oleObject606.bin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9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2.vml"/><Relationship Id="rId6" Type="http://schemas.openxmlformats.org/officeDocument/2006/relationships/oleObject" Target="../embeddings/oleObject608.bin"/><Relationship Id="rId11" Type="http://schemas.openxmlformats.org/officeDocument/2006/relationships/image" Target="../media/image597.emf"/><Relationship Id="rId5" Type="http://schemas.openxmlformats.org/officeDocument/2006/relationships/image" Target="../media/image594.emf"/><Relationship Id="rId10" Type="http://schemas.openxmlformats.org/officeDocument/2006/relationships/oleObject" Target="../embeddings/oleObject610.bin"/><Relationship Id="rId4" Type="http://schemas.openxmlformats.org/officeDocument/2006/relationships/oleObject" Target="../embeddings/oleObject607.bin"/><Relationship Id="rId9" Type="http://schemas.openxmlformats.org/officeDocument/2006/relationships/image" Target="../media/image596.emf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0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3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0.e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1.e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8.e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emf"/><Relationship Id="rId20" Type="http://schemas.openxmlformats.org/officeDocument/2006/relationships/image" Target="../media/image72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7.e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9.emf"/><Relationship Id="rId22" Type="http://schemas.openxmlformats.org/officeDocument/2006/relationships/image" Target="../media/image7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2.e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8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7.emf"/><Relationship Id="rId4" Type="http://schemas.openxmlformats.org/officeDocument/2006/relationships/image" Target="../media/image94.emf"/><Relationship Id="rId9" Type="http://schemas.openxmlformats.org/officeDocument/2006/relationships/oleObject" Target="../embeddings/oleObject9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2.e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9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6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8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0.e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2.e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0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7" Type="http://schemas.openxmlformats.org/officeDocument/2006/relationships/image" Target="../media/image1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19.emf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1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2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3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29.emf"/><Relationship Id="rId18" Type="http://schemas.openxmlformats.org/officeDocument/2006/relationships/oleObject" Target="../embeddings/oleObject128.bin"/><Relationship Id="rId3" Type="http://schemas.openxmlformats.org/officeDocument/2006/relationships/image" Target="../media/image136.png"/><Relationship Id="rId21" Type="http://schemas.openxmlformats.org/officeDocument/2006/relationships/image" Target="../media/image133.emf"/><Relationship Id="rId7" Type="http://schemas.openxmlformats.org/officeDocument/2006/relationships/image" Target="../media/image126.emf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131.emf"/><Relationship Id="rId25" Type="http://schemas.openxmlformats.org/officeDocument/2006/relationships/image" Target="../media/image13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7.bin"/><Relationship Id="rId20" Type="http://schemas.openxmlformats.org/officeDocument/2006/relationships/oleObject" Target="../embeddings/oleObject129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28.emf"/><Relationship Id="rId24" Type="http://schemas.openxmlformats.org/officeDocument/2006/relationships/oleObject" Target="../embeddings/oleObject131.bin"/><Relationship Id="rId5" Type="http://schemas.openxmlformats.org/officeDocument/2006/relationships/image" Target="../media/image125.emf"/><Relationship Id="rId15" Type="http://schemas.openxmlformats.org/officeDocument/2006/relationships/image" Target="../media/image130.emf"/><Relationship Id="rId23" Type="http://schemas.openxmlformats.org/officeDocument/2006/relationships/image" Target="../media/image134.emf"/><Relationship Id="rId10" Type="http://schemas.openxmlformats.org/officeDocument/2006/relationships/oleObject" Target="../embeddings/oleObject124.bin"/><Relationship Id="rId19" Type="http://schemas.openxmlformats.org/officeDocument/2006/relationships/image" Target="../media/image132.emf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27.emf"/><Relationship Id="rId14" Type="http://schemas.openxmlformats.org/officeDocument/2006/relationships/oleObject" Target="../embeddings/oleObject126.bin"/><Relationship Id="rId22" Type="http://schemas.openxmlformats.org/officeDocument/2006/relationships/oleObject" Target="../embeddings/oleObject130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8.emf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40.emf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3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2.emf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44.emf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3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6.emf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48.emf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4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0.emf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52.emf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4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4.e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56.emf"/><Relationship Id="rId4" Type="http://schemas.openxmlformats.org/officeDocument/2006/relationships/image" Target="../media/image153.e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62.emf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64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66.e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68.emf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70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78.e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5.emf"/><Relationship Id="rId17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7.emf"/><Relationship Id="rId20" Type="http://schemas.openxmlformats.org/officeDocument/2006/relationships/image" Target="../media/image179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2.e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10" Type="http://schemas.openxmlformats.org/officeDocument/2006/relationships/image" Target="../media/image174.emf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171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8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81.e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83.emf"/><Relationship Id="rId4" Type="http://schemas.openxmlformats.org/officeDocument/2006/relationships/image" Target="../media/image180.emf"/><Relationship Id="rId9" Type="http://schemas.openxmlformats.org/officeDocument/2006/relationships/oleObject" Target="../embeddings/oleObject17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92.e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9.e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1.emf"/><Relationship Id="rId20" Type="http://schemas.openxmlformats.org/officeDocument/2006/relationships/image" Target="../media/image193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6.emf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195.emf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1.bin"/><Relationship Id="rId10" Type="http://schemas.openxmlformats.org/officeDocument/2006/relationships/image" Target="../media/image188.e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85.e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90.emf"/><Relationship Id="rId22" Type="http://schemas.openxmlformats.org/officeDocument/2006/relationships/image" Target="../media/image194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20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97.e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199.emf"/><Relationship Id="rId4" Type="http://schemas.openxmlformats.org/officeDocument/2006/relationships/image" Target="../media/image196.emf"/><Relationship Id="rId9" Type="http://schemas.openxmlformats.org/officeDocument/2006/relationships/oleObject" Target="../embeddings/oleObject19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3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208.e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05.e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7.emf"/><Relationship Id="rId20" Type="http://schemas.openxmlformats.org/officeDocument/2006/relationships/image" Target="../media/image209.e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2.e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204.e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201.e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06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217.emf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15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14.emf"/><Relationship Id="rId17" Type="http://schemas.openxmlformats.org/officeDocument/2006/relationships/oleObject" Target="../embeddings/oleObject2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6.emf"/><Relationship Id="rId20" Type="http://schemas.openxmlformats.org/officeDocument/2006/relationships/image" Target="../media/image218.e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11.e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10" Type="http://schemas.openxmlformats.org/officeDocument/2006/relationships/image" Target="../media/image213.emf"/><Relationship Id="rId19" Type="http://schemas.openxmlformats.org/officeDocument/2006/relationships/oleObject" Target="../embeddings/oleObject214.bin"/><Relationship Id="rId4" Type="http://schemas.openxmlformats.org/officeDocument/2006/relationships/image" Target="../media/image210.e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15.emf"/><Relationship Id="rId22" Type="http://schemas.openxmlformats.org/officeDocument/2006/relationships/image" Target="../media/image190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226.e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23.emf"/><Relationship Id="rId17" Type="http://schemas.openxmlformats.org/officeDocument/2006/relationships/oleObject" Target="../embeddings/oleObject2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5.e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20.e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10" Type="http://schemas.openxmlformats.org/officeDocument/2006/relationships/image" Target="../media/image222.emf"/><Relationship Id="rId4" Type="http://schemas.openxmlformats.org/officeDocument/2006/relationships/image" Target="../media/image219.e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24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emf"/><Relationship Id="rId13" Type="http://schemas.openxmlformats.org/officeDocument/2006/relationships/oleObject" Target="../embeddings/oleObject229.bin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3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3.e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28.e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10" Type="http://schemas.openxmlformats.org/officeDocument/2006/relationships/image" Target="../media/image230.emf"/><Relationship Id="rId4" Type="http://schemas.openxmlformats.org/officeDocument/2006/relationships/image" Target="../media/image227.e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32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35.emf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237.emf"/><Relationship Id="rId4" Type="http://schemas.openxmlformats.org/officeDocument/2006/relationships/image" Target="../media/image234.emf"/><Relationship Id="rId9" Type="http://schemas.openxmlformats.org/officeDocument/2006/relationships/oleObject" Target="../embeddings/oleObject234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e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9.emf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241.emf"/><Relationship Id="rId4" Type="http://schemas.openxmlformats.org/officeDocument/2006/relationships/image" Target="../media/image238.emf"/><Relationship Id="rId9" Type="http://schemas.openxmlformats.org/officeDocument/2006/relationships/oleObject" Target="../embeddings/oleObject23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242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emf"/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250.emf"/><Relationship Id="rId3" Type="http://schemas.openxmlformats.org/officeDocument/2006/relationships/oleObject" Target="../embeddings/oleObject240.bin"/><Relationship Id="rId21" Type="http://schemas.openxmlformats.org/officeDocument/2006/relationships/oleObject" Target="../embeddings/oleObject249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47.emf"/><Relationship Id="rId17" Type="http://schemas.openxmlformats.org/officeDocument/2006/relationships/oleObject" Target="../embeddings/oleObject2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9.emf"/><Relationship Id="rId20" Type="http://schemas.openxmlformats.org/officeDocument/2006/relationships/image" Target="../media/image251.e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44.e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10" Type="http://schemas.openxmlformats.org/officeDocument/2006/relationships/image" Target="../media/image246.emf"/><Relationship Id="rId19" Type="http://schemas.openxmlformats.org/officeDocument/2006/relationships/oleObject" Target="../embeddings/oleObject248.bin"/><Relationship Id="rId4" Type="http://schemas.openxmlformats.org/officeDocument/2006/relationships/image" Target="../media/image243.e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48.emf"/><Relationship Id="rId22" Type="http://schemas.openxmlformats.org/officeDocument/2006/relationships/image" Target="../media/image252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25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7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25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56.e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55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emf"/><Relationship Id="rId13" Type="http://schemas.openxmlformats.org/officeDocument/2006/relationships/oleObject" Target="../embeddings/oleObject259.bin"/><Relationship Id="rId3" Type="http://schemas.openxmlformats.org/officeDocument/2006/relationships/oleObject" Target="../embeddings/oleObject254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6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58.emf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5.bin"/><Relationship Id="rId10" Type="http://schemas.openxmlformats.org/officeDocument/2006/relationships/image" Target="../media/image260.emf"/><Relationship Id="rId4" Type="http://schemas.openxmlformats.org/officeDocument/2006/relationships/image" Target="../media/image257.e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62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emf"/><Relationship Id="rId13" Type="http://schemas.openxmlformats.org/officeDocument/2006/relationships/oleObject" Target="../embeddings/oleObject265.bin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6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9.e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64.emf"/><Relationship Id="rId11" Type="http://schemas.openxmlformats.org/officeDocument/2006/relationships/oleObject" Target="../embeddings/oleObject264.bin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6.bin"/><Relationship Id="rId10" Type="http://schemas.openxmlformats.org/officeDocument/2006/relationships/image" Target="../media/image266.emf"/><Relationship Id="rId4" Type="http://schemas.openxmlformats.org/officeDocument/2006/relationships/image" Target="../media/image263.e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68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13" Type="http://schemas.openxmlformats.org/officeDocument/2006/relationships/oleObject" Target="../embeddings/oleObject272.bin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7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71.e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273.emf"/><Relationship Id="rId4" Type="http://schemas.openxmlformats.org/officeDocument/2006/relationships/image" Target="../media/image270.e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75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emf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77.emf"/><Relationship Id="rId5" Type="http://schemas.openxmlformats.org/officeDocument/2006/relationships/oleObject" Target="../embeddings/oleObject274.bin"/><Relationship Id="rId4" Type="http://schemas.openxmlformats.org/officeDocument/2006/relationships/image" Target="../media/image276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emf"/><Relationship Id="rId13" Type="http://schemas.openxmlformats.org/officeDocument/2006/relationships/oleObject" Target="../embeddings/oleObject281.bin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8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5.e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80.e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10" Type="http://schemas.openxmlformats.org/officeDocument/2006/relationships/image" Target="../media/image282.emf"/><Relationship Id="rId4" Type="http://schemas.openxmlformats.org/officeDocument/2006/relationships/image" Target="../media/image279.e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84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6.e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3" Type="http://schemas.openxmlformats.org/officeDocument/2006/relationships/oleObject" Target="../embeddings/oleObject283.bin"/><Relationship Id="rId7" Type="http://schemas.openxmlformats.org/officeDocument/2006/relationships/image" Target="../media/image28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284.bin"/><Relationship Id="rId5" Type="http://schemas.openxmlformats.org/officeDocument/2006/relationships/image" Target="../media/image115.png"/><Relationship Id="rId4" Type="http://schemas.openxmlformats.org/officeDocument/2006/relationships/image" Target="../media/image286.emf"/><Relationship Id="rId9" Type="http://schemas.openxmlformats.org/officeDocument/2006/relationships/image" Target="../media/image288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emf"/><Relationship Id="rId13" Type="http://schemas.openxmlformats.org/officeDocument/2006/relationships/oleObject" Target="../embeddings/oleObject291.bin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29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90.emf"/><Relationship Id="rId11" Type="http://schemas.openxmlformats.org/officeDocument/2006/relationships/oleObject" Target="../embeddings/oleObject290.bin"/><Relationship Id="rId5" Type="http://schemas.openxmlformats.org/officeDocument/2006/relationships/oleObject" Target="../embeddings/oleObject287.bin"/><Relationship Id="rId10" Type="http://schemas.openxmlformats.org/officeDocument/2006/relationships/image" Target="../media/image292.emf"/><Relationship Id="rId4" Type="http://schemas.openxmlformats.org/officeDocument/2006/relationships/image" Target="../media/image289.emf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294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emf"/><Relationship Id="rId13" Type="http://schemas.openxmlformats.org/officeDocument/2006/relationships/oleObject" Target="../embeddings/oleObject297.bin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9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96.e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0" Type="http://schemas.openxmlformats.org/officeDocument/2006/relationships/image" Target="../media/image298.emf"/><Relationship Id="rId4" Type="http://schemas.openxmlformats.org/officeDocument/2006/relationships/image" Target="../media/image295.e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300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emf"/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02.emf"/><Relationship Id="rId5" Type="http://schemas.openxmlformats.org/officeDocument/2006/relationships/oleObject" Target="../embeddings/oleObject299.bin"/><Relationship Id="rId10" Type="http://schemas.openxmlformats.org/officeDocument/2006/relationships/image" Target="../media/image304.emf"/><Relationship Id="rId4" Type="http://schemas.openxmlformats.org/officeDocument/2006/relationships/image" Target="../media/image301.emf"/><Relationship Id="rId9" Type="http://schemas.openxmlformats.org/officeDocument/2006/relationships/oleObject" Target="../embeddings/oleObject30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emf"/><Relationship Id="rId3" Type="http://schemas.openxmlformats.org/officeDocument/2006/relationships/oleObject" Target="../embeddings/oleObject302.bin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30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06.emf"/><Relationship Id="rId11" Type="http://schemas.openxmlformats.org/officeDocument/2006/relationships/oleObject" Target="../embeddings/oleObject306.bin"/><Relationship Id="rId5" Type="http://schemas.openxmlformats.org/officeDocument/2006/relationships/oleObject" Target="../embeddings/oleObject303.bin"/><Relationship Id="rId10" Type="http://schemas.openxmlformats.org/officeDocument/2006/relationships/image" Target="../media/image308.emf"/><Relationship Id="rId4" Type="http://schemas.openxmlformats.org/officeDocument/2006/relationships/image" Target="../media/image305.emf"/><Relationship Id="rId9" Type="http://schemas.openxmlformats.org/officeDocument/2006/relationships/oleObject" Target="../embeddings/oleObject305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310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emf"/><Relationship Id="rId13" Type="http://schemas.openxmlformats.org/officeDocument/2006/relationships/oleObject" Target="../embeddings/oleObject313.bin"/><Relationship Id="rId18" Type="http://schemas.openxmlformats.org/officeDocument/2006/relationships/image" Target="../media/image318.emf"/><Relationship Id="rId3" Type="http://schemas.openxmlformats.org/officeDocument/2006/relationships/oleObject" Target="../embeddings/oleObject308.bin"/><Relationship Id="rId21" Type="http://schemas.openxmlformats.org/officeDocument/2006/relationships/oleObject" Target="../embeddings/oleObject317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315.emf"/><Relationship Id="rId17" Type="http://schemas.openxmlformats.org/officeDocument/2006/relationships/oleObject" Target="../embeddings/oleObject3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7.emf"/><Relationship Id="rId20" Type="http://schemas.openxmlformats.org/officeDocument/2006/relationships/image" Target="../media/image319.e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12.emf"/><Relationship Id="rId11" Type="http://schemas.openxmlformats.org/officeDocument/2006/relationships/oleObject" Target="../embeddings/oleObject312.bin"/><Relationship Id="rId24" Type="http://schemas.openxmlformats.org/officeDocument/2006/relationships/image" Target="../media/image321.emf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4.bin"/><Relationship Id="rId23" Type="http://schemas.openxmlformats.org/officeDocument/2006/relationships/oleObject" Target="../embeddings/oleObject318.bin"/><Relationship Id="rId10" Type="http://schemas.openxmlformats.org/officeDocument/2006/relationships/image" Target="../media/image314.emf"/><Relationship Id="rId19" Type="http://schemas.openxmlformats.org/officeDocument/2006/relationships/oleObject" Target="../embeddings/oleObject316.bin"/><Relationship Id="rId4" Type="http://schemas.openxmlformats.org/officeDocument/2006/relationships/image" Target="../media/image311.emf"/><Relationship Id="rId9" Type="http://schemas.openxmlformats.org/officeDocument/2006/relationships/oleObject" Target="../embeddings/oleObject311.bin"/><Relationship Id="rId14" Type="http://schemas.openxmlformats.org/officeDocument/2006/relationships/image" Target="../media/image316.emf"/><Relationship Id="rId22" Type="http://schemas.openxmlformats.org/officeDocument/2006/relationships/image" Target="../media/image320.e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e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327.emf"/><Relationship Id="rId26" Type="http://schemas.openxmlformats.org/officeDocument/2006/relationships/image" Target="../media/image331.emf"/><Relationship Id="rId3" Type="http://schemas.openxmlformats.org/officeDocument/2006/relationships/oleObject" Target="../embeddings/oleObject319.bin"/><Relationship Id="rId21" Type="http://schemas.openxmlformats.org/officeDocument/2006/relationships/oleObject" Target="../embeddings/oleObject328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325.emf"/><Relationship Id="rId17" Type="http://schemas.openxmlformats.org/officeDocument/2006/relationships/oleObject" Target="../embeddings/oleObject326.bin"/><Relationship Id="rId25" Type="http://schemas.openxmlformats.org/officeDocument/2006/relationships/oleObject" Target="../embeddings/oleObject3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6.emf"/><Relationship Id="rId20" Type="http://schemas.openxmlformats.org/officeDocument/2006/relationships/image" Target="../media/image328.e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23.emf"/><Relationship Id="rId11" Type="http://schemas.openxmlformats.org/officeDocument/2006/relationships/oleObject" Target="../embeddings/oleObject323.bin"/><Relationship Id="rId24" Type="http://schemas.openxmlformats.org/officeDocument/2006/relationships/image" Target="../media/image330.emf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23" Type="http://schemas.openxmlformats.org/officeDocument/2006/relationships/oleObject" Target="../embeddings/oleObject329.bin"/><Relationship Id="rId10" Type="http://schemas.openxmlformats.org/officeDocument/2006/relationships/image" Target="../media/image324.emf"/><Relationship Id="rId19" Type="http://schemas.openxmlformats.org/officeDocument/2006/relationships/oleObject" Target="../embeddings/oleObject327.bin"/><Relationship Id="rId4" Type="http://schemas.openxmlformats.org/officeDocument/2006/relationships/image" Target="../media/image322.e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314.emf"/><Relationship Id="rId22" Type="http://schemas.openxmlformats.org/officeDocument/2006/relationships/image" Target="../media/image329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3.bin"/><Relationship Id="rId13" Type="http://schemas.openxmlformats.org/officeDocument/2006/relationships/image" Target="../media/image336.emf"/><Relationship Id="rId3" Type="http://schemas.openxmlformats.org/officeDocument/2006/relationships/image" Target="../media/image337.jpeg"/><Relationship Id="rId7" Type="http://schemas.openxmlformats.org/officeDocument/2006/relationships/image" Target="../media/image333.emf"/><Relationship Id="rId12" Type="http://schemas.openxmlformats.org/officeDocument/2006/relationships/oleObject" Target="../embeddings/oleObject3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332.bin"/><Relationship Id="rId11" Type="http://schemas.openxmlformats.org/officeDocument/2006/relationships/image" Target="../media/image335.emf"/><Relationship Id="rId5" Type="http://schemas.openxmlformats.org/officeDocument/2006/relationships/image" Target="../media/image332.emf"/><Relationship Id="rId15" Type="http://schemas.openxmlformats.org/officeDocument/2006/relationships/image" Target="../media/image314.emf"/><Relationship Id="rId10" Type="http://schemas.openxmlformats.org/officeDocument/2006/relationships/oleObject" Target="../embeddings/oleObject334.bin"/><Relationship Id="rId4" Type="http://schemas.openxmlformats.org/officeDocument/2006/relationships/oleObject" Target="../embeddings/oleObject331.bin"/><Relationship Id="rId9" Type="http://schemas.openxmlformats.org/officeDocument/2006/relationships/image" Target="../media/image334.emf"/><Relationship Id="rId14" Type="http://schemas.openxmlformats.org/officeDocument/2006/relationships/oleObject" Target="../embeddings/oleObject33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8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9.bin"/><Relationship Id="rId13" Type="http://schemas.openxmlformats.org/officeDocument/2006/relationships/image" Target="../media/image342.emf"/><Relationship Id="rId3" Type="http://schemas.openxmlformats.org/officeDocument/2006/relationships/image" Target="../media/image344.jpeg"/><Relationship Id="rId7" Type="http://schemas.openxmlformats.org/officeDocument/2006/relationships/image" Target="../media/image339.emf"/><Relationship Id="rId12" Type="http://schemas.openxmlformats.org/officeDocument/2006/relationships/oleObject" Target="../embeddings/oleObject341.bin"/><Relationship Id="rId17" Type="http://schemas.openxmlformats.org/officeDocument/2006/relationships/image" Target="../media/image31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3.bin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338.bin"/><Relationship Id="rId11" Type="http://schemas.openxmlformats.org/officeDocument/2006/relationships/image" Target="../media/image341.emf"/><Relationship Id="rId5" Type="http://schemas.openxmlformats.org/officeDocument/2006/relationships/image" Target="../media/image338.emf"/><Relationship Id="rId15" Type="http://schemas.openxmlformats.org/officeDocument/2006/relationships/image" Target="../media/image343.emf"/><Relationship Id="rId10" Type="http://schemas.openxmlformats.org/officeDocument/2006/relationships/oleObject" Target="../embeddings/oleObject340.bin"/><Relationship Id="rId4" Type="http://schemas.openxmlformats.org/officeDocument/2006/relationships/oleObject" Target="../embeddings/oleObject337.bin"/><Relationship Id="rId9" Type="http://schemas.openxmlformats.org/officeDocument/2006/relationships/image" Target="../media/image340.emf"/><Relationship Id="rId14" Type="http://schemas.openxmlformats.org/officeDocument/2006/relationships/oleObject" Target="../embeddings/oleObject342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6.bin"/><Relationship Id="rId13" Type="http://schemas.openxmlformats.org/officeDocument/2006/relationships/image" Target="../media/image314.emf"/><Relationship Id="rId3" Type="http://schemas.openxmlformats.org/officeDocument/2006/relationships/image" Target="../media/image350.jpeg"/><Relationship Id="rId7" Type="http://schemas.openxmlformats.org/officeDocument/2006/relationships/image" Target="../media/image346.emf"/><Relationship Id="rId12" Type="http://schemas.openxmlformats.org/officeDocument/2006/relationships/oleObject" Target="../embeddings/oleObject3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345.bin"/><Relationship Id="rId11" Type="http://schemas.openxmlformats.org/officeDocument/2006/relationships/image" Target="../media/image348.emf"/><Relationship Id="rId5" Type="http://schemas.openxmlformats.org/officeDocument/2006/relationships/image" Target="../media/image345.emf"/><Relationship Id="rId15" Type="http://schemas.openxmlformats.org/officeDocument/2006/relationships/image" Target="../media/image349.emf"/><Relationship Id="rId10" Type="http://schemas.openxmlformats.org/officeDocument/2006/relationships/oleObject" Target="../embeddings/oleObject347.bin"/><Relationship Id="rId4" Type="http://schemas.openxmlformats.org/officeDocument/2006/relationships/oleObject" Target="../embeddings/oleObject344.bin"/><Relationship Id="rId9" Type="http://schemas.openxmlformats.org/officeDocument/2006/relationships/image" Target="../media/image347.emf"/><Relationship Id="rId14" Type="http://schemas.openxmlformats.org/officeDocument/2006/relationships/oleObject" Target="../embeddings/oleObject349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2.bin"/><Relationship Id="rId13" Type="http://schemas.openxmlformats.org/officeDocument/2006/relationships/image" Target="../media/image355.emf"/><Relationship Id="rId3" Type="http://schemas.openxmlformats.org/officeDocument/2006/relationships/audio" Target="../media/audio3.wav"/><Relationship Id="rId7" Type="http://schemas.openxmlformats.org/officeDocument/2006/relationships/image" Target="../media/image352.emf"/><Relationship Id="rId12" Type="http://schemas.openxmlformats.org/officeDocument/2006/relationships/oleObject" Target="../embeddings/oleObject354.bin"/><Relationship Id="rId17" Type="http://schemas.openxmlformats.org/officeDocument/2006/relationships/image" Target="../media/image35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6.bin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351.bin"/><Relationship Id="rId11" Type="http://schemas.openxmlformats.org/officeDocument/2006/relationships/image" Target="../media/image354.emf"/><Relationship Id="rId5" Type="http://schemas.openxmlformats.org/officeDocument/2006/relationships/image" Target="../media/image351.emf"/><Relationship Id="rId15" Type="http://schemas.openxmlformats.org/officeDocument/2006/relationships/image" Target="../media/image356.emf"/><Relationship Id="rId10" Type="http://schemas.openxmlformats.org/officeDocument/2006/relationships/oleObject" Target="../embeddings/oleObject353.bin"/><Relationship Id="rId4" Type="http://schemas.openxmlformats.org/officeDocument/2006/relationships/oleObject" Target="../embeddings/oleObject350.bin"/><Relationship Id="rId9" Type="http://schemas.openxmlformats.org/officeDocument/2006/relationships/image" Target="../media/image353.emf"/><Relationship Id="rId14" Type="http://schemas.openxmlformats.org/officeDocument/2006/relationships/oleObject" Target="../embeddings/oleObject355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9.bin"/><Relationship Id="rId3" Type="http://schemas.openxmlformats.org/officeDocument/2006/relationships/audio" Target="../media/audio4.wav"/><Relationship Id="rId7" Type="http://schemas.openxmlformats.org/officeDocument/2006/relationships/image" Target="../media/image35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358.bin"/><Relationship Id="rId5" Type="http://schemas.openxmlformats.org/officeDocument/2006/relationships/image" Target="../media/image358.emf"/><Relationship Id="rId4" Type="http://schemas.openxmlformats.org/officeDocument/2006/relationships/oleObject" Target="../embeddings/oleObject357.bin"/><Relationship Id="rId9" Type="http://schemas.openxmlformats.org/officeDocument/2006/relationships/image" Target="../media/image360.e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2.bin"/><Relationship Id="rId3" Type="http://schemas.openxmlformats.org/officeDocument/2006/relationships/oleObject" Target="../embeddings/oleObject360.bin"/><Relationship Id="rId7" Type="http://schemas.openxmlformats.org/officeDocument/2006/relationships/image" Target="../media/image36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361.bin"/><Relationship Id="rId11" Type="http://schemas.openxmlformats.org/officeDocument/2006/relationships/image" Target="../media/image364.emf"/><Relationship Id="rId5" Type="http://schemas.openxmlformats.org/officeDocument/2006/relationships/image" Target="../media/image365.png"/><Relationship Id="rId10" Type="http://schemas.openxmlformats.org/officeDocument/2006/relationships/oleObject" Target="../embeddings/oleObject363.bin"/><Relationship Id="rId4" Type="http://schemas.openxmlformats.org/officeDocument/2006/relationships/image" Target="../media/image361.emf"/><Relationship Id="rId9" Type="http://schemas.openxmlformats.org/officeDocument/2006/relationships/image" Target="../media/image363.e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emf"/><Relationship Id="rId3" Type="http://schemas.openxmlformats.org/officeDocument/2006/relationships/oleObject" Target="../embeddings/oleObject364.bin"/><Relationship Id="rId7" Type="http://schemas.openxmlformats.org/officeDocument/2006/relationships/oleObject" Target="../embeddings/oleObject3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67.emf"/><Relationship Id="rId5" Type="http://schemas.openxmlformats.org/officeDocument/2006/relationships/oleObject" Target="../embeddings/oleObject365.bin"/><Relationship Id="rId4" Type="http://schemas.openxmlformats.org/officeDocument/2006/relationships/image" Target="../media/image366.emf"/><Relationship Id="rId9" Type="http://schemas.openxmlformats.org/officeDocument/2006/relationships/image" Target="../media/image365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emf"/><Relationship Id="rId13" Type="http://schemas.openxmlformats.org/officeDocument/2006/relationships/image" Target="../media/image373.emf"/><Relationship Id="rId18" Type="http://schemas.openxmlformats.org/officeDocument/2006/relationships/oleObject" Target="../embeddings/oleObject375.bin"/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69.bin"/><Relationship Id="rId12" Type="http://schemas.openxmlformats.org/officeDocument/2006/relationships/oleObject" Target="../embeddings/oleObject372.bin"/><Relationship Id="rId17" Type="http://schemas.openxmlformats.org/officeDocument/2006/relationships/image" Target="../media/image37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4.bin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70.emf"/><Relationship Id="rId11" Type="http://schemas.openxmlformats.org/officeDocument/2006/relationships/oleObject" Target="../embeddings/oleObject371.bin"/><Relationship Id="rId5" Type="http://schemas.openxmlformats.org/officeDocument/2006/relationships/oleObject" Target="../embeddings/oleObject368.bin"/><Relationship Id="rId15" Type="http://schemas.openxmlformats.org/officeDocument/2006/relationships/image" Target="../media/image374.emf"/><Relationship Id="rId10" Type="http://schemas.openxmlformats.org/officeDocument/2006/relationships/image" Target="../media/image372.emf"/><Relationship Id="rId19" Type="http://schemas.openxmlformats.org/officeDocument/2006/relationships/image" Target="../media/image376.emf"/><Relationship Id="rId4" Type="http://schemas.openxmlformats.org/officeDocument/2006/relationships/image" Target="../media/image369.emf"/><Relationship Id="rId9" Type="http://schemas.openxmlformats.org/officeDocument/2006/relationships/oleObject" Target="../embeddings/oleObject370.bin"/><Relationship Id="rId14" Type="http://schemas.openxmlformats.org/officeDocument/2006/relationships/oleObject" Target="../embeddings/oleObject373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emf"/><Relationship Id="rId3" Type="http://schemas.openxmlformats.org/officeDocument/2006/relationships/oleObject" Target="../embeddings/oleObject376.bin"/><Relationship Id="rId7" Type="http://schemas.openxmlformats.org/officeDocument/2006/relationships/oleObject" Target="../embeddings/oleObject3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378.emf"/><Relationship Id="rId5" Type="http://schemas.openxmlformats.org/officeDocument/2006/relationships/oleObject" Target="../embeddings/oleObject377.bin"/><Relationship Id="rId4" Type="http://schemas.openxmlformats.org/officeDocument/2006/relationships/image" Target="../media/image377.e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emf"/><Relationship Id="rId13" Type="http://schemas.openxmlformats.org/officeDocument/2006/relationships/oleObject" Target="../embeddings/oleObject384.bin"/><Relationship Id="rId3" Type="http://schemas.openxmlformats.org/officeDocument/2006/relationships/oleObject" Target="../embeddings/oleObject379.bin"/><Relationship Id="rId7" Type="http://schemas.openxmlformats.org/officeDocument/2006/relationships/oleObject" Target="../embeddings/oleObject381.bin"/><Relationship Id="rId12" Type="http://schemas.openxmlformats.org/officeDocument/2006/relationships/image" Target="../media/image38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81.emf"/><Relationship Id="rId11" Type="http://schemas.openxmlformats.org/officeDocument/2006/relationships/oleObject" Target="../embeddings/oleObject383.bin"/><Relationship Id="rId5" Type="http://schemas.openxmlformats.org/officeDocument/2006/relationships/oleObject" Target="../embeddings/oleObject380.bin"/><Relationship Id="rId10" Type="http://schemas.openxmlformats.org/officeDocument/2006/relationships/image" Target="../media/image383.emf"/><Relationship Id="rId4" Type="http://schemas.openxmlformats.org/officeDocument/2006/relationships/image" Target="../media/image380.emf"/><Relationship Id="rId9" Type="http://schemas.openxmlformats.org/officeDocument/2006/relationships/oleObject" Target="../embeddings/oleObject382.bin"/><Relationship Id="rId14" Type="http://schemas.openxmlformats.org/officeDocument/2006/relationships/image" Target="../media/image385.e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7.bin"/><Relationship Id="rId13" Type="http://schemas.openxmlformats.org/officeDocument/2006/relationships/image" Target="../media/image390.emf"/><Relationship Id="rId18" Type="http://schemas.openxmlformats.org/officeDocument/2006/relationships/oleObject" Target="../embeddings/oleObject392.bin"/><Relationship Id="rId3" Type="http://schemas.openxmlformats.org/officeDocument/2006/relationships/oleObject" Target="../embeddings/oleObject385.bin"/><Relationship Id="rId21" Type="http://schemas.openxmlformats.org/officeDocument/2006/relationships/image" Target="../media/image394.emf"/><Relationship Id="rId7" Type="http://schemas.openxmlformats.org/officeDocument/2006/relationships/image" Target="../media/image387.emf"/><Relationship Id="rId12" Type="http://schemas.openxmlformats.org/officeDocument/2006/relationships/oleObject" Target="../embeddings/oleObject389.bin"/><Relationship Id="rId17" Type="http://schemas.openxmlformats.org/officeDocument/2006/relationships/image" Target="../media/image39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1.bin"/><Relationship Id="rId20" Type="http://schemas.openxmlformats.org/officeDocument/2006/relationships/oleObject" Target="../embeddings/oleObject393.bin"/><Relationship Id="rId1" Type="http://schemas.openxmlformats.org/officeDocument/2006/relationships/vmlDrawing" Target="../drawings/vmlDrawing74.vml"/><Relationship Id="rId6" Type="http://schemas.openxmlformats.org/officeDocument/2006/relationships/oleObject" Target="../embeddings/oleObject386.bin"/><Relationship Id="rId11" Type="http://schemas.openxmlformats.org/officeDocument/2006/relationships/image" Target="../media/image389.emf"/><Relationship Id="rId5" Type="http://schemas.openxmlformats.org/officeDocument/2006/relationships/image" Target="../media/image395.png"/><Relationship Id="rId15" Type="http://schemas.openxmlformats.org/officeDocument/2006/relationships/image" Target="../media/image391.emf"/><Relationship Id="rId23" Type="http://schemas.openxmlformats.org/officeDocument/2006/relationships/image" Target="../media/image385.emf"/><Relationship Id="rId10" Type="http://schemas.openxmlformats.org/officeDocument/2006/relationships/oleObject" Target="../embeddings/oleObject388.bin"/><Relationship Id="rId19" Type="http://schemas.openxmlformats.org/officeDocument/2006/relationships/image" Target="../media/image393.emf"/><Relationship Id="rId4" Type="http://schemas.openxmlformats.org/officeDocument/2006/relationships/image" Target="../media/image386.emf"/><Relationship Id="rId9" Type="http://schemas.openxmlformats.org/officeDocument/2006/relationships/image" Target="../media/image388.emf"/><Relationship Id="rId14" Type="http://schemas.openxmlformats.org/officeDocument/2006/relationships/oleObject" Target="../embeddings/oleObject390.bin"/><Relationship Id="rId22" Type="http://schemas.openxmlformats.org/officeDocument/2006/relationships/oleObject" Target="../embeddings/oleObject39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e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7.bin"/><Relationship Id="rId13" Type="http://schemas.openxmlformats.org/officeDocument/2006/relationships/image" Target="../media/image400.emf"/><Relationship Id="rId18" Type="http://schemas.openxmlformats.org/officeDocument/2006/relationships/oleObject" Target="../embeddings/oleObject402.bin"/><Relationship Id="rId3" Type="http://schemas.openxmlformats.org/officeDocument/2006/relationships/oleObject" Target="../embeddings/oleObject395.bin"/><Relationship Id="rId7" Type="http://schemas.openxmlformats.org/officeDocument/2006/relationships/image" Target="../media/image397.emf"/><Relationship Id="rId12" Type="http://schemas.openxmlformats.org/officeDocument/2006/relationships/oleObject" Target="../embeddings/oleObject399.bin"/><Relationship Id="rId17" Type="http://schemas.openxmlformats.org/officeDocument/2006/relationships/image" Target="../media/image40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1.bin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396.bin"/><Relationship Id="rId11" Type="http://schemas.openxmlformats.org/officeDocument/2006/relationships/image" Target="../media/image399.emf"/><Relationship Id="rId5" Type="http://schemas.openxmlformats.org/officeDocument/2006/relationships/image" Target="../media/image403.png"/><Relationship Id="rId15" Type="http://schemas.openxmlformats.org/officeDocument/2006/relationships/image" Target="../media/image401.emf"/><Relationship Id="rId10" Type="http://schemas.openxmlformats.org/officeDocument/2006/relationships/oleObject" Target="../embeddings/oleObject398.bin"/><Relationship Id="rId19" Type="http://schemas.openxmlformats.org/officeDocument/2006/relationships/image" Target="../media/image385.emf"/><Relationship Id="rId4" Type="http://schemas.openxmlformats.org/officeDocument/2006/relationships/image" Target="../media/image396.emf"/><Relationship Id="rId9" Type="http://schemas.openxmlformats.org/officeDocument/2006/relationships/image" Target="../media/image398.emf"/><Relationship Id="rId14" Type="http://schemas.openxmlformats.org/officeDocument/2006/relationships/oleObject" Target="../embeddings/oleObject400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5.bin"/><Relationship Id="rId13" Type="http://schemas.openxmlformats.org/officeDocument/2006/relationships/image" Target="../media/image408.emf"/><Relationship Id="rId18" Type="http://schemas.openxmlformats.org/officeDocument/2006/relationships/oleObject" Target="../embeddings/oleObject410.bin"/><Relationship Id="rId26" Type="http://schemas.openxmlformats.org/officeDocument/2006/relationships/oleObject" Target="../embeddings/oleObject414.bin"/><Relationship Id="rId3" Type="http://schemas.openxmlformats.org/officeDocument/2006/relationships/image" Target="../media/image416.png"/><Relationship Id="rId21" Type="http://schemas.openxmlformats.org/officeDocument/2006/relationships/image" Target="../media/image412.emf"/><Relationship Id="rId7" Type="http://schemas.openxmlformats.org/officeDocument/2006/relationships/image" Target="../media/image405.emf"/><Relationship Id="rId12" Type="http://schemas.openxmlformats.org/officeDocument/2006/relationships/oleObject" Target="../embeddings/oleObject407.bin"/><Relationship Id="rId17" Type="http://schemas.openxmlformats.org/officeDocument/2006/relationships/image" Target="../media/image410.emf"/><Relationship Id="rId25" Type="http://schemas.openxmlformats.org/officeDocument/2006/relationships/image" Target="../media/image41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9.bin"/><Relationship Id="rId20" Type="http://schemas.openxmlformats.org/officeDocument/2006/relationships/oleObject" Target="../embeddings/oleObject411.bin"/><Relationship Id="rId29" Type="http://schemas.openxmlformats.org/officeDocument/2006/relationships/oleObject" Target="../embeddings/oleObject416.bin"/><Relationship Id="rId1" Type="http://schemas.openxmlformats.org/officeDocument/2006/relationships/vmlDrawing" Target="../drawings/vmlDrawing76.vml"/><Relationship Id="rId6" Type="http://schemas.openxmlformats.org/officeDocument/2006/relationships/oleObject" Target="../embeddings/oleObject404.bin"/><Relationship Id="rId11" Type="http://schemas.openxmlformats.org/officeDocument/2006/relationships/image" Target="../media/image407.emf"/><Relationship Id="rId24" Type="http://schemas.openxmlformats.org/officeDocument/2006/relationships/oleObject" Target="../embeddings/oleObject413.bin"/><Relationship Id="rId5" Type="http://schemas.openxmlformats.org/officeDocument/2006/relationships/image" Target="../media/image404.emf"/><Relationship Id="rId15" Type="http://schemas.openxmlformats.org/officeDocument/2006/relationships/image" Target="../media/image409.emf"/><Relationship Id="rId23" Type="http://schemas.openxmlformats.org/officeDocument/2006/relationships/image" Target="../media/image413.emf"/><Relationship Id="rId28" Type="http://schemas.openxmlformats.org/officeDocument/2006/relationships/oleObject" Target="../embeddings/oleObject415.bin"/><Relationship Id="rId10" Type="http://schemas.openxmlformats.org/officeDocument/2006/relationships/oleObject" Target="../embeddings/oleObject406.bin"/><Relationship Id="rId19" Type="http://schemas.openxmlformats.org/officeDocument/2006/relationships/image" Target="../media/image411.emf"/><Relationship Id="rId4" Type="http://schemas.openxmlformats.org/officeDocument/2006/relationships/oleObject" Target="../embeddings/oleObject403.bin"/><Relationship Id="rId9" Type="http://schemas.openxmlformats.org/officeDocument/2006/relationships/image" Target="../media/image406.emf"/><Relationship Id="rId14" Type="http://schemas.openxmlformats.org/officeDocument/2006/relationships/oleObject" Target="../embeddings/oleObject408.bin"/><Relationship Id="rId22" Type="http://schemas.openxmlformats.org/officeDocument/2006/relationships/oleObject" Target="../embeddings/oleObject412.bin"/><Relationship Id="rId27" Type="http://schemas.openxmlformats.org/officeDocument/2006/relationships/image" Target="../media/image415.e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9.bin"/><Relationship Id="rId13" Type="http://schemas.openxmlformats.org/officeDocument/2006/relationships/image" Target="../media/image421.emf"/><Relationship Id="rId18" Type="http://schemas.openxmlformats.org/officeDocument/2006/relationships/oleObject" Target="../embeddings/oleObject424.bin"/><Relationship Id="rId26" Type="http://schemas.openxmlformats.org/officeDocument/2006/relationships/oleObject" Target="../embeddings/oleObject428.bin"/><Relationship Id="rId3" Type="http://schemas.openxmlformats.org/officeDocument/2006/relationships/image" Target="../media/image416.png"/><Relationship Id="rId21" Type="http://schemas.openxmlformats.org/officeDocument/2006/relationships/image" Target="../media/image425.emf"/><Relationship Id="rId7" Type="http://schemas.openxmlformats.org/officeDocument/2006/relationships/image" Target="../media/image418.emf"/><Relationship Id="rId12" Type="http://schemas.openxmlformats.org/officeDocument/2006/relationships/oleObject" Target="../embeddings/oleObject421.bin"/><Relationship Id="rId17" Type="http://schemas.openxmlformats.org/officeDocument/2006/relationships/image" Target="../media/image423.emf"/><Relationship Id="rId25" Type="http://schemas.openxmlformats.org/officeDocument/2006/relationships/image" Target="../media/image42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3.bin"/><Relationship Id="rId20" Type="http://schemas.openxmlformats.org/officeDocument/2006/relationships/oleObject" Target="../embeddings/oleObject425.bin"/><Relationship Id="rId29" Type="http://schemas.openxmlformats.org/officeDocument/2006/relationships/oleObject" Target="../embeddings/oleObject430.bin"/><Relationship Id="rId1" Type="http://schemas.openxmlformats.org/officeDocument/2006/relationships/vmlDrawing" Target="../drawings/vmlDrawing77.vml"/><Relationship Id="rId6" Type="http://schemas.openxmlformats.org/officeDocument/2006/relationships/oleObject" Target="../embeddings/oleObject418.bin"/><Relationship Id="rId11" Type="http://schemas.openxmlformats.org/officeDocument/2006/relationships/image" Target="../media/image420.emf"/><Relationship Id="rId24" Type="http://schemas.openxmlformats.org/officeDocument/2006/relationships/oleObject" Target="../embeddings/oleObject427.bin"/><Relationship Id="rId5" Type="http://schemas.openxmlformats.org/officeDocument/2006/relationships/image" Target="../media/image417.emf"/><Relationship Id="rId15" Type="http://schemas.openxmlformats.org/officeDocument/2006/relationships/image" Target="../media/image422.emf"/><Relationship Id="rId23" Type="http://schemas.openxmlformats.org/officeDocument/2006/relationships/image" Target="../media/image426.emf"/><Relationship Id="rId28" Type="http://schemas.openxmlformats.org/officeDocument/2006/relationships/oleObject" Target="../embeddings/oleObject429.bin"/><Relationship Id="rId10" Type="http://schemas.openxmlformats.org/officeDocument/2006/relationships/oleObject" Target="../embeddings/oleObject420.bin"/><Relationship Id="rId19" Type="http://schemas.openxmlformats.org/officeDocument/2006/relationships/image" Target="../media/image424.emf"/><Relationship Id="rId4" Type="http://schemas.openxmlformats.org/officeDocument/2006/relationships/oleObject" Target="../embeddings/oleObject417.bin"/><Relationship Id="rId9" Type="http://schemas.openxmlformats.org/officeDocument/2006/relationships/image" Target="../media/image419.emf"/><Relationship Id="rId14" Type="http://schemas.openxmlformats.org/officeDocument/2006/relationships/oleObject" Target="../embeddings/oleObject422.bin"/><Relationship Id="rId22" Type="http://schemas.openxmlformats.org/officeDocument/2006/relationships/oleObject" Target="../embeddings/oleObject426.bin"/><Relationship Id="rId27" Type="http://schemas.openxmlformats.org/officeDocument/2006/relationships/image" Target="../media/image415.e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emf"/><Relationship Id="rId13" Type="http://schemas.openxmlformats.org/officeDocument/2006/relationships/oleObject" Target="../embeddings/oleObject436.bin"/><Relationship Id="rId3" Type="http://schemas.openxmlformats.org/officeDocument/2006/relationships/oleObject" Target="../embeddings/oleObject431.bin"/><Relationship Id="rId7" Type="http://schemas.openxmlformats.org/officeDocument/2006/relationships/oleObject" Target="../embeddings/oleObject433.bin"/><Relationship Id="rId12" Type="http://schemas.openxmlformats.org/officeDocument/2006/relationships/image" Target="../media/image4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429.emf"/><Relationship Id="rId11" Type="http://schemas.openxmlformats.org/officeDocument/2006/relationships/oleObject" Target="../embeddings/oleObject435.bin"/><Relationship Id="rId5" Type="http://schemas.openxmlformats.org/officeDocument/2006/relationships/oleObject" Target="../embeddings/oleObject432.bin"/><Relationship Id="rId10" Type="http://schemas.openxmlformats.org/officeDocument/2006/relationships/image" Target="../media/image431.emf"/><Relationship Id="rId4" Type="http://schemas.openxmlformats.org/officeDocument/2006/relationships/image" Target="../media/image428.emf"/><Relationship Id="rId9" Type="http://schemas.openxmlformats.org/officeDocument/2006/relationships/oleObject" Target="../embeddings/oleObject434.bin"/><Relationship Id="rId14" Type="http://schemas.openxmlformats.org/officeDocument/2006/relationships/image" Target="../media/image433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4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7.emf"/><Relationship Id="rId13" Type="http://schemas.openxmlformats.org/officeDocument/2006/relationships/oleObject" Target="../embeddings/oleObject442.bin"/><Relationship Id="rId18" Type="http://schemas.openxmlformats.org/officeDocument/2006/relationships/image" Target="../media/image442.emf"/><Relationship Id="rId3" Type="http://schemas.openxmlformats.org/officeDocument/2006/relationships/oleObject" Target="../embeddings/oleObject437.bin"/><Relationship Id="rId21" Type="http://schemas.openxmlformats.org/officeDocument/2006/relationships/oleObject" Target="../embeddings/oleObject446.bin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439.emf"/><Relationship Id="rId17" Type="http://schemas.openxmlformats.org/officeDocument/2006/relationships/oleObject" Target="../embeddings/oleObject4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1.emf"/><Relationship Id="rId20" Type="http://schemas.openxmlformats.org/officeDocument/2006/relationships/image" Target="../media/image443.emf"/><Relationship Id="rId1" Type="http://schemas.openxmlformats.org/officeDocument/2006/relationships/vmlDrawing" Target="../drawings/vmlDrawing79.vml"/><Relationship Id="rId6" Type="http://schemas.openxmlformats.org/officeDocument/2006/relationships/image" Target="../media/image436.emf"/><Relationship Id="rId11" Type="http://schemas.openxmlformats.org/officeDocument/2006/relationships/oleObject" Target="../embeddings/oleObject441.bin"/><Relationship Id="rId24" Type="http://schemas.openxmlformats.org/officeDocument/2006/relationships/image" Target="../media/image445.emf"/><Relationship Id="rId5" Type="http://schemas.openxmlformats.org/officeDocument/2006/relationships/oleObject" Target="../embeddings/oleObject438.bin"/><Relationship Id="rId15" Type="http://schemas.openxmlformats.org/officeDocument/2006/relationships/oleObject" Target="../embeddings/oleObject443.bin"/><Relationship Id="rId23" Type="http://schemas.openxmlformats.org/officeDocument/2006/relationships/oleObject" Target="../embeddings/oleObject447.bin"/><Relationship Id="rId10" Type="http://schemas.openxmlformats.org/officeDocument/2006/relationships/image" Target="../media/image438.emf"/><Relationship Id="rId19" Type="http://schemas.openxmlformats.org/officeDocument/2006/relationships/oleObject" Target="../embeddings/oleObject445.bin"/><Relationship Id="rId4" Type="http://schemas.openxmlformats.org/officeDocument/2006/relationships/image" Target="../media/image435.emf"/><Relationship Id="rId9" Type="http://schemas.openxmlformats.org/officeDocument/2006/relationships/oleObject" Target="../embeddings/oleObject440.bin"/><Relationship Id="rId14" Type="http://schemas.openxmlformats.org/officeDocument/2006/relationships/image" Target="../media/image440.emf"/><Relationship Id="rId22" Type="http://schemas.openxmlformats.org/officeDocument/2006/relationships/image" Target="../media/image444.e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8.emf"/><Relationship Id="rId13" Type="http://schemas.openxmlformats.org/officeDocument/2006/relationships/oleObject" Target="../embeddings/oleObject453.bin"/><Relationship Id="rId18" Type="http://schemas.openxmlformats.org/officeDocument/2006/relationships/image" Target="../media/image453.emf"/><Relationship Id="rId3" Type="http://schemas.openxmlformats.org/officeDocument/2006/relationships/oleObject" Target="../embeddings/oleObject448.bin"/><Relationship Id="rId7" Type="http://schemas.openxmlformats.org/officeDocument/2006/relationships/oleObject" Target="../embeddings/oleObject450.bin"/><Relationship Id="rId12" Type="http://schemas.openxmlformats.org/officeDocument/2006/relationships/image" Target="../media/image450.emf"/><Relationship Id="rId17" Type="http://schemas.openxmlformats.org/officeDocument/2006/relationships/oleObject" Target="../embeddings/oleObject4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2.emf"/><Relationship Id="rId20" Type="http://schemas.openxmlformats.org/officeDocument/2006/relationships/image" Target="../media/image454.emf"/><Relationship Id="rId1" Type="http://schemas.openxmlformats.org/officeDocument/2006/relationships/vmlDrawing" Target="../drawings/vmlDrawing80.vml"/><Relationship Id="rId6" Type="http://schemas.openxmlformats.org/officeDocument/2006/relationships/image" Target="../media/image447.emf"/><Relationship Id="rId11" Type="http://schemas.openxmlformats.org/officeDocument/2006/relationships/oleObject" Target="../embeddings/oleObject452.bin"/><Relationship Id="rId5" Type="http://schemas.openxmlformats.org/officeDocument/2006/relationships/oleObject" Target="../embeddings/oleObject449.bin"/><Relationship Id="rId15" Type="http://schemas.openxmlformats.org/officeDocument/2006/relationships/oleObject" Target="../embeddings/oleObject454.bin"/><Relationship Id="rId10" Type="http://schemas.openxmlformats.org/officeDocument/2006/relationships/image" Target="../media/image449.emf"/><Relationship Id="rId19" Type="http://schemas.openxmlformats.org/officeDocument/2006/relationships/oleObject" Target="../embeddings/oleObject456.bin"/><Relationship Id="rId4" Type="http://schemas.openxmlformats.org/officeDocument/2006/relationships/image" Target="../media/image446.emf"/><Relationship Id="rId9" Type="http://schemas.openxmlformats.org/officeDocument/2006/relationships/oleObject" Target="../embeddings/oleObject451.bin"/><Relationship Id="rId14" Type="http://schemas.openxmlformats.org/officeDocument/2006/relationships/image" Target="../media/image451.e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emf"/><Relationship Id="rId13" Type="http://schemas.openxmlformats.org/officeDocument/2006/relationships/oleObject" Target="../embeddings/oleObject462.bin"/><Relationship Id="rId18" Type="http://schemas.openxmlformats.org/officeDocument/2006/relationships/oleObject" Target="../embeddings/oleObject466.bin"/><Relationship Id="rId3" Type="http://schemas.openxmlformats.org/officeDocument/2006/relationships/oleObject" Target="../embeddings/oleObject457.bin"/><Relationship Id="rId7" Type="http://schemas.openxmlformats.org/officeDocument/2006/relationships/oleObject" Target="../embeddings/oleObject459.bin"/><Relationship Id="rId12" Type="http://schemas.openxmlformats.org/officeDocument/2006/relationships/image" Target="../media/image459.emf"/><Relationship Id="rId17" Type="http://schemas.openxmlformats.org/officeDocument/2006/relationships/oleObject" Target="../embeddings/oleObject46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4.bin"/><Relationship Id="rId1" Type="http://schemas.openxmlformats.org/officeDocument/2006/relationships/vmlDrawing" Target="../drawings/vmlDrawing81.vml"/><Relationship Id="rId6" Type="http://schemas.openxmlformats.org/officeDocument/2006/relationships/image" Target="../media/image456.emf"/><Relationship Id="rId11" Type="http://schemas.openxmlformats.org/officeDocument/2006/relationships/oleObject" Target="../embeddings/oleObject461.bin"/><Relationship Id="rId5" Type="http://schemas.openxmlformats.org/officeDocument/2006/relationships/oleObject" Target="../embeddings/oleObject458.bin"/><Relationship Id="rId15" Type="http://schemas.openxmlformats.org/officeDocument/2006/relationships/oleObject" Target="../embeddings/oleObject463.bin"/><Relationship Id="rId10" Type="http://schemas.openxmlformats.org/officeDocument/2006/relationships/image" Target="../media/image458.emf"/><Relationship Id="rId4" Type="http://schemas.openxmlformats.org/officeDocument/2006/relationships/image" Target="../media/image455.emf"/><Relationship Id="rId9" Type="http://schemas.openxmlformats.org/officeDocument/2006/relationships/oleObject" Target="../embeddings/oleObject460.bin"/><Relationship Id="rId14" Type="http://schemas.openxmlformats.org/officeDocument/2006/relationships/image" Target="../media/image460.e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3.emf"/><Relationship Id="rId13" Type="http://schemas.openxmlformats.org/officeDocument/2006/relationships/oleObject" Target="../embeddings/oleObject472.bin"/><Relationship Id="rId3" Type="http://schemas.openxmlformats.org/officeDocument/2006/relationships/oleObject" Target="../embeddings/oleObject467.bin"/><Relationship Id="rId7" Type="http://schemas.openxmlformats.org/officeDocument/2006/relationships/oleObject" Target="../embeddings/oleObject469.bin"/><Relationship Id="rId12" Type="http://schemas.openxmlformats.org/officeDocument/2006/relationships/image" Target="../media/image46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7.emf"/><Relationship Id="rId1" Type="http://schemas.openxmlformats.org/officeDocument/2006/relationships/vmlDrawing" Target="../drawings/vmlDrawing82.vml"/><Relationship Id="rId6" Type="http://schemas.openxmlformats.org/officeDocument/2006/relationships/image" Target="../media/image462.emf"/><Relationship Id="rId11" Type="http://schemas.openxmlformats.org/officeDocument/2006/relationships/oleObject" Target="../embeddings/oleObject471.bin"/><Relationship Id="rId5" Type="http://schemas.openxmlformats.org/officeDocument/2006/relationships/oleObject" Target="../embeddings/oleObject468.bin"/><Relationship Id="rId15" Type="http://schemas.openxmlformats.org/officeDocument/2006/relationships/oleObject" Target="../embeddings/oleObject473.bin"/><Relationship Id="rId10" Type="http://schemas.openxmlformats.org/officeDocument/2006/relationships/image" Target="../media/image464.emf"/><Relationship Id="rId4" Type="http://schemas.openxmlformats.org/officeDocument/2006/relationships/image" Target="../media/image461.emf"/><Relationship Id="rId9" Type="http://schemas.openxmlformats.org/officeDocument/2006/relationships/oleObject" Target="../embeddings/oleObject470.bin"/><Relationship Id="rId14" Type="http://schemas.openxmlformats.org/officeDocument/2006/relationships/image" Target="../media/image46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026"/>
          <p:cNvSpPr txBox="1">
            <a:spLocks noChangeArrowheads="1"/>
          </p:cNvSpPr>
          <p:nvPr/>
        </p:nvSpPr>
        <p:spPr bwMode="auto">
          <a:xfrm>
            <a:off x="395288" y="1844675"/>
            <a:ext cx="8353425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AU" altLang="zh-CN" sz="5400" b="1">
                <a:solidFill>
                  <a:srgbClr val="339933"/>
                </a:solidFill>
                <a:ea typeface="宋体" pitchFamily="2" charset="-122"/>
              </a:rPr>
              <a:t>Chapter </a:t>
            </a:r>
            <a:r>
              <a:rPr kumimoji="0" lang="en-AU" altLang="zh-CN" sz="5400" b="1">
                <a:solidFill>
                  <a:srgbClr val="FF0000"/>
                </a:solidFill>
                <a:ea typeface="宋体" pitchFamily="2" charset="-122"/>
              </a:rPr>
              <a:t>7</a:t>
            </a:r>
          </a:p>
          <a:p>
            <a:pPr algn="ctr"/>
            <a:r>
              <a:rPr kumimoji="0" lang="zh-CN" altLang="en-AU" sz="5400" b="1">
                <a:solidFill>
                  <a:schemeClr val="tx2"/>
                </a:solidFill>
                <a:ea typeface="宋体" pitchFamily="2" charset="-122"/>
              </a:rPr>
              <a:t>参数估计</a:t>
            </a:r>
            <a:endParaRPr lang="en-US" altLang="zh-CN" sz="5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026"/>
          <p:cNvSpPr txBox="1">
            <a:spLocks noChangeArrowheads="1"/>
          </p:cNvSpPr>
          <p:nvPr/>
        </p:nvSpPr>
        <p:spPr bwMode="auto">
          <a:xfrm>
            <a:off x="433388" y="1049338"/>
            <a:ext cx="7162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寻求估计量的方法</a:t>
            </a:r>
          </a:p>
        </p:txBody>
      </p:sp>
      <p:sp>
        <p:nvSpPr>
          <p:cNvPr id="70659" name="Rectangle 1027"/>
          <p:cNvSpPr>
            <a:spLocks noChangeArrowheads="1"/>
          </p:cNvSpPr>
          <p:nvPr/>
        </p:nvSpPr>
        <p:spPr bwMode="auto">
          <a:xfrm>
            <a:off x="1285852" y="3000372"/>
            <a:ext cx="5638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chemeClr val="accent1"/>
                </a:solidFill>
              </a:rPr>
              <a:t>2. </a:t>
            </a:r>
            <a:r>
              <a:rPr lang="zh-CN" altLang="en-US" sz="3200" b="1" dirty="0">
                <a:solidFill>
                  <a:schemeClr val="accent1"/>
                </a:solidFill>
              </a:rPr>
              <a:t>矩估计法</a:t>
            </a:r>
            <a:endParaRPr lang="zh-CN" altLang="en-US" sz="3200" b="1" dirty="0"/>
          </a:p>
        </p:txBody>
      </p:sp>
      <p:sp>
        <p:nvSpPr>
          <p:cNvPr id="70660" name="Rectangle 1028"/>
          <p:cNvSpPr>
            <a:spLocks noChangeArrowheads="1"/>
          </p:cNvSpPr>
          <p:nvPr/>
        </p:nvSpPr>
        <p:spPr bwMode="auto">
          <a:xfrm>
            <a:off x="928662" y="2285992"/>
            <a:ext cx="3340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3200" b="1" dirty="0">
                <a:solidFill>
                  <a:schemeClr val="accent1"/>
                </a:solidFill>
              </a:rPr>
              <a:t>1. </a:t>
            </a:r>
            <a:r>
              <a:rPr lang="zh-CN" altLang="en-US" sz="3200" b="1" dirty="0">
                <a:solidFill>
                  <a:schemeClr val="accent1"/>
                </a:solidFill>
              </a:rPr>
              <a:t>极大似然法</a:t>
            </a:r>
            <a:endParaRPr lang="zh-CN" altLang="en-US" sz="3200" b="1" dirty="0"/>
          </a:p>
        </p:txBody>
      </p:sp>
      <p:sp>
        <p:nvSpPr>
          <p:cNvPr id="70661" name="Rectangle 1029"/>
          <p:cNvSpPr>
            <a:spLocks noChangeArrowheads="1"/>
          </p:cNvSpPr>
          <p:nvPr/>
        </p:nvSpPr>
        <p:spPr bwMode="auto">
          <a:xfrm>
            <a:off x="920750" y="3684588"/>
            <a:ext cx="33575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3200" b="1"/>
              <a:t>3. </a:t>
            </a:r>
            <a:r>
              <a:rPr lang="zh-CN" altLang="en-US" sz="3200" b="1"/>
              <a:t>最小二乘法</a:t>
            </a:r>
          </a:p>
        </p:txBody>
      </p:sp>
      <p:sp>
        <p:nvSpPr>
          <p:cNvPr id="70662" name="Rectangle 1030"/>
          <p:cNvSpPr>
            <a:spLocks noChangeArrowheads="1"/>
          </p:cNvSpPr>
          <p:nvPr/>
        </p:nvSpPr>
        <p:spPr bwMode="auto">
          <a:xfrm>
            <a:off x="1268413" y="4568825"/>
            <a:ext cx="303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3200" b="1"/>
              <a:t>4. </a:t>
            </a:r>
            <a:r>
              <a:rPr lang="zh-CN" altLang="en-US" sz="3200" b="1"/>
              <a:t>贝叶斯方法    </a:t>
            </a:r>
          </a:p>
        </p:txBody>
      </p:sp>
      <p:sp>
        <p:nvSpPr>
          <p:cNvPr id="70663" name="Rectangle 1031"/>
          <p:cNvSpPr>
            <a:spLocks noChangeArrowheads="1"/>
          </p:cNvSpPr>
          <p:nvPr/>
        </p:nvSpPr>
        <p:spPr bwMode="auto">
          <a:xfrm>
            <a:off x="4576763" y="4568825"/>
            <a:ext cx="1209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zh-CN" altLang="zh-CN" sz="3200" b="1"/>
              <a:t>……</a:t>
            </a:r>
            <a:endParaRPr lang="en-US" altLang="zh-CN" sz="3200" b="1">
              <a:solidFill>
                <a:schemeClr val="accent1"/>
              </a:solidFill>
            </a:endParaRPr>
          </a:p>
        </p:txBody>
      </p:sp>
      <p:sp>
        <p:nvSpPr>
          <p:cNvPr id="70664" name="Rectangle 1032"/>
          <p:cNvSpPr>
            <a:spLocks noChangeArrowheads="1"/>
          </p:cNvSpPr>
          <p:nvPr/>
        </p:nvSpPr>
        <p:spPr bwMode="auto">
          <a:xfrm>
            <a:off x="611188" y="5513388"/>
            <a:ext cx="6099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3200" b="1"/>
              <a:t>这里我们主要介绍前面两种方法 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autoUpdateAnimBg="0"/>
      <p:bldP spid="70660" grpId="0" autoUpdateAnimBg="0"/>
      <p:bldP spid="70661" grpId="0" autoUpdateAnimBg="0"/>
      <p:bldP spid="70662" grpId="0" autoUpdateAnimBg="0"/>
      <p:bldP spid="70663" grpId="0" autoUpdateAnimBg="0"/>
      <p:bldP spid="70664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074"/>
          <p:cNvSpPr>
            <a:spLocks noChangeArrowheads="1"/>
          </p:cNvSpPr>
          <p:nvPr/>
        </p:nvSpPr>
        <p:spPr bwMode="auto">
          <a:xfrm>
            <a:off x="695325" y="3163888"/>
            <a:ext cx="388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b="1"/>
              <a:t>将样本值代入得</a:t>
            </a:r>
            <a:endParaRPr lang="zh-CN" altLang="en-US"/>
          </a:p>
        </p:txBody>
      </p:sp>
      <p:grpSp>
        <p:nvGrpSpPr>
          <p:cNvPr id="2" name="Group 3085"/>
          <p:cNvGrpSpPr>
            <a:grpSpLocks/>
          </p:cNvGrpSpPr>
          <p:nvPr/>
        </p:nvGrpSpPr>
        <p:grpSpPr bwMode="auto">
          <a:xfrm>
            <a:off x="684213" y="4125913"/>
            <a:ext cx="6180137" cy="582612"/>
            <a:chOff x="649" y="1937"/>
            <a:chExt cx="3893" cy="367"/>
          </a:xfrm>
        </p:grpSpPr>
        <p:graphicFrame>
          <p:nvGraphicFramePr>
            <p:cNvPr id="146435" name="Object 3075"/>
            <p:cNvGraphicFramePr>
              <a:graphicFrameLocks noChangeAspect="1"/>
            </p:cNvGraphicFramePr>
            <p:nvPr/>
          </p:nvGraphicFramePr>
          <p:xfrm>
            <a:off x="649" y="2014"/>
            <a:ext cx="27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54" name="公式" r:id="rId3" imgW="142920" imgH="152280" progId="Equation.3">
                    <p:embed/>
                  </p:oleObj>
                </mc:Choice>
                <mc:Fallback>
                  <p:oleObj name="公式" r:id="rId3" imgW="142920" imgH="1522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" y="2014"/>
                          <a:ext cx="271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21" name="Rectangle 3077"/>
            <p:cNvSpPr>
              <a:spLocks noChangeArrowheads="1"/>
            </p:cNvSpPr>
            <p:nvPr/>
          </p:nvSpPr>
          <p:spPr bwMode="auto">
            <a:xfrm>
              <a:off x="884" y="1937"/>
              <a:ext cx="36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的置信水平为</a:t>
              </a:r>
              <a:r>
                <a:rPr lang="en-US" altLang="zh-CN" b="1">
                  <a:solidFill>
                    <a:schemeClr val="accent1"/>
                  </a:solidFill>
                </a:rPr>
                <a:t>0.95</a:t>
              </a:r>
              <a:r>
                <a:rPr lang="zh-CN" altLang="en-US" b="1"/>
                <a:t>的单侧置信下限是</a:t>
              </a:r>
            </a:p>
          </p:txBody>
        </p:sp>
      </p:grpSp>
      <p:sp>
        <p:nvSpPr>
          <p:cNvPr id="111622" name="Rectangle 3078"/>
          <p:cNvSpPr>
            <a:spLocks noChangeArrowheads="1"/>
          </p:cNvSpPr>
          <p:nvPr/>
        </p:nvSpPr>
        <p:spPr bwMode="auto">
          <a:xfrm>
            <a:off x="3057525" y="4937125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3200" b="1"/>
              <a:t>1065</a:t>
            </a:r>
            <a:r>
              <a:rPr lang="zh-CN" altLang="en-US" sz="3200" b="1"/>
              <a:t>小时</a:t>
            </a:r>
          </a:p>
        </p:txBody>
      </p:sp>
      <p:graphicFrame>
        <p:nvGraphicFramePr>
          <p:cNvPr id="146432" name="Object 3072"/>
          <p:cNvGraphicFramePr>
            <a:graphicFrameLocks noChangeAspect="1"/>
          </p:cNvGraphicFramePr>
          <p:nvPr/>
        </p:nvGraphicFramePr>
        <p:xfrm>
          <a:off x="1404938" y="1296988"/>
          <a:ext cx="4302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5" name="公式" r:id="rId5" imgW="142920" imgH="152280" progId="Equation.3">
                  <p:embed/>
                </p:oleObj>
              </mc:Choice>
              <mc:Fallback>
                <p:oleObj name="公式" r:id="rId5" imgW="142920" imgH="1522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1296988"/>
                        <a:ext cx="43021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5" name="Rectangle 3081"/>
          <p:cNvSpPr>
            <a:spLocks noChangeArrowheads="1"/>
          </p:cNvSpPr>
          <p:nvPr/>
        </p:nvSpPr>
        <p:spPr bwMode="auto">
          <a:xfrm>
            <a:off x="1835150" y="1177925"/>
            <a:ext cx="6073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的置信水平为          的</a:t>
            </a:r>
            <a:r>
              <a:rPr lang="zh-CN" altLang="en-US" b="1">
                <a:solidFill>
                  <a:schemeClr val="accent1"/>
                </a:solidFill>
              </a:rPr>
              <a:t>单侧置信下限</a:t>
            </a:r>
            <a:r>
              <a:rPr lang="zh-CN" altLang="en-US" b="1"/>
              <a:t>为</a:t>
            </a:r>
          </a:p>
        </p:txBody>
      </p:sp>
      <p:graphicFrame>
        <p:nvGraphicFramePr>
          <p:cNvPr id="146433" name="Object 3073"/>
          <p:cNvGraphicFramePr>
            <a:graphicFrameLocks noChangeAspect="1"/>
          </p:cNvGraphicFramePr>
          <p:nvPr/>
        </p:nvGraphicFramePr>
        <p:xfrm>
          <a:off x="3995738" y="1185863"/>
          <a:ext cx="9699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6" name="公式" r:id="rId7" imgW="333720" imgH="171360" progId="Equation.3">
                  <p:embed/>
                </p:oleObj>
              </mc:Choice>
              <mc:Fallback>
                <p:oleObj name="公式" r:id="rId7" imgW="333720" imgH="1713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185863"/>
                        <a:ext cx="96996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7" name="Rectangle 3083"/>
          <p:cNvSpPr>
            <a:spLocks noChangeArrowheads="1"/>
          </p:cNvSpPr>
          <p:nvPr/>
        </p:nvSpPr>
        <p:spPr bwMode="auto">
          <a:xfrm>
            <a:off x="863600" y="1177925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即</a:t>
            </a:r>
          </a:p>
        </p:txBody>
      </p:sp>
      <p:graphicFrame>
        <p:nvGraphicFramePr>
          <p:cNvPr id="146434" name="Object 3074"/>
          <p:cNvGraphicFramePr>
            <a:graphicFrameLocks noChangeAspect="1"/>
          </p:cNvGraphicFramePr>
          <p:nvPr/>
        </p:nvGraphicFramePr>
        <p:xfrm>
          <a:off x="2422525" y="1871663"/>
          <a:ext cx="28638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7" name="公式" r:id="rId9" imgW="25619040" imgH="10051200" progId="Equation.3">
                  <p:embed/>
                </p:oleObj>
              </mc:Choice>
              <mc:Fallback>
                <p:oleObj name="公式" r:id="rId9" imgW="25619040" imgH="1005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871663"/>
                        <a:ext cx="286385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22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903288" y="476250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一、一个正态总体参数的区间估计</a:t>
            </a:r>
          </a:p>
        </p:txBody>
      </p:sp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468313" y="1581150"/>
          <a:ext cx="84963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9" name="Equation" r:id="rId3" imgW="8445500" imgH="482600" progId="Equation.3">
                  <p:embed/>
                </p:oleObj>
              </mc:Choice>
              <mc:Fallback>
                <p:oleObj name="Equation" r:id="rId3" imgW="8445500" imgH="482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81150"/>
                        <a:ext cx="84963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1979613" y="1484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~</a:t>
            </a:r>
            <a:endParaRPr lang="en-US" altLang="zh-CN" sz="2800">
              <a:latin typeface="Times New Roman" pitchFamily="18" charset="0"/>
            </a:endParaRPr>
          </a:p>
        </p:txBody>
      </p:sp>
      <p:graphicFrame>
        <p:nvGraphicFramePr>
          <p:cNvPr id="208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130377"/>
              </p:ext>
            </p:extLst>
          </p:nvPr>
        </p:nvGraphicFramePr>
        <p:xfrm>
          <a:off x="742950" y="2655888"/>
          <a:ext cx="300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20" name="Equation" r:id="rId5" imgW="3009900" imgH="444500" progId="Equation.3">
                  <p:embed/>
                </p:oleObj>
              </mc:Choice>
              <mc:Fallback>
                <p:oleObj name="Equation" r:id="rId5" imgW="3009900" imgH="4445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2655888"/>
                        <a:ext cx="3009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4" name="Object 8"/>
          <p:cNvGraphicFramePr>
            <a:graphicFrameLocks noChangeAspect="1"/>
          </p:cNvGraphicFramePr>
          <p:nvPr/>
        </p:nvGraphicFramePr>
        <p:xfrm>
          <a:off x="1042988" y="4076700"/>
          <a:ext cx="320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21" name="Equation" r:id="rId7" imgW="3200400" imgH="469900" progId="Equation.3">
                  <p:embed/>
                </p:oleObj>
              </mc:Choice>
              <mc:Fallback>
                <p:oleObj name="Equation" r:id="rId7" imgW="3200400" imgH="4699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76700"/>
                        <a:ext cx="3200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708400" y="2420938"/>
            <a:ext cx="2139950" cy="533400"/>
            <a:chOff x="2064" y="1008"/>
            <a:chExt cx="1348" cy="336"/>
          </a:xfrm>
        </p:grpSpPr>
        <p:graphicFrame>
          <p:nvGraphicFramePr>
            <p:cNvPr id="208906" name="Object 10"/>
            <p:cNvGraphicFramePr>
              <a:graphicFrameLocks noChangeAspect="1"/>
            </p:cNvGraphicFramePr>
            <p:nvPr/>
          </p:nvGraphicFramePr>
          <p:xfrm>
            <a:off x="2292" y="1008"/>
            <a:ext cx="11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22" name="Equation" r:id="rId9" imgW="1778000" imgH="469900" progId="Equation.3">
                    <p:embed/>
                  </p:oleObj>
                </mc:Choice>
                <mc:Fallback>
                  <p:oleObj name="Equation" r:id="rId9" imgW="1778000" imgH="4699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1008"/>
                          <a:ext cx="112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07" name="Line 11"/>
            <p:cNvSpPr>
              <a:spLocks noChangeShapeType="1"/>
            </p:cNvSpPr>
            <p:nvPr/>
          </p:nvSpPr>
          <p:spPr bwMode="auto">
            <a:xfrm flipV="1">
              <a:off x="2064" y="120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708400" y="2924175"/>
            <a:ext cx="2171700" cy="546100"/>
            <a:chOff x="2064" y="1344"/>
            <a:chExt cx="1368" cy="344"/>
          </a:xfrm>
        </p:grpSpPr>
        <p:graphicFrame>
          <p:nvGraphicFramePr>
            <p:cNvPr id="208909" name="Object 13"/>
            <p:cNvGraphicFramePr>
              <a:graphicFrameLocks noChangeAspect="1"/>
            </p:cNvGraphicFramePr>
            <p:nvPr/>
          </p:nvGraphicFramePr>
          <p:xfrm>
            <a:off x="2272" y="1392"/>
            <a:ext cx="11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23" name="Equation" r:id="rId11" imgW="1841500" imgH="469900" progId="Equation.3">
                    <p:embed/>
                  </p:oleObj>
                </mc:Choice>
                <mc:Fallback>
                  <p:oleObj name="Equation" r:id="rId11" imgW="1841500" imgH="46990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" y="1392"/>
                          <a:ext cx="116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10" name="Line 14"/>
            <p:cNvSpPr>
              <a:spLocks noChangeShapeType="1"/>
            </p:cNvSpPr>
            <p:nvPr/>
          </p:nvSpPr>
          <p:spPr bwMode="auto">
            <a:xfrm>
              <a:off x="2064" y="134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51275" y="3860800"/>
            <a:ext cx="1993900" cy="457200"/>
            <a:chOff x="2112" y="1824"/>
            <a:chExt cx="1256" cy="288"/>
          </a:xfrm>
        </p:grpSpPr>
        <p:graphicFrame>
          <p:nvGraphicFramePr>
            <p:cNvPr id="208912" name="Object 16"/>
            <p:cNvGraphicFramePr>
              <a:graphicFrameLocks noChangeAspect="1"/>
            </p:cNvGraphicFramePr>
            <p:nvPr/>
          </p:nvGraphicFramePr>
          <p:xfrm>
            <a:off x="2352" y="1824"/>
            <a:ext cx="10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24" name="Equation" r:id="rId13" imgW="1612900" imgH="444500" progId="Equation.3">
                    <p:embed/>
                  </p:oleObj>
                </mc:Choice>
                <mc:Fallback>
                  <p:oleObj name="Equation" r:id="rId13" imgW="1612900" imgH="4445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24"/>
                          <a:ext cx="1016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13" name="Line 17"/>
            <p:cNvSpPr>
              <a:spLocks noChangeShapeType="1"/>
            </p:cNvSpPr>
            <p:nvPr/>
          </p:nvSpPr>
          <p:spPr bwMode="auto">
            <a:xfrm flipV="1">
              <a:off x="2112" y="196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883025" y="4292600"/>
            <a:ext cx="2057400" cy="596900"/>
            <a:chOff x="2112" y="2112"/>
            <a:chExt cx="1296" cy="376"/>
          </a:xfrm>
        </p:grpSpPr>
        <p:graphicFrame>
          <p:nvGraphicFramePr>
            <p:cNvPr id="208915" name="Object 19"/>
            <p:cNvGraphicFramePr>
              <a:graphicFrameLocks noChangeAspect="1"/>
            </p:cNvGraphicFramePr>
            <p:nvPr/>
          </p:nvGraphicFramePr>
          <p:xfrm>
            <a:off x="2352" y="2208"/>
            <a:ext cx="105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25" name="Equation" r:id="rId15" imgW="1675673" imgH="444307" progId="Equation.3">
                    <p:embed/>
                  </p:oleObj>
                </mc:Choice>
                <mc:Fallback>
                  <p:oleObj name="Equation" r:id="rId15" imgW="1675673" imgH="444307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208"/>
                          <a:ext cx="1056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16" name="Line 20"/>
            <p:cNvSpPr>
              <a:spLocks noChangeShapeType="1"/>
            </p:cNvSpPr>
            <p:nvPr/>
          </p:nvSpPr>
          <p:spPr bwMode="auto">
            <a:xfrm>
              <a:off x="2112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  <p:bldP spid="20890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447675" y="1412875"/>
            <a:ext cx="37719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由定理知，</a:t>
            </a:r>
          </a:p>
        </p:txBody>
      </p:sp>
      <p:graphicFrame>
        <p:nvGraphicFramePr>
          <p:cNvPr id="209927" name="Object 7"/>
          <p:cNvGraphicFramePr>
            <a:graphicFrameLocks noChangeAspect="1"/>
          </p:cNvGraphicFramePr>
          <p:nvPr/>
        </p:nvGraphicFramePr>
        <p:xfrm>
          <a:off x="4146550" y="1268413"/>
          <a:ext cx="316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3" name="Equation" r:id="rId3" imgW="3162300" imgH="927100" progId="Equation.3">
                  <p:embed/>
                </p:oleObj>
              </mc:Choice>
              <mc:Fallback>
                <p:oleObj name="Equation" r:id="rId3" imgW="3162300" imgH="9271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1268413"/>
                        <a:ext cx="3162300" cy="927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5822950" y="1497013"/>
            <a:ext cx="412750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~</a:t>
            </a:r>
            <a:endParaRPr lang="en-US" altLang="zh-CN" sz="2800">
              <a:latin typeface="Times New Roman" pitchFamily="18" charset="0"/>
            </a:endParaRPr>
          </a:p>
        </p:txBody>
      </p:sp>
      <p:graphicFrame>
        <p:nvGraphicFramePr>
          <p:cNvPr id="209929" name="Object 9"/>
          <p:cNvGraphicFramePr>
            <a:graphicFrameLocks noChangeAspect="1"/>
          </p:cNvGraphicFramePr>
          <p:nvPr/>
        </p:nvGraphicFramePr>
        <p:xfrm>
          <a:off x="4356100" y="549275"/>
          <a:ext cx="177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4" name="Equation" r:id="rId5" imgW="1778000" imgH="469900" progId="Equation.3">
                  <p:embed/>
                </p:oleObj>
              </mc:Choice>
              <mc:Fallback>
                <p:oleObj name="Equation" r:id="rId5" imgW="1778000" imgH="4699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49275"/>
                        <a:ext cx="1778000" cy="469900"/>
                      </a:xfrm>
                      <a:prstGeom prst="rect">
                        <a:avLst/>
                      </a:prstGeom>
                      <a:solidFill>
                        <a:srgbClr val="7DFFDD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1195388" y="519113"/>
            <a:ext cx="3200400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1.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的区间估计</a:t>
            </a:r>
          </a:p>
        </p:txBody>
      </p:sp>
      <p:graphicFrame>
        <p:nvGraphicFramePr>
          <p:cNvPr id="209931" name="Object 11"/>
          <p:cNvGraphicFramePr>
            <a:graphicFrameLocks noChangeAspect="1"/>
          </p:cNvGraphicFramePr>
          <p:nvPr/>
        </p:nvGraphicFramePr>
        <p:xfrm>
          <a:off x="1804988" y="671513"/>
          <a:ext cx="3508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5" name="Equation" r:id="rId7" imgW="291847" imgH="317225" progId="Equation.3">
                  <p:embed/>
                </p:oleObj>
              </mc:Choice>
              <mc:Fallback>
                <p:oleObj name="Equation" r:id="rId7" imgW="291847" imgH="317225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671513"/>
                        <a:ext cx="3508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3" name="Text Box 13"/>
          <p:cNvSpPr txBox="1">
            <a:spLocks noChangeArrowheads="1"/>
          </p:cNvSpPr>
          <p:nvPr/>
        </p:nvSpPr>
        <p:spPr bwMode="auto">
          <a:xfrm>
            <a:off x="428625" y="25654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对     查表可得           ，使得</a:t>
            </a:r>
          </a:p>
        </p:txBody>
      </p:sp>
      <p:graphicFrame>
        <p:nvGraphicFramePr>
          <p:cNvPr id="209934" name="Object 14"/>
          <p:cNvGraphicFramePr>
            <a:graphicFrameLocks noChangeAspect="1"/>
          </p:cNvGraphicFramePr>
          <p:nvPr/>
        </p:nvGraphicFramePr>
        <p:xfrm>
          <a:off x="962025" y="2717800"/>
          <a:ext cx="292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6" name="Equation" r:id="rId9" imgW="291973" imgH="253890" progId="Equation.3">
                  <p:embed/>
                </p:oleObj>
              </mc:Choice>
              <mc:Fallback>
                <p:oleObj name="Equation" r:id="rId9" imgW="291973" imgH="25389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717800"/>
                        <a:ext cx="2921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5" name="Object 15"/>
          <p:cNvGraphicFramePr>
            <a:graphicFrameLocks noChangeAspect="1"/>
          </p:cNvGraphicFramePr>
          <p:nvPr/>
        </p:nvGraphicFramePr>
        <p:xfrm>
          <a:off x="2800350" y="2420938"/>
          <a:ext cx="9080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7" name="公式" r:id="rId11" imgW="342751" imgH="380835" progId="Equation.3">
                  <p:embed/>
                </p:oleObj>
              </mc:Choice>
              <mc:Fallback>
                <p:oleObj name="公式" r:id="rId11" imgW="342751" imgH="380835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420938"/>
                        <a:ext cx="90805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6" name="Object 16"/>
          <p:cNvGraphicFramePr>
            <a:graphicFrameLocks noChangeAspect="1"/>
          </p:cNvGraphicFramePr>
          <p:nvPr/>
        </p:nvGraphicFramePr>
        <p:xfrm>
          <a:off x="1331913" y="3573463"/>
          <a:ext cx="64801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8" name="公式" r:id="rId13" imgW="1828800" imgH="381000" progId="Equation.3">
                  <p:embed/>
                </p:oleObj>
              </mc:Choice>
              <mc:Fallback>
                <p:oleObj name="公式" r:id="rId13" imgW="1828800" imgH="3810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73463"/>
                        <a:ext cx="648017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DFF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0"/>
          <p:cNvGrpSpPr>
            <a:grpSpLocks/>
          </p:cNvGrpSpPr>
          <p:nvPr/>
        </p:nvGrpSpPr>
        <p:grpSpPr bwMode="auto">
          <a:xfrm>
            <a:off x="3530600" y="5124450"/>
            <a:ext cx="1884363" cy="681038"/>
            <a:chOff x="2368" y="3319"/>
            <a:chExt cx="1187" cy="429"/>
          </a:xfrm>
        </p:grpSpPr>
        <p:sp>
          <p:nvSpPr>
            <p:cNvPr id="226305" name="Text Box 1"/>
            <p:cNvSpPr txBox="1">
              <a:spLocks noChangeArrowheads="1"/>
            </p:cNvSpPr>
            <p:nvPr/>
          </p:nvSpPr>
          <p:spPr bwMode="auto">
            <a:xfrm>
              <a:off x="2368" y="331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仅</a:t>
              </a:r>
            </a:p>
          </p:txBody>
        </p:sp>
        <p:graphicFrame>
          <p:nvGraphicFramePr>
            <p:cNvPr id="226306" name="Object 2"/>
            <p:cNvGraphicFramePr>
              <a:graphicFrameLocks noChangeAspect="1"/>
            </p:cNvGraphicFramePr>
            <p:nvPr/>
          </p:nvGraphicFramePr>
          <p:xfrm>
            <a:off x="2653" y="3385"/>
            <a:ext cx="33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49" name="公式" r:id="rId15" imgW="152268" imgH="164957" progId="Equation.3">
                    <p:embed/>
                  </p:oleObj>
                </mc:Choice>
                <mc:Fallback>
                  <p:oleObj name="公式" r:id="rId15" imgW="152268" imgH="164957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3385"/>
                          <a:ext cx="335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07" name="Text Box 3"/>
            <p:cNvSpPr txBox="1">
              <a:spLocks noChangeArrowheads="1"/>
            </p:cNvSpPr>
            <p:nvPr/>
          </p:nvSpPr>
          <p:spPr bwMode="auto">
            <a:xfrm>
              <a:off x="2925" y="3339"/>
              <a:ext cx="6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未知</a:t>
              </a:r>
            </a:p>
          </p:txBody>
        </p:sp>
      </p:grp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3562350" y="5143500"/>
            <a:ext cx="1873250" cy="647700"/>
          </a:xfrm>
          <a:prstGeom prst="rect">
            <a:avLst/>
          </a:prstGeom>
          <a:noFill/>
          <a:ln w="476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09" name="Line 5"/>
          <p:cNvSpPr>
            <a:spLocks noChangeShapeType="1"/>
          </p:cNvSpPr>
          <p:nvPr/>
        </p:nvSpPr>
        <p:spPr bwMode="auto">
          <a:xfrm>
            <a:off x="4068763" y="4149725"/>
            <a:ext cx="503237" cy="936625"/>
          </a:xfrm>
          <a:prstGeom prst="line">
            <a:avLst/>
          </a:prstGeom>
          <a:noFill/>
          <a:ln w="476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427038" y="5105400"/>
            <a:ext cx="2271712" cy="627063"/>
          </a:xfrm>
          <a:prstGeom prst="rect">
            <a:avLst/>
          </a:prstGeom>
          <a:noFill/>
          <a:ln w="476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可查表得到</a:t>
            </a:r>
          </a:p>
        </p:txBody>
      </p:sp>
      <p:sp>
        <p:nvSpPr>
          <p:cNvPr id="226311" name="Line 7"/>
          <p:cNvSpPr>
            <a:spLocks noChangeShapeType="1"/>
          </p:cNvSpPr>
          <p:nvPr/>
        </p:nvSpPr>
        <p:spPr bwMode="auto">
          <a:xfrm flipH="1">
            <a:off x="1547813" y="4221163"/>
            <a:ext cx="792162" cy="792162"/>
          </a:xfrm>
          <a:prstGeom prst="line">
            <a:avLst/>
          </a:prstGeom>
          <a:noFill/>
          <a:ln w="476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312" name="Line 8"/>
          <p:cNvSpPr>
            <a:spLocks noChangeShapeType="1"/>
          </p:cNvSpPr>
          <p:nvPr/>
        </p:nvSpPr>
        <p:spPr bwMode="auto">
          <a:xfrm flipH="1">
            <a:off x="1979613" y="4149725"/>
            <a:ext cx="3097212" cy="863600"/>
          </a:xfrm>
          <a:prstGeom prst="line">
            <a:avLst/>
          </a:prstGeom>
          <a:noFill/>
          <a:ln w="476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6116638" y="5157788"/>
            <a:ext cx="2592387" cy="647700"/>
          </a:xfrm>
          <a:prstGeom prst="rect">
            <a:avLst/>
          </a:prstGeom>
          <a:noFill/>
          <a:ln w="4762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6314" name="Text Box 10"/>
          <p:cNvSpPr txBox="1">
            <a:spLocks noChangeArrowheads="1"/>
          </p:cNvSpPr>
          <p:nvPr/>
        </p:nvSpPr>
        <p:spPr bwMode="auto">
          <a:xfrm>
            <a:off x="6116638" y="5157788"/>
            <a:ext cx="2632075" cy="579437"/>
          </a:xfrm>
          <a:prstGeom prst="rect">
            <a:avLst/>
          </a:prstGeom>
          <a:noFill/>
          <a:ln w="476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给定的置信度</a:t>
            </a:r>
          </a:p>
        </p:txBody>
      </p:sp>
      <p:sp>
        <p:nvSpPr>
          <p:cNvPr id="226315" name="Line 11"/>
          <p:cNvSpPr>
            <a:spLocks noChangeShapeType="1"/>
          </p:cNvSpPr>
          <p:nvPr/>
        </p:nvSpPr>
        <p:spPr bwMode="auto">
          <a:xfrm>
            <a:off x="7019925" y="4149725"/>
            <a:ext cx="576263" cy="935038"/>
          </a:xfrm>
          <a:prstGeom prst="line">
            <a:avLst/>
          </a:prstGeom>
          <a:noFill/>
          <a:ln w="476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 animBg="1"/>
      <p:bldP spid="209928" grpId="0" animBg="1"/>
      <p:bldP spid="209930" grpId="0" animBg="1"/>
      <p:bldP spid="209933" grpId="0"/>
      <p:bldP spid="226308" grpId="0" animBg="1"/>
      <p:bldP spid="226309" grpId="0" animBg="1"/>
      <p:bldP spid="226310" grpId="0" animBg="1"/>
      <p:bldP spid="226311" grpId="0" animBg="1"/>
      <p:bldP spid="226312" grpId="0" animBg="1"/>
      <p:bldP spid="226313" grpId="0" animBg="1"/>
      <p:bldP spid="226314" grpId="0"/>
      <p:bldP spid="22631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94" name="Object 14"/>
          <p:cNvGraphicFramePr>
            <a:graphicFrameLocks noChangeAspect="1"/>
          </p:cNvGraphicFramePr>
          <p:nvPr/>
        </p:nvGraphicFramePr>
        <p:xfrm>
          <a:off x="1116013" y="3213100"/>
          <a:ext cx="59055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95" name="公式" r:id="rId3" imgW="2844800" imgH="558800" progId="Equation.3">
                  <p:embed/>
                </p:oleObj>
              </mc:Choice>
              <mc:Fallback>
                <p:oleObj name="公式" r:id="rId3" imgW="2844800" imgH="558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13100"/>
                        <a:ext cx="59055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36588" y="4508500"/>
            <a:ext cx="6096000" cy="519113"/>
            <a:chOff x="192" y="2880"/>
            <a:chExt cx="3840" cy="327"/>
          </a:xfrm>
        </p:grpSpPr>
        <p:sp>
          <p:nvSpPr>
            <p:cNvPr id="225296" name="Text Box 16"/>
            <p:cNvSpPr txBox="1">
              <a:spLocks noChangeArrowheads="1"/>
            </p:cNvSpPr>
            <p:nvPr/>
          </p:nvSpPr>
          <p:spPr bwMode="auto">
            <a:xfrm>
              <a:off x="192" y="2880"/>
              <a:ext cx="38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itchFamily="18" charset="0"/>
                </a:rPr>
                <a:t>故    的置信度为         的置信区间为</a:t>
              </a:r>
            </a:p>
          </p:txBody>
        </p:sp>
        <p:graphicFrame>
          <p:nvGraphicFramePr>
            <p:cNvPr id="225297" name="Object 17"/>
            <p:cNvGraphicFramePr>
              <a:graphicFrameLocks noChangeAspect="1"/>
            </p:cNvGraphicFramePr>
            <p:nvPr/>
          </p:nvGraphicFramePr>
          <p:xfrm>
            <a:off x="480" y="2968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96" name="Equation" r:id="rId5" imgW="291847" imgH="317225" progId="Equation.3">
                    <p:embed/>
                  </p:oleObj>
                </mc:Choice>
                <mc:Fallback>
                  <p:oleObj name="Equation" r:id="rId5" imgW="291847" imgH="317225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968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298" name="Object 18"/>
            <p:cNvGraphicFramePr>
              <a:graphicFrameLocks noChangeAspect="1"/>
            </p:cNvGraphicFramePr>
            <p:nvPr/>
          </p:nvGraphicFramePr>
          <p:xfrm>
            <a:off x="1824" y="2928"/>
            <a:ext cx="50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97" name="Equation" r:id="rId7" imgW="799753" imgH="330057" progId="Equation.3">
                    <p:embed/>
                  </p:oleObj>
                </mc:Choice>
                <mc:Fallback>
                  <p:oleObj name="Equation" r:id="rId7" imgW="799753" imgH="330057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928"/>
                          <a:ext cx="50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299" name="Object 19"/>
          <p:cNvGraphicFramePr>
            <a:graphicFrameLocks noChangeAspect="1"/>
          </p:cNvGraphicFramePr>
          <p:nvPr/>
        </p:nvGraphicFramePr>
        <p:xfrm>
          <a:off x="1476375" y="5299075"/>
          <a:ext cx="39592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98" name="公式" r:id="rId9" imgW="2044700" imgH="558800" progId="Equation.3">
                  <p:embed/>
                </p:oleObj>
              </mc:Choice>
              <mc:Fallback>
                <p:oleObj name="公式" r:id="rId9" imgW="2044700" imgH="558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299075"/>
                        <a:ext cx="395922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0" name="Line 20"/>
          <p:cNvSpPr>
            <a:spLocks noChangeShapeType="1"/>
          </p:cNvSpPr>
          <p:nvPr/>
        </p:nvSpPr>
        <p:spPr bwMode="auto">
          <a:xfrm>
            <a:off x="5724525" y="6021388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301" name="Object 21"/>
          <p:cNvGraphicFramePr>
            <a:graphicFrameLocks noChangeAspect="1"/>
          </p:cNvGraphicFramePr>
          <p:nvPr/>
        </p:nvGraphicFramePr>
        <p:xfrm>
          <a:off x="6410325" y="5838825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99" name="Equation" r:id="rId11" imgW="1930400" imgH="406400" progId="Equation.3">
                  <p:embed/>
                </p:oleObj>
              </mc:Choice>
              <mc:Fallback>
                <p:oleObj name="Equation" r:id="rId11" imgW="1930400" imgH="4064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5838825"/>
                        <a:ext cx="1930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2" name="Object 22"/>
          <p:cNvGraphicFramePr>
            <a:graphicFrameLocks noChangeAspect="1"/>
          </p:cNvGraphicFramePr>
          <p:nvPr/>
        </p:nvGraphicFramePr>
        <p:xfrm>
          <a:off x="7172325" y="6092825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00" name="Equation" r:id="rId13" imgW="368300" imgH="381000" progId="Equation.3">
                  <p:embed/>
                </p:oleObj>
              </mc:Choice>
              <mc:Fallback>
                <p:oleObj name="Equation" r:id="rId13" imgW="368300" imgH="3810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6092825"/>
                        <a:ext cx="368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3" name="Object 23"/>
          <p:cNvGraphicFramePr>
            <a:graphicFrameLocks noChangeAspect="1"/>
          </p:cNvGraphicFramePr>
          <p:nvPr/>
        </p:nvGraphicFramePr>
        <p:xfrm>
          <a:off x="7237413" y="4719638"/>
          <a:ext cx="1079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01" name="公式" r:id="rId15" imgW="583947" imgH="469696" progId="Equation.3">
                  <p:embed/>
                </p:oleObj>
              </mc:Choice>
              <mc:Fallback>
                <p:oleObj name="公式" r:id="rId15" imgW="583947" imgH="469696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4719638"/>
                        <a:ext cx="10795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4" name="AutoShape 24"/>
          <p:cNvSpPr>
            <a:spLocks/>
          </p:cNvSpPr>
          <p:nvPr/>
        </p:nvSpPr>
        <p:spPr bwMode="auto">
          <a:xfrm rot="16188512">
            <a:off x="7646988" y="5322888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6659563" y="2887663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latin typeface="Times New Roman" pitchFamily="18" charset="0"/>
              </a:rPr>
              <a:t>双侧分位点</a:t>
            </a:r>
          </a:p>
        </p:txBody>
      </p:sp>
      <p:sp>
        <p:nvSpPr>
          <p:cNvPr id="227335" name="Line 7"/>
          <p:cNvSpPr>
            <a:spLocks noChangeShapeType="1"/>
          </p:cNvSpPr>
          <p:nvPr/>
        </p:nvSpPr>
        <p:spPr bwMode="auto">
          <a:xfrm flipH="1" flipV="1">
            <a:off x="5795963" y="2708275"/>
            <a:ext cx="935037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08175" y="188913"/>
            <a:ext cx="4537075" cy="3097212"/>
            <a:chOff x="3453" y="436"/>
            <a:chExt cx="2307" cy="1694"/>
          </a:xfrm>
        </p:grpSpPr>
        <p:pic>
          <p:nvPicPr>
            <p:cNvPr id="227337" name="Picture 9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3453" y="436"/>
              <a:ext cx="2307" cy="1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227338" name="Object 10"/>
            <p:cNvGraphicFramePr>
              <a:graphicFrameLocks noChangeAspect="1"/>
            </p:cNvGraphicFramePr>
            <p:nvPr/>
          </p:nvGraphicFramePr>
          <p:xfrm>
            <a:off x="4332" y="1207"/>
            <a:ext cx="50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02" name="Equation" r:id="rId18" imgW="799753" imgH="330057" progId="Equation.3">
                    <p:embed/>
                  </p:oleObj>
                </mc:Choice>
                <mc:Fallback>
                  <p:oleObj name="Equation" r:id="rId18" imgW="799753" imgH="330057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207"/>
                          <a:ext cx="50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339" name="Object 11"/>
            <p:cNvGraphicFramePr>
              <a:graphicFrameLocks noChangeAspect="1"/>
            </p:cNvGraphicFramePr>
            <p:nvPr/>
          </p:nvGraphicFramePr>
          <p:xfrm>
            <a:off x="5103" y="1752"/>
            <a:ext cx="29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03" name="公式" r:id="rId19" imgW="342751" imgH="380835" progId="Equation.3">
                    <p:embed/>
                  </p:oleObj>
                </mc:Choice>
                <mc:Fallback>
                  <p:oleObj name="公式" r:id="rId19" imgW="342751" imgH="380835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752"/>
                          <a:ext cx="298" cy="3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340" name="Object 12"/>
            <p:cNvGraphicFramePr>
              <a:graphicFrameLocks noChangeAspect="1"/>
            </p:cNvGraphicFramePr>
            <p:nvPr/>
          </p:nvGraphicFramePr>
          <p:xfrm>
            <a:off x="3696" y="1752"/>
            <a:ext cx="45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04" name="公式" r:id="rId21" imgW="457200" imgH="381000" progId="Equation.3">
                    <p:embed/>
                  </p:oleObj>
                </mc:Choice>
                <mc:Fallback>
                  <p:oleObj name="公式" r:id="rId21" imgW="457200" imgH="3810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752"/>
                          <a:ext cx="454" cy="37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7341" name="Object 13"/>
          <p:cNvGraphicFramePr>
            <a:graphicFrameLocks noChangeAspect="1"/>
          </p:cNvGraphicFramePr>
          <p:nvPr/>
        </p:nvGraphicFramePr>
        <p:xfrm>
          <a:off x="4787900" y="260350"/>
          <a:ext cx="417671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05" name="公式" r:id="rId23" imgW="1828800" imgH="381000" progId="Equation.3">
                  <p:embed/>
                </p:oleObj>
              </mc:Choice>
              <mc:Fallback>
                <p:oleObj name="公式" r:id="rId23" imgW="1828800" imgH="381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60350"/>
                        <a:ext cx="4176713" cy="741363"/>
                      </a:xfrm>
                      <a:prstGeom prst="rect">
                        <a:avLst/>
                      </a:prstGeom>
                      <a:solidFill>
                        <a:srgbClr val="7DFFD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0" grpId="0" animBg="1"/>
      <p:bldP spid="225304" grpId="0" animBg="1"/>
      <p:bldP spid="227334" grpId="0"/>
      <p:bldP spid="22733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19050" y="609600"/>
            <a:ext cx="8955088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0">
                <a:ea typeface="楷体_GB2312" pitchFamily="49" charset="-122"/>
              </a:rPr>
              <a:t>例</a:t>
            </a:r>
            <a:r>
              <a:rPr lang="en-US" altLang="zh-CN" sz="3200" b="0">
                <a:ea typeface="楷体_GB2312" pitchFamily="49" charset="-122"/>
              </a:rPr>
              <a:t>2(</a:t>
            </a:r>
            <a:r>
              <a:rPr lang="zh-CN" altLang="en-US" sz="3200" b="0">
                <a:ea typeface="楷体_GB2312" pitchFamily="49" charset="-122"/>
              </a:rPr>
              <a:t>续例</a:t>
            </a:r>
            <a:r>
              <a:rPr lang="en-US" altLang="zh-CN" sz="3200" b="0">
                <a:ea typeface="楷体_GB2312" pitchFamily="49" charset="-122"/>
              </a:rPr>
              <a:t>1</a:t>
            </a:r>
            <a:r>
              <a:rPr lang="zh-CN" altLang="en-US" sz="3200" b="0">
                <a:ea typeface="楷体_GB2312" pitchFamily="49" charset="-122"/>
              </a:rPr>
              <a:t>） 某灯泡厂某天生产了一大批灯泡，从</a:t>
            </a:r>
          </a:p>
          <a:p>
            <a:r>
              <a:rPr lang="zh-CN" altLang="en-US" sz="3200" b="0">
                <a:ea typeface="楷体_GB2312" pitchFamily="49" charset="-122"/>
              </a:rPr>
              <a:t>中抽取了</a:t>
            </a:r>
            <a:r>
              <a:rPr lang="en-US" altLang="zh-CN" sz="3200" b="0">
                <a:ea typeface="楷体_GB2312" pitchFamily="49" charset="-122"/>
              </a:rPr>
              <a:t>10</a:t>
            </a:r>
            <a:r>
              <a:rPr lang="zh-CN" altLang="en-US" sz="3200" b="0">
                <a:ea typeface="楷体_GB2312" pitchFamily="49" charset="-122"/>
              </a:rPr>
              <a:t>个进行寿命试验，得数据如下</a:t>
            </a:r>
          </a:p>
          <a:p>
            <a:r>
              <a:rPr lang="zh-CN" altLang="en-US" sz="3200" b="0">
                <a:ea typeface="楷体_GB2312" pitchFamily="49" charset="-122"/>
              </a:rPr>
              <a:t>（单位：</a:t>
            </a:r>
            <a:r>
              <a:rPr lang="en-US" altLang="zh-CN" sz="3200" b="0">
                <a:ea typeface="楷体_GB2312" pitchFamily="49" charset="-122"/>
              </a:rPr>
              <a:t>h</a:t>
            </a:r>
            <a:r>
              <a:rPr lang="zh-CN" altLang="en-US" sz="3200" b="0">
                <a:ea typeface="楷体_GB2312" pitchFamily="49" charset="-122"/>
              </a:rPr>
              <a:t>）</a:t>
            </a:r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1447800" y="2209800"/>
            <a:ext cx="601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0">
                <a:ea typeface="楷体_GB2312" pitchFamily="49" charset="-122"/>
              </a:rPr>
              <a:t>1050   1100   1080   1120   1200  </a:t>
            </a:r>
          </a:p>
          <a:p>
            <a:r>
              <a:rPr lang="en-US" altLang="zh-CN" sz="3200" b="0">
                <a:ea typeface="楷体_GB2312" pitchFamily="49" charset="-122"/>
              </a:rPr>
              <a:t>1250   1040   1130   1300   1200</a:t>
            </a:r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0" y="3505200"/>
            <a:ext cx="89154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0">
                <a:ea typeface="楷体_GB2312" pitchFamily="49" charset="-122"/>
              </a:rPr>
              <a:t>已知这天生产的灯泡寿命服从正态分布且方差为</a:t>
            </a:r>
            <a:r>
              <a:rPr lang="en-US" altLang="zh-CN" sz="3200" b="0">
                <a:ea typeface="楷体_GB2312" pitchFamily="49" charset="-122"/>
              </a:rPr>
              <a:t>8</a:t>
            </a:r>
            <a:r>
              <a:rPr lang="zh-CN" altLang="en-US" sz="3200" b="0">
                <a:ea typeface="楷体_GB2312" pitchFamily="49" charset="-122"/>
              </a:rPr>
              <a:t>，试求以</a:t>
            </a:r>
            <a:r>
              <a:rPr lang="en-US" altLang="zh-CN" sz="3200" b="0">
                <a:ea typeface="楷体_GB2312" pitchFamily="49" charset="-122"/>
              </a:rPr>
              <a:t>95%</a:t>
            </a:r>
            <a:r>
              <a:rPr lang="zh-CN" altLang="en-US" sz="3200" b="0">
                <a:ea typeface="楷体_GB2312" pitchFamily="49" charset="-122"/>
              </a:rPr>
              <a:t>以上概率认为灯泡的平均寿命的置信区间？</a:t>
            </a:r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228600" y="5181600"/>
            <a:ext cx="642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541706" name="Object 10"/>
          <p:cNvGraphicFramePr>
            <a:graphicFrameLocks noChangeAspect="1"/>
          </p:cNvGraphicFramePr>
          <p:nvPr/>
        </p:nvGraphicFramePr>
        <p:xfrm>
          <a:off x="2819400" y="5334000"/>
          <a:ext cx="1905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2" r:id="rId3" imgW="787058" imgH="203112" progId="Equation.3">
                  <p:embed/>
                </p:oleObj>
              </mc:Choice>
              <mc:Fallback>
                <p:oleObj r:id="rId3" imgW="787058" imgH="203112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1905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7" name="Object 11"/>
          <p:cNvGraphicFramePr>
            <a:graphicFrameLocks noChangeAspect="1"/>
          </p:cNvGraphicFramePr>
          <p:nvPr/>
        </p:nvGraphicFramePr>
        <p:xfrm>
          <a:off x="1447800" y="5943600"/>
          <a:ext cx="56229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3" name="Equation" r:id="rId5" imgW="2324100" imgH="254000" progId="">
                  <p:embed/>
                </p:oleObj>
              </mc:Choice>
              <mc:Fallback>
                <p:oleObj name="Equation" r:id="rId5" imgW="2324100" imgH="2540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943600"/>
                        <a:ext cx="56229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utoUpdateAnimBg="0"/>
      <p:bldP spid="541701" grpId="0" autoUpdateAnimBg="0"/>
      <p:bldP spid="541702" grpId="0" autoUpdateAnimBg="0"/>
      <p:bldP spid="541704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0" y="3810000"/>
            <a:ext cx="88392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/>
            <a:r>
              <a:rPr lang="zh-CN" altLang="en-US" sz="3600" b="0">
                <a:ea typeface="楷体_GB2312" pitchFamily="49" charset="-122"/>
              </a:rPr>
              <a:t>可见选取同样大小的样本，由于已知总体这一信息，求出的结果比用契比雪夫不等式估计的结果要精确。</a:t>
            </a:r>
          </a:p>
          <a:p>
            <a:pPr indent="266700" eaLnBrk="0" hangingPunct="0"/>
            <a:endParaRPr lang="en-US" altLang="zh-CN" sz="3600" b="0">
              <a:ea typeface="楷体_GB2312" pitchFamily="49" charset="-122"/>
            </a:endParaRPr>
          </a:p>
        </p:txBody>
      </p:sp>
      <p:graphicFrame>
        <p:nvGraphicFramePr>
          <p:cNvPr id="542725" name="Object 5"/>
          <p:cNvGraphicFramePr>
            <a:graphicFrameLocks noChangeAspect="1"/>
          </p:cNvGraphicFramePr>
          <p:nvPr/>
        </p:nvGraphicFramePr>
        <p:xfrm>
          <a:off x="685800" y="2057400"/>
          <a:ext cx="7696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9" r:id="rId3" imgW="4476312" imgH="549241" progId="Equation.3">
                  <p:embed/>
                </p:oleObj>
              </mc:Choice>
              <mc:Fallback>
                <p:oleObj r:id="rId3" imgW="4476312" imgH="549241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7696200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28" name="Rectangle 8"/>
          <p:cNvSpPr>
            <a:spLocks noChangeArrowheads="1"/>
          </p:cNvSpPr>
          <p:nvPr/>
        </p:nvSpPr>
        <p:spPr bwMode="auto">
          <a:xfrm>
            <a:off x="762000" y="457200"/>
            <a:ext cx="7880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0" dirty="0">
                <a:ea typeface="楷体_GB2312" pitchFamily="49" charset="-122"/>
              </a:rPr>
              <a:t>利用公式，得到的置信度为</a:t>
            </a:r>
            <a:r>
              <a:rPr lang="en-US" altLang="zh-CN" sz="3600" b="0" dirty="0">
                <a:ea typeface="楷体_GB2312" pitchFamily="49" charset="-122"/>
              </a:rPr>
              <a:t>95%</a:t>
            </a:r>
            <a:r>
              <a:rPr lang="zh-CN" altLang="en-US" sz="3600" b="0" dirty="0">
                <a:ea typeface="楷体_GB2312" pitchFamily="49" charset="-122"/>
              </a:rPr>
              <a:t>的置信</a:t>
            </a:r>
          </a:p>
          <a:p>
            <a:r>
              <a:rPr lang="zh-CN" altLang="en-US" sz="3600" b="0" dirty="0">
                <a:ea typeface="楷体_GB2312" pitchFamily="49" charset="-122"/>
              </a:rPr>
              <a:t>区间为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7" grpId="0" autoUpdateAnimBg="0"/>
      <p:bldP spid="542728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685800" y="549275"/>
            <a:ext cx="480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  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  <a:sym typeface="Wingdings" pitchFamily="2" charset="2"/>
              </a:rPr>
              <a:t>几个常用分位点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  <a:sym typeface="Wingdings" pitchFamily="2" charset="2"/>
              </a:rPr>
              <a:t>:</a:t>
            </a:r>
            <a:endParaRPr lang="en-US" altLang="zh-CN">
              <a:solidFill>
                <a:schemeClr val="folHlink"/>
              </a:solidFill>
              <a:latin typeface="Times New Roman" pitchFamily="18" charset="0"/>
            </a:endParaRPr>
          </a:p>
        </p:txBody>
      </p:sp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2051050" y="2708275"/>
          <a:ext cx="40401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1" name="公式" r:id="rId3" imgW="1548728" imgH="380835" progId="Equation.3">
                  <p:embed/>
                </p:oleObj>
              </mc:Choice>
              <mc:Fallback>
                <p:oleObj name="公式" r:id="rId3" imgW="1548728" imgH="38083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708275"/>
                        <a:ext cx="4040188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2051050" y="4005263"/>
          <a:ext cx="42481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2" name="公式" r:id="rId5" imgW="1562100" imgH="381000" progId="Equation.3">
                  <p:embed/>
                </p:oleObj>
              </mc:Choice>
              <mc:Fallback>
                <p:oleObj name="公式" r:id="rId5" imgW="1562100" imgH="381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005263"/>
                        <a:ext cx="4248150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9" name="Object 7"/>
          <p:cNvGraphicFramePr>
            <a:graphicFrameLocks noChangeAspect="1"/>
          </p:cNvGraphicFramePr>
          <p:nvPr/>
        </p:nvGraphicFramePr>
        <p:xfrm>
          <a:off x="2124075" y="1557338"/>
          <a:ext cx="3960813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3" name="公式" r:id="rId7" imgW="1459866" imgH="380835" progId="Equation.3">
                  <p:embed/>
                </p:oleObj>
              </mc:Choice>
              <mc:Fallback>
                <p:oleObj name="公式" r:id="rId7" imgW="1459866" imgH="380835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57338"/>
                        <a:ext cx="3960813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76213" y="990600"/>
            <a:ext cx="3603625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由定理知，</a:t>
            </a:r>
          </a:p>
        </p:txBody>
      </p:sp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3563938" y="765175"/>
          <a:ext cx="30241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98" name="公式" r:id="rId3" imgW="1320227" imgH="444307" progId="Equation.3">
                  <p:embed/>
                </p:oleObj>
              </mc:Choice>
              <mc:Fallback>
                <p:oleObj name="公式" r:id="rId3" imgW="1320227" imgH="444307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765175"/>
                        <a:ext cx="3024187" cy="1019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5148263" y="981075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~</a:t>
            </a:r>
            <a:endParaRPr lang="en-US" altLang="zh-CN" sz="2800">
              <a:latin typeface="Times New Roman" pitchFamily="18" charset="0"/>
            </a:endParaRPr>
          </a:p>
        </p:txBody>
      </p:sp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3779838" y="333375"/>
          <a:ext cx="184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99" name="Equation" r:id="rId5" imgW="1841500" imgH="469900" progId="Equation.3">
                  <p:embed/>
                </p:oleObj>
              </mc:Choice>
              <mc:Fallback>
                <p:oleObj name="Equation" r:id="rId5" imgW="1841500" imgH="4699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33375"/>
                        <a:ext cx="1841500" cy="4699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557213" y="3048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1.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的区间估计</a:t>
            </a:r>
          </a:p>
        </p:txBody>
      </p:sp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1166813" y="457200"/>
          <a:ext cx="3508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00" name="Equation" r:id="rId7" imgW="291847" imgH="317225" progId="Equation.3">
                  <p:embed/>
                </p:oleObj>
              </mc:Choice>
              <mc:Fallback>
                <p:oleObj name="Equation" r:id="rId7" imgW="291847" imgH="317225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57200"/>
                        <a:ext cx="3508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179388" y="1773238"/>
            <a:ext cx="5545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对     查表可得                     ，使得</a:t>
            </a:r>
          </a:p>
        </p:txBody>
      </p:sp>
      <p:graphicFrame>
        <p:nvGraphicFramePr>
          <p:cNvPr id="214029" name="Object 13"/>
          <p:cNvGraphicFramePr>
            <a:graphicFrameLocks noChangeAspect="1"/>
          </p:cNvGraphicFramePr>
          <p:nvPr/>
        </p:nvGraphicFramePr>
        <p:xfrm>
          <a:off x="712788" y="1925638"/>
          <a:ext cx="37782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01" name="Equation" r:id="rId9" imgW="291973" imgH="253890" progId="Equation.3">
                  <p:embed/>
                </p:oleObj>
              </mc:Choice>
              <mc:Fallback>
                <p:oleObj name="Equation" r:id="rId9" imgW="291973" imgH="25389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1925638"/>
                        <a:ext cx="377825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0" name="Object 14"/>
          <p:cNvGraphicFramePr>
            <a:graphicFrameLocks noChangeAspect="1"/>
          </p:cNvGraphicFramePr>
          <p:nvPr/>
        </p:nvGraphicFramePr>
        <p:xfrm>
          <a:off x="2555875" y="1773238"/>
          <a:ext cx="18002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02" name="公式" r:id="rId11" imgW="710891" imgH="380835" progId="Equation.3">
                  <p:embed/>
                </p:oleObj>
              </mc:Choice>
              <mc:Fallback>
                <p:oleObj name="公式" r:id="rId11" imgW="710891" imgH="380835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73238"/>
                        <a:ext cx="1800225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1" name="Object 15"/>
          <p:cNvGraphicFramePr>
            <a:graphicFrameLocks noChangeAspect="1"/>
          </p:cNvGraphicFramePr>
          <p:nvPr/>
        </p:nvGraphicFramePr>
        <p:xfrm>
          <a:off x="1258888" y="2565400"/>
          <a:ext cx="439261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03" name="公式" r:id="rId13" imgW="1739900" imgH="381000" progId="Equation.3">
                  <p:embed/>
                </p:oleObj>
              </mc:Choice>
              <mc:Fallback>
                <p:oleObj name="公式" r:id="rId13" imgW="1739900" imgH="3810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65400"/>
                        <a:ext cx="4392612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2" name="Text Box 16"/>
          <p:cNvSpPr txBox="1">
            <a:spLocks noChangeArrowheads="1"/>
          </p:cNvSpPr>
          <p:nvPr/>
        </p:nvSpPr>
        <p:spPr bwMode="auto">
          <a:xfrm>
            <a:off x="395288" y="36449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即</a:t>
            </a:r>
          </a:p>
        </p:txBody>
      </p:sp>
      <p:graphicFrame>
        <p:nvGraphicFramePr>
          <p:cNvPr id="214033" name="Object 17"/>
          <p:cNvGraphicFramePr>
            <a:graphicFrameLocks noChangeAspect="1"/>
          </p:cNvGraphicFramePr>
          <p:nvPr/>
        </p:nvGraphicFramePr>
        <p:xfrm>
          <a:off x="1258888" y="3395663"/>
          <a:ext cx="5545137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04" name="公式" r:id="rId15" imgW="2781300" imgH="558800" progId="Equation.3">
                  <p:embed/>
                </p:oleObj>
              </mc:Choice>
              <mc:Fallback>
                <p:oleObj name="公式" r:id="rId15" imgW="2781300" imgH="5588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95663"/>
                        <a:ext cx="5545137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68313" y="4581525"/>
            <a:ext cx="6096000" cy="519113"/>
            <a:chOff x="192" y="2880"/>
            <a:chExt cx="3840" cy="327"/>
          </a:xfrm>
        </p:grpSpPr>
        <p:sp>
          <p:nvSpPr>
            <p:cNvPr id="214035" name="Text Box 19"/>
            <p:cNvSpPr txBox="1">
              <a:spLocks noChangeArrowheads="1"/>
            </p:cNvSpPr>
            <p:nvPr/>
          </p:nvSpPr>
          <p:spPr bwMode="auto">
            <a:xfrm>
              <a:off x="192" y="2880"/>
              <a:ext cx="38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故    的置信度为         的置信区间为</a:t>
              </a:r>
            </a:p>
          </p:txBody>
        </p:sp>
        <p:graphicFrame>
          <p:nvGraphicFramePr>
            <p:cNvPr id="214036" name="Object 20"/>
            <p:cNvGraphicFramePr>
              <a:graphicFrameLocks noChangeAspect="1"/>
            </p:cNvGraphicFramePr>
            <p:nvPr/>
          </p:nvGraphicFramePr>
          <p:xfrm>
            <a:off x="480" y="2968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805" name="Equation" r:id="rId17" imgW="291847" imgH="317225" progId="Equation.3">
                    <p:embed/>
                  </p:oleObj>
                </mc:Choice>
                <mc:Fallback>
                  <p:oleObj name="Equation" r:id="rId17" imgW="291847" imgH="317225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968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037" name="Object 21"/>
            <p:cNvGraphicFramePr>
              <a:graphicFrameLocks noChangeAspect="1"/>
            </p:cNvGraphicFramePr>
            <p:nvPr/>
          </p:nvGraphicFramePr>
          <p:xfrm>
            <a:off x="1824" y="2928"/>
            <a:ext cx="50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806" name="Equation" r:id="rId19" imgW="799753" imgH="330057" progId="Equation.3">
                    <p:embed/>
                  </p:oleObj>
                </mc:Choice>
                <mc:Fallback>
                  <p:oleObj name="Equation" r:id="rId19" imgW="799753" imgH="330057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928"/>
                          <a:ext cx="50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4038" name="Object 22"/>
          <p:cNvGraphicFramePr>
            <a:graphicFrameLocks noChangeAspect="1"/>
          </p:cNvGraphicFramePr>
          <p:nvPr/>
        </p:nvGraphicFramePr>
        <p:xfrm>
          <a:off x="1835150" y="5300663"/>
          <a:ext cx="40322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07" name="公式" r:id="rId21" imgW="1968500" imgH="558800" progId="Equation.3">
                  <p:embed/>
                </p:oleObj>
              </mc:Choice>
              <mc:Fallback>
                <p:oleObj name="公式" r:id="rId21" imgW="1968500" imgH="5588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300663"/>
                        <a:ext cx="4032250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4054" name="Picture 38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5724525" y="549275"/>
            <a:ext cx="3619500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4257" name="Object 1"/>
          <p:cNvGraphicFramePr>
            <a:graphicFrameLocks noChangeAspect="1"/>
          </p:cNvGraphicFramePr>
          <p:nvPr/>
        </p:nvGraphicFramePr>
        <p:xfrm>
          <a:off x="8101013" y="2565400"/>
          <a:ext cx="403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08" name="公式" r:id="rId24" imgW="304668" imgH="380835" progId="Equation.3">
                  <p:embed/>
                </p:oleObj>
              </mc:Choice>
              <mc:Fallback>
                <p:oleObj name="公式" r:id="rId24" imgW="304668" imgH="380835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2565400"/>
                        <a:ext cx="403225" cy="50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58" name="Object 2"/>
          <p:cNvGraphicFramePr>
            <a:graphicFrameLocks noChangeAspect="1"/>
          </p:cNvGraphicFramePr>
          <p:nvPr/>
        </p:nvGraphicFramePr>
        <p:xfrm>
          <a:off x="6372225" y="2544763"/>
          <a:ext cx="5762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09" name="公式" r:id="rId26" imgW="418918" imgH="380835" progId="Equation.3">
                  <p:embed/>
                </p:oleObj>
              </mc:Choice>
              <mc:Fallback>
                <p:oleObj name="公式" r:id="rId26" imgW="418918" imgH="380835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544763"/>
                        <a:ext cx="576263" cy="523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nimBg="1"/>
      <p:bldP spid="214023" grpId="0"/>
      <p:bldP spid="214025" grpId="0"/>
      <p:bldP spid="214028" grpId="0"/>
      <p:bldP spid="21403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806" name="Rectangle 14"/>
          <p:cNvSpPr>
            <a:spLocks noChangeArrowheads="1"/>
          </p:cNvSpPr>
          <p:nvPr/>
        </p:nvSpPr>
        <p:spPr bwMode="auto">
          <a:xfrm>
            <a:off x="0" y="457200"/>
            <a:ext cx="87582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36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3600" dirty="0">
                <a:ea typeface="楷体_GB2312" pitchFamily="49" charset="-122"/>
              </a:rPr>
              <a:t> </a:t>
            </a:r>
            <a:r>
              <a:rPr lang="zh-CN" altLang="en-US" sz="3600" b="0" dirty="0">
                <a:ea typeface="楷体_GB2312" pitchFamily="49" charset="-122"/>
              </a:rPr>
              <a:t>有一大批糖果</a:t>
            </a:r>
            <a:r>
              <a:rPr lang="en-US" altLang="zh-CN" sz="3600" b="0" dirty="0">
                <a:ea typeface="楷体_GB2312" pitchFamily="49" charset="-122"/>
              </a:rPr>
              <a:t>, </a:t>
            </a:r>
            <a:r>
              <a:rPr lang="zh-CN" altLang="en-US" sz="3600" b="0" dirty="0">
                <a:ea typeface="楷体_GB2312" pitchFamily="49" charset="-122"/>
              </a:rPr>
              <a:t>现随机地从中取</a:t>
            </a:r>
            <a:r>
              <a:rPr lang="en-US" altLang="zh-CN" sz="3600" b="0" dirty="0">
                <a:ea typeface="楷体_GB2312" pitchFamily="49" charset="-122"/>
              </a:rPr>
              <a:t>16</a:t>
            </a:r>
            <a:r>
              <a:rPr lang="zh-CN" altLang="en-US" sz="3600" b="0" dirty="0">
                <a:ea typeface="楷体_GB2312" pitchFamily="49" charset="-122"/>
              </a:rPr>
              <a:t>袋</a:t>
            </a:r>
            <a:r>
              <a:rPr lang="en-US" altLang="zh-CN" sz="3600" b="0" dirty="0">
                <a:ea typeface="楷体_GB2312" pitchFamily="49" charset="-122"/>
              </a:rPr>
              <a:t>,</a:t>
            </a:r>
            <a:r>
              <a:rPr lang="zh-CN" altLang="en-US" sz="3600" b="0" dirty="0">
                <a:ea typeface="楷体_GB2312" pitchFamily="49" charset="-122"/>
              </a:rPr>
              <a:t>称</a:t>
            </a:r>
          </a:p>
          <a:p>
            <a:r>
              <a:rPr lang="zh-CN" altLang="en-US" sz="3600" b="0" dirty="0">
                <a:ea typeface="楷体_GB2312" pitchFamily="49" charset="-122"/>
              </a:rPr>
              <a:t>得重量（单位：</a:t>
            </a:r>
            <a:r>
              <a:rPr lang="en-US" altLang="zh-CN" sz="3600" b="0" dirty="0">
                <a:ea typeface="楷体_GB2312" pitchFamily="49" charset="-122"/>
              </a:rPr>
              <a:t>g</a:t>
            </a:r>
            <a:r>
              <a:rPr lang="zh-CN" altLang="en-US" sz="3600" b="0" dirty="0">
                <a:ea typeface="楷体_GB2312" pitchFamily="49" charset="-122"/>
              </a:rPr>
              <a:t>）如下</a:t>
            </a:r>
          </a:p>
        </p:txBody>
      </p:sp>
      <p:sp>
        <p:nvSpPr>
          <p:cNvPr id="545807" name="Rectangle 15"/>
          <p:cNvSpPr>
            <a:spLocks noChangeArrowheads="1"/>
          </p:cNvSpPr>
          <p:nvPr/>
        </p:nvSpPr>
        <p:spPr bwMode="auto">
          <a:xfrm>
            <a:off x="0" y="17526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0">
                <a:ea typeface="楷体_GB2312" pitchFamily="49" charset="-122"/>
              </a:rPr>
              <a:t>506,    508,   499,   503,   504,   510,   497,   512     514,    505,   493,   496,   506,   502,   509,   496</a:t>
            </a:r>
          </a:p>
        </p:txBody>
      </p:sp>
      <p:sp>
        <p:nvSpPr>
          <p:cNvPr id="545808" name="Rectangle 16"/>
          <p:cNvSpPr>
            <a:spLocks noChangeArrowheads="1"/>
          </p:cNvSpPr>
          <p:nvPr/>
        </p:nvSpPr>
        <p:spPr bwMode="auto">
          <a:xfrm>
            <a:off x="0" y="3152775"/>
            <a:ext cx="8985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0">
                <a:ea typeface="楷体_GB2312" pitchFamily="49" charset="-122"/>
              </a:rPr>
              <a:t>设袋装糖果的重量近似地服从正态分布</a:t>
            </a:r>
            <a:r>
              <a:rPr lang="en-US" altLang="zh-CN" sz="3600" b="0">
                <a:ea typeface="楷体_GB2312" pitchFamily="49" charset="-122"/>
              </a:rPr>
              <a:t>,</a:t>
            </a:r>
            <a:r>
              <a:rPr lang="zh-CN" altLang="en-US" sz="3600" b="0">
                <a:ea typeface="楷体_GB2312" pitchFamily="49" charset="-122"/>
              </a:rPr>
              <a:t>试求</a:t>
            </a:r>
          </a:p>
          <a:p>
            <a:r>
              <a:rPr lang="zh-CN" altLang="en-US" sz="3600" b="0">
                <a:ea typeface="楷体_GB2312" pitchFamily="49" charset="-122"/>
              </a:rPr>
              <a:t>总体均值</a:t>
            </a:r>
            <a:r>
              <a:rPr lang="zh-CN" altLang="en-US" sz="3600" b="0" i="1">
                <a:ea typeface="楷体_GB2312" pitchFamily="49" charset="-122"/>
                <a:sym typeface="Symbol" pitchFamily="18" charset="2"/>
              </a:rPr>
              <a:t></a:t>
            </a:r>
            <a:r>
              <a:rPr lang="zh-CN" altLang="en-US" sz="3600" b="0">
                <a:ea typeface="楷体_GB2312" pitchFamily="49" charset="-122"/>
              </a:rPr>
              <a:t>的置信区间</a:t>
            </a:r>
            <a:r>
              <a:rPr lang="en-US" altLang="zh-CN" sz="3600" b="0">
                <a:ea typeface="楷体_GB2312" pitchFamily="49" charset="-122"/>
              </a:rPr>
              <a:t>(</a:t>
            </a:r>
            <a:r>
              <a:rPr lang="en-US" altLang="zh-CN" sz="3600" b="0" i="1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3600" b="0">
                <a:ea typeface="楷体_GB2312" pitchFamily="49" charset="-122"/>
                <a:sym typeface="Symbol" pitchFamily="18" charset="2"/>
              </a:rPr>
              <a:t>=0.05).</a:t>
            </a:r>
          </a:p>
        </p:txBody>
      </p:sp>
      <p:sp>
        <p:nvSpPr>
          <p:cNvPr id="545809" name="Rectangle 17"/>
          <p:cNvSpPr>
            <a:spLocks noChangeArrowheads="1"/>
          </p:cNvSpPr>
          <p:nvPr/>
        </p:nvSpPr>
        <p:spPr bwMode="auto">
          <a:xfrm>
            <a:off x="0" y="426720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>
                <a:ea typeface="楷体_GB2312" pitchFamily="49" charset="-122"/>
              </a:rPr>
              <a:t>解</a:t>
            </a:r>
            <a:endParaRPr lang="zh-CN" altLang="en-US" sz="3600" b="0">
              <a:ea typeface="楷体_GB2312" pitchFamily="49" charset="-122"/>
            </a:endParaRPr>
          </a:p>
        </p:txBody>
      </p:sp>
      <p:sp>
        <p:nvSpPr>
          <p:cNvPr id="545810" name="Rectangle 18"/>
          <p:cNvSpPr>
            <a:spLocks noChangeArrowheads="1"/>
          </p:cNvSpPr>
          <p:nvPr/>
        </p:nvSpPr>
        <p:spPr bwMode="auto">
          <a:xfrm>
            <a:off x="685800" y="4495800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 b="0">
                <a:ea typeface="楷体_GB2312" pitchFamily="49" charset="-122"/>
              </a:rPr>
              <a:t>这里</a:t>
            </a:r>
            <a:r>
              <a:rPr lang="en-US" altLang="zh-CN" sz="3600" b="0">
                <a:ea typeface="楷体_GB2312" pitchFamily="49" charset="-122"/>
              </a:rPr>
              <a:t>1-</a:t>
            </a:r>
            <a:r>
              <a:rPr lang="en-US" altLang="zh-CN" sz="3600" b="0" i="1">
                <a:ea typeface="楷体_GB2312" pitchFamily="49" charset="-122"/>
                <a:sym typeface="Symbol" pitchFamily="18" charset="2"/>
              </a:rPr>
              <a:t>=</a:t>
            </a:r>
            <a:r>
              <a:rPr lang="en-US" altLang="zh-CN" sz="3600" b="0">
                <a:ea typeface="楷体_GB2312" pitchFamily="49" charset="-122"/>
              </a:rPr>
              <a:t>0.95</a:t>
            </a:r>
            <a:r>
              <a:rPr lang="zh-CN" altLang="en-US" sz="3600" b="0">
                <a:ea typeface="楷体_GB2312" pitchFamily="49" charset="-122"/>
              </a:rPr>
              <a:t>，  查表得</a:t>
            </a:r>
            <a:r>
              <a:rPr lang="en-US" altLang="zh-CN" sz="3600" b="0" i="1">
                <a:ea typeface="楷体_GB2312" pitchFamily="49" charset="-122"/>
              </a:rPr>
              <a:t>t</a:t>
            </a:r>
            <a:r>
              <a:rPr lang="en-US" altLang="zh-CN" sz="3600" b="0" baseline="-30000">
                <a:ea typeface="楷体_GB2312" pitchFamily="49" charset="-122"/>
              </a:rPr>
              <a:t>0.025</a:t>
            </a:r>
            <a:r>
              <a:rPr lang="en-US" altLang="zh-CN" sz="3600" b="0">
                <a:ea typeface="楷体_GB2312" pitchFamily="49" charset="-122"/>
              </a:rPr>
              <a:t>(15)=2.1315,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28600" y="5638800"/>
            <a:ext cx="8315325" cy="647700"/>
            <a:chOff x="144" y="3552"/>
            <a:chExt cx="5238" cy="408"/>
          </a:xfrm>
        </p:grpSpPr>
        <p:sp>
          <p:nvSpPr>
            <p:cNvPr id="545811" name="Rectangle 19"/>
            <p:cNvSpPr>
              <a:spLocks noChangeArrowheads="1"/>
            </p:cNvSpPr>
            <p:nvPr/>
          </p:nvSpPr>
          <p:spPr bwMode="auto">
            <a:xfrm>
              <a:off x="144" y="3552"/>
              <a:ext cx="27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600" b="0">
                  <a:ea typeface="楷体_GB2312" pitchFamily="49" charset="-122"/>
                </a:rPr>
                <a:t>由给出的数据算得：</a:t>
              </a:r>
            </a:p>
          </p:txBody>
        </p:sp>
        <p:graphicFrame>
          <p:nvGraphicFramePr>
            <p:cNvPr id="545814" name="Object 22"/>
            <p:cNvGraphicFramePr>
              <a:graphicFrameLocks noChangeAspect="1"/>
            </p:cNvGraphicFramePr>
            <p:nvPr/>
          </p:nvGraphicFramePr>
          <p:xfrm>
            <a:off x="2736" y="3600"/>
            <a:ext cx="11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937" name="Equation" r:id="rId3" imgW="685502" imgH="215806" progId="">
                    <p:embed/>
                  </p:oleObj>
                </mc:Choice>
                <mc:Fallback>
                  <p:oleObj name="Equation" r:id="rId3" imgW="685502" imgH="215806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600"/>
                          <a:ext cx="1152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5815" name="Rectangle 23"/>
            <p:cNvSpPr>
              <a:spLocks noChangeArrowheads="1"/>
            </p:cNvSpPr>
            <p:nvPr/>
          </p:nvSpPr>
          <p:spPr bwMode="auto">
            <a:xfrm>
              <a:off x="4128" y="3552"/>
              <a:ext cx="125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600" b="0" i="1">
                  <a:ea typeface="楷体_GB2312" pitchFamily="49" charset="-122"/>
                </a:rPr>
                <a:t>s</a:t>
              </a:r>
              <a:r>
                <a:rPr lang="en-US" altLang="zh-CN" sz="3600" b="0">
                  <a:ea typeface="楷体_GB2312" pitchFamily="49" charset="-122"/>
                </a:rPr>
                <a:t>=6.2022.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5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5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5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5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5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5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5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5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6" grpId="0" autoUpdateAnimBg="0"/>
      <p:bldP spid="545807" grpId="0" autoUpdateAnimBg="0"/>
      <p:bldP spid="545808" grpId="0" autoUpdateAnimBg="0"/>
      <p:bldP spid="545809" grpId="0" autoUpdateAnimBg="0"/>
      <p:bldP spid="545810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823" name="Object 7"/>
          <p:cNvGraphicFramePr>
            <a:graphicFrameLocks noChangeAspect="1"/>
          </p:cNvGraphicFramePr>
          <p:nvPr/>
        </p:nvGraphicFramePr>
        <p:xfrm>
          <a:off x="152400" y="2438400"/>
          <a:ext cx="879633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8" name="Equation" r:id="rId3" imgW="3454400" imgH="419100" progId="">
                  <p:embed/>
                </p:oleObj>
              </mc:Choice>
              <mc:Fallback>
                <p:oleObj name="Equation" r:id="rId3" imgW="3454400" imgH="4191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438400"/>
                        <a:ext cx="8796338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26" name="Rectangle 10"/>
          <p:cNvSpPr>
            <a:spLocks noChangeArrowheads="1"/>
          </p:cNvSpPr>
          <p:nvPr/>
        </p:nvSpPr>
        <p:spPr bwMode="auto">
          <a:xfrm>
            <a:off x="0" y="533400"/>
            <a:ext cx="6734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0">
                <a:ea typeface="楷体_GB2312" pitchFamily="49" charset="-122"/>
              </a:rPr>
              <a:t>则</a:t>
            </a:r>
            <a:r>
              <a:rPr lang="zh-CN" altLang="en-US" sz="3600" b="0" i="1">
                <a:ea typeface="楷体_GB2312" pitchFamily="49" charset="-122"/>
                <a:sym typeface="Symbol" pitchFamily="18" charset="2"/>
              </a:rPr>
              <a:t></a:t>
            </a:r>
            <a:r>
              <a:rPr lang="zh-CN" altLang="en-US" sz="3600" b="0">
                <a:ea typeface="楷体_GB2312" pitchFamily="49" charset="-122"/>
              </a:rPr>
              <a:t>的置信度为</a:t>
            </a:r>
            <a:r>
              <a:rPr lang="en-US" altLang="zh-CN" sz="3600" b="0">
                <a:ea typeface="楷体_GB2312" pitchFamily="49" charset="-122"/>
              </a:rPr>
              <a:t>0.95</a:t>
            </a:r>
            <a:r>
              <a:rPr lang="zh-CN" altLang="en-US" sz="3600" b="0">
                <a:ea typeface="楷体_GB2312" pitchFamily="49" charset="-122"/>
              </a:rPr>
              <a:t>的置信区间为</a:t>
            </a:r>
          </a:p>
        </p:txBody>
      </p:sp>
      <p:graphicFrame>
        <p:nvGraphicFramePr>
          <p:cNvPr id="546827" name="Object 11"/>
          <p:cNvGraphicFramePr>
            <a:graphicFrameLocks noChangeAspect="1"/>
          </p:cNvGraphicFramePr>
          <p:nvPr/>
        </p:nvGraphicFramePr>
        <p:xfrm>
          <a:off x="1295400" y="1295400"/>
          <a:ext cx="614203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9" name="Equation" r:id="rId5" imgW="2616200" imgH="431800" progId="Equation.3">
                  <p:embed/>
                </p:oleObj>
              </mc:Choice>
              <mc:Fallback>
                <p:oleObj name="Equation" r:id="rId5" imgW="26162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95400"/>
                        <a:ext cx="6142038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28" name="Rectangle 12"/>
          <p:cNvSpPr>
            <a:spLocks noChangeArrowheads="1"/>
          </p:cNvSpPr>
          <p:nvPr/>
        </p:nvSpPr>
        <p:spPr bwMode="auto">
          <a:xfrm>
            <a:off x="0" y="3581400"/>
            <a:ext cx="3727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0">
                <a:ea typeface="楷体_GB2312" pitchFamily="49" charset="-122"/>
              </a:rPr>
              <a:t>即（</a:t>
            </a:r>
            <a:r>
              <a:rPr lang="en-US" altLang="zh-CN" sz="3600" b="0">
                <a:ea typeface="楷体_GB2312" pitchFamily="49" charset="-122"/>
              </a:rPr>
              <a:t>500.4,507.1</a:t>
            </a:r>
            <a:r>
              <a:rPr lang="zh-CN" altLang="en-US" sz="3600" b="0">
                <a:ea typeface="楷体_GB2312" pitchFamily="49" charset="-122"/>
              </a:rPr>
              <a:t>）</a:t>
            </a:r>
          </a:p>
        </p:txBody>
      </p:sp>
      <p:sp>
        <p:nvSpPr>
          <p:cNvPr id="546829" name="Rectangle 13"/>
          <p:cNvSpPr>
            <a:spLocks noChangeArrowheads="1"/>
          </p:cNvSpPr>
          <p:nvPr/>
        </p:nvSpPr>
        <p:spPr bwMode="auto">
          <a:xfrm>
            <a:off x="228600" y="4752975"/>
            <a:ext cx="8528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0">
                <a:ea typeface="楷体_GB2312" pitchFamily="49" charset="-122"/>
              </a:rPr>
              <a:t>在实际问题中，总体方差未知的情况居多</a:t>
            </a:r>
            <a:r>
              <a:rPr lang="en-US" altLang="zh-CN" sz="3600" b="0"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6" grpId="0" autoUpdateAnimBg="0"/>
      <p:bldP spid="546828" grpId="0" autoUpdateAnimBg="0"/>
      <p:bldP spid="54682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1116013" y="836613"/>
            <a:ext cx="322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zh-CN" altLang="en-US" sz="4000" b="1">
                <a:ea typeface="宋体" pitchFamily="2" charset="-122"/>
              </a:rPr>
              <a:t>最大似然法</a:t>
            </a:r>
          </a:p>
        </p:txBody>
      </p:sp>
      <p:sp>
        <p:nvSpPr>
          <p:cNvPr id="1628165" name="Rectangle 5"/>
          <p:cNvSpPr>
            <a:spLocks noChangeArrowheads="1"/>
          </p:cNvSpPr>
          <p:nvPr/>
        </p:nvSpPr>
        <p:spPr bwMode="auto">
          <a:xfrm>
            <a:off x="889000" y="1520825"/>
            <a:ext cx="8135938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zh-CN" altLang="en-US" b="1">
                <a:ea typeface="宋体" pitchFamily="2" charset="-122"/>
              </a:rPr>
              <a:t>        它是在</a:t>
            </a:r>
            <a:r>
              <a:rPr lang="zh-CN" altLang="en-US" b="1">
                <a:solidFill>
                  <a:srgbClr val="339933"/>
                </a:solidFill>
                <a:ea typeface="宋体" pitchFamily="2" charset="-122"/>
              </a:rPr>
              <a:t>总体分布</a:t>
            </a:r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已知</a:t>
            </a:r>
            <a:r>
              <a:rPr lang="zh-CN" altLang="en-US" b="1">
                <a:ea typeface="宋体" pitchFamily="2" charset="-122"/>
              </a:rPr>
              <a:t>条件下使用的一种参数估计方法 </a:t>
            </a:r>
            <a:r>
              <a:rPr lang="en-US" altLang="zh-CN" b="1">
                <a:ea typeface="宋体" pitchFamily="2" charset="-122"/>
              </a:rPr>
              <a:t>.</a:t>
            </a:r>
            <a:endParaRPr lang="en-US" altLang="zh-CN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628173" name="Rectangle 13"/>
          <p:cNvSpPr>
            <a:spLocks noChangeArrowheads="1"/>
          </p:cNvSpPr>
          <p:nvPr/>
        </p:nvSpPr>
        <p:spPr bwMode="auto">
          <a:xfrm>
            <a:off x="815975" y="3425825"/>
            <a:ext cx="5472113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ea typeface="宋体" pitchFamily="2" charset="-122"/>
              </a:rPr>
              <a:t>                             </a:t>
            </a:r>
            <a:endParaRPr lang="en-US" altLang="zh-CN" b="1"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65" grpId="0" autoUpdateAnimBg="0"/>
      <p:bldP spid="1628173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714375" y="333375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2.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的区间估计</a:t>
            </a:r>
          </a:p>
        </p:txBody>
      </p:sp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3779838" y="404813"/>
          <a:ext cx="167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7" name="Equation" r:id="rId3" imgW="1675673" imgH="444307" progId="Equation.3">
                  <p:embed/>
                </p:oleObj>
              </mc:Choice>
              <mc:Fallback>
                <p:oleObj name="Equation" r:id="rId3" imgW="1675673" imgH="444307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04813"/>
                        <a:ext cx="1676400" cy="4445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0" name="Object 6"/>
          <p:cNvGraphicFramePr>
            <a:graphicFrameLocks noChangeAspect="1"/>
          </p:cNvGraphicFramePr>
          <p:nvPr/>
        </p:nvGraphicFramePr>
        <p:xfrm>
          <a:off x="1323975" y="409575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8" name="Equation" r:id="rId5" imgW="418918" imgH="393529" progId="Equation.3">
                  <p:embed/>
                </p:oleObj>
              </mc:Choice>
              <mc:Fallback>
                <p:oleObj name="Equation" r:id="rId5" imgW="418918" imgH="393529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409575"/>
                        <a:ext cx="419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790575" y="1033463"/>
            <a:ext cx="3962400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由定理知，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8175" y="1700213"/>
            <a:ext cx="4535488" cy="1008062"/>
            <a:chOff x="1152" y="1056"/>
            <a:chExt cx="2688" cy="576"/>
          </a:xfrm>
        </p:grpSpPr>
        <p:graphicFrame>
          <p:nvGraphicFramePr>
            <p:cNvPr id="216073" name="Object 9"/>
            <p:cNvGraphicFramePr>
              <a:graphicFrameLocks noChangeAspect="1"/>
            </p:cNvGraphicFramePr>
            <p:nvPr/>
          </p:nvGraphicFramePr>
          <p:xfrm>
            <a:off x="1152" y="1056"/>
            <a:ext cx="268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789" name="Equation" r:id="rId7" imgW="4267200" imgH="914400" progId="Equation.3">
                    <p:embed/>
                  </p:oleObj>
                </mc:Choice>
                <mc:Fallback>
                  <p:oleObj name="Equation" r:id="rId7" imgW="4267200" imgH="9144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056"/>
                          <a:ext cx="2688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074" name="Text Box 10"/>
            <p:cNvSpPr txBox="1">
              <a:spLocks noChangeArrowheads="1"/>
            </p:cNvSpPr>
            <p:nvPr/>
          </p:nvSpPr>
          <p:spPr bwMode="auto">
            <a:xfrm>
              <a:off x="2592" y="1200"/>
              <a:ext cx="528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~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graphicFrame>
        <p:nvGraphicFramePr>
          <p:cNvPr id="216075" name="Object 11"/>
          <p:cNvGraphicFramePr>
            <a:graphicFrameLocks noChangeAspect="1"/>
          </p:cNvGraphicFramePr>
          <p:nvPr/>
        </p:nvGraphicFramePr>
        <p:xfrm>
          <a:off x="1055688" y="3463925"/>
          <a:ext cx="6108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90" name="公式" r:id="rId9" imgW="2565400" imgH="469900" progId="Equation.3">
                  <p:embed/>
                </p:oleObj>
              </mc:Choice>
              <mc:Fallback>
                <p:oleObj name="公式" r:id="rId9" imgW="2565400" imgH="4699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3463925"/>
                        <a:ext cx="61087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14375" y="2938463"/>
            <a:ext cx="2514600" cy="519112"/>
            <a:chOff x="240" y="1680"/>
            <a:chExt cx="1584" cy="327"/>
          </a:xfrm>
        </p:grpSpPr>
        <p:sp>
          <p:nvSpPr>
            <p:cNvPr id="216077" name="Text Box 13"/>
            <p:cNvSpPr txBox="1">
              <a:spLocks noChangeArrowheads="1"/>
            </p:cNvSpPr>
            <p:nvPr/>
          </p:nvSpPr>
          <p:spPr bwMode="auto">
            <a:xfrm>
              <a:off x="240" y="1680"/>
              <a:ext cx="15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对于     ，由</a:t>
              </a:r>
            </a:p>
          </p:txBody>
        </p:sp>
        <p:graphicFrame>
          <p:nvGraphicFramePr>
            <p:cNvPr id="216078" name="Object 14"/>
            <p:cNvGraphicFramePr>
              <a:graphicFrameLocks noChangeAspect="1"/>
            </p:cNvGraphicFramePr>
            <p:nvPr/>
          </p:nvGraphicFramePr>
          <p:xfrm>
            <a:off x="768" y="1776"/>
            <a:ext cx="18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791" name="Equation" r:id="rId11" imgW="291973" imgH="253890" progId="Equation.3">
                    <p:embed/>
                  </p:oleObj>
                </mc:Choice>
                <mc:Fallback>
                  <p:oleObj name="Equation" r:id="rId11" imgW="291973" imgH="25389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76"/>
                          <a:ext cx="184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6079" name="Object 15"/>
          <p:cNvGraphicFramePr>
            <a:graphicFrameLocks noChangeAspect="1"/>
          </p:cNvGraphicFramePr>
          <p:nvPr/>
        </p:nvGraphicFramePr>
        <p:xfrm>
          <a:off x="1033463" y="4365625"/>
          <a:ext cx="6634162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92" name="公式" r:id="rId13" imgW="2959100" imgH="469900" progId="Equation.3">
                  <p:embed/>
                </p:oleObj>
              </mc:Choice>
              <mc:Fallback>
                <p:oleObj name="公式" r:id="rId13" imgW="2959100" imgH="4699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4365625"/>
                        <a:ext cx="6634162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2" name="Object 18"/>
          <p:cNvGraphicFramePr>
            <a:graphicFrameLocks noChangeAspect="1"/>
          </p:cNvGraphicFramePr>
          <p:nvPr/>
        </p:nvGraphicFramePr>
        <p:xfrm>
          <a:off x="828675" y="5508625"/>
          <a:ext cx="72723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93" name="公式" r:id="rId15" imgW="2997200" imgH="419100" progId="Equation.3">
                  <p:embed/>
                </p:oleObj>
              </mc:Choice>
              <mc:Fallback>
                <p:oleObj name="公式" r:id="rId15" imgW="2997200" imgH="4191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5508625"/>
                        <a:ext cx="7272338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773238"/>
            <a:ext cx="7704138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6526213" y="5329238"/>
            <a:ext cx="936625" cy="649287"/>
          </a:xfrm>
          <a:prstGeom prst="rect">
            <a:avLst/>
          </a:prstGeom>
          <a:solidFill>
            <a:schemeClr val="bg1"/>
          </a:solidFill>
          <a:ln w="476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1700213" y="5256213"/>
            <a:ext cx="936625" cy="649287"/>
          </a:xfrm>
          <a:prstGeom prst="rect">
            <a:avLst/>
          </a:prstGeom>
          <a:solidFill>
            <a:schemeClr val="bg1"/>
          </a:solidFill>
          <a:ln w="476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9381" name="Object 5"/>
          <p:cNvGraphicFramePr>
            <a:graphicFrameLocks noChangeAspect="1"/>
          </p:cNvGraphicFramePr>
          <p:nvPr/>
        </p:nvGraphicFramePr>
        <p:xfrm>
          <a:off x="5715008" y="5357826"/>
          <a:ext cx="2582863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6" name="公式" r:id="rId4" imgW="723586" imgH="355446" progId="Equation.3">
                  <p:embed/>
                </p:oleObj>
              </mc:Choice>
              <mc:Fallback>
                <p:oleObj name="公式" r:id="rId4" imgW="723586" imgH="355446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5357826"/>
                        <a:ext cx="2582863" cy="1268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2" name="Object 6"/>
          <p:cNvGraphicFramePr>
            <a:graphicFrameLocks noChangeAspect="1"/>
          </p:cNvGraphicFramePr>
          <p:nvPr/>
        </p:nvGraphicFramePr>
        <p:xfrm>
          <a:off x="1773238" y="5329238"/>
          <a:ext cx="223202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7" name="公式" r:id="rId6" imgW="634725" imgH="355446" progId="Equation.3">
                  <p:embed/>
                </p:oleObj>
              </mc:Choice>
              <mc:Fallback>
                <p:oleObj name="公式" r:id="rId6" imgW="634725" imgH="355446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5329238"/>
                        <a:ext cx="2232025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981075" y="620713"/>
            <a:ext cx="7551738" cy="1066800"/>
          </a:xfrm>
          <a:prstGeom prst="rect">
            <a:avLst/>
          </a:prstGeom>
          <a:solidFill>
            <a:schemeClr val="bg1"/>
          </a:solidFill>
          <a:ln w="476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folHlink"/>
                </a:solidFill>
                <a:latin typeface="宋体" charset="-122"/>
              </a:rPr>
              <a:t>注意，卡方分布密度函数不对称。需要得出两个分位点的值</a:t>
            </a:r>
            <a:r>
              <a:rPr lang="en-US" altLang="zh-CN">
                <a:solidFill>
                  <a:schemeClr val="folHlink"/>
                </a:solidFill>
                <a:latin typeface="宋体" charset="-122"/>
              </a:rPr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animBg="1"/>
      <p:bldP spid="229380" grpId="0" animBg="1"/>
      <p:bldP spid="22938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1763713" y="323857"/>
          <a:ext cx="5605462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8" name="公式" r:id="rId3" imgW="2641600" imgH="838200" progId="Equation.3">
                  <p:embed/>
                </p:oleObj>
              </mc:Choice>
              <mc:Fallback>
                <p:oleObj name="公式" r:id="rId3" imgW="2641600" imgH="838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3857"/>
                        <a:ext cx="5605462" cy="1779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768350" y="755657"/>
            <a:ext cx="995363" cy="1160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即</a:t>
            </a:r>
          </a:p>
          <a:p>
            <a:pPr>
              <a:spcBef>
                <a:spcPct val="50000"/>
              </a:spcBef>
            </a:pPr>
            <a:endParaRPr lang="en-US" altLang="zh-CN" sz="2800"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55650" y="2197107"/>
            <a:ext cx="6400800" cy="519113"/>
            <a:chOff x="336" y="1344"/>
            <a:chExt cx="4032" cy="327"/>
          </a:xfrm>
        </p:grpSpPr>
        <p:sp>
          <p:nvSpPr>
            <p:cNvPr id="217095" name="Text Box 7"/>
            <p:cNvSpPr txBox="1">
              <a:spLocks noChangeArrowheads="1"/>
            </p:cNvSpPr>
            <p:nvPr/>
          </p:nvSpPr>
          <p:spPr bwMode="auto">
            <a:xfrm>
              <a:off x="336" y="1344"/>
              <a:ext cx="40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故     的置信度为            的置信区间为</a:t>
              </a:r>
            </a:p>
          </p:txBody>
        </p:sp>
        <p:graphicFrame>
          <p:nvGraphicFramePr>
            <p:cNvPr id="217096" name="Object 8"/>
            <p:cNvGraphicFramePr>
              <a:graphicFrameLocks noChangeAspect="1"/>
            </p:cNvGraphicFramePr>
            <p:nvPr/>
          </p:nvGraphicFramePr>
          <p:xfrm>
            <a:off x="624" y="1392"/>
            <a:ext cx="2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29" name="Equation" r:id="rId5" imgW="418918" imgH="393529" progId="Equation.3">
                    <p:embed/>
                  </p:oleObj>
                </mc:Choice>
                <mc:Fallback>
                  <p:oleObj name="Equation" r:id="rId5" imgW="418918" imgH="393529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392"/>
                          <a:ext cx="2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097" name="Object 9"/>
            <p:cNvGraphicFramePr>
              <a:graphicFrameLocks noChangeAspect="1"/>
            </p:cNvGraphicFramePr>
            <p:nvPr/>
          </p:nvGraphicFramePr>
          <p:xfrm>
            <a:off x="2112" y="1392"/>
            <a:ext cx="50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30" name="Equation" r:id="rId7" imgW="799753" imgH="330057" progId="Equation.3">
                    <p:embed/>
                  </p:oleObj>
                </mc:Choice>
                <mc:Fallback>
                  <p:oleObj name="Equation" r:id="rId7" imgW="799753" imgH="330057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392"/>
                          <a:ext cx="50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7098" name="Object 10"/>
          <p:cNvGraphicFramePr>
            <a:graphicFrameLocks noChangeAspect="1"/>
          </p:cNvGraphicFramePr>
          <p:nvPr/>
        </p:nvGraphicFramePr>
        <p:xfrm>
          <a:off x="2336800" y="2719395"/>
          <a:ext cx="37528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1" name="公式" r:id="rId9" imgW="1765300" imgH="838200" progId="Equation.3">
                  <p:embed/>
                </p:oleObj>
              </mc:Choice>
              <mc:Fallback>
                <p:oleObj name="公式" r:id="rId9" imgW="1765300" imgH="838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2719395"/>
                        <a:ext cx="3752850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31850" y="4552950"/>
            <a:ext cx="8229600" cy="519113"/>
            <a:chOff x="384" y="2832"/>
            <a:chExt cx="4560" cy="327"/>
          </a:xfrm>
        </p:grpSpPr>
        <p:sp>
          <p:nvSpPr>
            <p:cNvPr id="217100" name="Text Box 12"/>
            <p:cNvSpPr txBox="1">
              <a:spLocks noChangeArrowheads="1"/>
            </p:cNvSpPr>
            <p:nvPr/>
          </p:nvSpPr>
          <p:spPr bwMode="auto">
            <a:xfrm>
              <a:off x="384" y="2832"/>
              <a:ext cx="45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当     已知时，可利用下式求得置信区间</a:t>
              </a:r>
            </a:p>
          </p:txBody>
        </p:sp>
        <p:graphicFrame>
          <p:nvGraphicFramePr>
            <p:cNvPr id="217101" name="Object 13"/>
            <p:cNvGraphicFramePr>
              <a:graphicFrameLocks noChangeAspect="1"/>
            </p:cNvGraphicFramePr>
            <p:nvPr/>
          </p:nvGraphicFramePr>
          <p:xfrm>
            <a:off x="720" y="292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32" name="Equation" r:id="rId11" imgW="291847" imgH="317225" progId="Equation.3">
                    <p:embed/>
                  </p:oleObj>
                </mc:Choice>
                <mc:Fallback>
                  <p:oleObj name="Equation" r:id="rId11" imgW="291847" imgH="317225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920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060575" y="5153025"/>
            <a:ext cx="4749800" cy="939800"/>
            <a:chOff x="192" y="3392"/>
            <a:chExt cx="2992" cy="592"/>
          </a:xfrm>
        </p:grpSpPr>
        <p:graphicFrame>
          <p:nvGraphicFramePr>
            <p:cNvPr id="217103" name="Object 15"/>
            <p:cNvGraphicFramePr>
              <a:graphicFrameLocks noChangeAspect="1"/>
            </p:cNvGraphicFramePr>
            <p:nvPr/>
          </p:nvGraphicFramePr>
          <p:xfrm>
            <a:off x="192" y="3392"/>
            <a:ext cx="299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33" name="Equation" r:id="rId13" imgW="4749800" imgH="939800" progId="Equation.3">
                    <p:embed/>
                  </p:oleObj>
                </mc:Choice>
                <mc:Fallback>
                  <p:oleObj name="Equation" r:id="rId13" imgW="4749800" imgH="9398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392"/>
                          <a:ext cx="2992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104" name="Text Box 16"/>
            <p:cNvSpPr txBox="1">
              <a:spLocks noChangeArrowheads="1"/>
            </p:cNvSpPr>
            <p:nvPr/>
          </p:nvSpPr>
          <p:spPr bwMode="auto">
            <a:xfrm>
              <a:off x="2256" y="3504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~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8305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例：</a:t>
            </a:r>
            <a:r>
              <a:rPr lang="zh-CN" altLang="en-US" sz="2800">
                <a:latin typeface="Times New Roman" pitchFamily="18" charset="0"/>
              </a:rPr>
              <a:t> 从某厂生产的钢珠中随机抽取</a:t>
            </a:r>
            <a:r>
              <a:rPr lang="en-US" altLang="zh-CN" sz="2800">
                <a:latin typeface="Times New Roman" pitchFamily="18" charset="0"/>
              </a:rPr>
              <a:t>9</a:t>
            </a:r>
            <a:r>
              <a:rPr lang="zh-CN" altLang="en-US" sz="2800">
                <a:latin typeface="Times New Roman" pitchFamily="18" charset="0"/>
              </a:rPr>
              <a:t>个，测得它们的直径（单位：毫米）为：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15.2   15.0   14.8   15.1   14.8   15.1   14.7   14.9   15.0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1752600"/>
            <a:ext cx="7315200" cy="519113"/>
            <a:chOff x="240" y="1152"/>
            <a:chExt cx="4608" cy="327"/>
          </a:xfrm>
        </p:grpSpPr>
        <p:sp>
          <p:nvSpPr>
            <p:cNvPr id="218119" name="Text Box 7"/>
            <p:cNvSpPr txBox="1">
              <a:spLocks noChangeArrowheads="1"/>
            </p:cNvSpPr>
            <p:nvPr/>
          </p:nvSpPr>
          <p:spPr bwMode="auto">
            <a:xfrm>
              <a:off x="240" y="1152"/>
              <a:ext cx="46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假设钢珠的直径服从正态分布                     ，</a:t>
              </a:r>
            </a:p>
          </p:txBody>
        </p:sp>
        <p:graphicFrame>
          <p:nvGraphicFramePr>
            <p:cNvPr id="218120" name="Object 8"/>
            <p:cNvGraphicFramePr>
              <a:graphicFrameLocks noChangeAspect="1"/>
            </p:cNvGraphicFramePr>
            <p:nvPr/>
          </p:nvGraphicFramePr>
          <p:xfrm>
            <a:off x="3312" y="1152"/>
            <a:ext cx="9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80" name="Equation" r:id="rId3" imgW="1473200" imgH="469900" progId="Equation.3">
                    <p:embed/>
                  </p:oleObj>
                </mc:Choice>
                <mc:Fallback>
                  <p:oleObj name="Equation" r:id="rId3" imgW="1473200" imgH="4699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152"/>
                          <a:ext cx="928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09600" y="2286000"/>
            <a:ext cx="6248400" cy="519113"/>
            <a:chOff x="384" y="1488"/>
            <a:chExt cx="3936" cy="327"/>
          </a:xfrm>
        </p:grpSpPr>
        <p:sp>
          <p:nvSpPr>
            <p:cNvPr id="218122" name="Text Box 10"/>
            <p:cNvSpPr txBox="1">
              <a:spLocks noChangeArrowheads="1"/>
            </p:cNvSpPr>
            <p:nvPr/>
          </p:nvSpPr>
          <p:spPr bwMode="auto">
            <a:xfrm>
              <a:off x="384" y="1488"/>
              <a:ext cx="39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求      的置信度为</a:t>
              </a:r>
              <a:r>
                <a:rPr lang="en-US" altLang="zh-CN" sz="2800">
                  <a:latin typeface="Times New Roman" pitchFamily="18" charset="0"/>
                </a:rPr>
                <a:t>90</a:t>
              </a:r>
              <a:r>
                <a:rPr lang="zh-CN" altLang="en-US" sz="2800">
                  <a:latin typeface="Times New Roman" pitchFamily="18" charset="0"/>
                </a:rPr>
                <a:t>％的置信区间。</a:t>
              </a:r>
            </a:p>
          </p:txBody>
        </p:sp>
        <p:graphicFrame>
          <p:nvGraphicFramePr>
            <p:cNvPr id="218123" name="Object 11"/>
            <p:cNvGraphicFramePr>
              <a:graphicFrameLocks noChangeAspect="1"/>
            </p:cNvGraphicFramePr>
            <p:nvPr/>
          </p:nvGraphicFramePr>
          <p:xfrm>
            <a:off x="720" y="1536"/>
            <a:ext cx="2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81" name="Equation" r:id="rId5" imgW="418918" imgH="393529" progId="Equation.3">
                    <p:embed/>
                  </p:oleObj>
                </mc:Choice>
                <mc:Fallback>
                  <p:oleObj name="Equation" r:id="rId5" imgW="418918" imgH="393529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536"/>
                          <a:ext cx="2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57200" y="2895600"/>
            <a:ext cx="7543800" cy="519113"/>
            <a:chOff x="288" y="1824"/>
            <a:chExt cx="4752" cy="327"/>
          </a:xfrm>
        </p:grpSpPr>
        <p:sp>
          <p:nvSpPr>
            <p:cNvPr id="218125" name="Text Box 13"/>
            <p:cNvSpPr txBox="1">
              <a:spLocks noChangeArrowheads="1"/>
            </p:cNvSpPr>
            <p:nvPr/>
          </p:nvSpPr>
          <p:spPr bwMode="auto">
            <a:xfrm>
              <a:off x="288" y="1824"/>
              <a:ext cx="47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解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: 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因为      未知，               所以取随机变量</a:t>
              </a:r>
            </a:p>
          </p:txBody>
        </p:sp>
        <p:graphicFrame>
          <p:nvGraphicFramePr>
            <p:cNvPr id="218126" name="Object 14"/>
            <p:cNvGraphicFramePr>
              <a:graphicFrameLocks noChangeAspect="1"/>
            </p:cNvGraphicFramePr>
            <p:nvPr/>
          </p:nvGraphicFramePr>
          <p:xfrm>
            <a:off x="1296" y="191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82" name="Equation" r:id="rId7" imgW="291847" imgH="317225" progId="Equation.3">
                    <p:embed/>
                  </p:oleObj>
                </mc:Choice>
                <mc:Fallback>
                  <p:oleObj name="Equation" r:id="rId7" imgW="291847" imgH="317225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912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127" name="Object 15"/>
            <p:cNvGraphicFramePr>
              <a:graphicFrameLocks noChangeAspect="1"/>
            </p:cNvGraphicFramePr>
            <p:nvPr/>
          </p:nvGraphicFramePr>
          <p:xfrm>
            <a:off x="2160" y="1872"/>
            <a:ext cx="5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83" name="Equation" r:id="rId9" imgW="914400" imgH="393700" progId="Equation.3">
                    <p:embed/>
                  </p:oleObj>
                </mc:Choice>
                <mc:Fallback>
                  <p:oleObj name="Equation" r:id="rId9" imgW="914400" imgH="3937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872"/>
                          <a:ext cx="57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19200" y="3581400"/>
            <a:ext cx="5410200" cy="914400"/>
            <a:chOff x="768" y="2256"/>
            <a:chExt cx="3408" cy="576"/>
          </a:xfrm>
        </p:grpSpPr>
        <p:graphicFrame>
          <p:nvGraphicFramePr>
            <p:cNvPr id="218129" name="Object 17"/>
            <p:cNvGraphicFramePr>
              <a:graphicFrameLocks noChangeAspect="1"/>
            </p:cNvGraphicFramePr>
            <p:nvPr/>
          </p:nvGraphicFramePr>
          <p:xfrm>
            <a:off x="768" y="2256"/>
            <a:ext cx="340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84" name="Equation" r:id="rId11" imgW="5410200" imgH="914400" progId="Equation.3">
                    <p:embed/>
                  </p:oleObj>
                </mc:Choice>
                <mc:Fallback>
                  <p:oleObj name="Equation" r:id="rId11" imgW="5410200" imgH="9144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256"/>
                          <a:ext cx="3408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8130" name="Text Box 18"/>
            <p:cNvSpPr txBox="1">
              <a:spLocks noChangeArrowheads="1"/>
            </p:cNvSpPr>
            <p:nvPr/>
          </p:nvSpPr>
          <p:spPr bwMode="auto">
            <a:xfrm>
              <a:off x="3024" y="240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~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graphicFrame>
        <p:nvGraphicFramePr>
          <p:cNvPr id="218131" name="Object 19"/>
          <p:cNvGraphicFramePr>
            <a:graphicFrameLocks noChangeAspect="1"/>
          </p:cNvGraphicFramePr>
          <p:nvPr/>
        </p:nvGraphicFramePr>
        <p:xfrm>
          <a:off x="3657600" y="3657600"/>
          <a:ext cx="977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85" name="Equation" r:id="rId13" imgW="977900" imgH="914400" progId="Equation.3">
                  <p:embed/>
                </p:oleObj>
              </mc:Choice>
              <mc:Fallback>
                <p:oleObj name="Equation" r:id="rId13" imgW="977900" imgH="9144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657600"/>
                        <a:ext cx="977900" cy="9144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32" name="Object 20"/>
          <p:cNvGraphicFramePr>
            <a:graphicFrameLocks noChangeAspect="1"/>
          </p:cNvGraphicFramePr>
          <p:nvPr/>
        </p:nvGraphicFramePr>
        <p:xfrm>
          <a:off x="5780088" y="38862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86" name="Equation" r:id="rId15" imgW="736280" imgH="406224" progId="Equation.3">
                  <p:embed/>
                </p:oleObj>
              </mc:Choice>
              <mc:Fallback>
                <p:oleObj name="Equation" r:id="rId15" imgW="736280" imgH="406224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3886200"/>
                        <a:ext cx="736600" cy="4064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116013" y="4797425"/>
            <a:ext cx="3429000" cy="519113"/>
            <a:chOff x="384" y="2976"/>
            <a:chExt cx="2160" cy="327"/>
          </a:xfrm>
        </p:grpSpPr>
        <p:sp>
          <p:nvSpPr>
            <p:cNvPr id="218134" name="Text Box 22"/>
            <p:cNvSpPr txBox="1">
              <a:spLocks noChangeArrowheads="1"/>
            </p:cNvSpPr>
            <p:nvPr/>
          </p:nvSpPr>
          <p:spPr bwMode="auto">
            <a:xfrm>
              <a:off x="384" y="2976"/>
              <a:ext cx="21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对               </a:t>
              </a:r>
            </a:p>
          </p:txBody>
        </p:sp>
        <p:graphicFrame>
          <p:nvGraphicFramePr>
            <p:cNvPr id="218135" name="Object 23"/>
            <p:cNvGraphicFramePr>
              <a:graphicFrameLocks noChangeAspect="1"/>
            </p:cNvGraphicFramePr>
            <p:nvPr/>
          </p:nvGraphicFramePr>
          <p:xfrm>
            <a:off x="816" y="3024"/>
            <a:ext cx="7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87" name="Equation" r:id="rId17" imgW="1231366" imgH="393529" progId="Equation.3">
                    <p:embed/>
                  </p:oleObj>
                </mc:Choice>
                <mc:Fallback>
                  <p:oleObj name="Equation" r:id="rId17" imgW="1231366" imgH="393529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024"/>
                          <a:ext cx="77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8136" name="Object 24"/>
          <p:cNvGraphicFramePr>
            <a:graphicFrameLocks noChangeAspect="1"/>
          </p:cNvGraphicFramePr>
          <p:nvPr/>
        </p:nvGraphicFramePr>
        <p:xfrm>
          <a:off x="3187700" y="4724400"/>
          <a:ext cx="50038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88" name="公式" r:id="rId19" imgW="2146300" imgH="419100" progId="Equation.3">
                  <p:embed/>
                </p:oleObj>
              </mc:Choice>
              <mc:Fallback>
                <p:oleObj name="公式" r:id="rId19" imgW="2146300" imgH="4191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724400"/>
                        <a:ext cx="500380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37" name="Object 25"/>
          <p:cNvGraphicFramePr>
            <a:graphicFrameLocks noChangeAspect="1"/>
          </p:cNvGraphicFramePr>
          <p:nvPr/>
        </p:nvGraphicFramePr>
        <p:xfrm>
          <a:off x="2197100" y="5710238"/>
          <a:ext cx="45354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89" name="公式" r:id="rId21" imgW="1841500" imgH="419100" progId="Equation.3">
                  <p:embed/>
                </p:oleObj>
              </mc:Choice>
              <mc:Fallback>
                <p:oleObj name="公式" r:id="rId21" imgW="1841500" imgH="4191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5710238"/>
                        <a:ext cx="4535488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animBg="1"/>
      <p:bldP spid="218117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2051050" y="1196975"/>
          <a:ext cx="446563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0" name="公式" r:id="rId3" imgW="2019300" imgH="419100" progId="Equation.3">
                  <p:embed/>
                </p:oleObj>
              </mc:Choice>
              <mc:Fallback>
                <p:oleObj name="公式" r:id="rId3" imgW="2019300" imgH="4191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196975"/>
                        <a:ext cx="4465638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900113" y="282575"/>
          <a:ext cx="4895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1" name="公式" r:id="rId5" imgW="2247900" imgH="419100" progId="Equation.3">
                  <p:embed/>
                </p:oleObj>
              </mc:Choice>
              <mc:Fallback>
                <p:oleObj name="公式" r:id="rId5" imgW="2247900" imgH="4191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2575"/>
                        <a:ext cx="48958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849313" y="207645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使得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2124075" y="1989138"/>
          <a:ext cx="49688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2" name="公式" r:id="rId7" imgW="1879600" imgH="254000" progId="Equation.3">
                  <p:embed/>
                </p:oleObj>
              </mc:Choice>
              <mc:Fallback>
                <p:oleObj name="公式" r:id="rId7" imgW="1879600" imgH="2540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989138"/>
                        <a:ext cx="4968875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4" name="Text Box 8"/>
          <p:cNvSpPr txBox="1">
            <a:spLocks noChangeArrowheads="1"/>
          </p:cNvSpPr>
          <p:nvPr/>
        </p:nvSpPr>
        <p:spPr bwMode="auto">
          <a:xfrm>
            <a:off x="925513" y="291465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即</a:t>
            </a:r>
          </a:p>
        </p:txBody>
      </p: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124075" y="2636838"/>
          <a:ext cx="496887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3" name="公式" r:id="rId9" imgW="1968500" imgH="508000" progId="Equation.3">
                  <p:embed/>
                </p:oleObj>
              </mc:Choice>
              <mc:Fallback>
                <p:oleObj name="公式" r:id="rId9" imgW="1968500" imgH="5080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636838"/>
                        <a:ext cx="4968875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900113" y="398145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从而得置信区间</a:t>
            </a:r>
          </a:p>
        </p:txBody>
      </p:sp>
      <p:graphicFrame>
        <p:nvGraphicFramePr>
          <p:cNvPr id="219147" name="Object 11"/>
          <p:cNvGraphicFramePr>
            <a:graphicFrameLocks noChangeAspect="1"/>
          </p:cNvGraphicFramePr>
          <p:nvPr/>
        </p:nvGraphicFramePr>
        <p:xfrm>
          <a:off x="4024313" y="3905250"/>
          <a:ext cx="2870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4" name="Equation" r:id="rId11" imgW="2870200" imgH="1016000" progId="Equation.3">
                  <p:embed/>
                </p:oleObj>
              </mc:Choice>
              <mc:Fallback>
                <p:oleObj name="Equation" r:id="rId11" imgW="2870200" imgH="10160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3905250"/>
                        <a:ext cx="2870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71550" y="4941888"/>
            <a:ext cx="5257800" cy="519112"/>
            <a:chOff x="240" y="3264"/>
            <a:chExt cx="3312" cy="327"/>
          </a:xfrm>
        </p:grpSpPr>
        <p:sp>
          <p:nvSpPr>
            <p:cNvPr id="219149" name="Text Box 13"/>
            <p:cNvSpPr txBox="1">
              <a:spLocks noChangeArrowheads="1"/>
            </p:cNvSpPr>
            <p:nvPr/>
          </p:nvSpPr>
          <p:spPr bwMode="auto">
            <a:xfrm>
              <a:off x="240" y="3264"/>
              <a:ext cx="33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由样本值计算得</a:t>
              </a:r>
            </a:p>
          </p:txBody>
        </p:sp>
        <p:graphicFrame>
          <p:nvGraphicFramePr>
            <p:cNvPr id="219150" name="Object 14"/>
            <p:cNvGraphicFramePr>
              <a:graphicFrameLocks noChangeAspect="1"/>
            </p:cNvGraphicFramePr>
            <p:nvPr/>
          </p:nvGraphicFramePr>
          <p:xfrm>
            <a:off x="2016" y="3264"/>
            <a:ext cx="10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95" name="Equation" r:id="rId13" imgW="1701800" imgH="457200" progId="Equation.3">
                    <p:embed/>
                  </p:oleObj>
                </mc:Choice>
                <mc:Fallback>
                  <p:oleObj name="Equation" r:id="rId13" imgW="1701800" imgH="45720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264"/>
                          <a:ext cx="107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89013" y="5589588"/>
            <a:ext cx="7543800" cy="519112"/>
            <a:chOff x="192" y="3561"/>
            <a:chExt cx="4752" cy="327"/>
          </a:xfrm>
        </p:grpSpPr>
        <p:sp>
          <p:nvSpPr>
            <p:cNvPr id="219152" name="Text Box 16"/>
            <p:cNvSpPr txBox="1">
              <a:spLocks noChangeArrowheads="1"/>
            </p:cNvSpPr>
            <p:nvPr/>
          </p:nvSpPr>
          <p:spPr bwMode="auto">
            <a:xfrm>
              <a:off x="192" y="3561"/>
              <a:ext cx="47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代入上式得     的置信度为</a:t>
              </a:r>
              <a:r>
                <a:rPr lang="en-US" altLang="zh-CN" sz="2800">
                  <a:latin typeface="Times New Roman" pitchFamily="18" charset="0"/>
                </a:rPr>
                <a:t>90</a:t>
              </a:r>
              <a:r>
                <a:rPr lang="zh-CN" altLang="en-US" sz="2800">
                  <a:latin typeface="Times New Roman" pitchFamily="18" charset="0"/>
                </a:rPr>
                <a:t>％ 的置信区间为</a:t>
              </a:r>
            </a:p>
          </p:txBody>
        </p:sp>
        <p:graphicFrame>
          <p:nvGraphicFramePr>
            <p:cNvPr id="219153" name="Object 17"/>
            <p:cNvGraphicFramePr>
              <a:graphicFrameLocks noChangeAspect="1"/>
            </p:cNvGraphicFramePr>
            <p:nvPr/>
          </p:nvGraphicFramePr>
          <p:xfrm>
            <a:off x="1392" y="3592"/>
            <a:ext cx="2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96" name="Equation" r:id="rId15" imgW="418918" imgH="393529" progId="Equation.3">
                    <p:embed/>
                  </p:oleObj>
                </mc:Choice>
                <mc:Fallback>
                  <p:oleObj name="Equation" r:id="rId15" imgW="418918" imgH="393529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592"/>
                          <a:ext cx="2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9154" name="Object 18"/>
          <p:cNvGraphicFramePr>
            <a:graphicFrameLocks noChangeAspect="1"/>
          </p:cNvGraphicFramePr>
          <p:nvPr/>
        </p:nvGraphicFramePr>
        <p:xfrm>
          <a:off x="3656013" y="6199188"/>
          <a:ext cx="245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7" name="Equation" r:id="rId17" imgW="2451100" imgH="406400" progId="Equation.3">
                  <p:embed/>
                </p:oleObj>
              </mc:Choice>
              <mc:Fallback>
                <p:oleObj name="Equation" r:id="rId17" imgW="2451100" imgH="4064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6199188"/>
                        <a:ext cx="2451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2" grpId="0"/>
      <p:bldP spid="219144" grpId="0"/>
      <p:bldP spid="219146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26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5438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二、双正态总体均值差的置信区间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9327" name="Object 15"/>
          <p:cNvGraphicFramePr>
            <a:graphicFrameLocks noChangeAspect="1"/>
          </p:cNvGraphicFramePr>
          <p:nvPr/>
        </p:nvGraphicFramePr>
        <p:xfrm>
          <a:off x="547688" y="1600200"/>
          <a:ext cx="7999412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6" name="Equation" r:id="rId6" imgW="3657600" imgH="584200" progId="Equation.3">
                  <p:embed/>
                </p:oleObj>
              </mc:Choice>
              <mc:Fallback>
                <p:oleObj name="Equation" r:id="rId6" imgW="3657600" imgH="584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1600200"/>
                        <a:ext cx="7999412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8" name="Object 16"/>
          <p:cNvGraphicFramePr>
            <a:graphicFrameLocks noChangeAspect="1"/>
          </p:cNvGraphicFramePr>
          <p:nvPr/>
        </p:nvGraphicFramePr>
        <p:xfrm>
          <a:off x="484188" y="3136900"/>
          <a:ext cx="3228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7" name="Equation" r:id="rId8" imgW="1498600" imgH="228600" progId="Equation.3">
                  <p:embed/>
                </p:oleObj>
              </mc:Choice>
              <mc:Fallback>
                <p:oleObj name="Equation" r:id="rId8" imgW="14986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3136900"/>
                        <a:ext cx="3228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34" name="Object 22"/>
          <p:cNvGraphicFramePr>
            <a:graphicFrameLocks noChangeAspect="1"/>
          </p:cNvGraphicFramePr>
          <p:nvPr/>
        </p:nvGraphicFramePr>
        <p:xfrm>
          <a:off x="228600" y="3810000"/>
          <a:ext cx="69342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8" name="Equation" r:id="rId10" imgW="3086100" imgH="495300" progId="Equation.3">
                  <p:embed/>
                </p:oleObj>
              </mc:Choice>
              <mc:Fallback>
                <p:oleObj name="Equation" r:id="rId10" imgW="3086100" imgH="495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10000"/>
                        <a:ext cx="6934200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36" name="Object 24"/>
          <p:cNvGraphicFramePr>
            <a:graphicFrameLocks noChangeAspect="1"/>
          </p:cNvGraphicFramePr>
          <p:nvPr/>
        </p:nvGraphicFramePr>
        <p:xfrm>
          <a:off x="1600200" y="5181600"/>
          <a:ext cx="43434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9" name="Equation" r:id="rId12" imgW="1663700" imgH="457200" progId="">
                  <p:embed/>
                </p:oleObj>
              </mc:Choice>
              <mc:Fallback>
                <p:oleObj name="Equation" r:id="rId12" imgW="1663700" imgH="4572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81600"/>
                        <a:ext cx="4343400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sndAc>
      <p:stSnd>
        <p:snd r:embed="rId4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6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7840" name="Object 0"/>
          <p:cNvGraphicFramePr>
            <a:graphicFrameLocks noChangeAspect="1"/>
          </p:cNvGraphicFramePr>
          <p:nvPr/>
        </p:nvGraphicFramePr>
        <p:xfrm>
          <a:off x="762000" y="3124200"/>
          <a:ext cx="68754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" name="Equation" r:id="rId4" imgW="2603500" imgH="254000" progId="Equation.3">
                  <p:embed/>
                </p:oleObj>
              </mc:Choice>
              <mc:Fallback>
                <p:oleObj name="Equation" r:id="rId4" imgW="2603500" imgH="254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68754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228600" y="4800600"/>
            <a:ext cx="1066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Symbol" pitchFamily="18" charset="2"/>
                <a:ea typeface="仿宋_GB2312" pitchFamily="49" charset="-122"/>
              </a:rPr>
              <a:t>其中</a:t>
            </a:r>
          </a:p>
        </p:txBody>
      </p:sp>
      <p:graphicFrame>
        <p:nvGraphicFramePr>
          <p:cNvPr id="547841" name="Object 1"/>
          <p:cNvGraphicFramePr>
            <a:graphicFrameLocks noChangeAspect="1"/>
          </p:cNvGraphicFramePr>
          <p:nvPr/>
        </p:nvGraphicFramePr>
        <p:xfrm>
          <a:off x="1524000" y="4724400"/>
          <a:ext cx="46482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4" name="Equation" r:id="rId6" imgW="1663700" imgH="457200" progId="">
                  <p:embed/>
                </p:oleObj>
              </mc:Choice>
              <mc:Fallback>
                <p:oleObj name="Equation" r:id="rId6" imgW="1663700" imgH="4572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24400"/>
                        <a:ext cx="4648200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50" name="Text Box 6"/>
          <p:cNvSpPr txBox="1">
            <a:spLocks noChangeArrowheads="1"/>
          </p:cNvSpPr>
          <p:nvPr/>
        </p:nvSpPr>
        <p:spPr bwMode="auto">
          <a:xfrm>
            <a:off x="304800" y="1905000"/>
            <a:ext cx="50546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0">
                <a:ea typeface="楷体_GB2312" pitchFamily="49" charset="-122"/>
              </a:rPr>
              <a:t>可解得</a:t>
            </a:r>
            <a:r>
              <a:rPr lang="zh-CN" altLang="en-US" sz="3600" b="0" i="1">
                <a:ea typeface="楷体_GB2312" pitchFamily="49" charset="-122"/>
                <a:sym typeface="Symbol" pitchFamily="18" charset="2"/>
              </a:rPr>
              <a:t></a:t>
            </a:r>
            <a:r>
              <a:rPr lang="en-US" altLang="zh-CN" sz="3600" b="0" baseline="-25000">
                <a:ea typeface="楷体_GB2312" pitchFamily="49" charset="-122"/>
              </a:rPr>
              <a:t>1</a:t>
            </a:r>
            <a:r>
              <a:rPr lang="en-US" altLang="zh-CN" sz="3600" b="0">
                <a:ea typeface="楷体_GB2312" pitchFamily="49" charset="-122"/>
              </a:rPr>
              <a:t>- </a:t>
            </a:r>
            <a:r>
              <a:rPr lang="en-US" altLang="zh-CN" sz="3600" b="0" i="1">
                <a:ea typeface="楷体_GB2312" pitchFamily="49" charset="-122"/>
                <a:sym typeface="Symbol" pitchFamily="18" charset="2"/>
              </a:rPr>
              <a:t></a:t>
            </a:r>
            <a:r>
              <a:rPr lang="en-US" altLang="zh-CN" sz="3600" b="0" baseline="-25000">
                <a:ea typeface="楷体_GB2312" pitchFamily="49" charset="-122"/>
              </a:rPr>
              <a:t>2</a:t>
            </a:r>
            <a:r>
              <a:rPr lang="en-US" altLang="zh-CN" sz="3600" b="0">
                <a:ea typeface="楷体_GB2312" pitchFamily="49" charset="-122"/>
              </a:rPr>
              <a:t> </a:t>
            </a:r>
            <a:r>
              <a:rPr lang="zh-CN" altLang="en-US" sz="3600" b="0">
                <a:ea typeface="楷体_GB2312" pitchFamily="49" charset="-122"/>
              </a:rPr>
              <a:t>的置信区间</a:t>
            </a:r>
          </a:p>
        </p:txBody>
      </p:sp>
      <p:graphicFrame>
        <p:nvGraphicFramePr>
          <p:cNvPr id="547842" name="Object 2"/>
          <p:cNvGraphicFramePr>
            <a:graphicFrameLocks noChangeAspect="1"/>
          </p:cNvGraphicFramePr>
          <p:nvPr/>
        </p:nvGraphicFramePr>
        <p:xfrm>
          <a:off x="1066800" y="685800"/>
          <a:ext cx="60198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5" name="Equation" r:id="rId8" imgW="2108200" imgH="254000" progId="">
                  <p:embed/>
                </p:oleObj>
              </mc:Choice>
              <mc:Fallback>
                <p:oleObj name="Equation" r:id="rId8" imgW="2108200" imgH="2540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85800"/>
                        <a:ext cx="6019800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8" grpId="0" build="p" autoUpdateAnimBg="0"/>
      <p:bldP spid="518150" grpId="0" build="p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11188" y="836613"/>
            <a:ext cx="7993062" cy="4537075"/>
            <a:chOff x="385" y="527"/>
            <a:chExt cx="5035" cy="2858"/>
          </a:xfrm>
        </p:grpSpPr>
        <p:sp>
          <p:nvSpPr>
            <p:cNvPr id="136196" name="Rectangle 4"/>
            <p:cNvSpPr>
              <a:spLocks noChangeArrowheads="1"/>
            </p:cNvSpPr>
            <p:nvPr/>
          </p:nvSpPr>
          <p:spPr bwMode="auto">
            <a:xfrm>
              <a:off x="385" y="527"/>
              <a:ext cx="5035" cy="2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800" b="1" dirty="0">
                  <a:solidFill>
                    <a:srgbClr val="CCFFFF"/>
                  </a:solidFill>
                </a:rPr>
                <a:t>         </a:t>
              </a:r>
              <a:r>
                <a:rPr lang="zh-CN" altLang="en-US" sz="2800" b="1" dirty="0">
                  <a:solidFill>
                    <a:srgbClr val="CCFFFF"/>
                  </a:solidFill>
                </a:rPr>
                <a:t>例</a:t>
              </a:r>
              <a:r>
                <a:rPr lang="en-US" altLang="zh-CN" b="1" dirty="0">
                  <a:solidFill>
                    <a:srgbClr val="CCFFFF"/>
                  </a:solidFill>
                </a:rPr>
                <a:t> </a:t>
              </a:r>
              <a:r>
                <a:rPr lang="en-US" altLang="zh-CN" sz="2800" b="1" dirty="0">
                  <a:solidFill>
                    <a:srgbClr val="CCFFFF"/>
                  </a:solidFill>
                </a:rPr>
                <a:t>   </a:t>
              </a:r>
              <a:r>
                <a:rPr lang="zh-CN" altLang="en-US" sz="2800" b="1" dirty="0"/>
                <a:t>为比较  </a:t>
              </a:r>
              <a:r>
                <a:rPr lang="en-US" altLang="zh-CN" sz="2800" b="1" dirty="0"/>
                <a:t>I , </a:t>
              </a:r>
              <a:r>
                <a:rPr lang="en-US" altLang="zh-CN" sz="2800" b="1" dirty="0">
                  <a:latin typeface="宋体" pitchFamily="2" charset="-122"/>
                </a:rPr>
                <a:t>Ⅱ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两种型号步枪子弹的枪口速度 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随机地取 </a:t>
              </a:r>
              <a:r>
                <a:rPr lang="en-US" altLang="zh-CN" sz="2800" b="1" dirty="0"/>
                <a:t>I </a:t>
              </a:r>
              <a:r>
                <a:rPr lang="zh-CN" altLang="en-US" sz="2800" b="1" dirty="0"/>
                <a:t>型子弹 </a:t>
              </a:r>
              <a:r>
                <a:rPr lang="en-US" altLang="zh-CN" sz="2800" b="1" dirty="0"/>
                <a:t>10 </a:t>
              </a:r>
              <a:r>
                <a:rPr lang="zh-CN" altLang="en-US" sz="2800" b="1" dirty="0"/>
                <a:t>发 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得到枪口速度的平  均值 为                            标准差                            随机地取 </a:t>
              </a:r>
              <a:r>
                <a:rPr lang="en-US" altLang="zh-CN" b="1" dirty="0"/>
                <a:t>Ⅱ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型子弹 </a:t>
              </a:r>
              <a:r>
                <a:rPr lang="en-US" altLang="zh-CN" sz="2800" b="1" dirty="0"/>
                <a:t>20 </a:t>
              </a:r>
              <a:r>
                <a:rPr lang="zh-CN" altLang="en-US" sz="2800" b="1" dirty="0"/>
                <a:t>发 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得到枪口速度的平均值为</a:t>
              </a:r>
            </a:p>
            <a:p>
              <a:pPr algn="l">
                <a:lnSpc>
                  <a:spcPct val="130000"/>
                </a:lnSpc>
              </a:pPr>
              <a:r>
                <a:rPr lang="zh-CN" altLang="en-US" sz="2800" b="1" dirty="0"/>
                <a:t>                            标准差                             假设两总体都可认为近似地服从正态分布</a:t>
              </a:r>
              <a:r>
                <a:rPr lang="en-US" altLang="zh-CN" sz="2800" b="1" dirty="0"/>
                <a:t>.</a:t>
              </a:r>
              <a:r>
                <a:rPr lang="zh-CN" altLang="en-US" sz="2800" b="1" dirty="0"/>
                <a:t>且生产过程可认为方差相等 </a:t>
              </a:r>
              <a:r>
                <a:rPr lang="en-US" altLang="zh-CN" sz="2800" b="1" dirty="0"/>
                <a:t>.</a:t>
              </a:r>
              <a:r>
                <a:rPr lang="zh-CN" altLang="en-US" sz="2800" b="1" dirty="0"/>
                <a:t>求两总体均值差           </a:t>
              </a:r>
              <a:r>
                <a:rPr lang="zh-CN" altLang="zh-CN" sz="2800" b="1" dirty="0"/>
                <a:t>的</a:t>
              </a:r>
              <a:r>
                <a:rPr lang="zh-CN" altLang="en-US" sz="2800" b="1" dirty="0"/>
                <a:t>置信水平为 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800" b="1" dirty="0">
                  <a:solidFill>
                    <a:schemeClr val="accent1"/>
                  </a:solidFill>
                </a:rPr>
                <a:t>0.95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的置信区间</a:t>
              </a:r>
              <a:r>
                <a:rPr lang="en-US" altLang="zh-CN" sz="2800" b="1" dirty="0"/>
                <a:t>.</a:t>
              </a:r>
            </a:p>
          </p:txBody>
        </p:sp>
        <p:graphicFrame>
          <p:nvGraphicFramePr>
            <p:cNvPr id="136197" name="Object 5"/>
            <p:cNvGraphicFramePr>
              <a:graphicFrameLocks noChangeAspect="1"/>
            </p:cNvGraphicFramePr>
            <p:nvPr/>
          </p:nvGraphicFramePr>
          <p:xfrm>
            <a:off x="1205" y="1304"/>
            <a:ext cx="144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09" name="Equation" r:id="rId3" imgW="55213560" imgH="11880720" progId="">
                    <p:embed/>
                  </p:oleObj>
                </mc:Choice>
                <mc:Fallback>
                  <p:oleObj name="Equation" r:id="rId3" imgW="55213560" imgH="11880720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1304"/>
                          <a:ext cx="1448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198" name="Object 6"/>
            <p:cNvGraphicFramePr>
              <a:graphicFrameLocks noChangeAspect="1"/>
            </p:cNvGraphicFramePr>
            <p:nvPr/>
          </p:nvGraphicFramePr>
          <p:xfrm>
            <a:off x="3503" y="1308"/>
            <a:ext cx="14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10" name="Equation" r:id="rId5" imgW="56433960" imgH="11575800" progId="">
                    <p:embed/>
                  </p:oleObj>
                </mc:Choice>
                <mc:Fallback>
                  <p:oleObj name="Equation" r:id="rId5" imgW="56433960" imgH="1157580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" y="1308"/>
                          <a:ext cx="148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199" name="Object 7"/>
            <p:cNvGraphicFramePr>
              <a:graphicFrameLocks noChangeAspect="1"/>
            </p:cNvGraphicFramePr>
            <p:nvPr/>
          </p:nvGraphicFramePr>
          <p:xfrm>
            <a:off x="471" y="1984"/>
            <a:ext cx="14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11" name="Equation" r:id="rId7" imgW="55823760" imgH="11880720" progId="">
                    <p:embed/>
                  </p:oleObj>
                </mc:Choice>
                <mc:Fallback>
                  <p:oleObj name="Equation" r:id="rId7" imgW="55823760" imgH="11880720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" y="1984"/>
                          <a:ext cx="146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00" name="Object 8"/>
            <p:cNvGraphicFramePr>
              <a:graphicFrameLocks noChangeAspect="1"/>
            </p:cNvGraphicFramePr>
            <p:nvPr/>
          </p:nvGraphicFramePr>
          <p:xfrm>
            <a:off x="2777" y="1988"/>
            <a:ext cx="14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12" name="Equation" r:id="rId9" imgW="56433960" imgH="11575800" progId="">
                    <p:embed/>
                  </p:oleObj>
                </mc:Choice>
                <mc:Fallback>
                  <p:oleObj name="Equation" r:id="rId9" imgW="56433960" imgH="11575800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1988"/>
                          <a:ext cx="148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03" name="Object 11"/>
            <p:cNvGraphicFramePr>
              <a:graphicFrameLocks noChangeAspect="1"/>
            </p:cNvGraphicFramePr>
            <p:nvPr/>
          </p:nvGraphicFramePr>
          <p:xfrm>
            <a:off x="3243" y="2704"/>
            <a:ext cx="6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13" name="Equation" r:id="rId11" imgW="25008840" imgH="10356120" progId="">
                    <p:embed/>
                  </p:oleObj>
                </mc:Choice>
                <mc:Fallback>
                  <p:oleObj name="Equation" r:id="rId11" imgW="25008840" imgH="1035612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2704"/>
                          <a:ext cx="65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293813" y="11811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解</a:t>
            </a:r>
          </a:p>
        </p:txBody>
      </p:sp>
      <p:graphicFrame>
        <p:nvGraphicFramePr>
          <p:cNvPr id="137230" name="Object 14"/>
          <p:cNvGraphicFramePr>
            <a:graphicFrameLocks noChangeAspect="1"/>
          </p:cNvGraphicFramePr>
          <p:nvPr/>
        </p:nvGraphicFramePr>
        <p:xfrm>
          <a:off x="1703388" y="3827463"/>
          <a:ext cx="5549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33" name="Equation" r:id="rId3" imgW="133319160" imgH="24990120" progId="">
                  <p:embed/>
                </p:oleObj>
              </mc:Choice>
              <mc:Fallback>
                <p:oleObj name="Equation" r:id="rId3" imgW="133319160" imgH="2499012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3827463"/>
                        <a:ext cx="55499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39750" y="1123950"/>
            <a:ext cx="7991475" cy="2314575"/>
            <a:chOff x="340" y="436"/>
            <a:chExt cx="5034" cy="1458"/>
          </a:xfrm>
        </p:grpSpPr>
        <p:sp>
          <p:nvSpPr>
            <p:cNvPr id="137226" name="Text Box 10"/>
            <p:cNvSpPr txBox="1">
              <a:spLocks noChangeArrowheads="1"/>
            </p:cNvSpPr>
            <p:nvPr/>
          </p:nvSpPr>
          <p:spPr bwMode="auto">
            <a:xfrm>
              <a:off x="340" y="436"/>
              <a:ext cx="5034" cy="1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800" b="1"/>
                <a:t>                </a:t>
              </a:r>
              <a:r>
                <a:rPr lang="zh-CN" altLang="en-US" sz="2800" b="1"/>
                <a:t>依题意 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可认为分别来自两总体的样本是相互独立的</a:t>
              </a:r>
              <a:r>
                <a:rPr lang="en-US" altLang="zh-CN" sz="2800" b="1"/>
                <a:t>.</a:t>
              </a:r>
              <a:r>
                <a:rPr lang="zh-CN" altLang="en-US" sz="2800" b="1"/>
                <a:t>又因为由假设两总体的</a:t>
              </a:r>
              <a:r>
                <a:rPr lang="zh-CN" altLang="en-US" sz="2800" b="1">
                  <a:solidFill>
                    <a:schemeClr val="accent1"/>
                  </a:solidFill>
                </a:rPr>
                <a:t>方差相等</a:t>
              </a:r>
              <a:r>
                <a:rPr lang="zh-CN" altLang="en-US" sz="2800" b="1"/>
                <a:t> </a:t>
              </a:r>
              <a:r>
                <a:rPr lang="en-US" altLang="zh-CN" sz="2800" b="1"/>
                <a:t>,</a:t>
              </a:r>
              <a:r>
                <a:rPr lang="zh-CN" altLang="en-US" sz="2800" b="1"/>
                <a:t>但</a:t>
              </a:r>
              <a:r>
                <a:rPr lang="zh-CN" altLang="en-US" sz="2800" b="1">
                  <a:solidFill>
                    <a:schemeClr val="accent1"/>
                  </a:solidFill>
                </a:rPr>
                <a:t>数值未知</a:t>
              </a:r>
              <a:r>
                <a:rPr lang="zh-CN" altLang="en-US" sz="2800" b="1"/>
                <a:t> </a:t>
              </a:r>
              <a:r>
                <a:rPr lang="en-US" altLang="zh-CN" sz="2800" b="1"/>
                <a:t>,</a:t>
              </a:r>
              <a:r>
                <a:rPr lang="zh-CN" altLang="en-US" sz="2800" b="1"/>
                <a:t>故两总体均值差            </a:t>
              </a:r>
              <a:r>
                <a:rPr lang="zh-CN" altLang="zh-CN" sz="2800" b="1">
                  <a:solidFill>
                    <a:schemeClr val="accent1"/>
                  </a:solidFill>
                </a:rPr>
                <a:t>的</a:t>
              </a:r>
              <a:r>
                <a:rPr lang="zh-CN" altLang="en-US" sz="2800" b="1">
                  <a:solidFill>
                    <a:schemeClr val="accent1"/>
                  </a:solidFill>
                </a:rPr>
                <a:t>置信水平为</a:t>
              </a:r>
            </a:p>
            <a:p>
              <a:pPr algn="l">
                <a:lnSpc>
                  <a:spcPct val="130000"/>
                </a:lnSpc>
              </a:pPr>
              <a:r>
                <a:rPr lang="zh-CN" altLang="en-US" sz="2800" b="1">
                  <a:solidFill>
                    <a:schemeClr val="accent1"/>
                  </a:solidFill>
                </a:rPr>
                <a:t>的置信区间</a:t>
              </a:r>
              <a:r>
                <a:rPr lang="zh-CN" altLang="en-US" sz="2800" b="1"/>
                <a:t>为</a:t>
              </a:r>
            </a:p>
          </p:txBody>
        </p:sp>
        <p:graphicFrame>
          <p:nvGraphicFramePr>
            <p:cNvPr id="137229" name="Object 13"/>
            <p:cNvGraphicFramePr>
              <a:graphicFrameLocks noChangeAspect="1"/>
            </p:cNvGraphicFramePr>
            <p:nvPr/>
          </p:nvGraphicFramePr>
          <p:xfrm>
            <a:off x="2788" y="1253"/>
            <a:ext cx="6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34" name="Equation" r:id="rId5" imgW="1029600" imgH="419040" progId="">
                    <p:embed/>
                  </p:oleObj>
                </mc:Choice>
                <mc:Fallback>
                  <p:oleObj name="Equation" r:id="rId5" imgW="1029600" imgH="41904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" y="1253"/>
                          <a:ext cx="65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31" name="Object 15"/>
            <p:cNvGraphicFramePr>
              <a:graphicFrameLocks noChangeAspect="1"/>
            </p:cNvGraphicFramePr>
            <p:nvPr/>
          </p:nvGraphicFramePr>
          <p:xfrm>
            <a:off x="4830" y="1253"/>
            <a:ext cx="4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35" name="Equation" r:id="rId7" imgW="17076240" imgH="7612200" progId="">
                    <p:embed/>
                  </p:oleObj>
                </mc:Choice>
                <mc:Fallback>
                  <p:oleObj name="Equation" r:id="rId7" imgW="17076240" imgH="7612200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253"/>
                          <a:ext cx="44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81025" y="5330825"/>
            <a:ext cx="6664325" cy="977900"/>
            <a:chOff x="366" y="2859"/>
            <a:chExt cx="4198" cy="616"/>
          </a:xfrm>
        </p:grpSpPr>
        <p:sp>
          <p:nvSpPr>
            <p:cNvPr id="137237" name="Rectangle 21"/>
            <p:cNvSpPr>
              <a:spLocks noChangeArrowheads="1"/>
            </p:cNvSpPr>
            <p:nvPr/>
          </p:nvSpPr>
          <p:spPr bwMode="auto">
            <a:xfrm>
              <a:off x="366" y="2921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其中</a:t>
              </a:r>
            </a:p>
          </p:txBody>
        </p:sp>
        <p:graphicFrame>
          <p:nvGraphicFramePr>
            <p:cNvPr id="137238" name="Object 22"/>
            <p:cNvGraphicFramePr>
              <a:graphicFrameLocks noChangeAspect="1"/>
            </p:cNvGraphicFramePr>
            <p:nvPr/>
          </p:nvGraphicFramePr>
          <p:xfrm>
            <a:off x="985" y="2932"/>
            <a:ext cx="94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36" name="Equation" r:id="rId9" imgW="35992440" imgH="14014800" progId="">
                    <p:embed/>
                  </p:oleObj>
                </mc:Choice>
                <mc:Fallback>
                  <p:oleObj name="Equation" r:id="rId9" imgW="35992440" imgH="14014800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" y="2932"/>
                          <a:ext cx="944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39" name="Object 23"/>
            <p:cNvGraphicFramePr>
              <a:graphicFrameLocks noChangeAspect="1"/>
            </p:cNvGraphicFramePr>
            <p:nvPr/>
          </p:nvGraphicFramePr>
          <p:xfrm>
            <a:off x="2084" y="2859"/>
            <a:ext cx="248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37" name="Equation" r:id="rId11" imgW="94571640" imgH="23465880" progId="">
                    <p:embed/>
                  </p:oleObj>
                </mc:Choice>
                <mc:Fallback>
                  <p:oleObj name="Equation" r:id="rId11" imgW="94571640" imgH="2346588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2859"/>
                          <a:ext cx="2480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652463" y="11811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这里</a:t>
            </a:r>
          </a:p>
        </p:txBody>
      </p:sp>
      <p:graphicFrame>
        <p:nvGraphicFramePr>
          <p:cNvPr id="138250" name="Object 10"/>
          <p:cNvGraphicFramePr>
            <a:graphicFrameLocks noChangeAspect="1"/>
          </p:cNvGraphicFramePr>
          <p:nvPr/>
        </p:nvGraphicFramePr>
        <p:xfrm>
          <a:off x="1692275" y="1252538"/>
          <a:ext cx="662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78" name="Equation" r:id="rId3" imgW="159252840" imgH="10356120" progId="">
                  <p:embed/>
                </p:oleObj>
              </mc:Choice>
              <mc:Fallback>
                <p:oleObj name="Equation" r:id="rId3" imgW="159252840" imgH="1035612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52538"/>
                        <a:ext cx="662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1" name="Object 11"/>
          <p:cNvGraphicFramePr>
            <a:graphicFrameLocks noChangeAspect="1"/>
          </p:cNvGraphicFramePr>
          <p:nvPr/>
        </p:nvGraphicFramePr>
        <p:xfrm>
          <a:off x="755650" y="1993900"/>
          <a:ext cx="243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79" name="Equation" r:id="rId5" imgW="58569840" imgH="11575800" progId="">
                  <p:embed/>
                </p:oleObj>
              </mc:Choice>
              <mc:Fallback>
                <p:oleObj name="Equation" r:id="rId5" imgW="58569840" imgH="115758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93900"/>
                        <a:ext cx="2438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6227763" y="1974850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80" name="Equation" r:id="rId7" imgW="43314840" imgH="10356120" progId="">
                  <p:embed/>
                </p:oleObj>
              </mc:Choice>
              <mc:Fallback>
                <p:oleObj name="Equation" r:id="rId7" imgW="43314840" imgH="1035612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974850"/>
                        <a:ext cx="180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39750" y="2765425"/>
            <a:ext cx="8208963" cy="1203325"/>
            <a:chOff x="340" y="1570"/>
            <a:chExt cx="5171" cy="758"/>
          </a:xfrm>
        </p:grpSpPr>
        <p:sp>
          <p:nvSpPr>
            <p:cNvPr id="138254" name="Rectangle 14"/>
            <p:cNvSpPr>
              <a:spLocks noChangeArrowheads="1"/>
            </p:cNvSpPr>
            <p:nvPr/>
          </p:nvSpPr>
          <p:spPr bwMode="auto">
            <a:xfrm>
              <a:off x="340" y="1570"/>
              <a:ext cx="5171" cy="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800" b="1"/>
                <a:t>故两总体均值差            </a:t>
              </a:r>
              <a:r>
                <a:rPr lang="zh-CN" altLang="zh-CN" sz="2800" b="1">
                  <a:solidFill>
                    <a:schemeClr val="accent1"/>
                  </a:solidFill>
                </a:rPr>
                <a:t>的</a:t>
              </a:r>
              <a:r>
                <a:rPr lang="zh-CN" altLang="en-US" sz="2800" b="1">
                  <a:solidFill>
                    <a:schemeClr val="accent1"/>
                  </a:solidFill>
                </a:rPr>
                <a:t>置信水平为</a:t>
              </a:r>
              <a:r>
                <a:rPr lang="en-US" altLang="zh-CN" sz="2800" b="1">
                  <a:solidFill>
                    <a:schemeClr val="accent1"/>
                  </a:solidFill>
                </a:rPr>
                <a:t>0.95 </a:t>
              </a:r>
              <a:r>
                <a:rPr lang="zh-CN" altLang="en-US" sz="2800" b="1">
                  <a:solidFill>
                    <a:schemeClr val="accent1"/>
                  </a:solidFill>
                </a:rPr>
                <a:t>的置信区间</a:t>
              </a:r>
              <a:r>
                <a:rPr lang="zh-CN" altLang="en-US" sz="2800" b="1"/>
                <a:t>为</a:t>
              </a:r>
            </a:p>
          </p:txBody>
        </p:sp>
        <p:graphicFrame>
          <p:nvGraphicFramePr>
            <p:cNvPr id="138255" name="Object 15"/>
            <p:cNvGraphicFramePr>
              <a:graphicFrameLocks noChangeAspect="1"/>
            </p:cNvGraphicFramePr>
            <p:nvPr/>
          </p:nvGraphicFramePr>
          <p:xfrm>
            <a:off x="2018" y="1661"/>
            <a:ext cx="6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81" name="Equation" r:id="rId9" imgW="1029600" imgH="419040" progId="">
                    <p:embed/>
                  </p:oleObj>
                </mc:Choice>
                <mc:Fallback>
                  <p:oleObj name="Equation" r:id="rId9" imgW="1029600" imgH="419040" progId="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661"/>
                          <a:ext cx="65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8257" name="Object 17"/>
          <p:cNvGraphicFramePr>
            <a:graphicFrameLocks noChangeAspect="1"/>
          </p:cNvGraphicFramePr>
          <p:nvPr/>
        </p:nvGraphicFramePr>
        <p:xfrm>
          <a:off x="3276600" y="1901825"/>
          <a:ext cx="1384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82" name="Equation" r:id="rId11" imgW="33246360" imgH="11880720" progId="">
                  <p:embed/>
                </p:oleObj>
              </mc:Choice>
              <mc:Fallback>
                <p:oleObj name="Equation" r:id="rId11" imgW="33246360" imgH="1188072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01825"/>
                        <a:ext cx="1384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8" name="Object 18"/>
          <p:cNvGraphicFramePr>
            <a:graphicFrameLocks noChangeAspect="1"/>
          </p:cNvGraphicFramePr>
          <p:nvPr/>
        </p:nvGraphicFramePr>
        <p:xfrm>
          <a:off x="4787900" y="1901825"/>
          <a:ext cx="1397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83" name="Equation" r:id="rId13" imgW="33551640" imgH="11880720" progId="">
                  <p:embed/>
                </p:oleObj>
              </mc:Choice>
              <mc:Fallback>
                <p:oleObj name="Equation" r:id="rId13" imgW="33551640" imgH="1188072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901825"/>
                        <a:ext cx="1397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95338" y="4206875"/>
            <a:ext cx="7305675" cy="1041400"/>
            <a:chOff x="340" y="2478"/>
            <a:chExt cx="4602" cy="656"/>
          </a:xfrm>
        </p:grpSpPr>
        <p:graphicFrame>
          <p:nvGraphicFramePr>
            <p:cNvPr id="138256" name="Object 16"/>
            <p:cNvGraphicFramePr>
              <a:graphicFrameLocks noChangeAspect="1"/>
            </p:cNvGraphicFramePr>
            <p:nvPr/>
          </p:nvGraphicFramePr>
          <p:xfrm>
            <a:off x="340" y="2478"/>
            <a:ext cx="3496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84" name="Equation" r:id="rId15" imgW="5549040" imgH="1028880" progId="">
                    <p:embed/>
                  </p:oleObj>
                </mc:Choice>
                <mc:Fallback>
                  <p:oleObj name="Equation" r:id="rId15" imgW="5549040" imgH="1028880" progId="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478"/>
                          <a:ext cx="3496" cy="6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59" name="Object 19"/>
            <p:cNvGraphicFramePr>
              <a:graphicFrameLocks noChangeAspect="1"/>
            </p:cNvGraphicFramePr>
            <p:nvPr/>
          </p:nvGraphicFramePr>
          <p:xfrm>
            <a:off x="3878" y="2659"/>
            <a:ext cx="10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85" name="Equation" r:id="rId17" imgW="40568760" imgH="9441720" progId="">
                    <p:embed/>
                  </p:oleObj>
                </mc:Choice>
                <mc:Fallback>
                  <p:oleObj name="Equation" r:id="rId17" imgW="40568760" imgH="9441720" progId="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659"/>
                          <a:ext cx="10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611188" y="5357813"/>
            <a:ext cx="287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即  </a:t>
            </a:r>
            <a:r>
              <a:rPr lang="en-US" altLang="zh-CN" sz="2800" b="1"/>
              <a:t>(3.07, 4.93) 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684213" y="250825"/>
            <a:ext cx="30572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最大似然估计法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zh-CN" sz="2400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68313" y="836613"/>
            <a:ext cx="84963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ea typeface="黑体" pitchFamily="49" charset="-122"/>
              </a:rPr>
              <a:t>       </a:t>
            </a:r>
            <a:r>
              <a:rPr lang="zh-CN" altLang="en-US" u="sng">
                <a:solidFill>
                  <a:schemeClr val="accent2"/>
                </a:solidFill>
                <a:ea typeface="黑体" pitchFamily="49" charset="-122"/>
              </a:rPr>
              <a:t>最大似然估计法</a:t>
            </a:r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是求点估计的另一种方法。它最早是由德国数学家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高斯</a:t>
            </a:r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于</a:t>
            </a:r>
            <a:r>
              <a:rPr lang="en-US" altLang="zh-CN">
                <a:solidFill>
                  <a:schemeClr val="accent2"/>
                </a:solidFill>
                <a:ea typeface="楷体_GB2312" pitchFamily="49" charset="-122"/>
              </a:rPr>
              <a:t>1821</a:t>
            </a:r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年所提出，后来为英国统计学家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费希尔</a:t>
            </a:r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在</a:t>
            </a:r>
            <a:r>
              <a:rPr lang="en-US" altLang="zh-CN">
                <a:solidFill>
                  <a:schemeClr val="accent2"/>
                </a:solidFill>
                <a:ea typeface="楷体_GB2312" pitchFamily="49" charset="-122"/>
              </a:rPr>
              <a:t>1912</a:t>
            </a:r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年重新提出并做了进一步的研究。这是目前仍然得到最广泛应用的一种方法。它是建立在极大似然原理的基础上的一个统计方法。</a:t>
            </a:r>
            <a:endParaRPr lang="zh-CN" altLang="en-US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728663" y="836613"/>
            <a:ext cx="3962400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468313" y="3357563"/>
            <a:ext cx="84963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   </a:t>
            </a:r>
            <a:r>
              <a:rPr lang="zh-CN" altLang="en-US" u="sng" dirty="0">
                <a:solidFill>
                  <a:schemeClr val="accent2"/>
                </a:solidFill>
                <a:ea typeface="黑体" pitchFamily="49" charset="-122"/>
              </a:rPr>
              <a:t>最大似然法原理的直观想法</a:t>
            </a:r>
            <a:r>
              <a:rPr lang="en-US" altLang="zh-CN" u="sng" dirty="0"/>
              <a:t>: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CC0000"/>
                </a:solidFill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CC0000"/>
                </a:solidFill>
                <a:ea typeface="楷体_GB2312" pitchFamily="49" charset="-122"/>
              </a:rPr>
              <a:t>概率最大的事件最可能出现”</a:t>
            </a:r>
            <a:r>
              <a:rPr lang="en-US" altLang="zh-CN" dirty="0">
                <a:ea typeface="楷体_GB2312" pitchFamily="49" charset="-122"/>
              </a:rPr>
              <a:t>.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例如有一个事件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若知道它出现的概率只能是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0.01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0.99,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而在一次观测中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此事件出现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此时自然会说它的概率应为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0.99.</a:t>
            </a:r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lang="en-US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参数估计的极大似然法是要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选取这样的值来作为参数的估计值</a:t>
            </a:r>
            <a:r>
              <a:rPr lang="en-US" altLang="zh-CN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使得当参数取这一数值时</a:t>
            </a:r>
            <a:r>
              <a:rPr lang="en-US" altLang="zh-CN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观测结果出现的可能性为最大</a:t>
            </a:r>
            <a:r>
              <a:rPr lang="en-US" altLang="zh-CN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utoUpdateAnimBg="0"/>
      <p:bldP spid="114694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8" name="Rectangle 1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三、</a:t>
            </a:r>
            <a:r>
              <a:rPr lang="zh-CN" altLang="zh-CN" sz="3600" b="1" dirty="0">
                <a:latin typeface="楷体_GB2312" pitchFamily="49" charset="-122"/>
                <a:ea typeface="楷体_GB2312" pitchFamily="49" charset="-122"/>
              </a:rPr>
              <a:t>双正态总体方差比的置信区间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0349" name="Object 13"/>
          <p:cNvGraphicFramePr>
            <a:graphicFrameLocks noChangeAspect="1"/>
          </p:cNvGraphicFramePr>
          <p:nvPr/>
        </p:nvGraphicFramePr>
        <p:xfrm>
          <a:off x="304800" y="1447800"/>
          <a:ext cx="8839200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0" name="Equation" r:id="rId4" imgW="3644900" imgH="1041400" progId="">
                  <p:embed/>
                </p:oleObj>
              </mc:Choice>
              <mc:Fallback>
                <p:oleObj name="Equation" r:id="rId4" imgW="3644900" imgH="10414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8839200" cy="225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50" name="Text Box 14"/>
          <p:cNvSpPr txBox="1">
            <a:spLocks noChangeArrowheads="1"/>
          </p:cNvSpPr>
          <p:nvPr/>
        </p:nvSpPr>
        <p:spPr bwMode="auto">
          <a:xfrm>
            <a:off x="533400" y="4191000"/>
            <a:ext cx="28194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FF33CC"/>
                </a:solidFill>
                <a:latin typeface="Arial" charset="0"/>
                <a:ea typeface="仿宋_GB2312" pitchFamily="49" charset="-122"/>
              </a:rPr>
              <a:t>假定</a:t>
            </a:r>
            <a:r>
              <a:rPr lang="zh-CN" altLang="en-US">
                <a:solidFill>
                  <a:srgbClr val="FF33CC"/>
                </a:solidFill>
                <a:latin typeface="Arial" charset="0"/>
                <a:ea typeface="仿宋_GB2312" pitchFamily="49" charset="-122"/>
                <a:sym typeface="Symbol" pitchFamily="18" charset="2"/>
              </a:rPr>
              <a:t></a:t>
            </a:r>
            <a:r>
              <a:rPr lang="en-US" altLang="zh-CN" baseline="-25000">
                <a:solidFill>
                  <a:srgbClr val="FF33CC"/>
                </a:solidFill>
                <a:latin typeface="Arial" charset="0"/>
                <a:ea typeface="仿宋_GB2312" pitchFamily="49" charset="-122"/>
              </a:rPr>
              <a:t>1</a:t>
            </a:r>
            <a:r>
              <a:rPr lang="zh-CN" altLang="en-US">
                <a:solidFill>
                  <a:srgbClr val="FF33CC"/>
                </a:solidFill>
                <a:latin typeface="Arial" charset="0"/>
                <a:ea typeface="仿宋_GB2312" pitchFamily="49" charset="-122"/>
              </a:rPr>
              <a:t>，</a:t>
            </a:r>
            <a:r>
              <a:rPr lang="zh-CN" altLang="en-US">
                <a:solidFill>
                  <a:srgbClr val="FF33CC"/>
                </a:solidFill>
                <a:latin typeface="Arial" charset="0"/>
                <a:ea typeface="仿宋_GB2312" pitchFamily="49" charset="-122"/>
                <a:sym typeface="Symbol" pitchFamily="18" charset="2"/>
              </a:rPr>
              <a:t></a:t>
            </a:r>
            <a:r>
              <a:rPr lang="en-US" altLang="zh-CN" baseline="-25000">
                <a:solidFill>
                  <a:srgbClr val="FF33CC"/>
                </a:solidFill>
                <a:latin typeface="Arial" charset="0"/>
                <a:ea typeface="仿宋_GB2312" pitchFamily="49" charset="-122"/>
              </a:rPr>
              <a:t>2</a:t>
            </a:r>
            <a:r>
              <a:rPr lang="zh-CN" altLang="en-US" b="0">
                <a:solidFill>
                  <a:srgbClr val="FF33CC"/>
                </a:solidFill>
                <a:latin typeface="Arial" charset="0"/>
                <a:ea typeface="仿宋_GB2312" pitchFamily="49" charset="-122"/>
              </a:rPr>
              <a:t>未知</a:t>
            </a:r>
          </a:p>
        </p:txBody>
      </p:sp>
      <p:graphicFrame>
        <p:nvGraphicFramePr>
          <p:cNvPr id="270354" name="Object 18"/>
          <p:cNvGraphicFramePr>
            <a:graphicFrameLocks noChangeAspect="1"/>
          </p:cNvGraphicFramePr>
          <p:nvPr/>
        </p:nvGraphicFramePr>
        <p:xfrm>
          <a:off x="1447800" y="5029200"/>
          <a:ext cx="50292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1" name="Equation" r:id="rId6" imgW="1816100" imgH="457200" progId="">
                  <p:embed/>
                </p:oleObj>
              </mc:Choice>
              <mc:Fallback>
                <p:oleObj name="Equation" r:id="rId6" imgW="1816100" imgH="4572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29200"/>
                        <a:ext cx="5029200" cy="127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0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8" grpId="0" autoUpdateAnimBg="0"/>
      <p:bldP spid="270350" grpId="0" build="p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170" name="Object 2"/>
          <p:cNvGraphicFramePr>
            <a:graphicFrameLocks noChangeAspect="1"/>
          </p:cNvGraphicFramePr>
          <p:nvPr/>
        </p:nvGraphicFramePr>
        <p:xfrm>
          <a:off x="1295400" y="2667000"/>
          <a:ext cx="6296025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1" name="Equation" r:id="rId4" imgW="2438400" imgH="482600" progId="">
                  <p:embed/>
                </p:oleObj>
              </mc:Choice>
              <mc:Fallback>
                <p:oleObj name="Equation" r:id="rId4" imgW="2438400" imgH="4826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67000"/>
                        <a:ext cx="6296025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1000" y="1600200"/>
            <a:ext cx="4883150" cy="722313"/>
            <a:chOff x="288" y="288"/>
            <a:chExt cx="3076" cy="455"/>
          </a:xfrm>
        </p:grpSpPr>
        <p:graphicFrame>
          <p:nvGraphicFramePr>
            <p:cNvPr id="519174" name="Object 6"/>
            <p:cNvGraphicFramePr>
              <a:graphicFrameLocks noChangeAspect="1"/>
            </p:cNvGraphicFramePr>
            <p:nvPr/>
          </p:nvGraphicFramePr>
          <p:xfrm>
            <a:off x="1152" y="288"/>
            <a:ext cx="864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32" name="Equation" r:id="rId6" imgW="457200" imgH="241300" progId="">
                    <p:embed/>
                  </p:oleObj>
                </mc:Choice>
                <mc:Fallback>
                  <p:oleObj name="Equation" r:id="rId6" imgW="457200" imgH="24130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88"/>
                          <a:ext cx="864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175" name="Rectangle 7"/>
            <p:cNvSpPr>
              <a:spLocks noChangeArrowheads="1"/>
            </p:cNvSpPr>
            <p:nvPr/>
          </p:nvSpPr>
          <p:spPr bwMode="auto">
            <a:xfrm>
              <a:off x="288" y="351"/>
              <a:ext cx="8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b="0">
                  <a:latin typeface="Arial" charset="0"/>
                  <a:ea typeface="楷体_GB2312" pitchFamily="49" charset="-122"/>
                </a:rPr>
                <a:t>可解得</a:t>
              </a:r>
            </a:p>
          </p:txBody>
        </p:sp>
        <p:sp>
          <p:nvSpPr>
            <p:cNvPr id="519176" name="Rectangle 8"/>
            <p:cNvSpPr>
              <a:spLocks noChangeArrowheads="1"/>
            </p:cNvSpPr>
            <p:nvPr/>
          </p:nvSpPr>
          <p:spPr bwMode="auto">
            <a:xfrm>
              <a:off x="1968" y="351"/>
              <a:ext cx="1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b="0">
                  <a:latin typeface="Arial" charset="0"/>
                  <a:ea typeface="楷体_GB2312" pitchFamily="49" charset="-122"/>
                </a:rPr>
                <a:t>的置信区间</a:t>
              </a:r>
            </a:p>
          </p:txBody>
        </p:sp>
      </p:grpSp>
      <p:graphicFrame>
        <p:nvGraphicFramePr>
          <p:cNvPr id="519178" name="Object 10"/>
          <p:cNvGraphicFramePr>
            <a:graphicFrameLocks noChangeAspect="1"/>
          </p:cNvGraphicFramePr>
          <p:nvPr/>
        </p:nvGraphicFramePr>
        <p:xfrm>
          <a:off x="304800" y="609600"/>
          <a:ext cx="88392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3" name="Equation" r:id="rId8" imgW="3441700" imgH="228600" progId="">
                  <p:embed/>
                </p:oleObj>
              </mc:Choice>
              <mc:Fallback>
                <p:oleObj name="Equation" r:id="rId8" imgW="3441700" imgH="2286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09600"/>
                        <a:ext cx="88392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68313" y="1268413"/>
            <a:ext cx="8137525" cy="4537075"/>
            <a:chOff x="385" y="527"/>
            <a:chExt cx="5126" cy="2858"/>
          </a:xfrm>
        </p:grpSpPr>
        <p:sp>
          <p:nvSpPr>
            <p:cNvPr id="141316" name="Rectangle 4"/>
            <p:cNvSpPr>
              <a:spLocks noChangeArrowheads="1"/>
            </p:cNvSpPr>
            <p:nvPr/>
          </p:nvSpPr>
          <p:spPr bwMode="auto">
            <a:xfrm>
              <a:off x="385" y="527"/>
              <a:ext cx="5126" cy="2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800" b="1" dirty="0">
                  <a:solidFill>
                    <a:srgbClr val="CCFFFF"/>
                  </a:solidFill>
                </a:rPr>
                <a:t>         </a:t>
              </a:r>
              <a:r>
                <a:rPr lang="zh-CN" altLang="en-US" sz="2800" b="1" dirty="0">
                  <a:solidFill>
                    <a:srgbClr val="CCFFFF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CCFFFF"/>
                  </a:solidFill>
                </a:rPr>
                <a:t>     </a:t>
              </a:r>
              <a:r>
                <a:rPr lang="zh-CN" altLang="en-US" sz="2800" b="1" dirty="0"/>
                <a:t>研究由机器 </a:t>
              </a:r>
              <a:r>
                <a:rPr lang="en-US" altLang="zh-CN" sz="2800" dirty="0"/>
                <a:t>A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和机器 </a:t>
              </a:r>
              <a:r>
                <a:rPr lang="en-US" altLang="zh-CN" sz="2800" b="1" i="1" dirty="0"/>
                <a:t>B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生产的钢管的内径 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随机地抽取机器 </a:t>
              </a:r>
              <a:r>
                <a:rPr lang="en-US" altLang="zh-CN" sz="2800" dirty="0"/>
                <a:t>A</a:t>
              </a:r>
              <a:r>
                <a:rPr lang="zh-CN" altLang="en-US" sz="2800" b="1" dirty="0"/>
                <a:t>生产的钢管</a:t>
              </a:r>
              <a:r>
                <a:rPr lang="en-US" altLang="zh-CN" sz="2800" b="1" dirty="0"/>
                <a:t>18</a:t>
              </a:r>
              <a:r>
                <a:rPr lang="zh-CN" altLang="en-US" sz="2800" b="1" dirty="0"/>
                <a:t>只 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测得样本方差                              随机地取机器 </a:t>
              </a:r>
              <a:r>
                <a:rPr lang="en-US" altLang="zh-CN" sz="2800" b="1" i="1" dirty="0"/>
                <a:t>B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生产的钢管</a:t>
              </a:r>
              <a:r>
                <a:rPr lang="en-US" altLang="zh-CN" sz="2800" b="1" dirty="0"/>
                <a:t>13</a:t>
              </a:r>
              <a:r>
                <a:rPr lang="zh-CN" altLang="en-US" sz="2800" b="1" dirty="0"/>
                <a:t>只 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测得样本方差                              设两样本相互独立 </a:t>
              </a:r>
              <a:r>
                <a:rPr lang="en-US" altLang="zh-CN" sz="2800" b="1" dirty="0"/>
                <a:t>,   </a:t>
              </a:r>
              <a:r>
                <a:rPr lang="zh-CN" altLang="en-US" sz="2800" b="1" dirty="0"/>
                <a:t>且设由机器 </a:t>
              </a:r>
              <a:r>
                <a:rPr lang="en-US" altLang="zh-CN" sz="2800" dirty="0"/>
                <a:t>A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和机器 </a:t>
              </a:r>
              <a:r>
                <a:rPr lang="en-US" altLang="zh-CN" sz="2800" b="1" i="1" dirty="0"/>
                <a:t>B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生产的钢管的内径分别服从正态分布                                      这里             </a:t>
              </a:r>
              <a:r>
                <a:rPr lang="en-US" altLang="zh-CN" sz="2800" b="1" dirty="0">
                  <a:solidFill>
                    <a:schemeClr val="accent1"/>
                  </a:solidFill>
                </a:rPr>
                <a:t>(</a:t>
              </a:r>
              <a:r>
                <a:rPr lang="en-US" altLang="zh-CN" sz="2800" b="1" i="1" dirty="0" err="1">
                  <a:solidFill>
                    <a:schemeClr val="accent1"/>
                  </a:solidFill>
                </a:rPr>
                <a:t>i</a:t>
              </a:r>
              <a:r>
                <a:rPr lang="en-US" altLang="zh-CN" sz="2800" b="1" i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accent1"/>
                  </a:solidFill>
                </a:rPr>
                <a:t>=1,2)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均未知 </a:t>
              </a:r>
              <a:r>
                <a:rPr lang="en-US" altLang="zh-CN" sz="2800" b="1" dirty="0"/>
                <a:t>.</a:t>
              </a:r>
              <a:r>
                <a:rPr lang="zh-CN" altLang="en-US" sz="2800" b="1" dirty="0"/>
                <a:t>试求方差比             </a:t>
              </a:r>
              <a:r>
                <a:rPr lang="zh-CN" altLang="zh-CN" sz="2800" b="1" dirty="0"/>
                <a:t>的</a:t>
              </a:r>
              <a:r>
                <a:rPr lang="zh-CN" altLang="en-US" sz="2800" b="1" dirty="0"/>
                <a:t>置信水平为 </a:t>
              </a:r>
              <a:r>
                <a:rPr lang="en-US" altLang="zh-CN" sz="2800" b="1" dirty="0">
                  <a:solidFill>
                    <a:schemeClr val="accent1"/>
                  </a:solidFill>
                </a:rPr>
                <a:t>0.90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的置信区间</a:t>
              </a:r>
              <a:r>
                <a:rPr lang="en-US" altLang="zh-CN" sz="2800" b="1" dirty="0"/>
                <a:t>.</a:t>
              </a:r>
            </a:p>
          </p:txBody>
        </p:sp>
        <p:graphicFrame>
          <p:nvGraphicFramePr>
            <p:cNvPr id="141318" name="Object 6"/>
            <p:cNvGraphicFramePr>
              <a:graphicFrameLocks noChangeAspect="1"/>
            </p:cNvGraphicFramePr>
            <p:nvPr/>
          </p:nvGraphicFramePr>
          <p:xfrm>
            <a:off x="986" y="1302"/>
            <a:ext cx="157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81" name="Equation" r:id="rId3" imgW="60095160" imgH="11575800" progId="">
                    <p:embed/>
                  </p:oleObj>
                </mc:Choice>
                <mc:Fallback>
                  <p:oleObj name="Equation" r:id="rId3" imgW="60095160" imgH="11575800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6" y="1302"/>
                          <a:ext cx="157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1" name="Object 9"/>
            <p:cNvGraphicFramePr>
              <a:graphicFrameLocks noChangeAspect="1"/>
            </p:cNvGraphicFramePr>
            <p:nvPr/>
          </p:nvGraphicFramePr>
          <p:xfrm>
            <a:off x="4830" y="2341"/>
            <a:ext cx="51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82" name="Equation" r:id="rId5" imgW="19517040" imgH="11575800" progId="">
                    <p:embed/>
                  </p:oleObj>
                </mc:Choice>
                <mc:Fallback>
                  <p:oleObj name="Equation" r:id="rId5" imgW="19517040" imgH="1157580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341"/>
                          <a:ext cx="51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2" name="Object 10"/>
            <p:cNvGraphicFramePr>
              <a:graphicFrameLocks noChangeAspect="1"/>
            </p:cNvGraphicFramePr>
            <p:nvPr/>
          </p:nvGraphicFramePr>
          <p:xfrm>
            <a:off x="2426" y="1661"/>
            <a:ext cx="156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83" name="Equation" r:id="rId7" imgW="59790240" imgH="11575800" progId="">
                    <p:embed/>
                  </p:oleObj>
                </mc:Choice>
                <mc:Fallback>
                  <p:oleObj name="Equation" r:id="rId7" imgW="59790240" imgH="11575800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661"/>
                          <a:ext cx="156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3" name="Object 11"/>
            <p:cNvGraphicFramePr>
              <a:graphicFrameLocks noChangeAspect="1"/>
            </p:cNvGraphicFramePr>
            <p:nvPr/>
          </p:nvGraphicFramePr>
          <p:xfrm>
            <a:off x="2245" y="2341"/>
            <a:ext cx="215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84" name="Equation" r:id="rId9" imgW="82062360" imgH="14014800" progId="">
                    <p:embed/>
                  </p:oleObj>
                </mc:Choice>
                <mc:Fallback>
                  <p:oleObj name="Equation" r:id="rId9" imgW="82062360" imgH="14014800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341"/>
                          <a:ext cx="2152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4" name="Object 12"/>
            <p:cNvGraphicFramePr>
              <a:graphicFrameLocks noChangeAspect="1"/>
            </p:cNvGraphicFramePr>
            <p:nvPr/>
          </p:nvGraphicFramePr>
          <p:xfrm>
            <a:off x="3152" y="2704"/>
            <a:ext cx="5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85" name="Equation" r:id="rId11" imgW="22568040" imgH="11575800" progId="">
                    <p:embed/>
                  </p:oleObj>
                </mc:Choice>
                <mc:Fallback>
                  <p:oleObj name="Equation" r:id="rId11" imgW="22568040" imgH="1157580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704"/>
                          <a:ext cx="59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2236788" y="9080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这里</a:t>
            </a:r>
          </a:p>
        </p:txBody>
      </p:sp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3346450" y="1012825"/>
          <a:ext cx="525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12" name="Equation" r:id="rId3" imgW="126302040" imgH="10051200" progId="">
                  <p:embed/>
                </p:oleObj>
              </mc:Choice>
              <mc:Fallback>
                <p:oleObj name="Equation" r:id="rId3" imgW="126302040" imgH="100512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1012825"/>
                        <a:ext cx="5257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5940425" y="1722438"/>
          <a:ext cx="274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13" name="Equation" r:id="rId5" imgW="65892240" imgH="11575800" progId="">
                  <p:embed/>
                </p:oleObj>
              </mc:Choice>
              <mc:Fallback>
                <p:oleObj name="Equation" r:id="rId5" imgW="65892240" imgH="115758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722438"/>
                        <a:ext cx="2743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1" name="Text Box 15"/>
          <p:cNvSpPr txBox="1">
            <a:spLocks noChangeArrowheads="1"/>
          </p:cNvSpPr>
          <p:nvPr/>
        </p:nvSpPr>
        <p:spPr bwMode="auto">
          <a:xfrm>
            <a:off x="612775" y="5862638"/>
            <a:ext cx="287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即  </a:t>
            </a:r>
            <a:r>
              <a:rPr lang="en-US" altLang="zh-CN" sz="2800" b="1"/>
              <a:t>(0.45 , 2.79) .</a:t>
            </a:r>
          </a:p>
        </p:txBody>
      </p:sp>
      <p:graphicFrame>
        <p:nvGraphicFramePr>
          <p:cNvPr id="142352" name="Object 16"/>
          <p:cNvGraphicFramePr>
            <a:graphicFrameLocks noChangeAspect="1"/>
          </p:cNvGraphicFramePr>
          <p:nvPr/>
        </p:nvGraphicFramePr>
        <p:xfrm>
          <a:off x="684213" y="1700213"/>
          <a:ext cx="525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14" name="Equation" r:id="rId7" imgW="126302040" imgH="11575800" progId="">
                  <p:embed/>
                </p:oleObj>
              </mc:Choice>
              <mc:Fallback>
                <p:oleObj name="Equation" r:id="rId7" imgW="126302040" imgH="115758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5257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3" name="Rectangle 17"/>
          <p:cNvSpPr>
            <a:spLocks noChangeArrowheads="1"/>
          </p:cNvSpPr>
          <p:nvPr/>
        </p:nvSpPr>
        <p:spPr bwMode="auto">
          <a:xfrm>
            <a:off x="1511300" y="90805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解</a:t>
            </a:r>
          </a:p>
        </p:txBody>
      </p:sp>
      <p:graphicFrame>
        <p:nvGraphicFramePr>
          <p:cNvPr id="142354" name="Object 18"/>
          <p:cNvGraphicFramePr>
            <a:graphicFrameLocks noChangeAspect="1"/>
          </p:cNvGraphicFramePr>
          <p:nvPr/>
        </p:nvGraphicFramePr>
        <p:xfrm>
          <a:off x="684213" y="2306638"/>
          <a:ext cx="4889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15" name="Equation" r:id="rId9" imgW="117453960" imgH="23465880" progId="">
                  <p:embed/>
                </p:oleObj>
              </mc:Choice>
              <mc:Fallback>
                <p:oleObj name="Equation" r:id="rId9" imgW="117453960" imgH="2346588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06638"/>
                        <a:ext cx="4889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39750" y="3305175"/>
            <a:ext cx="8208963" cy="1203325"/>
            <a:chOff x="340" y="1946"/>
            <a:chExt cx="5171" cy="758"/>
          </a:xfrm>
        </p:grpSpPr>
        <p:sp>
          <p:nvSpPr>
            <p:cNvPr id="142344" name="Rectangle 8"/>
            <p:cNvSpPr>
              <a:spLocks noChangeArrowheads="1"/>
            </p:cNvSpPr>
            <p:nvPr/>
          </p:nvSpPr>
          <p:spPr bwMode="auto">
            <a:xfrm>
              <a:off x="340" y="1946"/>
              <a:ext cx="5171" cy="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800" b="1"/>
                <a:t>故两总体方差比            </a:t>
              </a:r>
              <a:r>
                <a:rPr lang="zh-CN" altLang="zh-CN" sz="2800" b="1">
                  <a:solidFill>
                    <a:schemeClr val="accent1"/>
                  </a:solidFill>
                </a:rPr>
                <a:t>的</a:t>
              </a:r>
              <a:r>
                <a:rPr lang="zh-CN" altLang="en-US" sz="2800" b="1">
                  <a:solidFill>
                    <a:schemeClr val="accent1"/>
                  </a:solidFill>
                </a:rPr>
                <a:t>置信水平为</a:t>
              </a:r>
              <a:r>
                <a:rPr lang="en-US" altLang="zh-CN" sz="2800" b="1">
                  <a:solidFill>
                    <a:schemeClr val="accent1"/>
                  </a:solidFill>
                </a:rPr>
                <a:t>0.90 </a:t>
              </a:r>
              <a:r>
                <a:rPr lang="zh-CN" altLang="en-US" sz="2800" b="1">
                  <a:solidFill>
                    <a:schemeClr val="accent1"/>
                  </a:solidFill>
                </a:rPr>
                <a:t>的置信区间</a:t>
              </a:r>
              <a:r>
                <a:rPr lang="zh-CN" altLang="en-US" sz="2800" b="1"/>
                <a:t>为</a:t>
              </a:r>
            </a:p>
          </p:txBody>
        </p:sp>
        <p:graphicFrame>
          <p:nvGraphicFramePr>
            <p:cNvPr id="142355" name="Object 19"/>
            <p:cNvGraphicFramePr>
              <a:graphicFrameLocks noChangeAspect="1"/>
            </p:cNvGraphicFramePr>
            <p:nvPr/>
          </p:nvGraphicFramePr>
          <p:xfrm>
            <a:off x="2018" y="2024"/>
            <a:ext cx="5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16" name="Equation" r:id="rId11" imgW="22568040" imgH="11575800" progId="">
                    <p:embed/>
                  </p:oleObj>
                </mc:Choice>
                <mc:Fallback>
                  <p:oleObj name="Equation" r:id="rId11" imgW="22568040" imgH="1157580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024"/>
                          <a:ext cx="59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356" name="Object 20"/>
          <p:cNvGraphicFramePr>
            <a:graphicFrameLocks noChangeAspect="1"/>
          </p:cNvGraphicFramePr>
          <p:nvPr/>
        </p:nvGraphicFramePr>
        <p:xfrm>
          <a:off x="1160463" y="4652963"/>
          <a:ext cx="70834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17" name="Equation" r:id="rId13" imgW="186406560" imgH="24685200" progId="">
                  <p:embed/>
                </p:oleObj>
              </mc:Choice>
              <mc:Fallback>
                <p:oleObj name="Equation" r:id="rId13" imgW="186406560" imgH="246852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4652963"/>
                        <a:ext cx="70834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  <p:bldP spid="142351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50" name="Rectangle 6"/>
          <p:cNvSpPr>
            <a:spLocks noGrp="1" noChangeArrowheads="1"/>
          </p:cNvSpPr>
          <p:nvPr>
            <p:ph type="title"/>
          </p:nvPr>
        </p:nvSpPr>
        <p:spPr>
          <a:xfrm>
            <a:off x="3929058" y="428604"/>
            <a:ext cx="2895600" cy="5334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 err="1">
                <a:latin typeface="隶书" pitchFamily="49" charset="-122"/>
                <a:ea typeface="隶书" pitchFamily="49" charset="-122"/>
              </a:rPr>
              <a:t>Bayes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估计</a:t>
            </a:r>
          </a:p>
        </p:txBody>
      </p:sp>
      <p:sp>
        <p:nvSpPr>
          <p:cNvPr id="262169" name="Rectangle 25"/>
          <p:cNvSpPr>
            <a:spLocks noChangeArrowheads="1"/>
          </p:cNvSpPr>
          <p:nvPr/>
        </p:nvSpPr>
        <p:spPr bwMode="auto">
          <a:xfrm>
            <a:off x="228600" y="1371600"/>
            <a:ext cx="3595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Bayes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估计的统计基础</a:t>
            </a:r>
          </a:p>
        </p:txBody>
      </p:sp>
      <p:sp>
        <p:nvSpPr>
          <p:cNvPr id="262170" name="Rectangle 26"/>
          <p:cNvSpPr>
            <a:spLocks noChangeArrowheads="1"/>
          </p:cNvSpPr>
          <p:nvPr/>
        </p:nvSpPr>
        <p:spPr bwMode="auto">
          <a:xfrm>
            <a:off x="457200" y="220980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统计推断是根据样本信息对总体分布或其特征进行推</a:t>
            </a:r>
          </a:p>
        </p:txBody>
      </p:sp>
      <p:sp>
        <p:nvSpPr>
          <p:cNvPr id="262171" name="Rectangle 27"/>
          <p:cNvSpPr>
            <a:spLocks noChangeArrowheads="1"/>
          </p:cNvSpPr>
          <p:nvPr/>
        </p:nvSpPr>
        <p:spPr bwMode="auto">
          <a:xfrm>
            <a:off x="0" y="2895600"/>
            <a:ext cx="899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断的过程，统计推断应用了总体信息与样本信息，而</a:t>
            </a:r>
          </a:p>
        </p:txBody>
      </p:sp>
      <p:sp>
        <p:nvSpPr>
          <p:cNvPr id="262172" name="Rectangle 28"/>
          <p:cNvSpPr>
            <a:spLocks noChangeArrowheads="1"/>
          </p:cNvSpPr>
          <p:nvPr/>
        </p:nvSpPr>
        <p:spPr bwMode="auto">
          <a:xfrm>
            <a:off x="0" y="35814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Bayes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学派认为应当应用第三类信息：先验信息。</a:t>
            </a:r>
          </a:p>
        </p:txBody>
      </p:sp>
      <p:sp>
        <p:nvSpPr>
          <p:cNvPr id="262173" name="Rectangle 29"/>
          <p:cNvSpPr>
            <a:spLocks noChangeArrowheads="1"/>
          </p:cNvSpPr>
          <p:nvPr/>
        </p:nvSpPr>
        <p:spPr bwMode="auto">
          <a:xfrm>
            <a:off x="228600" y="434340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总体信息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是指总体分布或分布簇提供的信息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如</a:t>
            </a:r>
          </a:p>
        </p:txBody>
      </p:sp>
      <p:sp>
        <p:nvSpPr>
          <p:cNvPr id="262175" name="Rectangle 31"/>
          <p:cNvSpPr>
            <a:spLocks noChangeArrowheads="1"/>
          </p:cNvSpPr>
          <p:nvPr/>
        </p:nvSpPr>
        <p:spPr bwMode="auto">
          <a:xfrm>
            <a:off x="0" y="5029200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总体服从正态分布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总体的一、二阶存在等。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8600" y="5581673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样本信息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是指得到样本观察值后得到的一些信息；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6267473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如：样本均值、样本方差</a:t>
            </a:r>
          </a:p>
        </p:txBody>
      </p:sp>
    </p:spTree>
  </p:cSld>
  <p:clrMapOvr>
    <a:masterClrMapping/>
  </p:clrMapOvr>
  <p:transition advTm="10000"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2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2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0" grpId="0" build="p" autoUpdateAnimBg="0"/>
      <p:bldP spid="262169" grpId="0" autoUpdateAnimBg="0"/>
      <p:bldP spid="262170" grpId="0" autoUpdateAnimBg="0"/>
      <p:bldP spid="262171" grpId="0" autoUpdateAnimBg="0"/>
      <p:bldP spid="262172" grpId="0" autoUpdateAnimBg="0"/>
      <p:bldP spid="262173" grpId="0" autoUpdateAnimBg="0"/>
      <p:bldP spid="262175" grpId="0" autoUpdateAnimBg="0"/>
      <p:bldP spid="9" grpId="0" autoUpdateAnimBg="0"/>
      <p:bldP spid="10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ChangeArrowheads="1"/>
          </p:cNvSpPr>
          <p:nvPr/>
        </p:nvSpPr>
        <p:spPr bwMode="auto">
          <a:xfrm>
            <a:off x="0" y="2209800"/>
            <a:ext cx="9144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先验信息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来自于经验或历史资料，如研究大学生的平均身高，人们大体上知道应当在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[100cm,200cm]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之间，这</a:t>
            </a:r>
          </a:p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就是先验信息。</a:t>
            </a:r>
          </a:p>
        </p:txBody>
      </p:sp>
      <p:sp>
        <p:nvSpPr>
          <p:cNvPr id="537605" name="Rectangle 5"/>
          <p:cNvSpPr>
            <a:spLocks noChangeArrowheads="1"/>
          </p:cNvSpPr>
          <p:nvPr/>
        </p:nvSpPr>
        <p:spPr bwMode="auto">
          <a:xfrm>
            <a:off x="609600" y="40386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Bayes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估计的基本思想是：将待估参数视为一随机变</a:t>
            </a:r>
          </a:p>
        </p:txBody>
      </p:sp>
      <p:sp>
        <p:nvSpPr>
          <p:cNvPr id="537606" name="Rectangle 6"/>
          <p:cNvSpPr>
            <a:spLocks noChangeArrowheads="1"/>
          </p:cNvSpPr>
          <p:nvPr/>
        </p:nvSpPr>
        <p:spPr bwMode="auto">
          <a:xfrm>
            <a:off x="152400" y="487680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量，可用一概率分布描述，这个分布称为先验分布。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autoUpdateAnimBg="0"/>
      <p:bldP spid="537605" grpId="0" autoUpdateAnimBg="0"/>
      <p:bldP spid="537606" grpId="0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idx="1"/>
          </p:nvPr>
        </p:nvSpPr>
        <p:spPr>
          <a:xfrm>
            <a:off x="542925" y="1143000"/>
            <a:ext cx="7773988" cy="48783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基于上述三种信息进行统计推断的统计学称为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贝叶斯统计学。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它与经典统计学的差别就在于是否利用先验信息。贝叶斯统计在重视使用总体信息和样本信息的同时，还注意先验信息的收集、挖掘和加工，使它数量化，形成先验分布，参加到统计推断中来，以提高统计推断的质量。忽视先验信息的利用，有时是一种浪费，有时还会导出不合理的结论。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build="p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285875"/>
            <a:ext cx="7850187" cy="423068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贝叶斯学派的基本观点：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任一未知量</a:t>
            </a:r>
            <a:r>
              <a:rPr lang="zh-CN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都可看作随机变量</a:t>
            </a:r>
            <a:r>
              <a:rPr lang="zh-CN" altLang="en-US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可用一个概率分布去描述，这个分布称为先验分布；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在获得样本之后，总体分布、样本与先验分布通过贝叶斯公式结合起来得到一个关于未知量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新的分布</a:t>
            </a:r>
            <a:r>
              <a:rPr lang="en-US" altLang="zh-CN" dirty="0">
                <a:latin typeface="Times New Roman"/>
                <a:ea typeface="楷体_GB2312" pitchFamily="49" charset="-122"/>
              </a:rPr>
              <a:t>—</a:t>
            </a:r>
            <a:r>
              <a:rPr lang="zh-CN" altLang="en-US" u="sng" dirty="0">
                <a:latin typeface="楷体_GB2312" pitchFamily="49" charset="-122"/>
                <a:ea typeface="楷体_GB2312" pitchFamily="49" charset="-122"/>
              </a:rPr>
              <a:t>后验分布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；任何关于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的统计推断都应该基于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的后验分布进行。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 build="p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801688"/>
            <a:ext cx="7010400" cy="755650"/>
          </a:xfrm>
          <a:ln w="38100"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贝叶斯公式的密度函数形式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26388" cy="449738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Clr>
                <a:srgbClr val="00FF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总体依赖于参数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的概率函数在贝叶斯统计中记为</a:t>
            </a:r>
            <a:r>
              <a:rPr lang="en-US" altLang="zh-CN" i="1" dirty="0">
                <a:ea typeface="楷体_GB2312" pitchFamily="49" charset="-122"/>
              </a:rPr>
              <a:t>P 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i="1" dirty="0">
                <a:ea typeface="楷体_GB2312" pitchFamily="49" charset="-122"/>
              </a:rPr>
              <a:t>x 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| 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，它表示在随机变量</a:t>
            </a:r>
            <a:r>
              <a:rPr lang="en-US" altLang="zh-CN" i="1" dirty="0"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取某个给定值时总体的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条件概率函数； </a:t>
            </a:r>
          </a:p>
          <a:p>
            <a:pPr>
              <a:buClr>
                <a:srgbClr val="00FF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根据参数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的先验信息可确定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先验分布</a:t>
            </a:r>
            <a:r>
              <a:rPr lang="zh-CN" altLang="en-US" i="1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； </a:t>
            </a:r>
          </a:p>
          <a:p>
            <a:pPr>
              <a:buClr>
                <a:srgbClr val="00FF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从贝叶斯观点看，样本 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 x</a:t>
            </a:r>
            <a:r>
              <a:rPr lang="en-US" altLang="zh-CN" baseline="-30000" dirty="0">
                <a:ea typeface="楷体_GB2312" pitchFamily="49" charset="-122"/>
              </a:rPr>
              <a:t>2</a:t>
            </a:r>
            <a:r>
              <a:rPr lang="en-US" altLang="zh-CN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</a:t>
            </a:r>
            <a:r>
              <a:rPr lang="en-US" altLang="zh-CN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…, 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i="1" baseline="-30000" dirty="0" err="1">
                <a:ea typeface="楷体_GB2312" pitchFamily="49" charset="-122"/>
              </a:rPr>
              <a:t>n</a:t>
            </a:r>
            <a:r>
              <a:rPr lang="en-US" altLang="zh-CN" i="1" baseline="-30000" dirty="0"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的产生分两步进行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首先从先验分布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产生一个样本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</a:t>
            </a:r>
            <a:r>
              <a:rPr lang="en-US" altLang="zh-CN" baseline="-25000" dirty="0">
                <a:ea typeface="楷体_GB2312" pitchFamily="49" charset="-122"/>
              </a:rPr>
              <a:t>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，然后从</a:t>
            </a:r>
            <a:r>
              <a:rPr lang="en-US" altLang="zh-CN" i="1" dirty="0">
                <a:ea typeface="楷体_GB2312" pitchFamily="49" charset="-122"/>
              </a:rPr>
              <a:t>P 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i="1" dirty="0">
                <a:ea typeface="楷体_GB2312" pitchFamily="49" charset="-122"/>
              </a:rPr>
              <a:t>x |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</a:t>
            </a:r>
            <a:r>
              <a:rPr lang="en-US" altLang="zh-CN" baseline="-25000" dirty="0">
                <a:ea typeface="楷体_GB2312" pitchFamily="49" charset="-122"/>
              </a:rPr>
              <a:t>0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中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产生一组样本。这时样本的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联合条件概率函数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00FF00"/>
              </a:buClr>
              <a:buFont typeface="Wingdings" pitchFamily="2" charset="2"/>
              <a:buChar char="Ø"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00FF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                  ，这个分布综合了总体信息和样本信息； </a:t>
            </a:r>
          </a:p>
        </p:txBody>
      </p:sp>
      <p:graphicFrame>
        <p:nvGraphicFramePr>
          <p:cNvPr id="336900" name="Object 4"/>
          <p:cNvGraphicFramePr>
            <a:graphicFrameLocks noChangeAspect="1"/>
          </p:cNvGraphicFramePr>
          <p:nvPr/>
        </p:nvGraphicFramePr>
        <p:xfrm>
          <a:off x="1500166" y="5000636"/>
          <a:ext cx="29527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7" name="Equation" r:id="rId4" imgW="1866900" imgH="431800" progId="">
                  <p:embed/>
                </p:oleObj>
              </mc:Choice>
              <mc:Fallback>
                <p:oleObj name="Equation" r:id="rId4" imgW="1866900" imgH="4318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5000636"/>
                        <a:ext cx="2952750" cy="669925"/>
                      </a:xfrm>
                      <a:prstGeom prst="rect">
                        <a:avLst/>
                      </a:prstGeom>
                      <a:solidFill>
                        <a:srgbClr val="800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 animBg="1" autoUpdateAnimBg="0"/>
      <p:bldP spid="336899" grpId="0" build="p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7620000" cy="4419600"/>
          </a:xfrm>
        </p:spPr>
        <p:txBody>
          <a:bodyPr>
            <a:normAutofit/>
          </a:bodyPr>
          <a:lstStyle/>
          <a:p>
            <a:pPr>
              <a:buClr>
                <a:srgbClr val="00FF00"/>
              </a:buClr>
              <a:buFont typeface="Wingdings" pitchFamily="2" charset="2"/>
              <a:buChar char="Ø"/>
            </a:pP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</a:t>
            </a:r>
            <a:r>
              <a:rPr lang="en-US" altLang="zh-CN" sz="2000" baseline="-25000" dirty="0">
                <a:ea typeface="楷体_GB2312" pitchFamily="49" charset="-122"/>
              </a:rPr>
              <a:t>0</a:t>
            </a:r>
            <a:r>
              <a:rPr lang="en-US" altLang="zh-CN" sz="2000" baseline="-25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是未知的，它是按先验分布</a:t>
            </a:r>
            <a:r>
              <a:rPr lang="zh-CN" altLang="en-US" i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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产生的。为把先验信息综合进去，不能只考虑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</a:t>
            </a:r>
            <a:r>
              <a:rPr lang="en-US" altLang="zh-CN" sz="2000" baseline="-25000" dirty="0">
                <a:ea typeface="楷体_GB2312" pitchFamily="49" charset="-122"/>
              </a:rPr>
              <a:t>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，对</a:t>
            </a:r>
            <a:r>
              <a:rPr lang="zh-CN" altLang="en-US" i="1" dirty="0">
                <a:sym typeface="Symbol" pitchFamily="18" charset="2"/>
              </a:rPr>
              <a:t>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的其它值发生的可能性也要加以考虑，故要用</a:t>
            </a:r>
            <a:r>
              <a:rPr lang="zh-CN" altLang="en-US" i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进行综合。这样一来，样本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…, 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和参数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联合分布为</a:t>
            </a:r>
            <a:r>
              <a:rPr lang="en-US" altLang="zh-CN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ctr"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    h</a:t>
            </a:r>
            <a:r>
              <a:rPr lang="en-US" altLang="zh-CN" dirty="0">
                <a:solidFill>
                  <a:srgbClr val="00FF00"/>
                </a:solidFill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x</a:t>
            </a:r>
            <a:r>
              <a:rPr lang="en-US" altLang="zh-CN" sz="2000" baseline="-30000" dirty="0">
                <a:solidFill>
                  <a:srgbClr val="00FF00"/>
                </a:solidFill>
                <a:ea typeface="楷体_GB2312" pitchFamily="49" charset="-122"/>
              </a:rPr>
              <a:t>1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, x</a:t>
            </a:r>
            <a:r>
              <a:rPr lang="en-US" altLang="zh-CN" sz="2000" baseline="-30000" dirty="0">
                <a:solidFill>
                  <a:srgbClr val="00FF00"/>
                </a:solidFill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solidFill>
                  <a:srgbClr val="00FF00"/>
                </a:solidFill>
                <a:ea typeface="楷体_GB2312" pitchFamily="49" charset="-122"/>
              </a:rPr>
              <a:t>  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solidFill>
                  <a:srgbClr val="00FF00"/>
                </a:solidFill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…, </a:t>
            </a:r>
            <a:r>
              <a:rPr lang="en-US" altLang="zh-CN" i="1" dirty="0" err="1">
                <a:solidFill>
                  <a:srgbClr val="00FF00"/>
                </a:solidFill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solidFill>
                  <a:srgbClr val="00FF00"/>
                </a:solidFill>
                <a:ea typeface="楷体_GB2312" pitchFamily="49" charset="-122"/>
              </a:rPr>
              <a:t>n</a:t>
            </a:r>
            <a:r>
              <a:rPr lang="en-US" altLang="zh-CN" sz="2400" i="1" dirty="0">
                <a:solidFill>
                  <a:srgbClr val="00FF00"/>
                </a:solidFill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FF00"/>
                </a:solidFill>
                <a:ea typeface="楷体_GB2312" pitchFamily="49" charset="-122"/>
              </a:rPr>
              <a:t>) = 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p</a:t>
            </a:r>
            <a:r>
              <a:rPr lang="en-US" altLang="zh-CN" dirty="0">
                <a:solidFill>
                  <a:srgbClr val="00FF00"/>
                </a:solidFill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x</a:t>
            </a:r>
            <a:r>
              <a:rPr lang="en-US" altLang="zh-CN" sz="2000" baseline="-30000" dirty="0">
                <a:solidFill>
                  <a:srgbClr val="00FF00"/>
                </a:solidFill>
                <a:ea typeface="楷体_GB2312" pitchFamily="49" charset="-122"/>
              </a:rPr>
              <a:t>1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, x</a:t>
            </a:r>
            <a:r>
              <a:rPr lang="en-US" altLang="zh-CN" sz="2000" baseline="-30000" dirty="0">
                <a:solidFill>
                  <a:srgbClr val="00FF00"/>
                </a:solidFill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solidFill>
                  <a:srgbClr val="00FF00"/>
                </a:solidFill>
                <a:ea typeface="楷体_GB2312" pitchFamily="49" charset="-122"/>
              </a:rPr>
              <a:t>  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solidFill>
                  <a:srgbClr val="00FF00"/>
                </a:solidFill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…, </a:t>
            </a:r>
            <a:r>
              <a:rPr lang="en-US" altLang="zh-CN" i="1" dirty="0" err="1">
                <a:solidFill>
                  <a:srgbClr val="00FF00"/>
                </a:solidFill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solidFill>
                  <a:srgbClr val="00FF00"/>
                </a:solidFill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rgbClr val="00FF00"/>
                </a:solidFill>
                <a:ea typeface="楷体_GB2312" pitchFamily="49" charset="-122"/>
                <a:sym typeface="Symbol" pitchFamily="18" charset="2"/>
              </a:rPr>
              <a:t></a:t>
            </a:r>
            <a:r>
              <a:rPr lang="en-US" altLang="zh-CN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en-US" altLang="zh-CN" dirty="0">
                <a:solidFill>
                  <a:srgbClr val="00FF00"/>
                </a:solidFill>
                <a:ea typeface="楷体_GB2312" pitchFamily="49" charset="-122"/>
              </a:rPr>
              <a:t>)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FF00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FF00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这个联合分布把总体信息、样本信息和先验信息三种可用信息都综合进去了；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48" name="Text Box 16"/>
          <p:cNvSpPr txBox="1">
            <a:spLocks noChangeArrowheads="1"/>
          </p:cNvSpPr>
          <p:nvPr/>
        </p:nvSpPr>
        <p:spPr bwMode="auto">
          <a:xfrm>
            <a:off x="939800" y="365125"/>
            <a:ext cx="7232650" cy="12001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CC99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600" b="1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思想方法</a:t>
            </a:r>
            <a:r>
              <a:rPr lang="zh-CN" altLang="en-US" sz="3600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：使得事件的出现有较</a:t>
            </a:r>
          </a:p>
          <a:p>
            <a:r>
              <a:rPr lang="zh-CN" altLang="en-US" sz="3600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           大的概率 </a:t>
            </a:r>
          </a:p>
        </p:txBody>
      </p:sp>
      <p:sp>
        <p:nvSpPr>
          <p:cNvPr id="1631249" name="Text Box 17"/>
          <p:cNvSpPr txBox="1">
            <a:spLocks noChangeArrowheads="1"/>
          </p:cNvSpPr>
          <p:nvPr/>
        </p:nvSpPr>
        <p:spPr bwMode="auto">
          <a:xfrm>
            <a:off x="895350" y="1762125"/>
            <a:ext cx="73469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66FFFF"/>
                </a:solidFill>
                <a:latin typeface="宋体" pitchFamily="2" charset="-122"/>
                <a:ea typeface="宋体" pitchFamily="2" charset="-122"/>
              </a:rPr>
              <a:t>例如</a:t>
            </a:r>
            <a:r>
              <a:rPr lang="zh-CN" altLang="en-US" sz="360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有两外形相同的箱子,各装100个球</a:t>
            </a:r>
          </a:p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          一箱    99个白球      1 个红球</a:t>
            </a:r>
          </a:p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          一箱     1 个白球     99个红球</a:t>
            </a:r>
          </a:p>
        </p:txBody>
      </p:sp>
      <p:sp>
        <p:nvSpPr>
          <p:cNvPr id="1631250" name="Text Box 18"/>
          <p:cNvSpPr txBox="1">
            <a:spLocks noChangeArrowheads="1"/>
          </p:cNvSpPr>
          <p:nvPr/>
        </p:nvSpPr>
        <p:spPr bwMode="auto">
          <a:xfrm>
            <a:off x="941388" y="3603625"/>
            <a:ext cx="8299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ea typeface="楷体_GB2312" pitchFamily="49" charset="-122"/>
              </a:rPr>
              <a:t>现从两箱中任取一箱, 并从箱中任取一球,</a:t>
            </a:r>
          </a:p>
          <a:p>
            <a:r>
              <a:rPr lang="zh-CN" altLang="en-US" sz="3600">
                <a:ea typeface="楷体_GB2312" pitchFamily="49" charset="-122"/>
              </a:rPr>
              <a:t>结果所取得的球是白球.</a:t>
            </a:r>
          </a:p>
        </p:txBody>
      </p:sp>
      <p:sp>
        <p:nvSpPr>
          <p:cNvPr id="1631251" name="Text Box 19"/>
          <p:cNvSpPr txBox="1">
            <a:spLocks noChangeArrowheads="1"/>
          </p:cNvSpPr>
          <p:nvPr/>
        </p:nvSpPr>
        <p:spPr bwMode="auto">
          <a:xfrm>
            <a:off x="3492500" y="5805488"/>
            <a:ext cx="2703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339933"/>
                </a:solidFill>
                <a:latin typeface="宋体" pitchFamily="2" charset="-122"/>
                <a:ea typeface="宋体" pitchFamily="2" charset="-122"/>
              </a:rPr>
              <a:t>答:</a:t>
            </a:r>
            <a:r>
              <a:rPr lang="zh-CN" altLang="en-US" sz="3600">
                <a:solidFill>
                  <a:srgbClr val="339933"/>
                </a:solidFill>
                <a:latin typeface="宋体" pitchFamily="2" charset="-122"/>
                <a:ea typeface="宋体" pitchFamily="2" charset="-122"/>
              </a:rPr>
              <a:t> 第一箱</a:t>
            </a:r>
            <a:r>
              <a:rPr lang="zh-CN" altLang="en-US" sz="3600" b="1">
                <a:solidFill>
                  <a:srgbClr val="339933"/>
                </a:solidFill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sp>
        <p:nvSpPr>
          <p:cNvPr id="1631252" name="Text Box 20"/>
          <p:cNvSpPr txBox="1">
            <a:spLocks noChangeArrowheads="1"/>
          </p:cNvSpPr>
          <p:nvPr/>
        </p:nvSpPr>
        <p:spPr bwMode="auto">
          <a:xfrm>
            <a:off x="1042988" y="4941888"/>
            <a:ext cx="5675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3366CC"/>
                </a:solidFill>
                <a:latin typeface="宋体" pitchFamily="2" charset="-122"/>
                <a:ea typeface="宋体" pitchFamily="2" charset="-122"/>
              </a:rPr>
              <a:t>问: </a:t>
            </a:r>
            <a:r>
              <a:rPr lang="zh-CN" altLang="en-US" sz="3600">
                <a:solidFill>
                  <a:srgbClr val="3366CC"/>
                </a:solidFill>
                <a:latin typeface="宋体" pitchFamily="2" charset="-122"/>
                <a:ea typeface="宋体" pitchFamily="2" charset="-122"/>
              </a:rPr>
              <a:t>所取的球来自哪一箱？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1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1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1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31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248" grpId="0" animBg="1" autoUpdateAnimBg="0"/>
      <p:bldP spid="1631249" grpId="0" build="p" autoUpdateAnimBg="0"/>
      <p:bldP spid="1631250" grpId="0" autoUpdateAnimBg="0"/>
      <p:bldP spid="1631251" grpId="0" autoUpdateAnimBg="0"/>
      <p:bldP spid="1631252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070850" cy="518318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rgbClr val="00FF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在没有样本信息时，人们只能依据先验分布对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作出推断。在有了样本观察值 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 x</a:t>
            </a:r>
            <a:r>
              <a:rPr lang="en-US" altLang="zh-CN" sz="2000" baseline="-30000" dirty="0"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…, 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en-US" altLang="zh-CN" sz="2400" i="1" baseline="-30000" dirty="0"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之后，则应依据 </a:t>
            </a:r>
            <a:r>
              <a:rPr lang="en-US" altLang="zh-CN" i="1" dirty="0">
                <a:ea typeface="楷体_GB2312" pitchFamily="49" charset="-122"/>
              </a:rPr>
              <a:t>h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 x</a:t>
            </a:r>
            <a:r>
              <a:rPr lang="en-US" altLang="zh-CN" sz="2000" baseline="-30000" dirty="0"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…, 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en-US" altLang="zh-CN" sz="2400" i="1" baseline="-30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600" i="1" dirty="0">
                <a:sym typeface="Symbol" pitchFamily="18" charset="2"/>
              </a:rPr>
              <a:t>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作出推断。由于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i="1" dirty="0">
                <a:ea typeface="楷体_GB2312" pitchFamily="49" charset="-122"/>
              </a:rPr>
              <a:t>h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,x</a:t>
            </a:r>
            <a:r>
              <a:rPr lang="en-US" altLang="zh-CN" sz="2000" baseline="-30000" dirty="0"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,…,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en-US" altLang="zh-CN" sz="2400" i="1" baseline="-30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600" i="1" dirty="0">
                <a:sym typeface="Symbol" pitchFamily="18" charset="2"/>
              </a:rPr>
              <a:t>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altLang="zh-CN" dirty="0">
                <a:ea typeface="楷体_GB2312" pitchFamily="49" charset="-122"/>
              </a:rPr>
              <a:t>) =</a:t>
            </a:r>
            <a:r>
              <a:rPr lang="en-US" altLang="zh-CN" i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600" i="1" dirty="0">
                <a:sym typeface="Symbol" pitchFamily="18" charset="2"/>
              </a:rPr>
              <a:t>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 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,x</a:t>
            </a:r>
            <a:r>
              <a:rPr lang="en-US" altLang="zh-CN" sz="2000" baseline="-30000" dirty="0"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,…,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en-US" altLang="zh-CN" sz="2400" i="1" baseline="-30000" dirty="0"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i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,x</a:t>
            </a:r>
            <a:r>
              <a:rPr lang="en-US" altLang="zh-CN" sz="2000" baseline="-30000" dirty="0"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,…,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其中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是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 x</a:t>
            </a:r>
            <a:r>
              <a:rPr lang="en-US" altLang="zh-CN" sz="2000" baseline="-30000" dirty="0"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…, 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en-US" altLang="zh-CN" sz="2400" i="1" baseline="-30000" dirty="0"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的边际概率函数，它与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无关，不含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的任何信息。因此能用来对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作出推断的仅是条件分布</a:t>
            </a:r>
            <a:r>
              <a:rPr lang="zh-CN" altLang="en-US" i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600" i="1" dirty="0">
                <a:sym typeface="Symbol" pitchFamily="18" charset="2"/>
              </a:rPr>
              <a:t>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 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 x</a:t>
            </a:r>
            <a:r>
              <a:rPr lang="en-US" altLang="zh-CN" sz="2000" baseline="-30000" dirty="0"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…, 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，它的计算公式是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0995" name="Object 3"/>
          <p:cNvGraphicFramePr>
            <a:graphicFrameLocks noChangeAspect="1"/>
          </p:cNvGraphicFramePr>
          <p:nvPr/>
        </p:nvGraphicFramePr>
        <p:xfrm>
          <a:off x="1785918" y="3357562"/>
          <a:ext cx="7051704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8" name="Equation" r:id="rId4" imgW="3771900" imgH="304800" progId="">
                  <p:embed/>
                </p:oleObj>
              </mc:Choice>
              <mc:Fallback>
                <p:oleObj name="Equation" r:id="rId4" imgW="3771900" imgH="3048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357562"/>
                        <a:ext cx="7051704" cy="50641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1785918" y="5888038"/>
          <a:ext cx="70866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9" name="Equation" r:id="rId6" imgW="3619500" imgH="495300" progId="">
                  <p:embed/>
                </p:oleObj>
              </mc:Choice>
              <mc:Fallback>
                <p:oleObj name="Equation" r:id="rId6" imgW="3619500" imgH="4953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5888038"/>
                        <a:ext cx="7086600" cy="969962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4" grpId="0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001000" cy="14478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这个条件分布称为</a:t>
            </a:r>
            <a:r>
              <a:rPr lang="zh-CN" altLang="en-US" sz="2600" i="1">
                <a:sym typeface="Symbol" pitchFamily="18" charset="2"/>
              </a:rPr>
              <a:t>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后验分布</a:t>
            </a:r>
            <a:r>
              <a:rPr lang="zh-CN" altLang="en-US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它集中了总体、样本和先验中有关</a:t>
            </a:r>
            <a:r>
              <a:rPr lang="zh-CN" altLang="en-US" sz="2600" i="1">
                <a:sym typeface="Symbol" pitchFamily="18" charset="2"/>
              </a:rPr>
              <a:t>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的一切信息。 </a:t>
            </a: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381000" y="2514600"/>
            <a:ext cx="800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宋体" charset="-122"/>
              </a:rPr>
              <a:t>  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后验分布</a:t>
            </a:r>
            <a:r>
              <a:rPr lang="zh-CN" altLang="en-US" sz="28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600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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000" baseline="-300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, x</a:t>
            </a:r>
            <a:r>
              <a:rPr lang="en-US" altLang="zh-CN" sz="2000" baseline="-300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…, </a:t>
            </a:r>
            <a:r>
              <a:rPr lang="en-US" altLang="zh-CN" sz="2800" i="1" dirty="0" err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i="1" baseline="-300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的计算公式就是用密度函数表示的贝叶斯公式。它是用总体和样本对先验分布</a:t>
            </a:r>
            <a:r>
              <a:rPr lang="zh-CN" altLang="en-US" sz="28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600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作调整的结果，贝叶斯统计的一切推断都基于后验分布进行。</a:t>
            </a:r>
            <a:r>
              <a:rPr lang="zh-CN" altLang="en-US" sz="2800" dirty="0">
                <a:solidFill>
                  <a:schemeClr val="tx2"/>
                </a:solidFill>
                <a:latin typeface="宋体" charset="-122"/>
              </a:rPr>
              <a:t> 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 build="p" autoUpdateAnimBg="0"/>
      <p:bldP spid="343043" grpId="0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ChangeArrowheads="1"/>
          </p:cNvSpPr>
          <p:nvPr/>
        </p:nvSpPr>
        <p:spPr bwMode="auto">
          <a:xfrm>
            <a:off x="152400" y="533400"/>
            <a:ext cx="4295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二、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Bayes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估计的基本步骤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152400" y="13716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）参数</a:t>
            </a:r>
            <a:r>
              <a:rPr lang="zh-CN" altLang="en-US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 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为随机变量，先验分布的密度函数为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38628" name="Object 4"/>
          <p:cNvGraphicFramePr>
            <a:graphicFrameLocks noChangeAspect="1"/>
          </p:cNvGraphicFramePr>
          <p:nvPr/>
        </p:nvGraphicFramePr>
        <p:xfrm>
          <a:off x="7958138" y="1371600"/>
          <a:ext cx="8683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6" name="Equation" r:id="rId3" imgW="380835" imgH="203112" progId="">
                  <p:embed/>
                </p:oleObj>
              </mc:Choice>
              <mc:Fallback>
                <p:oleObj name="Equation" r:id="rId3" imgW="380835" imgH="203112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138" y="1371600"/>
                        <a:ext cx="86836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152400" y="2209800"/>
            <a:ext cx="853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）样本</a:t>
            </a:r>
            <a:r>
              <a:rPr lang="en-US" altLang="zh-CN" b="0" i="1">
                <a:ea typeface="楷体_GB2312" pitchFamily="49" charset="-122"/>
              </a:rPr>
              <a:t>X=</a:t>
            </a:r>
            <a:r>
              <a:rPr lang="en-US" altLang="zh-CN" b="0">
                <a:ea typeface="楷体_GB2312" pitchFamily="49" charset="-122"/>
              </a:rPr>
              <a:t>(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en-US" altLang="zh-CN" b="0">
                <a:ea typeface="楷体_GB2312" pitchFamily="49" charset="-122"/>
              </a:rPr>
              <a:t>,</a:t>
            </a:r>
            <a:r>
              <a:rPr lang="en-US" altLang="zh-CN" b="0" baseline="30000">
                <a:ea typeface="楷体_GB2312" pitchFamily="49" charset="-122"/>
              </a:rPr>
              <a:t>… </a:t>
            </a:r>
            <a:r>
              <a:rPr lang="en-US" altLang="zh-CN" b="0" i="1">
                <a:ea typeface="楷体_GB2312" pitchFamily="49" charset="-122"/>
              </a:rPr>
              <a:t>,X</a:t>
            </a:r>
            <a:r>
              <a:rPr lang="en-US" altLang="zh-CN" b="0" i="1" baseline="-25000">
                <a:ea typeface="楷体_GB2312" pitchFamily="49" charset="-122"/>
              </a:rPr>
              <a:t>n</a:t>
            </a:r>
            <a:r>
              <a:rPr lang="en-US" altLang="zh-CN" b="0">
                <a:ea typeface="楷体_GB2312" pitchFamily="49" charset="-122"/>
              </a:rPr>
              <a:t>) </a:t>
            </a:r>
            <a:r>
              <a:rPr lang="en-US" altLang="zh-CN" b="0" i="1">
                <a:ea typeface="楷体_GB2312" pitchFamily="49" charset="-122"/>
              </a:rPr>
              <a:t>i.i.d.p</a:t>
            </a:r>
            <a:r>
              <a:rPr lang="en-US" altLang="zh-CN" b="0">
                <a:ea typeface="楷体_GB2312" pitchFamily="49" charset="-122"/>
              </a:rPr>
              <a:t>(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ea typeface="楷体_GB2312" pitchFamily="49" charset="-122"/>
              </a:rPr>
              <a:t>|</a:t>
            </a:r>
            <a:r>
              <a:rPr lang="en-US" altLang="zh-CN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0">
                <a:ea typeface="楷体_GB2312" pitchFamily="49" charset="-122"/>
              </a:rPr>
              <a:t>),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zh-CN" altLang="en-US" b="0">
                <a:ea typeface="楷体_GB2312" pitchFamily="49" charset="-122"/>
              </a:rPr>
              <a:t>的条件密度函数为</a:t>
            </a:r>
          </a:p>
          <a:p>
            <a:endParaRPr lang="en-US" altLang="zh-CN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538631" name="Object 7"/>
          <p:cNvGraphicFramePr>
            <a:graphicFrameLocks noChangeAspect="1"/>
          </p:cNvGraphicFramePr>
          <p:nvPr/>
        </p:nvGraphicFramePr>
        <p:xfrm>
          <a:off x="1524000" y="2895600"/>
          <a:ext cx="57150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7" name="Equation" r:id="rId5" imgW="2336800" imgH="228600" progId="">
                  <p:embed/>
                </p:oleObj>
              </mc:Choice>
              <mc:Fallback>
                <p:oleObj name="Equation" r:id="rId5" imgW="2336800" imgH="2286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57150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0" y="3429000"/>
            <a:ext cx="8991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）样本</a:t>
            </a:r>
            <a:r>
              <a:rPr lang="en-US" altLang="zh-CN" b="0" i="1" dirty="0">
                <a:ea typeface="楷体_GB2312" pitchFamily="49" charset="-122"/>
              </a:rPr>
              <a:t>X=</a:t>
            </a:r>
            <a:r>
              <a:rPr lang="en-US" altLang="zh-CN" b="0" dirty="0">
                <a:ea typeface="楷体_GB2312" pitchFamily="49" charset="-122"/>
              </a:rPr>
              <a:t>(</a:t>
            </a:r>
            <a:r>
              <a:rPr lang="en-US" altLang="zh-CN" b="0" i="1" dirty="0">
                <a:ea typeface="楷体_GB2312" pitchFamily="49" charset="-122"/>
              </a:rPr>
              <a:t>X</a:t>
            </a:r>
            <a:r>
              <a:rPr lang="en-US" altLang="zh-CN" b="0" baseline="-25000" dirty="0">
                <a:ea typeface="楷体_GB2312" pitchFamily="49" charset="-122"/>
              </a:rPr>
              <a:t>1</a:t>
            </a:r>
            <a:r>
              <a:rPr lang="en-US" altLang="zh-CN" b="0" dirty="0">
                <a:ea typeface="楷体_GB2312" pitchFamily="49" charset="-122"/>
              </a:rPr>
              <a:t>,</a:t>
            </a:r>
            <a:r>
              <a:rPr lang="en-US" altLang="zh-CN" b="0" baseline="30000" dirty="0">
                <a:ea typeface="楷体_GB2312" pitchFamily="49" charset="-122"/>
              </a:rPr>
              <a:t>… </a:t>
            </a:r>
            <a:r>
              <a:rPr lang="en-US" altLang="zh-CN" b="0" i="1" dirty="0">
                <a:ea typeface="楷体_GB2312" pitchFamily="49" charset="-122"/>
              </a:rPr>
              <a:t>,</a:t>
            </a:r>
            <a:r>
              <a:rPr lang="en-US" altLang="zh-CN" b="0" i="1" dirty="0" err="1">
                <a:ea typeface="楷体_GB2312" pitchFamily="49" charset="-122"/>
              </a:rPr>
              <a:t>X</a:t>
            </a:r>
            <a:r>
              <a:rPr lang="en-US" altLang="zh-CN" b="0" i="1" baseline="-25000" dirty="0" err="1">
                <a:ea typeface="楷体_GB2312" pitchFamily="49" charset="-122"/>
              </a:rPr>
              <a:t>n</a:t>
            </a:r>
            <a:r>
              <a:rPr lang="en-US" altLang="zh-CN" b="0" dirty="0">
                <a:ea typeface="楷体_GB2312" pitchFamily="49" charset="-122"/>
              </a:rPr>
              <a:t>) </a:t>
            </a:r>
            <a:r>
              <a:rPr lang="zh-CN" altLang="en-US" b="0" dirty="0">
                <a:ea typeface="楷体_GB2312" pitchFamily="49" charset="-122"/>
              </a:rPr>
              <a:t>与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参数</a:t>
            </a:r>
            <a:r>
              <a:rPr lang="zh-CN" altLang="en-US" i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的联合概率分布密度函数为</a:t>
            </a:r>
          </a:p>
        </p:txBody>
      </p:sp>
      <p:graphicFrame>
        <p:nvGraphicFramePr>
          <p:cNvPr id="538633" name="Object 9"/>
          <p:cNvGraphicFramePr>
            <a:graphicFrameLocks noChangeAspect="1"/>
          </p:cNvGraphicFramePr>
          <p:nvPr/>
        </p:nvGraphicFramePr>
        <p:xfrm>
          <a:off x="2209800" y="4343400"/>
          <a:ext cx="33543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8" name="Equation" r:id="rId7" imgW="1371600" imgH="203200" progId="">
                  <p:embed/>
                </p:oleObj>
              </mc:Choice>
              <mc:Fallback>
                <p:oleObj name="Equation" r:id="rId7" imgW="1371600" imgH="2032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43400"/>
                        <a:ext cx="335438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4" name="Object 10"/>
          <p:cNvGraphicFramePr>
            <a:graphicFrameLocks noChangeAspect="1"/>
          </p:cNvGraphicFramePr>
          <p:nvPr/>
        </p:nvGraphicFramePr>
        <p:xfrm>
          <a:off x="2362200" y="5486400"/>
          <a:ext cx="5745163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9" name="Equation" r:id="rId9" imgW="2349500" imgH="495300" progId="">
                  <p:embed/>
                </p:oleObj>
              </mc:Choice>
              <mc:Fallback>
                <p:oleObj name="Equation" r:id="rId9" imgW="2349500" imgH="4953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86400"/>
                        <a:ext cx="5745163" cy="121126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5" name="Rectangle 11"/>
          <p:cNvSpPr>
            <a:spLocks noChangeArrowheads="1"/>
          </p:cNvSpPr>
          <p:nvPr/>
        </p:nvSpPr>
        <p:spPr bwMode="auto">
          <a:xfrm>
            <a:off x="152400" y="50292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）求后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验分布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8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8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8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8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6" grpId="0" autoUpdateAnimBg="0"/>
      <p:bldP spid="538627" grpId="0" autoUpdateAnimBg="0"/>
      <p:bldP spid="538629" grpId="0" autoUpdateAnimBg="0"/>
      <p:bldP spid="538632" grpId="0" autoUpdateAnimBg="0"/>
      <p:bldP spid="538635" grpId="0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7158" y="2428868"/>
            <a:ext cx="86106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）求后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验分布的数学期望作为参数的估计，称为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Bayes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估计。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838200"/>
            <a:ext cx="8001000" cy="55626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贝叶斯估计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基于后验分布</a:t>
            </a:r>
            <a:r>
              <a:rPr lang="zh-CN" altLang="en-US" i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600" i="1" dirty="0">
                <a:sym typeface="Symbol" pitchFamily="18" charset="2"/>
              </a:rPr>
              <a:t>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 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 x</a:t>
            </a:r>
            <a:r>
              <a:rPr lang="en-US" altLang="zh-CN" sz="2000" baseline="-30000" dirty="0"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…, 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en-US" altLang="zh-CN" sz="2400" i="1" baseline="-30000" dirty="0"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所作的贝叶斯估计有多种，常用有如下三种：</a:t>
            </a:r>
          </a:p>
          <a:p>
            <a:pPr>
              <a:buClr>
                <a:srgbClr val="00FF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使用后验分布的密度函数最大值作为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的点估计，称为最大后验估计；</a:t>
            </a:r>
          </a:p>
          <a:p>
            <a:pPr>
              <a:buClr>
                <a:srgbClr val="00FF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使用后验分布的中位数作为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的点估计，称为后验中位数估计；</a:t>
            </a:r>
          </a:p>
          <a:p>
            <a:pPr>
              <a:buClr>
                <a:srgbClr val="00FF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使用后验分布的均值作为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的点估计，称为后验期望估计。</a:t>
            </a:r>
          </a:p>
          <a:p>
            <a:pPr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用得最多的是后验期望估计，它一般也简称为贝叶斯估计，记为  。    </a:t>
            </a:r>
          </a:p>
        </p:txBody>
      </p:sp>
      <p:graphicFrame>
        <p:nvGraphicFramePr>
          <p:cNvPr id="345091" name="Object 3"/>
          <p:cNvGraphicFramePr>
            <a:graphicFrameLocks noChangeAspect="1"/>
          </p:cNvGraphicFramePr>
          <p:nvPr/>
        </p:nvGraphicFramePr>
        <p:xfrm>
          <a:off x="5143504" y="5572140"/>
          <a:ext cx="373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5" name="Equation" r:id="rId4" imgW="177569" imgH="253670" progId="">
                  <p:embed/>
                </p:oleObj>
              </mc:Choice>
              <mc:Fallback>
                <p:oleObj name="Equation" r:id="rId4" imgW="177569" imgH="25367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5572140"/>
                        <a:ext cx="373063" cy="5334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5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5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5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5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5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0" grpId="0" build="p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836613"/>
            <a:ext cx="8355013" cy="518318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设某事件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在一次试验中发生的概率为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，为估计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，对试验进行了</a:t>
            </a:r>
            <a:r>
              <a:rPr lang="en-US" altLang="zh-CN" i="1" dirty="0">
                <a:ea typeface="楷体_GB2312" pitchFamily="49" charset="-122"/>
              </a:rPr>
              <a:t>n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次独立观测，其中事件</a:t>
            </a:r>
            <a:r>
              <a:rPr lang="en-US" altLang="zh-CN" i="1" dirty="0"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发生了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次，显然 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</a:t>
            </a:r>
            <a:r>
              <a:rPr lang="en-US" altLang="zh-CN" sz="2600" i="1" dirty="0">
                <a:sym typeface="Symbol" pitchFamily="18" charset="2"/>
              </a:rPr>
              <a:t></a:t>
            </a:r>
            <a:r>
              <a:rPr lang="en-US" altLang="zh-CN" i="1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  <a:sym typeface="Symbol" pitchFamily="18" charset="2"/>
              </a:rPr>
              <a:t>b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600" i="1" dirty="0">
                <a:sym typeface="Symbol" pitchFamily="18" charset="2"/>
              </a:rPr>
              <a:t> 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，即</a:t>
            </a:r>
          </a:p>
          <a:p>
            <a:pPr>
              <a:buFont typeface="Wingdings" pitchFamily="2" charset="2"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假若我们在试验前对事件</a:t>
            </a:r>
            <a:r>
              <a:rPr lang="en-US" altLang="zh-CN" i="1" dirty="0"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没有什么了解，从而对其发生的概率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也没有任何信息。在这种场合，贝叶斯本人建议采用</a:t>
            </a:r>
            <a:r>
              <a:rPr lang="zh-CN" altLang="en-US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同等无知</a:t>
            </a:r>
            <a:r>
              <a:rPr lang="zh-CN" altLang="en-US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的原则使用区间</a:t>
            </a: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0,1</a:t>
            </a:r>
            <a:r>
              <a:rPr lang="zh-CN" altLang="en-US" dirty="0">
                <a:ea typeface="楷体_GB2312" pitchFamily="49" charset="-122"/>
              </a:rPr>
              <a:t>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上的均匀分布</a:t>
            </a:r>
            <a:r>
              <a:rPr lang="en-US" altLang="zh-CN" i="1" dirty="0">
                <a:ea typeface="楷体_GB2312" pitchFamily="49" charset="-122"/>
              </a:rPr>
              <a:t>U</a:t>
            </a:r>
            <a:r>
              <a:rPr lang="en-US" altLang="zh-CN" dirty="0">
                <a:ea typeface="楷体_GB2312" pitchFamily="49" charset="-122"/>
              </a:rPr>
              <a:t>(0,1)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作为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的先验分布，因为它取</a:t>
            </a: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0,1</a:t>
            </a:r>
            <a:r>
              <a:rPr lang="zh-CN" altLang="en-US" dirty="0">
                <a:ea typeface="楷体_GB2312" pitchFamily="49" charset="-122"/>
              </a:rPr>
              <a:t>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上的每一点的机会均等。贝叶斯的这个建议被后人称为贝叶斯假设。 </a:t>
            </a:r>
          </a:p>
        </p:txBody>
      </p:sp>
      <p:graphicFrame>
        <p:nvGraphicFramePr>
          <p:cNvPr id="347139" name="Object 3"/>
          <p:cNvGraphicFramePr>
            <a:graphicFrameLocks noChangeAspect="1"/>
          </p:cNvGraphicFramePr>
          <p:nvPr/>
        </p:nvGraphicFramePr>
        <p:xfrm>
          <a:off x="1714480" y="1928802"/>
          <a:ext cx="571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name="Equation" r:id="rId4" imgW="2882900" imgH="457200" progId="">
                  <p:embed/>
                </p:oleObj>
              </mc:Choice>
              <mc:Fallback>
                <p:oleObj name="Equation" r:id="rId4" imgW="2882900" imgH="457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928802"/>
                        <a:ext cx="5715000" cy="9144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229600" cy="5562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由此即可利用贝叶斯公式求出</a:t>
            </a:r>
            <a:r>
              <a:rPr lang="zh-CN" altLang="en-US" sz="2400" i="1" dirty="0">
                <a:sym typeface="Symbol" pitchFamily="18" charset="2"/>
              </a:rPr>
              <a:t>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的后验分布。具体如下：先写出</a:t>
            </a:r>
            <a:r>
              <a:rPr lang="en-US" altLang="zh-CN" sz="2400" i="1" dirty="0">
                <a:ea typeface="楷体_GB2312" pitchFamily="49" charset="-122"/>
              </a:rPr>
              <a:t>X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i="1" dirty="0">
                <a:sym typeface="Symbol" pitchFamily="18" charset="2"/>
              </a:rPr>
              <a:t>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的联合分布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然后求</a:t>
            </a:r>
            <a:r>
              <a:rPr lang="en-US" altLang="zh-CN" sz="2400" i="1" dirty="0">
                <a:ea typeface="楷体_GB2312" pitchFamily="49" charset="-122"/>
              </a:rPr>
              <a:t>X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的边际分布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最后求出</a:t>
            </a:r>
            <a:r>
              <a:rPr lang="zh-CN" altLang="en-US" sz="2400" i="1" dirty="0">
                <a:sym typeface="Symbol" pitchFamily="18" charset="2"/>
              </a:rPr>
              <a:t>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的后验分布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最后的结果说明</a:t>
            </a:r>
            <a:r>
              <a:rPr lang="zh-CN" altLang="en-US" sz="2400" i="1" dirty="0">
                <a:sym typeface="Symbol" pitchFamily="18" charset="2"/>
              </a:rPr>
              <a:t></a:t>
            </a:r>
            <a:r>
              <a:rPr lang="zh-CN" alt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</a:t>
            </a:r>
            <a:r>
              <a:rPr lang="en-US" altLang="zh-CN" sz="2400" i="1" dirty="0">
                <a:ea typeface="楷体_GB2312" pitchFamily="49" charset="-122"/>
              </a:rPr>
              <a:t>X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Be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+1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,n</a:t>
            </a:r>
            <a:r>
              <a:rPr lang="en-US" altLang="zh-CN" sz="2400" dirty="0">
                <a:latin typeface="宋体" charset="-122"/>
                <a:sym typeface="Symbol" pitchFamily="18" charset="2"/>
              </a:rPr>
              <a:t>-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+1)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，其后验期望估计为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                                     </a:t>
            </a:r>
            <a:endParaRPr lang="en-US" altLang="zh-CN" sz="2400" dirty="0">
              <a:ea typeface="楷体_GB2312" pitchFamily="49" charset="-122"/>
            </a:endParaRPr>
          </a:p>
        </p:txBody>
      </p:sp>
      <p:graphicFrame>
        <p:nvGraphicFramePr>
          <p:cNvPr id="349187" name="Object 3"/>
          <p:cNvGraphicFramePr>
            <a:graphicFrameLocks noChangeAspect="1"/>
          </p:cNvGraphicFramePr>
          <p:nvPr/>
        </p:nvGraphicFramePr>
        <p:xfrm>
          <a:off x="2357422" y="1643050"/>
          <a:ext cx="5943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4" name="Equation" r:id="rId4" imgW="3238500" imgH="457200" progId="">
                  <p:embed/>
                </p:oleObj>
              </mc:Choice>
              <mc:Fallback>
                <p:oleObj name="Equation" r:id="rId4" imgW="3238500" imgH="4572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643050"/>
                        <a:ext cx="5943600" cy="80803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3357554" y="2714620"/>
          <a:ext cx="5029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5" name="Equation" r:id="rId6" imgW="2476500" imgH="457200" progId="">
                  <p:embed/>
                </p:oleObj>
              </mc:Choice>
              <mc:Fallback>
                <p:oleObj name="Equation" r:id="rId6" imgW="2476500" imgH="4572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2714620"/>
                        <a:ext cx="5029200" cy="84455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642910" y="4071942"/>
          <a:ext cx="769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6" name="Equation" r:id="rId8" imgW="4368800" imgH="419100" progId="">
                  <p:embed/>
                </p:oleObj>
              </mc:Choice>
              <mc:Fallback>
                <p:oleObj name="Equation" r:id="rId8" imgW="4368800" imgH="4191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071942"/>
                        <a:ext cx="7696200" cy="8382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0" name="Object 6"/>
          <p:cNvGraphicFramePr>
            <a:graphicFrameLocks noChangeAspect="1"/>
          </p:cNvGraphicFramePr>
          <p:nvPr/>
        </p:nvGraphicFramePr>
        <p:xfrm>
          <a:off x="3214678" y="5643578"/>
          <a:ext cx="220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7" name="Equation" r:id="rId10" imgW="1269449" imgH="393529" progId="">
                  <p:embed/>
                </p:oleObj>
              </mc:Choice>
              <mc:Fallback>
                <p:oleObj name="Equation" r:id="rId10" imgW="1269449" imgH="393529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5643578"/>
                        <a:ext cx="2209800" cy="6858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ChangeArrowheads="1"/>
          </p:cNvSpPr>
          <p:nvPr/>
        </p:nvSpPr>
        <p:spPr bwMode="auto">
          <a:xfrm>
            <a:off x="755650" y="1341438"/>
            <a:ext cx="7920038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某些场合，贝叶斯估计要比极大似然估计更合理一点。比如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:   “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抽检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个全是合格品”与“抽检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10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个全是合格品”，后者的质量比前者更信得过。这种差别在不合格品率的极大似然估计中反映不出来（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两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者都为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），而用贝叶斯估计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两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者分别是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0.8 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0.92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由此可以看到，在这些极端情况下，贝叶斯估计比极大似然估计更符合人们的理念。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765175"/>
            <a:ext cx="6094413" cy="742950"/>
          </a:xfrm>
          <a:noFill/>
          <a:ln>
            <a:miter lim="800000"/>
            <a:headEnd/>
            <a:tailEnd/>
          </a:ln>
        </p:spPr>
        <p:txBody>
          <a:bodyPr vert="horz" wrap="square" lIns="71683" tIns="35841" rIns="71683" bIns="35841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>
                <a:ea typeface="宋体" pitchFamily="2" charset="-122"/>
              </a:rPr>
              <a:t>作业</a:t>
            </a:r>
          </a:p>
        </p:txBody>
      </p:sp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1979613" y="2420938"/>
            <a:ext cx="428995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3366CC"/>
                </a:solidFill>
              </a:rPr>
              <a:t>Exes.</a:t>
            </a:r>
            <a:r>
              <a:rPr lang="en-US" altLang="zh-CN" sz="3200" dirty="0"/>
              <a:t>  </a:t>
            </a:r>
            <a:r>
              <a:rPr lang="en-US" altLang="zh-CN" sz="3200" b="1" dirty="0">
                <a:solidFill>
                  <a:srgbClr val="FF0066"/>
                </a:solidFill>
              </a:rPr>
              <a:t>5,  12, 16,  21,  27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</p:spTree>
  </p:cSld>
  <p:clrMapOvr>
    <a:masterClrMapping/>
  </p:clrMapOvr>
  <p:transition spd="slow"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1042988" y="908050"/>
            <a:ext cx="343217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最大似然估计法</a:t>
            </a:r>
          </a:p>
        </p:txBody>
      </p:sp>
      <p:graphicFrame>
        <p:nvGraphicFramePr>
          <p:cNvPr id="1632268" name="Object 12"/>
          <p:cNvGraphicFramePr>
            <a:graphicFrameLocks noChangeAspect="1"/>
          </p:cNvGraphicFramePr>
          <p:nvPr/>
        </p:nvGraphicFramePr>
        <p:xfrm>
          <a:off x="1042988" y="2636838"/>
          <a:ext cx="40735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公式" r:id="rId3" imgW="39043440" imgH="5173200" progId="Equation.3">
                  <p:embed/>
                </p:oleObj>
              </mc:Choice>
              <mc:Fallback>
                <p:oleObj name="公式" r:id="rId3" imgW="39043440" imgH="5173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36838"/>
                        <a:ext cx="407352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2269" name="Object 13"/>
          <p:cNvGraphicFramePr>
            <a:graphicFrameLocks noChangeAspect="1"/>
          </p:cNvGraphicFramePr>
          <p:nvPr/>
        </p:nvGraphicFramePr>
        <p:xfrm>
          <a:off x="1547813" y="3284538"/>
          <a:ext cx="70929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公式" r:id="rId5" imgW="3276600" imgH="215900" progId="Equation.3">
                  <p:embed/>
                </p:oleObj>
              </mc:Choice>
              <mc:Fallback>
                <p:oleObj name="公式" r:id="rId5" imgW="3276600" imgH="215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84538"/>
                        <a:ext cx="709295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2270" name="Object 14"/>
          <p:cNvGraphicFramePr>
            <a:graphicFrameLocks noChangeAspect="1"/>
          </p:cNvGraphicFramePr>
          <p:nvPr/>
        </p:nvGraphicFramePr>
        <p:xfrm>
          <a:off x="1187450" y="4508500"/>
          <a:ext cx="61198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公式" r:id="rId7" imgW="2438400" imgH="228600" progId="Equation.3">
                  <p:embed/>
                </p:oleObj>
              </mc:Choice>
              <mc:Fallback>
                <p:oleObj name="公式" r:id="rId7" imgW="243840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08500"/>
                        <a:ext cx="611981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2271" name="Object 15"/>
          <p:cNvGraphicFramePr>
            <a:graphicFrameLocks noChangeAspect="1"/>
          </p:cNvGraphicFramePr>
          <p:nvPr/>
        </p:nvGraphicFramePr>
        <p:xfrm>
          <a:off x="1116013" y="5229225"/>
          <a:ext cx="7129462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公式" r:id="rId9" imgW="2959100" imgH="431800" progId="Equation.3">
                  <p:embed/>
                </p:oleObj>
              </mc:Choice>
              <mc:Fallback>
                <p:oleObj name="公式" r:id="rId9" imgW="29591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229225"/>
                        <a:ext cx="7129462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2272" name="Text Box 16"/>
          <p:cNvSpPr txBox="1">
            <a:spLocks noChangeArrowheads="1"/>
          </p:cNvSpPr>
          <p:nvPr/>
        </p:nvSpPr>
        <p:spPr bwMode="auto">
          <a:xfrm>
            <a:off x="1116013" y="1844675"/>
            <a:ext cx="310673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似然函数的定义</a:t>
            </a:r>
          </a:p>
        </p:txBody>
      </p:sp>
      <p:graphicFrame>
        <p:nvGraphicFramePr>
          <p:cNvPr id="1632273" name="Object 17"/>
          <p:cNvGraphicFramePr>
            <a:graphicFrameLocks noChangeAspect="1"/>
          </p:cNvGraphicFramePr>
          <p:nvPr/>
        </p:nvGraphicFramePr>
        <p:xfrm>
          <a:off x="1187450" y="3860800"/>
          <a:ext cx="48244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公式" r:id="rId11" imgW="2082800" imgH="215900" progId="Equation.3">
                  <p:embed/>
                </p:oleObj>
              </mc:Choice>
              <mc:Fallback>
                <p:oleObj name="公式" r:id="rId11" imgW="2082800" imgH="2159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60800"/>
                        <a:ext cx="48244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227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3284" name="Object 4"/>
          <p:cNvGraphicFramePr>
            <a:graphicFrameLocks noChangeAspect="1"/>
          </p:cNvGraphicFramePr>
          <p:nvPr/>
        </p:nvGraphicFramePr>
        <p:xfrm>
          <a:off x="900113" y="2924175"/>
          <a:ext cx="82438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公式" r:id="rId3" imgW="3606800" imgH="228600" progId="Equation.3">
                  <p:embed/>
                </p:oleObj>
              </mc:Choice>
              <mc:Fallback>
                <p:oleObj name="公式" r:id="rId3" imgW="360680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4175"/>
                        <a:ext cx="8243887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3285" name="Object 5"/>
          <p:cNvGraphicFramePr>
            <a:graphicFrameLocks noChangeAspect="1"/>
          </p:cNvGraphicFramePr>
          <p:nvPr/>
        </p:nvGraphicFramePr>
        <p:xfrm>
          <a:off x="1042988" y="3644900"/>
          <a:ext cx="71294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公式" r:id="rId5" imgW="3340100" imgH="228600" progId="Equation.3">
                  <p:embed/>
                </p:oleObj>
              </mc:Choice>
              <mc:Fallback>
                <p:oleObj name="公式" r:id="rId5" imgW="33401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44900"/>
                        <a:ext cx="7129462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3286" name="Object 6"/>
          <p:cNvGraphicFramePr>
            <a:graphicFrameLocks noChangeAspect="1"/>
          </p:cNvGraphicFramePr>
          <p:nvPr/>
        </p:nvGraphicFramePr>
        <p:xfrm>
          <a:off x="1187450" y="4292600"/>
          <a:ext cx="75612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公式" r:id="rId7" imgW="69858360" imgH="10356120" progId="Equation.3">
                  <p:embed/>
                </p:oleObj>
              </mc:Choice>
              <mc:Fallback>
                <p:oleObj name="公式" r:id="rId7" imgW="69858360" imgH="103561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92600"/>
                        <a:ext cx="7561263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3287" name="Object 7"/>
          <p:cNvGraphicFramePr>
            <a:graphicFrameLocks noChangeAspect="1"/>
          </p:cNvGraphicFramePr>
          <p:nvPr/>
        </p:nvGraphicFramePr>
        <p:xfrm>
          <a:off x="1116013" y="5734050"/>
          <a:ext cx="61214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公式" r:id="rId9" imgW="45145440" imgH="5173200" progId="Equation.3">
                  <p:embed/>
                </p:oleObj>
              </mc:Choice>
              <mc:Fallback>
                <p:oleObj name="公式" r:id="rId9" imgW="45145440" imgH="5173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734050"/>
                        <a:ext cx="6121400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8"/>
          <p:cNvGraphicFramePr>
            <a:graphicFrameLocks noChangeAspect="1"/>
          </p:cNvGraphicFramePr>
          <p:nvPr/>
        </p:nvGraphicFramePr>
        <p:xfrm>
          <a:off x="1042988" y="1773238"/>
          <a:ext cx="73453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公式" r:id="rId11" imgW="3225800" imgH="431800" progId="Equation.3">
                  <p:embed/>
                </p:oleObj>
              </mc:Choice>
              <mc:Fallback>
                <p:oleObj name="公式" r:id="rId11" imgW="3225800" imgH="431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73238"/>
                        <a:ext cx="7345362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1042988" y="908050"/>
            <a:ext cx="475297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最大似然估计法</a:t>
            </a:r>
            <a:r>
              <a:rPr lang="en-US" altLang="zh-CN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(Cont.)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Text Box 4"/>
          <p:cNvSpPr txBox="1">
            <a:spLocks noChangeArrowheads="1"/>
          </p:cNvSpPr>
          <p:nvPr/>
        </p:nvSpPr>
        <p:spPr bwMode="auto">
          <a:xfrm>
            <a:off x="1042988" y="908050"/>
            <a:ext cx="475297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最大似然估计法</a:t>
            </a:r>
            <a:r>
              <a:rPr lang="en-US" altLang="zh-CN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(Cont.)</a:t>
            </a:r>
          </a:p>
        </p:txBody>
      </p:sp>
      <p:sp>
        <p:nvSpPr>
          <p:cNvPr id="1634309" name="Rectangle 5"/>
          <p:cNvSpPr>
            <a:spLocks noChangeArrowheads="1"/>
          </p:cNvSpPr>
          <p:nvPr/>
        </p:nvSpPr>
        <p:spPr bwMode="auto">
          <a:xfrm>
            <a:off x="1403350" y="6165850"/>
            <a:ext cx="2009775" cy="417513"/>
          </a:xfrm>
          <a:prstGeom prst="rect">
            <a:avLst/>
          </a:prstGeom>
          <a:solidFill>
            <a:srgbClr val="00FFCC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4310" name="Rectangle 6"/>
          <p:cNvSpPr>
            <a:spLocks noChangeArrowheads="1"/>
          </p:cNvSpPr>
          <p:nvPr/>
        </p:nvSpPr>
        <p:spPr bwMode="auto">
          <a:xfrm>
            <a:off x="1187450" y="5013325"/>
            <a:ext cx="2232025" cy="504825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34312" name="Object 8"/>
          <p:cNvGraphicFramePr>
            <a:graphicFrameLocks noChangeAspect="1"/>
          </p:cNvGraphicFramePr>
          <p:nvPr/>
        </p:nvGraphicFramePr>
        <p:xfrm>
          <a:off x="1258888" y="1773238"/>
          <a:ext cx="439261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公式" r:id="rId3" imgW="1536033" imgH="215806" progId="Equation.3">
                  <p:embed/>
                </p:oleObj>
              </mc:Choice>
              <mc:Fallback>
                <p:oleObj name="公式" r:id="rId3" imgW="1536033" imgH="215806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4392612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4313" name="Object 9"/>
          <p:cNvGraphicFramePr>
            <a:graphicFrameLocks noChangeAspect="1"/>
          </p:cNvGraphicFramePr>
          <p:nvPr/>
        </p:nvGraphicFramePr>
        <p:xfrm>
          <a:off x="1116013" y="2492375"/>
          <a:ext cx="73437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公式" r:id="rId5" imgW="2959100" imgH="241300" progId="Equation.3">
                  <p:embed/>
                </p:oleObj>
              </mc:Choice>
              <mc:Fallback>
                <p:oleObj name="公式" r:id="rId5" imgW="2959100" imgH="2413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92375"/>
                        <a:ext cx="7343775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4314" name="Object 10"/>
          <p:cNvGraphicFramePr>
            <a:graphicFrameLocks noChangeAspect="1"/>
          </p:cNvGraphicFramePr>
          <p:nvPr/>
        </p:nvGraphicFramePr>
        <p:xfrm>
          <a:off x="1258888" y="3141663"/>
          <a:ext cx="734536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公式" r:id="rId7" imgW="2921000" imgH="304800" progId="Equation.3">
                  <p:embed/>
                </p:oleObj>
              </mc:Choice>
              <mc:Fallback>
                <p:oleObj name="公式" r:id="rId7" imgW="2921000" imgH="304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41663"/>
                        <a:ext cx="7345362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4315" name="Object 11"/>
          <p:cNvGraphicFramePr>
            <a:graphicFrameLocks noChangeAspect="1"/>
          </p:cNvGraphicFramePr>
          <p:nvPr/>
        </p:nvGraphicFramePr>
        <p:xfrm>
          <a:off x="1258888" y="3860800"/>
          <a:ext cx="5327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公式" r:id="rId9" imgW="2234230" imgH="215806" progId="Equation.3">
                  <p:embed/>
                </p:oleObj>
              </mc:Choice>
              <mc:Fallback>
                <p:oleObj name="公式" r:id="rId9" imgW="2234230" imgH="215806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860800"/>
                        <a:ext cx="53276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4316" name="Object 12"/>
          <p:cNvGraphicFramePr>
            <a:graphicFrameLocks noChangeAspect="1"/>
          </p:cNvGraphicFramePr>
          <p:nvPr/>
        </p:nvGraphicFramePr>
        <p:xfrm>
          <a:off x="1258888" y="4365625"/>
          <a:ext cx="69850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公式" r:id="rId11" imgW="3035300" imgH="508000" progId="Equation.3">
                  <p:embed/>
                </p:oleObj>
              </mc:Choice>
              <mc:Fallback>
                <p:oleObj name="公式" r:id="rId11" imgW="3035300" imgH="5080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65625"/>
                        <a:ext cx="698500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4318" name="Object 14"/>
          <p:cNvGraphicFramePr>
            <a:graphicFrameLocks noChangeAspect="1"/>
          </p:cNvGraphicFramePr>
          <p:nvPr/>
        </p:nvGraphicFramePr>
        <p:xfrm>
          <a:off x="3492500" y="5084763"/>
          <a:ext cx="54308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公式" r:id="rId13" imgW="46060560" imgH="5173200" progId="Equation.3">
                  <p:embed/>
                </p:oleObj>
              </mc:Choice>
              <mc:Fallback>
                <p:oleObj name="公式" r:id="rId13" imgW="46060560" imgH="51732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084763"/>
                        <a:ext cx="5430838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4319" name="Object 15"/>
          <p:cNvGraphicFramePr>
            <a:graphicFrameLocks noChangeAspect="1"/>
          </p:cNvGraphicFramePr>
          <p:nvPr/>
        </p:nvGraphicFramePr>
        <p:xfrm>
          <a:off x="3563938" y="6237288"/>
          <a:ext cx="342741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15" imgW="105249960" imgH="10661040" progId="Equation.3">
                  <p:embed/>
                </p:oleObj>
              </mc:Choice>
              <mc:Fallback>
                <p:oleObj name="Equation" r:id="rId15" imgW="105249960" imgH="106610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6237288"/>
                        <a:ext cx="3427412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4321" name="Object 17"/>
          <p:cNvGraphicFramePr>
            <a:graphicFrameLocks noChangeAspect="1"/>
          </p:cNvGraphicFramePr>
          <p:nvPr/>
        </p:nvGraphicFramePr>
        <p:xfrm>
          <a:off x="1403350" y="6165850"/>
          <a:ext cx="20891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17" imgW="2565400" imgH="482600" progId="Equation.3">
                  <p:embed/>
                </p:oleObj>
              </mc:Choice>
              <mc:Fallback>
                <p:oleObj name="Equation" r:id="rId17" imgW="2565400" imgH="482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165850"/>
                        <a:ext cx="20891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09" grpId="0" animBg="1"/>
      <p:bldP spid="16343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971550" y="2420938"/>
          <a:ext cx="52816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公式" r:id="rId3" imgW="39348360" imgH="5173200" progId="Equation.3">
                  <p:embed/>
                </p:oleObj>
              </mc:Choice>
              <mc:Fallback>
                <p:oleObj name="公式" r:id="rId3" imgW="39348360" imgH="5173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20938"/>
                        <a:ext cx="5281613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5333" name="Object 5"/>
          <p:cNvGraphicFramePr>
            <a:graphicFrameLocks noChangeAspect="1"/>
          </p:cNvGraphicFramePr>
          <p:nvPr/>
        </p:nvGraphicFramePr>
        <p:xfrm>
          <a:off x="1042988" y="3141663"/>
          <a:ext cx="7127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公式" r:id="rId5" imgW="2997200" imgH="215900" progId="Equation.3">
                  <p:embed/>
                </p:oleObj>
              </mc:Choice>
              <mc:Fallback>
                <p:oleObj name="公式" r:id="rId5" imgW="2997200" imgH="215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41663"/>
                        <a:ext cx="71278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5334" name="Object 6"/>
          <p:cNvGraphicFramePr>
            <a:graphicFrameLocks noChangeAspect="1"/>
          </p:cNvGraphicFramePr>
          <p:nvPr/>
        </p:nvGraphicFramePr>
        <p:xfrm>
          <a:off x="1187450" y="4437063"/>
          <a:ext cx="66246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公式" r:id="rId7" imgW="2514600" imgH="228600" progId="Equation.3">
                  <p:embed/>
                </p:oleObj>
              </mc:Choice>
              <mc:Fallback>
                <p:oleObj name="公式" r:id="rId7" imgW="251460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437063"/>
                        <a:ext cx="6624638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5335" name="Object 7"/>
          <p:cNvGraphicFramePr>
            <a:graphicFrameLocks noChangeAspect="1"/>
          </p:cNvGraphicFramePr>
          <p:nvPr/>
        </p:nvGraphicFramePr>
        <p:xfrm>
          <a:off x="1187450" y="5013325"/>
          <a:ext cx="59769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公式" r:id="rId9" imgW="2730500" imgH="431800" progId="Equation.3">
                  <p:embed/>
                </p:oleObj>
              </mc:Choice>
              <mc:Fallback>
                <p:oleObj name="公式" r:id="rId9" imgW="27305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13325"/>
                        <a:ext cx="5976938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5336" name="Text Box 8"/>
          <p:cNvSpPr txBox="1">
            <a:spLocks noChangeArrowheads="1"/>
          </p:cNvSpPr>
          <p:nvPr/>
        </p:nvSpPr>
        <p:spPr bwMode="auto">
          <a:xfrm>
            <a:off x="1042988" y="1773238"/>
            <a:ext cx="471963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似然函数的定义</a:t>
            </a:r>
          </a:p>
        </p:txBody>
      </p:sp>
      <p:graphicFrame>
        <p:nvGraphicFramePr>
          <p:cNvPr id="1635337" name="Object 9"/>
          <p:cNvGraphicFramePr>
            <a:graphicFrameLocks noChangeAspect="1"/>
          </p:cNvGraphicFramePr>
          <p:nvPr/>
        </p:nvGraphicFramePr>
        <p:xfrm>
          <a:off x="1042988" y="3789363"/>
          <a:ext cx="58340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公式" r:id="rId11" imgW="2197100" imgH="215900" progId="Equation.3">
                  <p:embed/>
                </p:oleObj>
              </mc:Choice>
              <mc:Fallback>
                <p:oleObj name="公式" r:id="rId11" imgW="2197100" imgH="2159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583406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1042988" y="908050"/>
            <a:ext cx="475297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最大似然估计法</a:t>
            </a:r>
            <a:r>
              <a:rPr lang="en-US" altLang="zh-CN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(Cont.)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6358" name="Object 6"/>
          <p:cNvGraphicFramePr>
            <a:graphicFrameLocks noChangeAspect="1"/>
          </p:cNvGraphicFramePr>
          <p:nvPr/>
        </p:nvGraphicFramePr>
        <p:xfrm>
          <a:off x="1042988" y="1844675"/>
          <a:ext cx="669607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公式" r:id="rId3" imgW="3225800" imgH="431800" progId="Equation.3">
                  <p:embed/>
                </p:oleObj>
              </mc:Choice>
              <mc:Fallback>
                <p:oleObj name="公式" r:id="rId3" imgW="3225800" imgH="431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44675"/>
                        <a:ext cx="6696075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1042988" y="908050"/>
            <a:ext cx="475297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最大似然估计法</a:t>
            </a:r>
            <a:r>
              <a:rPr lang="en-US" altLang="zh-CN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(Cont.)</a:t>
            </a:r>
          </a:p>
        </p:txBody>
      </p:sp>
      <p:sp>
        <p:nvSpPr>
          <p:cNvPr id="1636360" name="Rectangle 8"/>
          <p:cNvSpPr>
            <a:spLocks noChangeArrowheads="1"/>
          </p:cNvSpPr>
          <p:nvPr/>
        </p:nvSpPr>
        <p:spPr bwMode="auto">
          <a:xfrm>
            <a:off x="1346200" y="6297613"/>
            <a:ext cx="1731963" cy="417512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91" name="Object 10"/>
          <p:cNvGraphicFramePr>
            <a:graphicFrameLocks noChangeAspect="1"/>
          </p:cNvGraphicFramePr>
          <p:nvPr/>
        </p:nvGraphicFramePr>
        <p:xfrm>
          <a:off x="1116013" y="2852738"/>
          <a:ext cx="7561262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公式" r:id="rId5" imgW="3225800" imgH="698500" progId="Equation.3">
                  <p:embed/>
                </p:oleObj>
              </mc:Choice>
              <mc:Fallback>
                <p:oleObj name="公式" r:id="rId5" imgW="3225800" imgH="6985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52738"/>
                        <a:ext cx="7561262" cy="163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6363" name="Object 11"/>
          <p:cNvGraphicFramePr>
            <a:graphicFrameLocks noChangeAspect="1"/>
          </p:cNvGraphicFramePr>
          <p:nvPr/>
        </p:nvGraphicFramePr>
        <p:xfrm>
          <a:off x="3779838" y="3789363"/>
          <a:ext cx="20875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公式" r:id="rId7" imgW="1002865" imgH="431613" progId="Equation.3">
                  <p:embed/>
                </p:oleObj>
              </mc:Choice>
              <mc:Fallback>
                <p:oleObj name="公式" r:id="rId7" imgW="1002865" imgH="431613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789363"/>
                        <a:ext cx="2087562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6364" name="Object 12"/>
          <p:cNvGraphicFramePr>
            <a:graphicFrameLocks noChangeAspect="1"/>
          </p:cNvGraphicFramePr>
          <p:nvPr/>
        </p:nvGraphicFramePr>
        <p:xfrm>
          <a:off x="1331913" y="4449763"/>
          <a:ext cx="56515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公式" r:id="rId9" imgW="2552700" imgH="431800" progId="Equation.3">
                  <p:embed/>
                </p:oleObj>
              </mc:Choice>
              <mc:Fallback>
                <p:oleObj name="公式" r:id="rId9" imgW="2552700" imgH="431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49763"/>
                        <a:ext cx="56515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6365" name="Object 13"/>
          <p:cNvGraphicFramePr>
            <a:graphicFrameLocks noChangeAspect="1"/>
          </p:cNvGraphicFramePr>
          <p:nvPr/>
        </p:nvGraphicFramePr>
        <p:xfrm>
          <a:off x="1187450" y="5272088"/>
          <a:ext cx="4968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公式" r:id="rId11" imgW="1879600" imgH="215900" progId="Equation.3">
                  <p:embed/>
                </p:oleObj>
              </mc:Choice>
              <mc:Fallback>
                <p:oleObj name="公式" r:id="rId11" imgW="1879600" imgH="2159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272088"/>
                        <a:ext cx="49688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6366" name="Object 14"/>
          <p:cNvGraphicFramePr>
            <a:graphicFrameLocks noChangeAspect="1"/>
          </p:cNvGraphicFramePr>
          <p:nvPr/>
        </p:nvGraphicFramePr>
        <p:xfrm>
          <a:off x="1244600" y="5862638"/>
          <a:ext cx="64230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公式" r:id="rId13" imgW="2933700" imgH="304800" progId="Equation.3">
                  <p:embed/>
                </p:oleObj>
              </mc:Choice>
              <mc:Fallback>
                <p:oleObj name="公式" r:id="rId13" imgW="2933700" imgH="3048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5862638"/>
                        <a:ext cx="642302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6367" name="Object 15"/>
          <p:cNvGraphicFramePr>
            <a:graphicFrameLocks noChangeAspect="1"/>
          </p:cNvGraphicFramePr>
          <p:nvPr/>
        </p:nvGraphicFramePr>
        <p:xfrm>
          <a:off x="1331913" y="6308725"/>
          <a:ext cx="17700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15" imgW="2260600" imgH="482600" progId="Equation.3">
                  <p:embed/>
                </p:oleObj>
              </mc:Choice>
              <mc:Fallback>
                <p:oleObj name="Equation" r:id="rId15" imgW="2260600" imgH="482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308725"/>
                        <a:ext cx="1770062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6369" name="Object 17"/>
          <p:cNvGraphicFramePr>
            <a:graphicFrameLocks noChangeAspect="1"/>
          </p:cNvGraphicFramePr>
          <p:nvPr/>
        </p:nvGraphicFramePr>
        <p:xfrm>
          <a:off x="3152775" y="6338888"/>
          <a:ext cx="34432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17" imgW="105249960" imgH="10661040" progId="Equation.3">
                  <p:embed/>
                </p:oleObj>
              </mc:Choice>
              <mc:Fallback>
                <p:oleObj name="Equation" r:id="rId17" imgW="105249960" imgH="10661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6338888"/>
                        <a:ext cx="344328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093788" y="47625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b="1">
                <a:solidFill>
                  <a:schemeClr val="hlink"/>
                </a:solidFill>
              </a:rPr>
              <a:t>两点说明：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22263" y="1071563"/>
            <a:ext cx="7913687" cy="2227262"/>
            <a:chOff x="476" y="585"/>
            <a:chExt cx="4985" cy="1403"/>
          </a:xfrm>
        </p:grpSpPr>
        <p:sp>
          <p:nvSpPr>
            <p:cNvPr id="105476" name="Rectangle 4"/>
            <p:cNvSpPr>
              <a:spLocks noChangeArrowheads="1"/>
            </p:cNvSpPr>
            <p:nvPr/>
          </p:nvSpPr>
          <p:spPr bwMode="auto">
            <a:xfrm>
              <a:off x="476" y="585"/>
              <a:ext cx="4985" cy="1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sz="2800" b="1"/>
                <a:t>         1</a:t>
              </a:r>
              <a:r>
                <a:rPr lang="zh-CN" altLang="en-US" sz="2800" b="1"/>
                <a:t>、求似然函数</a:t>
              </a:r>
              <a:r>
                <a:rPr lang="en-US" altLang="zh-CN" sz="2800" b="1" i="1">
                  <a:solidFill>
                    <a:schemeClr val="accent1"/>
                  </a:solidFill>
                </a:rPr>
                <a:t>L</a:t>
              </a:r>
              <a:r>
                <a:rPr lang="en-US" altLang="zh-CN" sz="2800" b="1">
                  <a:solidFill>
                    <a:schemeClr val="accent1"/>
                  </a:solidFill>
                </a:rPr>
                <a:t>(    ) </a:t>
              </a:r>
              <a:r>
                <a:rPr lang="zh-CN" altLang="en-US" sz="2800" b="1"/>
                <a:t>的最大值点，可以应用微积分中的技巧。由于</a:t>
              </a:r>
              <a:r>
                <a:rPr lang="en-US" altLang="zh-CN" sz="2800" b="1"/>
                <a:t>ln(</a:t>
              </a:r>
              <a:r>
                <a:rPr lang="en-US" altLang="zh-CN" sz="2800" b="1" i="1"/>
                <a:t>x</a:t>
              </a:r>
              <a:r>
                <a:rPr lang="en-US" altLang="zh-CN" sz="2800" b="1"/>
                <a:t>)</a:t>
              </a:r>
              <a:r>
                <a:rPr lang="zh-CN" altLang="zh-CN" sz="2800" b="1"/>
                <a:t>是</a:t>
              </a:r>
              <a:r>
                <a:rPr lang="zh-CN" altLang="en-US" sz="2800" b="1"/>
                <a:t> </a:t>
              </a:r>
              <a:r>
                <a:rPr lang="en-US" altLang="zh-CN" sz="2800" b="1" i="1"/>
                <a:t>x </a:t>
              </a:r>
              <a:r>
                <a:rPr lang="zh-CN" altLang="zh-CN" sz="2800" b="1"/>
                <a:t>的增函数</a:t>
              </a:r>
              <a:r>
                <a:rPr lang="en-US" altLang="zh-CN" sz="2800" b="1"/>
                <a:t>, ln</a:t>
              </a:r>
              <a:r>
                <a:rPr lang="en-US" altLang="zh-CN" sz="2800" b="1" i="1"/>
                <a:t>L</a:t>
              </a:r>
              <a:r>
                <a:rPr lang="en-US" altLang="zh-CN" sz="2800" b="1"/>
                <a:t>(   )</a:t>
              </a:r>
              <a:r>
                <a:rPr lang="zh-CN" altLang="en-US" sz="2800" b="1"/>
                <a:t>与</a:t>
              </a:r>
              <a:r>
                <a:rPr lang="en-US" altLang="zh-CN" sz="2800" b="1" i="1"/>
                <a:t>L</a:t>
              </a:r>
              <a:r>
                <a:rPr lang="en-US" altLang="zh-CN" sz="2800" b="1"/>
                <a:t>(    )</a:t>
              </a:r>
              <a:r>
                <a:rPr lang="zh-CN" altLang="zh-CN" sz="2800" b="1"/>
                <a:t>在</a:t>
              </a:r>
              <a:r>
                <a:rPr lang="zh-CN" altLang="en-US" sz="2800" b="1"/>
                <a:t>    的同一值处达到它的最大值，假定   是一实数，且</a:t>
              </a:r>
              <a:r>
                <a:rPr lang="en-US" altLang="zh-CN" sz="2800" b="1"/>
                <a:t>ln</a:t>
              </a:r>
              <a:r>
                <a:rPr lang="en-US" altLang="zh-CN" sz="2800" b="1" i="1"/>
                <a:t>L</a:t>
              </a:r>
              <a:r>
                <a:rPr lang="en-US" altLang="zh-CN" sz="2800" b="1"/>
                <a:t>(    )</a:t>
              </a:r>
              <a:r>
                <a:rPr lang="zh-CN" altLang="en-US" sz="2800" b="1"/>
                <a:t>是    的一个可微函数。通过求解方程：</a:t>
              </a:r>
            </a:p>
          </p:txBody>
        </p:sp>
        <p:graphicFrame>
          <p:nvGraphicFramePr>
            <p:cNvPr id="105477" name="Object 5"/>
            <p:cNvGraphicFramePr>
              <a:graphicFrameLocks noChangeAspect="1"/>
            </p:cNvGraphicFramePr>
            <p:nvPr/>
          </p:nvGraphicFramePr>
          <p:xfrm>
            <a:off x="2717" y="654"/>
            <a:ext cx="25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76" name="公式" r:id="rId3" imgW="3346560" imgH="4258800" progId="Equation.3">
                    <p:embed/>
                  </p:oleObj>
                </mc:Choice>
                <mc:Fallback>
                  <p:oleObj name="公式" r:id="rId3" imgW="3346560" imgH="42588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7" y="654"/>
                          <a:ext cx="25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78" name="Object 6"/>
            <p:cNvGraphicFramePr>
              <a:graphicFrameLocks noChangeAspect="1"/>
            </p:cNvGraphicFramePr>
            <p:nvPr/>
          </p:nvGraphicFramePr>
          <p:xfrm>
            <a:off x="1519" y="1166"/>
            <a:ext cx="25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77" name="公式" r:id="rId5" imgW="133560" imgH="171360" progId="Equation.3">
                    <p:embed/>
                  </p:oleObj>
                </mc:Choice>
                <mc:Fallback>
                  <p:oleObj name="公式" r:id="rId5" imgW="133560" imgH="17136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166"/>
                          <a:ext cx="250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79" name="Object 7"/>
            <p:cNvGraphicFramePr>
              <a:graphicFrameLocks noChangeAspect="1"/>
            </p:cNvGraphicFramePr>
            <p:nvPr/>
          </p:nvGraphicFramePr>
          <p:xfrm>
            <a:off x="5075" y="881"/>
            <a:ext cx="25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78" name="公式" r:id="rId7" imgW="133560" imgH="171360" progId="Equation.3">
                    <p:embed/>
                  </p:oleObj>
                </mc:Choice>
                <mc:Fallback>
                  <p:oleObj name="公式" r:id="rId7" imgW="133560" imgH="17136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881"/>
                          <a:ext cx="25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0" name="Object 8"/>
            <p:cNvGraphicFramePr>
              <a:graphicFrameLocks noChangeAspect="1"/>
            </p:cNvGraphicFramePr>
            <p:nvPr/>
          </p:nvGraphicFramePr>
          <p:xfrm>
            <a:off x="971" y="1152"/>
            <a:ext cx="21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79" name="公式" r:id="rId9" imgW="133560" imgH="171360" progId="Equation.3">
                    <p:embed/>
                  </p:oleObj>
                </mc:Choice>
                <mc:Fallback>
                  <p:oleObj name="公式" r:id="rId9" imgW="133560" imgH="17136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" y="1152"/>
                          <a:ext cx="218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1" name="Object 9"/>
            <p:cNvGraphicFramePr>
              <a:graphicFrameLocks noChangeAspect="1"/>
            </p:cNvGraphicFramePr>
            <p:nvPr/>
          </p:nvGraphicFramePr>
          <p:xfrm>
            <a:off x="2308" y="1425"/>
            <a:ext cx="25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80" name="公式" r:id="rId11" imgW="133560" imgH="171360" progId="Equation.3">
                    <p:embed/>
                  </p:oleObj>
                </mc:Choice>
                <mc:Fallback>
                  <p:oleObj name="公式" r:id="rId11" imgW="133560" imgH="17136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1425"/>
                          <a:ext cx="25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2" name="Object 10"/>
            <p:cNvGraphicFramePr>
              <a:graphicFrameLocks noChangeAspect="1"/>
            </p:cNvGraphicFramePr>
            <p:nvPr/>
          </p:nvGraphicFramePr>
          <p:xfrm>
            <a:off x="5076" y="1152"/>
            <a:ext cx="24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81" name="公式" r:id="rId13" imgW="133560" imgH="171360" progId="Equation.3">
                    <p:embed/>
                  </p:oleObj>
                </mc:Choice>
                <mc:Fallback>
                  <p:oleObj name="公式" r:id="rId13" imgW="133560" imgH="17136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" y="1152"/>
                          <a:ext cx="249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3" name="Object 11"/>
            <p:cNvGraphicFramePr>
              <a:graphicFrameLocks noChangeAspect="1"/>
            </p:cNvGraphicFramePr>
            <p:nvPr/>
          </p:nvGraphicFramePr>
          <p:xfrm>
            <a:off x="2807" y="1425"/>
            <a:ext cx="25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82" name="公式" r:id="rId15" imgW="133560" imgH="171360" progId="Equation.3">
                    <p:embed/>
                  </p:oleObj>
                </mc:Choice>
                <mc:Fallback>
                  <p:oleObj name="公式" r:id="rId15" imgW="133560" imgH="17136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" y="1425"/>
                          <a:ext cx="25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50825" y="4508500"/>
            <a:ext cx="3733800" cy="519113"/>
            <a:chOff x="528" y="2947"/>
            <a:chExt cx="2352" cy="327"/>
          </a:xfrm>
        </p:grpSpPr>
        <p:sp>
          <p:nvSpPr>
            <p:cNvPr id="105485" name="Rectangle 13"/>
            <p:cNvSpPr>
              <a:spLocks noChangeArrowheads="1"/>
            </p:cNvSpPr>
            <p:nvPr/>
          </p:nvSpPr>
          <p:spPr bwMode="auto">
            <a:xfrm>
              <a:off x="528" y="2947"/>
              <a:ext cx="2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800" b="1"/>
                <a:t>可以得到    的</a:t>
              </a:r>
              <a:r>
                <a:rPr lang="en-US" altLang="zh-CN" sz="2800" b="1"/>
                <a:t>MLE .</a:t>
              </a:r>
            </a:p>
          </p:txBody>
        </p:sp>
        <p:graphicFrame>
          <p:nvGraphicFramePr>
            <p:cNvPr id="105486" name="Object 14"/>
            <p:cNvGraphicFramePr>
              <a:graphicFrameLocks noChangeAspect="1"/>
            </p:cNvGraphicFramePr>
            <p:nvPr/>
          </p:nvGraphicFramePr>
          <p:xfrm>
            <a:off x="1519" y="2976"/>
            <a:ext cx="25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83" name="公式" r:id="rId17" imgW="133560" imgH="171360" progId="Equation.3">
                    <p:embed/>
                  </p:oleObj>
                </mc:Choice>
                <mc:Fallback>
                  <p:oleObj name="公式" r:id="rId17" imgW="133560" imgH="17136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976"/>
                          <a:ext cx="250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87" name="Object 15"/>
          <p:cNvGraphicFramePr>
            <a:graphicFrameLocks noChangeAspect="1"/>
          </p:cNvGraphicFramePr>
          <p:nvPr/>
        </p:nvGraphicFramePr>
        <p:xfrm>
          <a:off x="2846388" y="3344863"/>
          <a:ext cx="237807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4" name="公式" r:id="rId19" imgW="20127240" imgH="9441720" progId="Equation.3">
                  <p:embed/>
                </p:oleObj>
              </mc:Choice>
              <mc:Fallback>
                <p:oleObj name="公式" r:id="rId19" imgW="20127240" imgH="944172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3344863"/>
                        <a:ext cx="2378075" cy="110648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50825" y="5084763"/>
            <a:ext cx="7343775" cy="519112"/>
            <a:chOff x="567" y="3294"/>
            <a:chExt cx="4626" cy="327"/>
          </a:xfrm>
        </p:grpSpPr>
        <p:graphicFrame>
          <p:nvGraphicFramePr>
            <p:cNvPr id="105489" name="Object 17"/>
            <p:cNvGraphicFramePr>
              <a:graphicFrameLocks noChangeAspect="1"/>
            </p:cNvGraphicFramePr>
            <p:nvPr/>
          </p:nvGraphicFramePr>
          <p:xfrm>
            <a:off x="1275" y="3335"/>
            <a:ext cx="38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85" name="公式" r:id="rId21" imgW="133560" imgH="171360" progId="Equation.3">
                    <p:embed/>
                  </p:oleObj>
                </mc:Choice>
                <mc:Fallback>
                  <p:oleObj name="公式" r:id="rId21" imgW="133560" imgH="17136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5" y="3335"/>
                          <a:ext cx="380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90" name="Rectangle 18"/>
            <p:cNvSpPr>
              <a:spLocks noChangeArrowheads="1"/>
            </p:cNvSpPr>
            <p:nvPr/>
          </p:nvSpPr>
          <p:spPr bwMode="auto">
            <a:xfrm>
              <a:off x="567" y="3294"/>
              <a:ext cx="46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sz="2800" b="1"/>
                <a:t>        </a:t>
              </a:r>
              <a:r>
                <a:rPr lang="zh-CN" altLang="en-US" sz="2800" b="1"/>
                <a:t>若   是向量，上述方程必须用方程组代替 </a:t>
              </a:r>
              <a:r>
                <a:rPr lang="en-US" altLang="zh-CN" sz="2800" b="1"/>
                <a:t>.</a:t>
              </a:r>
            </a:p>
          </p:txBody>
        </p:sp>
      </p:grp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268288" y="5478463"/>
            <a:ext cx="797401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         2</a:t>
            </a:r>
            <a:r>
              <a:rPr lang="zh-CN" altLang="en-US" sz="2800" b="1"/>
              <a:t>、用上述求导方法求参数的</a:t>
            </a:r>
            <a:r>
              <a:rPr lang="en-US" altLang="zh-CN" sz="2800" b="1"/>
              <a:t>MLE</a:t>
            </a:r>
            <a:r>
              <a:rPr lang="zh-CN" altLang="en-US" sz="2800" b="1"/>
              <a:t>有时行不通，这时要用最大似然原则来求 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9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8" name="Rectangle 6"/>
          <p:cNvSpPr>
            <a:spLocks noChangeArrowheads="1"/>
          </p:cNvSpPr>
          <p:nvPr/>
        </p:nvSpPr>
        <p:spPr bwMode="auto">
          <a:xfrm>
            <a:off x="815975" y="1700213"/>
            <a:ext cx="8443913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ea typeface="宋体" pitchFamily="2" charset="-122"/>
              </a:rPr>
              <a:t>       参数估计问题是利用从</a:t>
            </a:r>
            <a:r>
              <a:rPr lang="zh-CN" altLang="en-US" b="1">
                <a:solidFill>
                  <a:srgbClr val="FF0066"/>
                </a:solidFill>
                <a:ea typeface="宋体" pitchFamily="2" charset="-122"/>
              </a:rPr>
              <a:t>总体抽样</a:t>
            </a:r>
            <a:r>
              <a:rPr lang="zh-CN" altLang="en-US" b="1">
                <a:ea typeface="宋体" pitchFamily="2" charset="-122"/>
              </a:rPr>
              <a:t>得到的</a:t>
            </a:r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信息</a:t>
            </a:r>
            <a:r>
              <a:rPr lang="zh-CN" altLang="en-US" b="1">
                <a:ea typeface="宋体" pitchFamily="2" charset="-122"/>
              </a:rPr>
              <a:t>来</a:t>
            </a:r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估计</a:t>
            </a:r>
            <a:r>
              <a:rPr lang="zh-CN" altLang="en-US" b="1">
                <a:ea typeface="宋体" pitchFamily="2" charset="-122"/>
              </a:rPr>
              <a:t>总体的某些</a:t>
            </a:r>
            <a:r>
              <a:rPr lang="zh-CN" altLang="en-US" b="1">
                <a:solidFill>
                  <a:srgbClr val="339933"/>
                </a:solidFill>
                <a:ea typeface="宋体" pitchFamily="2" charset="-122"/>
              </a:rPr>
              <a:t>参数</a:t>
            </a:r>
            <a:r>
              <a:rPr lang="zh-CN" altLang="en-US" b="1">
                <a:ea typeface="宋体" pitchFamily="2" charset="-122"/>
              </a:rPr>
              <a:t>或者参数的某些函数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  <p:sp>
        <p:nvSpPr>
          <p:cNvPr id="1620999" name="Rectangle 7"/>
          <p:cNvSpPr>
            <a:spLocks noChangeArrowheads="1"/>
          </p:cNvSpPr>
          <p:nvPr/>
        </p:nvSpPr>
        <p:spPr bwMode="auto">
          <a:xfrm>
            <a:off x="1042988" y="836613"/>
            <a:ext cx="2578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3200" b="1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zh-CN" altLang="en-US" sz="4000" b="1">
                <a:ea typeface="宋体" pitchFamily="2" charset="-122"/>
              </a:rPr>
              <a:t>参数估计</a:t>
            </a:r>
          </a:p>
        </p:txBody>
      </p:sp>
      <p:sp>
        <p:nvSpPr>
          <p:cNvPr id="1621009" name="AutoShape 17"/>
          <p:cNvSpPr>
            <a:spLocks noChangeArrowheads="1"/>
          </p:cNvSpPr>
          <p:nvPr/>
        </p:nvSpPr>
        <p:spPr bwMode="auto">
          <a:xfrm>
            <a:off x="6234113" y="4451350"/>
            <a:ext cx="2808287" cy="2160588"/>
          </a:xfrm>
          <a:prstGeom prst="wedgeRectCallout">
            <a:avLst>
              <a:gd name="adj1" fmla="val -2292"/>
              <a:gd name="adj2" fmla="val 248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在参数估计问题</a:t>
            </a:r>
          </a:p>
          <a:p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中，假定</a:t>
            </a:r>
            <a:r>
              <a:rPr lang="zh-CN" altLang="en-US" b="1">
                <a:solidFill>
                  <a:srgbClr val="FF0066"/>
                </a:solidFill>
                <a:ea typeface="宋体" pitchFamily="2" charset="-122"/>
              </a:rPr>
              <a:t>总体分</a:t>
            </a:r>
          </a:p>
          <a:p>
            <a:r>
              <a:rPr lang="zh-CN" altLang="en-US" b="1">
                <a:solidFill>
                  <a:srgbClr val="FF0066"/>
                </a:solidFill>
                <a:ea typeface="宋体" pitchFamily="2" charset="-122"/>
              </a:rPr>
              <a:t>布</a:t>
            </a:r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形式</a:t>
            </a:r>
            <a:r>
              <a:rPr lang="zh-CN" altLang="en-US" b="1">
                <a:solidFill>
                  <a:srgbClr val="339933"/>
                </a:solidFill>
                <a:ea typeface="宋体" pitchFamily="2" charset="-122"/>
              </a:rPr>
              <a:t>已知</a:t>
            </a:r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，未</a:t>
            </a:r>
          </a:p>
          <a:p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知的仅仅是一个</a:t>
            </a:r>
          </a:p>
          <a:p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或几个参数</a:t>
            </a:r>
            <a:r>
              <a:rPr lang="en-US" altLang="zh-CN" b="1">
                <a:solidFill>
                  <a:srgbClr val="3366CC"/>
                </a:solidFill>
                <a:ea typeface="宋体" pitchFamily="2" charset="-122"/>
              </a:rPr>
              <a:t>.</a:t>
            </a:r>
          </a:p>
        </p:txBody>
      </p:sp>
      <p:graphicFrame>
        <p:nvGraphicFramePr>
          <p:cNvPr id="1621010" name="Object 18"/>
          <p:cNvGraphicFramePr>
            <a:graphicFrameLocks noGrp="1" noChangeAspect="1"/>
          </p:cNvGraphicFramePr>
          <p:nvPr>
            <p:ph/>
          </p:nvPr>
        </p:nvGraphicFramePr>
        <p:xfrm>
          <a:off x="785813" y="2786063"/>
          <a:ext cx="72898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3" imgW="7289800" imgH="1968500" progId="Equation.3">
                  <p:embed/>
                </p:oleObj>
              </mc:Choice>
              <mc:Fallback>
                <p:oleObj name="公式" r:id="rId3" imgW="7289800" imgH="1968500" progId="Equation.3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786063"/>
                        <a:ext cx="72898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3"/>
          <p:cNvGraphicFramePr>
            <a:graphicFrameLocks noChangeAspect="1"/>
          </p:cNvGraphicFramePr>
          <p:nvPr/>
        </p:nvGraphicFramePr>
        <p:xfrm>
          <a:off x="971550" y="5013325"/>
          <a:ext cx="51847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5" imgW="2844800" imgH="635000" progId="Equation.3">
                  <p:embed/>
                </p:oleObj>
              </mc:Choice>
              <mc:Fallback>
                <p:oleObj name="公式" r:id="rId5" imgW="2844800" imgH="635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5184775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0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0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2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2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0998" grpId="0" autoUpdateAnimBg="0"/>
      <p:bldP spid="1620999" grpId="0" autoUpdateAnimBg="0"/>
      <p:bldP spid="162100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80" name="Text Box 4"/>
          <p:cNvSpPr txBox="1">
            <a:spLocks noChangeArrowheads="1"/>
          </p:cNvSpPr>
          <p:nvPr/>
        </p:nvSpPr>
        <p:spPr bwMode="auto">
          <a:xfrm>
            <a:off x="971550" y="908050"/>
            <a:ext cx="626427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求最大似然估计量的步骤:</a:t>
            </a:r>
          </a:p>
        </p:txBody>
      </p:sp>
      <p:graphicFrame>
        <p:nvGraphicFramePr>
          <p:cNvPr id="1637381" name="Object 5"/>
          <p:cNvGraphicFramePr>
            <a:graphicFrameLocks noChangeAspect="1"/>
          </p:cNvGraphicFramePr>
          <p:nvPr/>
        </p:nvGraphicFramePr>
        <p:xfrm>
          <a:off x="1403350" y="1844675"/>
          <a:ext cx="5976938" cy="238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公式" r:id="rId3" imgW="2832100" imgH="1130300" progId="Equation.3">
                  <p:embed/>
                </p:oleObj>
              </mc:Choice>
              <mc:Fallback>
                <p:oleObj name="公式" r:id="rId3" imgW="2832100" imgH="1130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44675"/>
                        <a:ext cx="5976938" cy="238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7382" name="Object 6"/>
          <p:cNvGraphicFramePr>
            <a:graphicFrameLocks noChangeAspect="1"/>
          </p:cNvGraphicFramePr>
          <p:nvPr/>
        </p:nvGraphicFramePr>
        <p:xfrm>
          <a:off x="1116013" y="4437063"/>
          <a:ext cx="78359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公式" r:id="rId5" imgW="3403600" imgH="660400" progId="Equation.3">
                  <p:embed/>
                </p:oleObj>
              </mc:Choice>
              <mc:Fallback>
                <p:oleObj name="公式" r:id="rId5" imgW="3403600" imgH="660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37063"/>
                        <a:ext cx="78359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738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4" name="Rectangle 4"/>
          <p:cNvSpPr>
            <a:spLocks noChangeArrowheads="1"/>
          </p:cNvSpPr>
          <p:nvPr/>
        </p:nvSpPr>
        <p:spPr bwMode="auto">
          <a:xfrm>
            <a:off x="5940425" y="1773238"/>
            <a:ext cx="2016125" cy="792162"/>
          </a:xfrm>
          <a:prstGeom prst="rect">
            <a:avLst/>
          </a:prstGeom>
          <a:solidFill>
            <a:srgbClr val="00FFCC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05" name="Rectangle 5"/>
          <p:cNvSpPr>
            <a:spLocks noChangeArrowheads="1"/>
          </p:cNvSpPr>
          <p:nvPr/>
        </p:nvSpPr>
        <p:spPr bwMode="auto">
          <a:xfrm>
            <a:off x="1258888" y="4581525"/>
            <a:ext cx="3463925" cy="71755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38" name="Object 6"/>
          <p:cNvGraphicFramePr>
            <a:graphicFrameLocks noChangeAspect="1"/>
          </p:cNvGraphicFramePr>
          <p:nvPr/>
        </p:nvGraphicFramePr>
        <p:xfrm>
          <a:off x="1187450" y="1700213"/>
          <a:ext cx="7056438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公式" r:id="rId3" imgW="3035300" imgH="660400" progId="Equation.3">
                  <p:embed/>
                </p:oleObj>
              </mc:Choice>
              <mc:Fallback>
                <p:oleObj name="公式" r:id="rId3" imgW="3035300" imgH="660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00213"/>
                        <a:ext cx="7056438" cy="153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07" name="Text Box 7"/>
          <p:cNvSpPr txBox="1">
            <a:spLocks noChangeArrowheads="1"/>
          </p:cNvSpPr>
          <p:nvPr/>
        </p:nvSpPr>
        <p:spPr bwMode="auto">
          <a:xfrm>
            <a:off x="1116013" y="3357563"/>
            <a:ext cx="777716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0000FF"/>
                </a:solidFill>
                <a:ea typeface="宋体" pitchFamily="2" charset="-122"/>
              </a:rPr>
              <a:t>        </a:t>
            </a:r>
            <a:r>
              <a:rPr lang="zh-CN" altLang="en-US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最大似然估计法也适用于分布中含有多个未知参数的情况. 此时只需令</a:t>
            </a:r>
          </a:p>
        </p:txBody>
      </p:sp>
      <p:graphicFrame>
        <p:nvGraphicFramePr>
          <p:cNvPr id="1638408" name="Object 8"/>
          <p:cNvGraphicFramePr>
            <a:graphicFrameLocks noChangeAspect="1"/>
          </p:cNvGraphicFramePr>
          <p:nvPr/>
        </p:nvGraphicFramePr>
        <p:xfrm>
          <a:off x="1331913" y="4581525"/>
          <a:ext cx="32400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公式" r:id="rId5" imgW="1803400" imgH="431800" progId="Equation.3">
                  <p:embed/>
                </p:oleObj>
              </mc:Choice>
              <mc:Fallback>
                <p:oleObj name="公式" r:id="rId5" imgW="1803400" imgH="431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581525"/>
                        <a:ext cx="3240087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09" name="Object 9"/>
          <p:cNvGraphicFramePr>
            <a:graphicFrameLocks noChangeAspect="1"/>
          </p:cNvGraphicFramePr>
          <p:nvPr/>
        </p:nvGraphicFramePr>
        <p:xfrm>
          <a:off x="1258888" y="5589588"/>
          <a:ext cx="74168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公式" r:id="rId7" imgW="3263900" imgH="482600" progId="Equation.3">
                  <p:embed/>
                </p:oleObj>
              </mc:Choice>
              <mc:Fallback>
                <p:oleObj name="公式" r:id="rId7" imgW="3263900" imgH="482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589588"/>
                        <a:ext cx="74168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10" name="Text Box 10"/>
          <p:cNvSpPr txBox="1">
            <a:spLocks noChangeArrowheads="1"/>
          </p:cNvSpPr>
          <p:nvPr/>
        </p:nvSpPr>
        <p:spPr bwMode="auto">
          <a:xfrm>
            <a:off x="4932363" y="4652963"/>
            <a:ext cx="22701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ea typeface="黑体" pitchFamily="49" charset="-122"/>
              </a:rPr>
              <a:t>对数似然方程组</a:t>
            </a:r>
          </a:p>
        </p:txBody>
      </p:sp>
      <p:sp>
        <p:nvSpPr>
          <p:cNvPr id="1638411" name="Rectangle 11"/>
          <p:cNvSpPr>
            <a:spLocks noChangeArrowheads="1"/>
          </p:cNvSpPr>
          <p:nvPr/>
        </p:nvSpPr>
        <p:spPr bwMode="auto">
          <a:xfrm>
            <a:off x="7956550" y="1844675"/>
            <a:ext cx="9556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/>
            <a:r>
              <a:rPr lang="zh-CN" altLang="en-US" sz="1900" b="1">
                <a:solidFill>
                  <a:srgbClr val="FF0000"/>
                </a:solidFill>
                <a:ea typeface="黑体" pitchFamily="49" charset="-122"/>
              </a:rPr>
              <a:t>对数似然方程</a:t>
            </a:r>
          </a:p>
        </p:txBody>
      </p:sp>
      <p:sp>
        <p:nvSpPr>
          <p:cNvPr id="1638412" name="Text Box 12"/>
          <p:cNvSpPr txBox="1">
            <a:spLocks noChangeArrowheads="1"/>
          </p:cNvSpPr>
          <p:nvPr/>
        </p:nvSpPr>
        <p:spPr bwMode="auto">
          <a:xfrm>
            <a:off x="1187450" y="836613"/>
            <a:ext cx="7488238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求最大似然估计量的步骤</a:t>
            </a:r>
            <a:r>
              <a:rPr lang="en-US" altLang="zh-CN" sz="36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(Cont.):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4" grpId="0" animBg="1"/>
      <p:bldP spid="1638405" grpId="0" animBg="1"/>
      <p:bldP spid="1638407" grpId="0" autoUpdateAnimBg="0"/>
      <p:bldP spid="1638410" grpId="0" autoUpdateAnimBg="0"/>
      <p:bldP spid="1638411" grpId="0" autoUpdateAnimBg="0"/>
      <p:bldP spid="163841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187450" y="549275"/>
          <a:ext cx="712946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公式" r:id="rId3" imgW="3187700" imgH="457200" progId="Equation.3">
                  <p:embed/>
                </p:oleObj>
              </mc:Choice>
              <mc:Fallback>
                <p:oleObj name="公式" r:id="rId3" imgW="3187700" imgH="457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49275"/>
                        <a:ext cx="7129463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29" name="Object 5"/>
          <p:cNvGraphicFramePr>
            <a:graphicFrameLocks noChangeAspect="1"/>
          </p:cNvGraphicFramePr>
          <p:nvPr/>
        </p:nvGraphicFramePr>
        <p:xfrm>
          <a:off x="1547813" y="1844675"/>
          <a:ext cx="6553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公式" r:id="rId5" imgW="3289300" imgH="457200" progId="Equation.3">
                  <p:embed/>
                </p:oleObj>
              </mc:Choice>
              <mc:Fallback>
                <p:oleObj name="公式" r:id="rId5" imgW="3289300" imgH="457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44675"/>
                        <a:ext cx="65532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30" name="Text Box 6"/>
          <p:cNvSpPr txBox="1">
            <a:spLocks noChangeArrowheads="1"/>
          </p:cNvSpPr>
          <p:nvPr/>
        </p:nvSpPr>
        <p:spPr bwMode="auto">
          <a:xfrm>
            <a:off x="1187450" y="1916113"/>
            <a:ext cx="8366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66"/>
                </a:solidFill>
                <a:ea typeface="黑体" pitchFamily="49" charset="-122"/>
              </a:rPr>
              <a:t>解</a:t>
            </a:r>
          </a:p>
        </p:txBody>
      </p:sp>
      <p:graphicFrame>
        <p:nvGraphicFramePr>
          <p:cNvPr id="1639431" name="Object 7"/>
          <p:cNvGraphicFramePr>
            <a:graphicFrameLocks noChangeAspect="1"/>
          </p:cNvGraphicFramePr>
          <p:nvPr/>
        </p:nvGraphicFramePr>
        <p:xfrm>
          <a:off x="1260475" y="2924175"/>
          <a:ext cx="78835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公式" r:id="rId7" imgW="3060700" imgH="228600" progId="Equation.3">
                  <p:embed/>
                </p:oleObj>
              </mc:Choice>
              <mc:Fallback>
                <p:oleObj name="公式" r:id="rId7" imgW="30607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924175"/>
                        <a:ext cx="7883525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32" name="Text Box 8"/>
          <p:cNvSpPr txBox="1">
            <a:spLocks noChangeArrowheads="1"/>
          </p:cNvSpPr>
          <p:nvPr/>
        </p:nvSpPr>
        <p:spPr bwMode="auto">
          <a:xfrm>
            <a:off x="1258888" y="3933825"/>
            <a:ext cx="21494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66"/>
                </a:solidFill>
                <a:ea typeface="宋体" pitchFamily="2" charset="-122"/>
              </a:rPr>
              <a:t>似然函数</a:t>
            </a:r>
          </a:p>
        </p:txBody>
      </p:sp>
      <p:graphicFrame>
        <p:nvGraphicFramePr>
          <p:cNvPr id="1639433" name="Object 9"/>
          <p:cNvGraphicFramePr>
            <a:graphicFrameLocks noChangeAspect="1"/>
          </p:cNvGraphicFramePr>
          <p:nvPr/>
        </p:nvGraphicFramePr>
        <p:xfrm>
          <a:off x="2700338" y="3716338"/>
          <a:ext cx="38163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公式" r:id="rId9" imgW="1625600" imgH="431800" progId="Equation.3">
                  <p:embed/>
                </p:oleObj>
              </mc:Choice>
              <mc:Fallback>
                <p:oleObj name="公式" r:id="rId9" imgW="16256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716338"/>
                        <a:ext cx="3816350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34" name="Object 10"/>
          <p:cNvGraphicFramePr>
            <a:graphicFrameLocks noChangeAspect="1"/>
          </p:cNvGraphicFramePr>
          <p:nvPr/>
        </p:nvGraphicFramePr>
        <p:xfrm>
          <a:off x="3276600" y="4797425"/>
          <a:ext cx="4319588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公式" r:id="rId11" imgW="1218671" imgH="393529" progId="Equation.3">
                  <p:embed/>
                </p:oleObj>
              </mc:Choice>
              <mc:Fallback>
                <p:oleObj name="公式" r:id="rId11" imgW="1218671" imgH="39352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97425"/>
                        <a:ext cx="4319588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1331913" y="549275"/>
            <a:ext cx="10160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200" b="1">
              <a:solidFill>
                <a:srgbClr val="FF0066"/>
              </a:solidFill>
              <a:ea typeface="黑体" pitchFamily="49" charset="-122"/>
            </a:endParaRPr>
          </a:p>
        </p:txBody>
      </p:sp>
      <p:sp>
        <p:nvSpPr>
          <p:cNvPr id="15371" name="Rectangle 17"/>
          <p:cNvSpPr>
            <a:spLocks noChangeArrowheads="1"/>
          </p:cNvSpPr>
          <p:nvPr/>
        </p:nvSpPr>
        <p:spPr bwMode="auto">
          <a:xfrm>
            <a:off x="6659563" y="3573463"/>
            <a:ext cx="1944687" cy="1008062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7" name="Object 19"/>
          <p:cNvGraphicFramePr>
            <a:graphicFrameLocks noGrp="1" noChangeAspect="1"/>
          </p:cNvGraphicFramePr>
          <p:nvPr>
            <p:ph/>
          </p:nvPr>
        </p:nvGraphicFramePr>
        <p:xfrm>
          <a:off x="6643702" y="3643314"/>
          <a:ext cx="1928826" cy="84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公式" r:id="rId13" imgW="1041400" imgH="457200" progId="Equation.3">
                  <p:embed/>
                </p:oleObj>
              </mc:Choice>
              <mc:Fallback>
                <p:oleObj name="公式" r:id="rId13" imgW="1041400" imgH="457200" progId="Equation.3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3643314"/>
                        <a:ext cx="1928826" cy="846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30" grpId="0" autoUpdateAnimBg="0"/>
      <p:bldP spid="163943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476375" y="1700213"/>
          <a:ext cx="590391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公式" r:id="rId3" imgW="2590800" imgH="406400" progId="Equation.3">
                  <p:embed/>
                </p:oleObj>
              </mc:Choice>
              <mc:Fallback>
                <p:oleObj name="公式" r:id="rId3" imgW="2590800" imgH="40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700213"/>
                        <a:ext cx="5903913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53" name="Object 5"/>
          <p:cNvGraphicFramePr>
            <a:graphicFrameLocks noChangeAspect="1"/>
          </p:cNvGraphicFramePr>
          <p:nvPr/>
        </p:nvGraphicFramePr>
        <p:xfrm>
          <a:off x="1763713" y="2852738"/>
          <a:ext cx="475297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5" imgW="2222500" imgH="571500" progId="Equation.3">
                  <p:embed/>
                </p:oleObj>
              </mc:Choice>
              <mc:Fallback>
                <p:oleObj name="公式" r:id="rId5" imgW="2222500" imgH="5715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852738"/>
                        <a:ext cx="4752975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54" name="Object 6"/>
          <p:cNvGraphicFramePr>
            <a:graphicFrameLocks noChangeAspect="1"/>
          </p:cNvGraphicFramePr>
          <p:nvPr/>
        </p:nvGraphicFramePr>
        <p:xfrm>
          <a:off x="971550" y="4365625"/>
          <a:ext cx="46799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公式" r:id="rId7" imgW="1853396" imgH="215806" progId="Equation.3">
                  <p:embed/>
                </p:oleObj>
              </mc:Choice>
              <mc:Fallback>
                <p:oleObj name="公式" r:id="rId7" imgW="1853396" imgH="21580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46799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55" name="Object 7"/>
          <p:cNvGraphicFramePr>
            <a:graphicFrameLocks noChangeAspect="1"/>
          </p:cNvGraphicFramePr>
          <p:nvPr/>
        </p:nvGraphicFramePr>
        <p:xfrm>
          <a:off x="5580063" y="4005263"/>
          <a:ext cx="287972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公式" r:id="rId9" imgW="939392" imgH="393529" progId="Equation.3">
                  <p:embed/>
                </p:oleObj>
              </mc:Choice>
              <mc:Fallback>
                <p:oleObj name="公式" r:id="rId9" imgW="939392" imgH="393529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005263"/>
                        <a:ext cx="2879725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1042988" y="476250"/>
          <a:ext cx="72009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公式" r:id="rId3" imgW="3162300" imgH="711200" progId="Equation.3">
                  <p:embed/>
                </p:oleObj>
              </mc:Choice>
              <mc:Fallback>
                <p:oleObj name="公式" r:id="rId3" imgW="3162300" imgH="71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6250"/>
                        <a:ext cx="7200900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477" name="Text Box 5"/>
          <p:cNvSpPr txBox="1">
            <a:spLocks noChangeArrowheads="1"/>
          </p:cNvSpPr>
          <p:nvPr/>
        </p:nvSpPr>
        <p:spPr bwMode="auto">
          <a:xfrm>
            <a:off x="1187450" y="2276475"/>
            <a:ext cx="14938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66"/>
                </a:solidFill>
                <a:ea typeface="黑体" pitchFamily="49" charset="-122"/>
              </a:rPr>
              <a:t>解</a:t>
            </a:r>
          </a:p>
        </p:txBody>
      </p:sp>
      <p:graphicFrame>
        <p:nvGraphicFramePr>
          <p:cNvPr id="1641478" name="Object 6"/>
          <p:cNvGraphicFramePr>
            <a:graphicFrameLocks noChangeAspect="1"/>
          </p:cNvGraphicFramePr>
          <p:nvPr/>
        </p:nvGraphicFramePr>
        <p:xfrm>
          <a:off x="1908175" y="2205038"/>
          <a:ext cx="3744913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公式" r:id="rId5" imgW="1205977" imgH="215806" progId="Equation.3">
                  <p:embed/>
                </p:oleObj>
              </mc:Choice>
              <mc:Fallback>
                <p:oleObj name="公式" r:id="rId5" imgW="1205977" imgH="21580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05038"/>
                        <a:ext cx="3744913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79" name="Object 7"/>
          <p:cNvGraphicFramePr>
            <a:graphicFrameLocks noChangeAspect="1"/>
          </p:cNvGraphicFramePr>
          <p:nvPr/>
        </p:nvGraphicFramePr>
        <p:xfrm>
          <a:off x="2124075" y="2636838"/>
          <a:ext cx="510857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公式" r:id="rId7" imgW="1803400" imgH="482600" progId="Equation.3">
                  <p:embed/>
                </p:oleObj>
              </mc:Choice>
              <mc:Fallback>
                <p:oleObj name="公式" r:id="rId7" imgW="1803400" imgH="482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636838"/>
                        <a:ext cx="5108575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480" name="Text Box 8"/>
          <p:cNvSpPr txBox="1">
            <a:spLocks noChangeArrowheads="1"/>
          </p:cNvSpPr>
          <p:nvPr/>
        </p:nvSpPr>
        <p:spPr bwMode="auto">
          <a:xfrm>
            <a:off x="1187450" y="3933825"/>
            <a:ext cx="370363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en-US" altLang="zh-CN" sz="2400" b="1" i="1">
                <a:solidFill>
                  <a:srgbClr val="FF0066"/>
                </a:solidFill>
                <a:ea typeface="宋体" pitchFamily="2" charset="-122"/>
              </a:rPr>
              <a:t>X </a:t>
            </a:r>
            <a:r>
              <a:rPr lang="zh-CN" altLang="en-US" sz="2400" b="1">
                <a:solidFill>
                  <a:srgbClr val="FF0066"/>
                </a:solidFill>
                <a:ea typeface="宋体" pitchFamily="2" charset="-122"/>
                <a:sym typeface="Math1" pitchFamily="2" charset="2"/>
              </a:rPr>
              <a:t>的</a:t>
            </a:r>
            <a:r>
              <a:rPr lang="zh-CN" altLang="en-US" sz="2400" b="1">
                <a:solidFill>
                  <a:srgbClr val="FF0066"/>
                </a:solidFill>
                <a:ea typeface="宋体" pitchFamily="2" charset="-122"/>
              </a:rPr>
              <a:t>似然函数为</a:t>
            </a:r>
          </a:p>
        </p:txBody>
      </p:sp>
      <p:graphicFrame>
        <p:nvGraphicFramePr>
          <p:cNvPr id="1641481" name="Object 9"/>
          <p:cNvGraphicFramePr>
            <a:graphicFrameLocks noChangeAspect="1"/>
          </p:cNvGraphicFramePr>
          <p:nvPr/>
        </p:nvGraphicFramePr>
        <p:xfrm>
          <a:off x="1692275" y="4005263"/>
          <a:ext cx="6192838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公式" r:id="rId9" imgW="44840160" imgH="11575800" progId="Equation.3">
                  <p:embed/>
                </p:oleObj>
              </mc:Choice>
              <mc:Fallback>
                <p:oleObj name="公式" r:id="rId9" imgW="44840160" imgH="11575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05263"/>
                        <a:ext cx="6192838" cy="159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1258888" y="620713"/>
            <a:ext cx="1016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200" b="1">
              <a:solidFill>
                <a:srgbClr val="FF0066"/>
              </a:solidFill>
              <a:ea typeface="黑体" pitchFamily="49" charset="-122"/>
            </a:endParaRPr>
          </a:p>
        </p:txBody>
      </p:sp>
      <p:graphicFrame>
        <p:nvGraphicFramePr>
          <p:cNvPr id="1641483" name="Object 11"/>
          <p:cNvGraphicFramePr>
            <a:graphicFrameLocks noGrp="1" noChangeAspect="1"/>
          </p:cNvGraphicFramePr>
          <p:nvPr>
            <p:ph/>
          </p:nvPr>
        </p:nvGraphicFramePr>
        <p:xfrm>
          <a:off x="1500188" y="5643563"/>
          <a:ext cx="604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11" imgW="6045200" imgH="927100" progId="">
                  <p:embed/>
                </p:oleObj>
              </mc:Choice>
              <mc:Fallback>
                <p:oleObj name="Equation" r:id="rId11" imgW="6045200" imgH="927100" progId="">
                  <p:embed/>
                  <p:pic>
                    <p:nvPicPr>
                      <p:cNvPr id="0" name="Picture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643563"/>
                        <a:ext cx="6045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4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77" grpId="0" autoUpdateAnimBg="0"/>
      <p:bldP spid="164148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116013" y="620713"/>
          <a:ext cx="734536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公式" r:id="rId3" imgW="3251200" imgH="431800" progId="Equation.3">
                  <p:embed/>
                </p:oleObj>
              </mc:Choice>
              <mc:Fallback>
                <p:oleObj name="公式" r:id="rId3" imgW="32512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20713"/>
                        <a:ext cx="7345362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501" name="Object 5"/>
          <p:cNvGraphicFramePr>
            <a:graphicFrameLocks noChangeAspect="1"/>
          </p:cNvGraphicFramePr>
          <p:nvPr/>
        </p:nvGraphicFramePr>
        <p:xfrm>
          <a:off x="1979613" y="1844675"/>
          <a:ext cx="360045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公式" r:id="rId5" imgW="1548728" imgH="863225" progId="Equation.3">
                  <p:embed/>
                </p:oleObj>
              </mc:Choice>
              <mc:Fallback>
                <p:oleObj name="公式" r:id="rId5" imgW="1548728" imgH="863225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844675"/>
                        <a:ext cx="3600450" cy="200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502" name="Object 6"/>
          <p:cNvGraphicFramePr>
            <a:graphicFrameLocks noChangeAspect="1"/>
          </p:cNvGraphicFramePr>
          <p:nvPr/>
        </p:nvGraphicFramePr>
        <p:xfrm>
          <a:off x="2195513" y="4076700"/>
          <a:ext cx="338455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公式" r:id="rId7" imgW="1295400" imgH="457200" progId="Equation.3">
                  <p:embed/>
                </p:oleObj>
              </mc:Choice>
              <mc:Fallback>
                <p:oleObj name="公式" r:id="rId7" imgW="1295400" imgH="457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76700"/>
                        <a:ext cx="3384550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503" name="Object 7"/>
          <p:cNvGraphicFramePr>
            <a:graphicFrameLocks noChangeAspect="1"/>
          </p:cNvGraphicFramePr>
          <p:nvPr/>
        </p:nvGraphicFramePr>
        <p:xfrm>
          <a:off x="2124075" y="5373688"/>
          <a:ext cx="548322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公式" r:id="rId9" imgW="2032000" imgH="431800" progId="Equation.3">
                  <p:embed/>
                </p:oleObj>
              </mc:Choice>
              <mc:Fallback>
                <p:oleObj name="公式" r:id="rId9" imgW="20320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73688"/>
                        <a:ext cx="5483225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504" name="Object 8"/>
          <p:cNvGraphicFramePr>
            <a:graphicFrameLocks noChangeAspect="1"/>
          </p:cNvGraphicFramePr>
          <p:nvPr/>
        </p:nvGraphicFramePr>
        <p:xfrm>
          <a:off x="1763713" y="4365625"/>
          <a:ext cx="515937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公式" r:id="rId11" imgW="190417" imgH="710891" progId="Equation.3">
                  <p:embed/>
                </p:oleObj>
              </mc:Choice>
              <mc:Fallback>
                <p:oleObj name="公式" r:id="rId11" imgW="190417" imgH="710891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365625"/>
                        <a:ext cx="515937" cy="192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331913" y="1700213"/>
          <a:ext cx="41036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公式" r:id="rId3" imgW="1854200" imgH="457200" progId="Equation.3">
                  <p:embed/>
                </p:oleObj>
              </mc:Choice>
              <mc:Fallback>
                <p:oleObj name="公式" r:id="rId3" imgW="185420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00213"/>
                        <a:ext cx="4103687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525" name="Object 5"/>
          <p:cNvGraphicFramePr>
            <a:graphicFrameLocks noChangeAspect="1"/>
          </p:cNvGraphicFramePr>
          <p:nvPr/>
        </p:nvGraphicFramePr>
        <p:xfrm>
          <a:off x="5508625" y="1700213"/>
          <a:ext cx="2665413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公式" r:id="rId5" imgW="22872960" imgH="9441720" progId="Equation.3">
                  <p:embed/>
                </p:oleObj>
              </mc:Choice>
              <mc:Fallback>
                <p:oleObj name="公式" r:id="rId5" imgW="22872960" imgH="94417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700213"/>
                        <a:ext cx="2665413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526" name="Object 6"/>
          <p:cNvGraphicFramePr>
            <a:graphicFrameLocks noChangeAspect="1"/>
          </p:cNvGraphicFramePr>
          <p:nvPr/>
        </p:nvGraphicFramePr>
        <p:xfrm>
          <a:off x="1331913" y="3284538"/>
          <a:ext cx="55975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公式" r:id="rId7" imgW="2590800" imgH="431800" progId="Equation.3">
                  <p:embed/>
                </p:oleObj>
              </mc:Choice>
              <mc:Fallback>
                <p:oleObj name="公式" r:id="rId7" imgW="25908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84538"/>
                        <a:ext cx="5597525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527" name="Object 7"/>
          <p:cNvGraphicFramePr>
            <a:graphicFrameLocks noChangeAspect="1"/>
          </p:cNvGraphicFramePr>
          <p:nvPr/>
        </p:nvGraphicFramePr>
        <p:xfrm>
          <a:off x="2843213" y="4581525"/>
          <a:ext cx="34956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公式" r:id="rId9" imgW="27449640" imgH="9441720" progId="Equation.3">
                  <p:embed/>
                </p:oleObj>
              </mc:Choice>
              <mc:Fallback>
                <p:oleObj name="公式" r:id="rId9" imgW="27449640" imgH="94417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581525"/>
                        <a:ext cx="349567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900113" y="1700213"/>
          <a:ext cx="75866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公式" r:id="rId3" imgW="3492500" imgH="698500" progId="Equation.3">
                  <p:embed/>
                </p:oleObj>
              </mc:Choice>
              <mc:Fallback>
                <p:oleObj name="公式" r:id="rId3" imgW="3492500" imgH="6985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00213"/>
                        <a:ext cx="7586662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549" name="Text Box 5"/>
          <p:cNvSpPr txBox="1">
            <a:spLocks noChangeArrowheads="1"/>
          </p:cNvSpPr>
          <p:nvPr/>
        </p:nvSpPr>
        <p:spPr bwMode="auto">
          <a:xfrm>
            <a:off x="1258888" y="3284538"/>
            <a:ext cx="149383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66"/>
                </a:solidFill>
                <a:ea typeface="黑体" pitchFamily="49" charset="-122"/>
              </a:rPr>
              <a:t>解</a:t>
            </a:r>
          </a:p>
        </p:txBody>
      </p:sp>
      <p:graphicFrame>
        <p:nvGraphicFramePr>
          <p:cNvPr id="1644550" name="Object 6"/>
          <p:cNvGraphicFramePr>
            <a:graphicFrameLocks noChangeAspect="1"/>
          </p:cNvGraphicFramePr>
          <p:nvPr/>
        </p:nvGraphicFramePr>
        <p:xfrm>
          <a:off x="1763713" y="3284538"/>
          <a:ext cx="30241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公式" r:id="rId5" imgW="1294838" imgH="215806" progId="Equation.3">
                  <p:embed/>
                </p:oleObj>
              </mc:Choice>
              <mc:Fallback>
                <p:oleObj name="公式" r:id="rId5" imgW="1294838" imgH="215806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84538"/>
                        <a:ext cx="302418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551" name="Object 7"/>
          <p:cNvGraphicFramePr>
            <a:graphicFrameLocks noChangeAspect="1"/>
          </p:cNvGraphicFramePr>
          <p:nvPr/>
        </p:nvGraphicFramePr>
        <p:xfrm>
          <a:off x="4584700" y="2781300"/>
          <a:ext cx="343058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公式" r:id="rId7" imgW="1600200" imgH="660400" progId="Equation.3">
                  <p:embed/>
                </p:oleObj>
              </mc:Choice>
              <mc:Fallback>
                <p:oleObj name="公式" r:id="rId7" imgW="1600200" imgH="6604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781300"/>
                        <a:ext cx="3430588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258888" y="1700213"/>
            <a:ext cx="10160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200" b="1">
              <a:solidFill>
                <a:srgbClr val="FF0066"/>
              </a:solidFill>
              <a:ea typeface="黑体" pitchFamily="49" charset="-122"/>
            </a:endParaRPr>
          </a:p>
        </p:txBody>
      </p:sp>
      <p:graphicFrame>
        <p:nvGraphicFramePr>
          <p:cNvPr id="1644554" name="Object 10"/>
          <p:cNvGraphicFramePr>
            <a:graphicFrameLocks noChangeAspect="1"/>
          </p:cNvGraphicFramePr>
          <p:nvPr/>
        </p:nvGraphicFramePr>
        <p:xfrm>
          <a:off x="1116013" y="3933825"/>
          <a:ext cx="21605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公式" r:id="rId9" imgW="952087" imgH="215806" progId="Equation.3">
                  <p:embed/>
                </p:oleObj>
              </mc:Choice>
              <mc:Fallback>
                <p:oleObj name="公式" r:id="rId9" imgW="952087" imgH="21580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33825"/>
                        <a:ext cx="216058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555" name="Object 11"/>
          <p:cNvGraphicFramePr>
            <a:graphicFrameLocks noChangeAspect="1"/>
          </p:cNvGraphicFramePr>
          <p:nvPr/>
        </p:nvGraphicFramePr>
        <p:xfrm>
          <a:off x="2555875" y="4221163"/>
          <a:ext cx="45370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公式" r:id="rId11" imgW="2133600" imgH="660400" progId="Equation.3">
                  <p:embed/>
                </p:oleObj>
              </mc:Choice>
              <mc:Fallback>
                <p:oleObj name="公式" r:id="rId11" imgW="2133600" imgH="6604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21163"/>
                        <a:ext cx="4537075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2"/>
          <p:cNvGraphicFramePr>
            <a:graphicFrameLocks noChangeAspect="1"/>
          </p:cNvGraphicFramePr>
          <p:nvPr/>
        </p:nvGraphicFramePr>
        <p:xfrm>
          <a:off x="1187450" y="5661025"/>
          <a:ext cx="45053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公式" r:id="rId13" imgW="2209800" imgH="508000" progId="Equation.3">
                  <p:embed/>
                </p:oleObj>
              </mc:Choice>
              <mc:Fallback>
                <p:oleObj name="公式" r:id="rId13" imgW="2209800" imgH="5080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661025"/>
                        <a:ext cx="4505325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54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1593850" y="1617663"/>
          <a:ext cx="3698875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公式" r:id="rId3" imgW="1435100" imgH="609600" progId="Equation.3">
                  <p:embed/>
                </p:oleObj>
              </mc:Choice>
              <mc:Fallback>
                <p:oleObj name="公式" r:id="rId3" imgW="1435100" imgH="609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617663"/>
                        <a:ext cx="3698875" cy="157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573" name="Object 5"/>
          <p:cNvGraphicFramePr>
            <a:graphicFrameLocks noChangeAspect="1"/>
          </p:cNvGraphicFramePr>
          <p:nvPr/>
        </p:nvGraphicFramePr>
        <p:xfrm>
          <a:off x="1258888" y="3213100"/>
          <a:ext cx="52578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公式" r:id="rId5" imgW="2374900" imgH="508000" progId="Equation.3">
                  <p:embed/>
                </p:oleObj>
              </mc:Choice>
              <mc:Fallback>
                <p:oleObj name="公式" r:id="rId5" imgW="2374900" imgH="508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13100"/>
                        <a:ext cx="52578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574" name="Object 6"/>
          <p:cNvGraphicFramePr>
            <a:graphicFrameLocks noChangeAspect="1"/>
          </p:cNvGraphicFramePr>
          <p:nvPr/>
        </p:nvGraphicFramePr>
        <p:xfrm>
          <a:off x="1258888" y="4437063"/>
          <a:ext cx="74168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公式" r:id="rId7" imgW="3467100" imgH="482600" progId="Equation.3">
                  <p:embed/>
                </p:oleObj>
              </mc:Choice>
              <mc:Fallback>
                <p:oleObj name="公式" r:id="rId7" imgW="3467100" imgH="482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437063"/>
                        <a:ext cx="7416800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575" name="Object 7"/>
          <p:cNvGraphicFramePr>
            <a:graphicFrameLocks noChangeAspect="1"/>
          </p:cNvGraphicFramePr>
          <p:nvPr/>
        </p:nvGraphicFramePr>
        <p:xfrm>
          <a:off x="2268538" y="5229225"/>
          <a:ext cx="45370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公式" r:id="rId9" imgW="1841500" imgH="317500" progId="Equation.3">
                  <p:embed/>
                </p:oleObj>
              </mc:Choice>
              <mc:Fallback>
                <p:oleObj name="公式" r:id="rId9" imgW="1841500" imgH="3175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229225"/>
                        <a:ext cx="453707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908175" y="333375"/>
            <a:ext cx="4968875" cy="12239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979613" y="476250"/>
            <a:ext cx="411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66"/>
                </a:solidFill>
                <a:ea typeface="宋体" pitchFamily="2" charset="-122"/>
              </a:rPr>
              <a:t>用求导方法无法最终确定</a:t>
            </a:r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2051050" y="1052513"/>
            <a:ext cx="4113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只能用最大似然原则来求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522288" y="3068638"/>
            <a:ext cx="7848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        </a:t>
            </a:r>
            <a:r>
              <a:rPr lang="zh-CN" altLang="en-US" sz="2800" b="1"/>
              <a:t>第二次捕出的有记号的鱼数</a:t>
            </a:r>
            <a:r>
              <a:rPr lang="en-US" altLang="zh-CN" sz="2800" b="1" i="1">
                <a:solidFill>
                  <a:schemeClr val="accent1"/>
                </a:solidFill>
              </a:rPr>
              <a:t>X</a:t>
            </a:r>
            <a:r>
              <a:rPr lang="zh-CN" altLang="en-US" sz="2800" b="1"/>
              <a:t>是</a:t>
            </a:r>
            <a:r>
              <a:rPr lang="en-US" altLang="zh-CN" sz="2800" b="1" i="1"/>
              <a:t>r.v</a:t>
            </a:r>
            <a:r>
              <a:rPr lang="en-US" altLang="zh-CN" sz="2800" b="1"/>
              <a:t>,  </a:t>
            </a:r>
            <a:r>
              <a:rPr lang="en-US" altLang="zh-CN" sz="2800" b="1" i="1"/>
              <a:t>X</a:t>
            </a:r>
            <a:r>
              <a:rPr lang="zh-CN" altLang="en-US" sz="2800" b="1"/>
              <a:t>具有超几何分布：</a:t>
            </a:r>
          </a:p>
        </p:txBody>
      </p:sp>
      <p:graphicFrame>
        <p:nvGraphicFramePr>
          <p:cNvPr id="175104" name="Object 0"/>
          <p:cNvGraphicFramePr>
            <a:graphicFrameLocks noChangeAspect="1"/>
          </p:cNvGraphicFramePr>
          <p:nvPr/>
        </p:nvGraphicFramePr>
        <p:xfrm>
          <a:off x="2162175" y="4005263"/>
          <a:ext cx="4065588" cy="228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4" name="公式" r:id="rId3" imgW="38738160" imgH="21941640" progId="Equation.3">
                  <p:embed/>
                </p:oleObj>
              </mc:Choice>
              <mc:Fallback>
                <p:oleObj name="公式" r:id="rId3" imgW="38738160" imgH="2194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4005263"/>
                        <a:ext cx="4065588" cy="228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522288" y="1006475"/>
            <a:ext cx="8153400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zh-CN" sz="2800" b="1"/>
              <a:t>        </a:t>
            </a:r>
            <a:r>
              <a:rPr lang="zh-CN" altLang="en-US" sz="2800" b="1"/>
              <a:t>为了估计湖中的鱼数</a:t>
            </a:r>
            <a:r>
              <a:rPr lang="en-US" altLang="zh-CN" sz="2800" b="1" i="1">
                <a:solidFill>
                  <a:schemeClr val="accent1"/>
                </a:solidFill>
              </a:rPr>
              <a:t>N</a:t>
            </a:r>
            <a:r>
              <a:rPr lang="zh-CN" altLang="en-US" sz="2800" b="1"/>
              <a:t>，第一次捕上 </a:t>
            </a:r>
            <a:r>
              <a:rPr lang="en-US" altLang="zh-CN" sz="2800" b="1" i="1">
                <a:solidFill>
                  <a:schemeClr val="accent1"/>
                </a:solidFill>
              </a:rPr>
              <a:t>r </a:t>
            </a:r>
            <a:r>
              <a:rPr lang="zh-CN" altLang="en-US" sz="2800" b="1"/>
              <a:t>条鱼 ，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/>
              <a:t>做上记号后放回</a:t>
            </a:r>
            <a:r>
              <a:rPr lang="en-US" altLang="zh-CN" sz="2800" b="1"/>
              <a:t>.  </a:t>
            </a:r>
            <a:r>
              <a:rPr lang="zh-CN" altLang="en-US" sz="2800" b="1"/>
              <a:t>隔一段时间后</a:t>
            </a:r>
            <a:r>
              <a:rPr lang="en-US" altLang="zh-CN" sz="2800" b="1"/>
              <a:t>,   </a:t>
            </a:r>
            <a:r>
              <a:rPr lang="zh-CN" altLang="en-US" sz="2800" b="1"/>
              <a:t>再捕出 </a:t>
            </a:r>
            <a:r>
              <a:rPr lang="en-US" altLang="zh-CN" sz="2800" b="1" i="1">
                <a:solidFill>
                  <a:schemeClr val="accent1"/>
                </a:solidFill>
              </a:rPr>
              <a:t>S</a:t>
            </a:r>
            <a:r>
              <a:rPr lang="en-US" altLang="zh-CN" sz="2800" b="1"/>
              <a:t> </a:t>
            </a:r>
            <a:r>
              <a:rPr lang="zh-CN" altLang="zh-CN" sz="2800" b="1"/>
              <a:t>条鱼</a:t>
            </a:r>
            <a:r>
              <a:rPr lang="zh-CN" altLang="en-US" sz="2800" b="1"/>
              <a:t> </a:t>
            </a:r>
            <a:r>
              <a:rPr lang="zh-CN" altLang="zh-CN" sz="2800" b="1"/>
              <a:t>,   </a:t>
            </a:r>
            <a:endParaRPr lang="en-US" altLang="zh-CN" sz="2800" b="1"/>
          </a:p>
          <a:p>
            <a:pPr eaLnBrk="1" hangingPunct="1">
              <a:lnSpc>
                <a:spcPct val="115000"/>
              </a:lnSpc>
            </a:pPr>
            <a:r>
              <a:rPr lang="zh-CN" altLang="zh-CN" sz="2800" b="1"/>
              <a:t>结果发现这</a:t>
            </a:r>
            <a:r>
              <a:rPr lang="en-US" altLang="zh-CN" sz="2800" b="1" i="1">
                <a:solidFill>
                  <a:schemeClr val="accent1"/>
                </a:solidFill>
              </a:rPr>
              <a:t>S</a:t>
            </a:r>
            <a:r>
              <a:rPr lang="zh-CN" altLang="en-US" sz="2800" b="1"/>
              <a:t>条鱼中有</a:t>
            </a:r>
            <a:r>
              <a:rPr lang="en-US" altLang="zh-CN" sz="2800" b="1" i="1">
                <a:solidFill>
                  <a:schemeClr val="accent1"/>
                </a:solidFill>
              </a:rPr>
              <a:t>k</a:t>
            </a:r>
            <a:r>
              <a:rPr lang="zh-CN" altLang="en-US" sz="2800" b="1"/>
              <a:t>条标有记号</a:t>
            </a:r>
            <a:r>
              <a:rPr lang="en-US" altLang="zh-CN" sz="2800" b="1"/>
              <a:t>.</a:t>
            </a:r>
            <a:r>
              <a:rPr lang="zh-CN" altLang="en-US" sz="2800" b="1"/>
              <a:t>根据这个信息，如何估计湖中的鱼数呢？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1325563" y="461963"/>
            <a:ext cx="6613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 eaLnBrk="1" hangingPunct="1"/>
            <a:r>
              <a:rPr lang="zh-CN" altLang="en-US" sz="2800" b="1"/>
              <a:t>最后，我们用最大似然法估计湖中的鱼数</a:t>
            </a:r>
          </a:p>
        </p:txBody>
      </p:sp>
      <p:graphicFrame>
        <p:nvGraphicFramePr>
          <p:cNvPr id="175105" name="Object 1"/>
          <p:cNvGraphicFramePr>
            <a:graphicFrameLocks noChangeAspect="1"/>
          </p:cNvGraphicFramePr>
          <p:nvPr/>
        </p:nvGraphicFramePr>
        <p:xfrm>
          <a:off x="539750" y="5949950"/>
          <a:ext cx="26098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5" name="公式" r:id="rId5" imgW="25923960" imgH="4868640" progId="Equation.3">
                  <p:embed/>
                </p:oleObj>
              </mc:Choice>
              <mc:Fallback>
                <p:oleObj name="公式" r:id="rId5" imgW="25923960" imgH="4868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949950"/>
                        <a:ext cx="26098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6983" name="Picture 7" descr="DW6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32588" y="4448175"/>
            <a:ext cx="2057400" cy="12858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5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5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5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5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80" grpId="0" autoUpdateAnimBg="0"/>
      <p:bldP spid="12698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89" name="Text Box 49"/>
          <p:cNvSpPr txBox="1">
            <a:spLocks noChangeArrowheads="1"/>
          </p:cNvSpPr>
          <p:nvPr/>
        </p:nvSpPr>
        <p:spPr bwMode="auto">
          <a:xfrm>
            <a:off x="1727200" y="5645150"/>
            <a:ext cx="4838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这类问题称为</a:t>
            </a:r>
            <a:r>
              <a:rPr lang="zh-CN" altLang="en-US" b="1">
                <a:solidFill>
                  <a:srgbClr val="339933"/>
                </a:solidFill>
                <a:ea typeface="宋体" pitchFamily="2" charset="-122"/>
              </a:rPr>
              <a:t>参数估计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  <p:sp>
        <p:nvSpPr>
          <p:cNvPr id="1623090" name="Rectangle 50"/>
          <p:cNvSpPr>
            <a:spLocks noChangeArrowheads="1"/>
          </p:cNvSpPr>
          <p:nvPr/>
        </p:nvSpPr>
        <p:spPr bwMode="auto">
          <a:xfrm>
            <a:off x="1042988" y="765175"/>
            <a:ext cx="66976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4000" b="1">
                <a:solidFill>
                  <a:srgbClr val="02083E"/>
                </a:solidFill>
                <a:ea typeface="宋体" pitchFamily="2" charset="-122"/>
              </a:rPr>
              <a:t>参数估计问题的定义</a:t>
            </a:r>
          </a:p>
        </p:txBody>
      </p:sp>
      <p:sp>
        <p:nvSpPr>
          <p:cNvPr id="1623091" name="Rectangle 51"/>
          <p:cNvSpPr>
            <a:spLocks noChangeArrowheads="1"/>
          </p:cNvSpPr>
          <p:nvPr/>
        </p:nvSpPr>
        <p:spPr bwMode="auto">
          <a:xfrm>
            <a:off x="3943350" y="3500438"/>
            <a:ext cx="1892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ea typeface="宋体" pitchFamily="2" charset="-122"/>
              </a:rPr>
              <a:t>X</a:t>
            </a:r>
            <a:r>
              <a:rPr lang="en-US" altLang="zh-CN" b="1" i="1" baseline="-25000">
                <a:ea typeface="宋体" pitchFamily="2" charset="-122"/>
              </a:rPr>
              <a:t>1</a:t>
            </a:r>
            <a:r>
              <a:rPr lang="en-US" altLang="zh-CN" b="1" i="1">
                <a:ea typeface="宋体" pitchFamily="2" charset="-122"/>
              </a:rPr>
              <a:t>,X</a:t>
            </a:r>
            <a:r>
              <a:rPr lang="en-US" altLang="zh-CN" b="1" i="1" baseline="-25000">
                <a:ea typeface="宋体" pitchFamily="2" charset="-122"/>
              </a:rPr>
              <a:t>2</a:t>
            </a:r>
            <a:r>
              <a:rPr lang="en-US" altLang="zh-CN" b="1" i="1">
                <a:ea typeface="宋体" pitchFamily="2" charset="-122"/>
              </a:rPr>
              <a:t>,…,X</a:t>
            </a:r>
            <a:r>
              <a:rPr lang="en-US" altLang="zh-CN" b="1" i="1" baseline="-25000">
                <a:ea typeface="宋体" pitchFamily="2" charset="-122"/>
              </a:rPr>
              <a:t>n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008063" y="4262438"/>
            <a:ext cx="7343775" cy="1238250"/>
            <a:chOff x="295" y="2695"/>
            <a:chExt cx="4626" cy="780"/>
          </a:xfrm>
        </p:grpSpPr>
        <p:sp>
          <p:nvSpPr>
            <p:cNvPr id="3088" name="Rectangle 53"/>
            <p:cNvSpPr>
              <a:spLocks noChangeArrowheads="1"/>
            </p:cNvSpPr>
            <p:nvPr/>
          </p:nvSpPr>
          <p:spPr bwMode="auto">
            <a:xfrm>
              <a:off x="307" y="2697"/>
              <a:ext cx="25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b="1">
                  <a:ea typeface="宋体" pitchFamily="2" charset="-122"/>
                </a:rPr>
                <a:t>要依据该样本对参数</a:t>
              </a:r>
            </a:p>
          </p:txBody>
        </p:sp>
        <p:graphicFrame>
          <p:nvGraphicFramePr>
            <p:cNvPr id="3077" name="Object 54"/>
            <p:cNvGraphicFramePr>
              <a:graphicFrameLocks noChangeAspect="1"/>
            </p:cNvGraphicFramePr>
            <p:nvPr/>
          </p:nvGraphicFramePr>
          <p:xfrm>
            <a:off x="2426" y="2704"/>
            <a:ext cx="25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公式" r:id="rId3" imgW="3346560" imgH="4258800" progId="Equation.3">
                    <p:embed/>
                  </p:oleObj>
                </mc:Choice>
                <mc:Fallback>
                  <p:oleObj name="公式" r:id="rId3" imgW="3346560" imgH="42588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704"/>
                          <a:ext cx="250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Rectangle 55"/>
            <p:cNvSpPr>
              <a:spLocks noChangeArrowheads="1"/>
            </p:cNvSpPr>
            <p:nvPr/>
          </p:nvSpPr>
          <p:spPr bwMode="auto">
            <a:xfrm>
              <a:off x="2608" y="2695"/>
              <a:ext cx="2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b="1">
                  <a:ea typeface="宋体" pitchFamily="2" charset="-122"/>
                </a:rPr>
                <a:t>作出估计</a:t>
              </a:r>
              <a:r>
                <a:rPr lang="en-US" altLang="zh-CN" b="1">
                  <a:ea typeface="宋体" pitchFamily="2" charset="-122"/>
                </a:rPr>
                <a:t>, </a:t>
              </a:r>
              <a:r>
                <a:rPr lang="zh-CN" altLang="en-US" b="1">
                  <a:ea typeface="宋体" pitchFamily="2" charset="-122"/>
                </a:rPr>
                <a:t>或估计</a:t>
              </a:r>
            </a:p>
          </p:txBody>
        </p:sp>
        <p:graphicFrame>
          <p:nvGraphicFramePr>
            <p:cNvPr id="3078" name="Object 56"/>
            <p:cNvGraphicFramePr>
              <a:graphicFrameLocks noChangeAspect="1"/>
            </p:cNvGraphicFramePr>
            <p:nvPr/>
          </p:nvGraphicFramePr>
          <p:xfrm>
            <a:off x="4377" y="2704"/>
            <a:ext cx="25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公式" r:id="rId5" imgW="133560" imgH="171360" progId="Equation.3">
                    <p:embed/>
                  </p:oleObj>
                </mc:Choice>
                <mc:Fallback>
                  <p:oleObj name="公式" r:id="rId5" imgW="133560" imgH="17136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704"/>
                          <a:ext cx="250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0" name="Rectangle 57"/>
            <p:cNvSpPr>
              <a:spLocks noChangeArrowheads="1"/>
            </p:cNvSpPr>
            <p:nvPr/>
          </p:nvSpPr>
          <p:spPr bwMode="auto">
            <a:xfrm>
              <a:off x="295" y="3119"/>
              <a:ext cx="31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b="1">
                  <a:ea typeface="宋体" pitchFamily="2" charset="-122"/>
                </a:rPr>
                <a:t>的某个已知函数           </a:t>
              </a:r>
              <a:r>
                <a:rPr lang="en-US" altLang="zh-CN" b="1"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3079" name="Object 58"/>
            <p:cNvGraphicFramePr>
              <a:graphicFrameLocks noChangeAspect="1"/>
            </p:cNvGraphicFramePr>
            <p:nvPr/>
          </p:nvGraphicFramePr>
          <p:xfrm>
            <a:off x="1984" y="3117"/>
            <a:ext cx="58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公式" r:id="rId7" imgW="7923240" imgH="4868640" progId="Equation.3">
                    <p:embed/>
                  </p:oleObj>
                </mc:Choice>
                <mc:Fallback>
                  <p:oleObj name="公式" r:id="rId7" imgW="7923240" imgH="48686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3117"/>
                          <a:ext cx="588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23099" name="Rectangle 59"/>
          <p:cNvSpPr>
            <a:spLocks noChangeArrowheads="1"/>
          </p:cNvSpPr>
          <p:nvPr/>
        </p:nvSpPr>
        <p:spPr bwMode="auto">
          <a:xfrm>
            <a:off x="1087438" y="2814638"/>
            <a:ext cx="4095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ea typeface="宋体" pitchFamily="2" charset="-122"/>
              </a:rPr>
              <a:t>现从该总体抽样，得样本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168400" y="1574800"/>
            <a:ext cx="7975600" cy="1119188"/>
            <a:chOff x="396" y="1002"/>
            <a:chExt cx="5024" cy="705"/>
          </a:xfrm>
        </p:grpSpPr>
        <p:sp>
          <p:nvSpPr>
            <p:cNvPr id="3086" name="Rectangle 61"/>
            <p:cNvSpPr>
              <a:spLocks noChangeArrowheads="1"/>
            </p:cNvSpPr>
            <p:nvPr/>
          </p:nvSpPr>
          <p:spPr bwMode="auto">
            <a:xfrm>
              <a:off x="636" y="1002"/>
              <a:ext cx="47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b="1">
                  <a:ea typeface="宋体" pitchFamily="2" charset="-122"/>
                </a:rPr>
                <a:t>      设有一个统计总体 </a:t>
              </a:r>
              <a:r>
                <a:rPr lang="en-US" altLang="zh-CN" b="1">
                  <a:ea typeface="宋体" pitchFamily="2" charset="-122"/>
                </a:rPr>
                <a:t>,  </a:t>
              </a:r>
              <a:r>
                <a:rPr lang="zh-CN" altLang="en-US" b="1">
                  <a:ea typeface="宋体" pitchFamily="2" charset="-122"/>
                </a:rPr>
                <a:t>总体的分布函数</a:t>
              </a:r>
              <a:r>
                <a:rPr lang="zh-CN" altLang="en-US" sz="2400" b="1">
                  <a:ea typeface="宋体" pitchFamily="2" charset="-122"/>
                </a:rPr>
                <a:t>为</a:t>
              </a:r>
            </a:p>
          </p:txBody>
        </p:sp>
        <p:sp>
          <p:nvSpPr>
            <p:cNvPr id="3087" name="Rectangle 62"/>
            <p:cNvSpPr>
              <a:spLocks noChangeArrowheads="1"/>
            </p:cNvSpPr>
            <p:nvPr/>
          </p:nvSpPr>
          <p:spPr bwMode="auto">
            <a:xfrm>
              <a:off x="396" y="1379"/>
              <a:ext cx="49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b="1">
                  <a:ea typeface="宋体" pitchFamily="2" charset="-122"/>
                </a:rPr>
                <a:t>F( 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 b="1">
                  <a:ea typeface="宋体" pitchFamily="2" charset="-122"/>
                </a:rPr>
                <a:t>,    ) </a:t>
              </a:r>
              <a:r>
                <a:rPr lang="zh-CN" altLang="en-US" b="1">
                  <a:ea typeface="宋体" pitchFamily="2" charset="-122"/>
                </a:rPr>
                <a:t>，其中   为未知参数 </a:t>
              </a:r>
              <a:r>
                <a:rPr lang="en-US" altLang="zh-CN" b="1">
                  <a:ea typeface="宋体" pitchFamily="2" charset="-122"/>
                </a:rPr>
                <a:t>(     </a:t>
              </a:r>
              <a:r>
                <a:rPr lang="zh-CN" altLang="en-US" b="1">
                  <a:ea typeface="宋体" pitchFamily="2" charset="-122"/>
                </a:rPr>
                <a:t>可以是向量</a:t>
              </a:r>
              <a:r>
                <a:rPr lang="en-US" altLang="zh-CN" b="1">
                  <a:ea typeface="宋体" pitchFamily="2" charset="-122"/>
                </a:rPr>
                <a:t>) .</a:t>
              </a:r>
              <a:r>
                <a:rPr lang="en-US" altLang="zh-CN" sz="2400">
                  <a:ea typeface="宋体" pitchFamily="2" charset="-122"/>
                </a:rPr>
                <a:t> </a:t>
              </a:r>
              <a:endParaRPr lang="zh-CN" altLang="zh-CN" sz="2400">
                <a:ea typeface="宋体" pitchFamily="2" charset="-122"/>
              </a:endParaRPr>
            </a:p>
          </p:txBody>
        </p:sp>
        <p:graphicFrame>
          <p:nvGraphicFramePr>
            <p:cNvPr id="3074" name="Object 63"/>
            <p:cNvGraphicFramePr>
              <a:graphicFrameLocks noChangeAspect="1"/>
            </p:cNvGraphicFramePr>
            <p:nvPr/>
          </p:nvGraphicFramePr>
          <p:xfrm>
            <a:off x="1882" y="1389"/>
            <a:ext cx="26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公式" r:id="rId9" imgW="133560" imgH="171360" progId="Equation.3">
                    <p:embed/>
                  </p:oleObj>
                </mc:Choice>
                <mc:Fallback>
                  <p:oleObj name="公式" r:id="rId9" imgW="133560" imgH="17136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389"/>
                          <a:ext cx="26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64"/>
            <p:cNvGraphicFramePr>
              <a:graphicFrameLocks noChangeAspect="1"/>
            </p:cNvGraphicFramePr>
            <p:nvPr/>
          </p:nvGraphicFramePr>
          <p:xfrm>
            <a:off x="3379" y="1388"/>
            <a:ext cx="25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公式" r:id="rId11" imgW="133560" imgH="171360" progId="Equation.3">
                    <p:embed/>
                  </p:oleObj>
                </mc:Choice>
                <mc:Fallback>
                  <p:oleObj name="公式" r:id="rId11" imgW="133560" imgH="17136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1388"/>
                          <a:ext cx="259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65"/>
            <p:cNvGraphicFramePr>
              <a:graphicFrameLocks noChangeAspect="1"/>
            </p:cNvGraphicFramePr>
            <p:nvPr/>
          </p:nvGraphicFramePr>
          <p:xfrm>
            <a:off x="852" y="1389"/>
            <a:ext cx="25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公式" r:id="rId13" imgW="133560" imgH="171360" progId="Equation.3">
                    <p:embed/>
                  </p:oleObj>
                </mc:Choice>
                <mc:Fallback>
                  <p:oleObj name="公式" r:id="rId13" imgW="133560" imgH="17136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1389"/>
                          <a:ext cx="259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2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2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3089" grpId="0" autoUpdateAnimBg="0"/>
      <p:bldP spid="1623090" grpId="0" autoUpdateAnimBg="0"/>
      <p:bldP spid="1623091" grpId="0" autoUpdateAnimBg="0"/>
      <p:bldP spid="162309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487363" y="2228850"/>
            <a:ext cx="827563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应取使</a:t>
            </a:r>
            <a:r>
              <a:rPr lang="en-US" altLang="zh-CN" sz="2800" b="1" i="1"/>
              <a:t>L</a:t>
            </a:r>
            <a:r>
              <a:rPr lang="en-US" altLang="zh-CN" sz="2800" b="1"/>
              <a:t>(</a:t>
            </a:r>
            <a:r>
              <a:rPr lang="en-US" altLang="zh-CN" sz="2800" b="1" i="1"/>
              <a:t>N</a:t>
            </a:r>
            <a:r>
              <a:rPr lang="en-US" altLang="zh-CN" sz="2800" b="1"/>
              <a:t>;</a:t>
            </a:r>
            <a:r>
              <a:rPr lang="en-US" altLang="zh-CN" sz="2800" b="1" i="1"/>
              <a:t>k</a:t>
            </a:r>
            <a:r>
              <a:rPr lang="en-US" altLang="zh-CN" sz="2800" b="1"/>
              <a:t>)</a:t>
            </a:r>
            <a:r>
              <a:rPr lang="zh-CN" altLang="zh-CN" sz="2800" b="1"/>
              <a:t>达到最大的</a:t>
            </a:r>
            <a:r>
              <a:rPr lang="en-US" altLang="zh-CN" sz="2800" b="1" i="1"/>
              <a:t>N</a:t>
            </a:r>
            <a:r>
              <a:rPr lang="zh-CN" altLang="en-US" sz="2800" b="1" i="1"/>
              <a:t>，</a:t>
            </a:r>
            <a:r>
              <a:rPr lang="zh-CN" altLang="zh-CN" sz="2800" b="1"/>
              <a:t>作为</a:t>
            </a:r>
            <a:r>
              <a:rPr lang="en-US" altLang="zh-CN" sz="2800" b="1" i="1"/>
              <a:t>N</a:t>
            </a:r>
            <a:r>
              <a:rPr lang="zh-CN" altLang="en-US" sz="2800" b="1"/>
              <a:t>的极大似然估计</a:t>
            </a:r>
            <a:r>
              <a:rPr lang="en-US" altLang="zh-CN" sz="2800" b="1"/>
              <a:t>.  </a:t>
            </a:r>
            <a:r>
              <a:rPr lang="zh-CN" altLang="en-US" sz="2800" b="1"/>
              <a:t>但用对</a:t>
            </a:r>
            <a:r>
              <a:rPr lang="en-US" altLang="zh-CN" sz="2800" b="1" i="1"/>
              <a:t>N</a:t>
            </a:r>
            <a:r>
              <a:rPr lang="zh-CN" altLang="en-US" sz="2800" b="1"/>
              <a:t>求导的方法相当困难</a:t>
            </a:r>
            <a:r>
              <a:rPr lang="en-US" altLang="zh-CN" sz="2800" b="1"/>
              <a:t>, </a:t>
            </a:r>
            <a:r>
              <a:rPr lang="zh-CN" altLang="en-US" sz="2800" b="1"/>
              <a:t>我们考虑比值</a:t>
            </a:r>
            <a:r>
              <a:rPr lang="zh-CN" altLang="zh-CN" sz="2800" b="1"/>
              <a:t>：</a:t>
            </a:r>
          </a:p>
        </p:txBody>
      </p:sp>
      <p:graphicFrame>
        <p:nvGraphicFramePr>
          <p:cNvPr id="176128" name="Object 0"/>
          <p:cNvGraphicFramePr>
            <a:graphicFrameLocks noChangeAspect="1"/>
          </p:cNvGraphicFramePr>
          <p:nvPr/>
        </p:nvGraphicFramePr>
        <p:xfrm>
          <a:off x="1476375" y="3508375"/>
          <a:ext cx="27209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89" name="公式" r:id="rId3" imgW="25313760" imgH="10051200" progId="Equation.3">
                  <p:embed/>
                </p:oleObj>
              </mc:Choice>
              <mc:Fallback>
                <p:oleObj name="公式" r:id="rId3" imgW="25313760" imgH="1005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08375"/>
                        <a:ext cx="2720975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539750" y="1541463"/>
            <a:ext cx="7127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b="1"/>
              <a:t>把上式右端看作 </a:t>
            </a:r>
            <a:r>
              <a:rPr lang="en-US" altLang="zh-CN" sz="2800" b="1" i="1"/>
              <a:t>N </a:t>
            </a:r>
            <a:r>
              <a:rPr lang="zh-CN" altLang="en-US" sz="2800" b="1"/>
              <a:t>的函数，记作 </a:t>
            </a:r>
            <a:r>
              <a:rPr lang="en-US" altLang="zh-CN" sz="2800" b="1" i="1"/>
              <a:t>L</a:t>
            </a:r>
            <a:r>
              <a:rPr lang="en-US" altLang="zh-CN" sz="2800" b="1"/>
              <a:t>( </a:t>
            </a:r>
            <a:r>
              <a:rPr lang="en-US" altLang="zh-CN" sz="2800" b="1" i="1"/>
              <a:t>N </a:t>
            </a:r>
            <a:r>
              <a:rPr lang="en-US" altLang="zh-CN" sz="2800" b="1"/>
              <a:t>; </a:t>
            </a:r>
            <a:r>
              <a:rPr lang="en-US" altLang="zh-CN" sz="2800" b="1" i="1"/>
              <a:t>k</a:t>
            </a:r>
            <a:r>
              <a:rPr lang="en-US" altLang="zh-CN" sz="2800" b="1"/>
              <a:t>)  .</a:t>
            </a:r>
          </a:p>
        </p:txBody>
      </p:sp>
      <p:graphicFrame>
        <p:nvGraphicFramePr>
          <p:cNvPr id="176129" name="Object 1"/>
          <p:cNvGraphicFramePr>
            <a:graphicFrameLocks noChangeAspect="1"/>
          </p:cNvGraphicFramePr>
          <p:nvPr/>
        </p:nvGraphicFramePr>
        <p:xfrm>
          <a:off x="1974850" y="304800"/>
          <a:ext cx="42941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0" name="公式" r:id="rId5" imgW="47280960" imgH="10965960" progId="Equation.3">
                  <p:embed/>
                </p:oleObj>
              </mc:Choice>
              <mc:Fallback>
                <p:oleObj name="公式" r:id="rId5" imgW="47280960" imgH="109659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304800"/>
                        <a:ext cx="42941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4140200" y="3508375"/>
          <a:ext cx="32432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1" name="公式" r:id="rId7" imgW="30195360" imgH="10051200" progId="Equation.3">
                  <p:embed/>
                </p:oleObj>
              </mc:Choice>
              <mc:Fallback>
                <p:oleObj name="公式" r:id="rId7" imgW="30195360" imgH="1005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508375"/>
                        <a:ext cx="3243263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447675" y="4781550"/>
            <a:ext cx="7148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b="1"/>
              <a:t>经过简单的计算知，这个比值大于或小于</a:t>
            </a:r>
            <a:r>
              <a:rPr lang="en-US" altLang="zh-CN" sz="2800" b="1"/>
              <a:t>1</a:t>
            </a:r>
            <a:r>
              <a:rPr lang="zh-CN" altLang="en-US" sz="2800" b="1"/>
              <a:t>，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00050" y="5405438"/>
            <a:ext cx="4892675" cy="1047750"/>
            <a:chOff x="400" y="2976"/>
            <a:chExt cx="3082" cy="660"/>
          </a:xfrm>
        </p:grpSpPr>
        <p:graphicFrame>
          <p:nvGraphicFramePr>
            <p:cNvPr id="176131" name="Object 3"/>
            <p:cNvGraphicFramePr>
              <a:graphicFrameLocks noChangeAspect="1"/>
            </p:cNvGraphicFramePr>
            <p:nvPr/>
          </p:nvGraphicFramePr>
          <p:xfrm>
            <a:off x="709" y="2976"/>
            <a:ext cx="884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92" name="公式" r:id="rId9" imgW="12499560" imgH="9441720" progId="Equation.3">
                    <p:embed/>
                  </p:oleObj>
                </mc:Choice>
                <mc:Fallback>
                  <p:oleObj name="公式" r:id="rId9" imgW="12499560" imgH="944172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" y="2976"/>
                          <a:ext cx="884" cy="6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10" name="Rectangle 10"/>
            <p:cNvSpPr>
              <a:spLocks noChangeArrowheads="1"/>
            </p:cNvSpPr>
            <p:nvPr/>
          </p:nvSpPr>
          <p:spPr bwMode="auto">
            <a:xfrm>
              <a:off x="1620" y="3110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800" b="1"/>
                <a:t>或</a:t>
              </a:r>
            </a:p>
          </p:txBody>
        </p:sp>
        <p:graphicFrame>
          <p:nvGraphicFramePr>
            <p:cNvPr id="176132" name="Object 4"/>
            <p:cNvGraphicFramePr>
              <a:graphicFrameLocks noChangeAspect="1"/>
            </p:cNvGraphicFramePr>
            <p:nvPr/>
          </p:nvGraphicFramePr>
          <p:xfrm>
            <a:off x="1957" y="2976"/>
            <a:ext cx="884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93" name="公式" r:id="rId11" imgW="12499560" imgH="9441720" progId="Equation.3">
                    <p:embed/>
                  </p:oleObj>
                </mc:Choice>
                <mc:Fallback>
                  <p:oleObj name="公式" r:id="rId11" imgW="12499560" imgH="944172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7" y="2976"/>
                          <a:ext cx="884" cy="6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12" name="Rectangle 12"/>
            <p:cNvSpPr>
              <a:spLocks noChangeArrowheads="1"/>
            </p:cNvSpPr>
            <p:nvPr/>
          </p:nvSpPr>
          <p:spPr bwMode="auto">
            <a:xfrm>
              <a:off x="2804" y="3110"/>
              <a:ext cx="6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800" b="1"/>
                <a:t>而定 </a:t>
              </a:r>
              <a:r>
                <a:rPr lang="en-US" altLang="zh-CN" sz="2800" b="1"/>
                <a:t>.</a:t>
              </a:r>
            </a:p>
          </p:txBody>
        </p:sp>
        <p:sp>
          <p:nvSpPr>
            <p:cNvPr id="128013" name="Rectangle 13"/>
            <p:cNvSpPr>
              <a:spLocks noChangeArrowheads="1"/>
            </p:cNvSpPr>
            <p:nvPr/>
          </p:nvSpPr>
          <p:spPr bwMode="auto">
            <a:xfrm>
              <a:off x="400" y="3091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800" b="1"/>
                <a:t>由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6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6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04" grpId="0" autoUpdateAnimBg="0"/>
      <p:bldP spid="12800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44" name="AutoShape 20"/>
          <p:cNvSpPr>
            <a:spLocks noChangeArrowheads="1"/>
          </p:cNvSpPr>
          <p:nvPr/>
        </p:nvSpPr>
        <p:spPr bwMode="auto">
          <a:xfrm>
            <a:off x="785786" y="1928802"/>
            <a:ext cx="7773987" cy="2370137"/>
          </a:xfrm>
          <a:prstGeom prst="wedgeRectCallout">
            <a:avLst>
              <a:gd name="adj1" fmla="val -33356"/>
              <a:gd name="adj2" fmla="val 5046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这就是说，当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增大时，序列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=</a:t>
            </a:r>
            <a:r>
              <a:rPr lang="en-US" altLang="zh-CN" sz="2800" b="1" i="1" dirty="0" err="1"/>
              <a:t>k</a:t>
            </a:r>
            <a:r>
              <a:rPr lang="en-US" altLang="zh-CN" sz="2800" b="1" dirty="0" err="1"/>
              <a:t>;</a:t>
            </a:r>
            <a:r>
              <a:rPr lang="en-US" altLang="zh-CN" sz="2800" b="1" i="1" dirty="0" err="1"/>
              <a:t>N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先是上升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而后下降</a:t>
            </a:r>
            <a:r>
              <a:rPr lang="en-US" altLang="zh-CN" sz="2800" b="1" dirty="0"/>
              <a:t>;   </a:t>
            </a:r>
            <a:r>
              <a:rPr lang="zh-CN" altLang="en-US" sz="2800" b="1" dirty="0"/>
              <a:t>当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为小于</a:t>
            </a:r>
            <a:r>
              <a:rPr lang="zh-CN" altLang="zh-CN" sz="2800" b="1" dirty="0"/>
              <a:t>        的最大整数时,   达到</a:t>
            </a:r>
            <a:endParaRPr lang="zh-CN" altLang="en-US" sz="2800" b="1" dirty="0"/>
          </a:p>
          <a:p>
            <a:pPr eaLnBrk="1" hangingPunct="1">
              <a:lnSpc>
                <a:spcPct val="120000"/>
              </a:lnSpc>
            </a:pPr>
            <a:r>
              <a:rPr lang="zh-CN" altLang="zh-CN" sz="2800" b="1" dirty="0"/>
              <a:t>最大值 .  故</a:t>
            </a:r>
            <a:r>
              <a:rPr lang="en-US" altLang="zh-CN" sz="2800" b="1" dirty="0"/>
              <a:t>N</a:t>
            </a:r>
            <a:r>
              <a:rPr lang="zh-CN" altLang="zh-CN" sz="2800" b="1" dirty="0"/>
              <a:t>的极大似然估计为</a:t>
            </a:r>
            <a:endParaRPr lang="zh-CN" altLang="en-US" sz="2800" b="1" dirty="0"/>
          </a:p>
        </p:txBody>
      </p:sp>
      <p:graphicFrame>
        <p:nvGraphicFramePr>
          <p:cNvPr id="129045" name="Object 21"/>
          <p:cNvGraphicFramePr>
            <a:graphicFrameLocks noChangeAspect="1"/>
          </p:cNvGraphicFramePr>
          <p:nvPr/>
        </p:nvGraphicFramePr>
        <p:xfrm>
          <a:off x="5910291" y="3368664"/>
          <a:ext cx="15541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94" name="公式" r:id="rId3" imgW="15855840" imgH="9441720" progId="Equation.3">
                  <p:embed/>
                </p:oleObj>
              </mc:Choice>
              <mc:Fallback>
                <p:oleObj name="公式" r:id="rId3" imgW="15855840" imgH="94417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91" y="3368664"/>
                        <a:ext cx="155416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6" name="Object 22"/>
          <p:cNvGraphicFramePr>
            <a:graphicFrameLocks noChangeAspect="1"/>
          </p:cNvGraphicFramePr>
          <p:nvPr/>
        </p:nvGraphicFramePr>
        <p:xfrm>
          <a:off x="4532341" y="2720964"/>
          <a:ext cx="5143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95" name="公式" r:id="rId5" imgW="5482440" imgH="9441720" progId="Equation.3">
                  <p:embed/>
                </p:oleObj>
              </mc:Choice>
              <mc:Fallback>
                <p:oleObj name="公式" r:id="rId5" imgW="5482440" imgH="94417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41" y="2720964"/>
                        <a:ext cx="5143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6" name="Text Box 4"/>
          <p:cNvSpPr txBox="1">
            <a:spLocks noChangeArrowheads="1"/>
          </p:cNvSpPr>
          <p:nvPr/>
        </p:nvSpPr>
        <p:spPr bwMode="auto">
          <a:xfrm>
            <a:off x="1042988" y="908050"/>
            <a:ext cx="379095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矩估计法</a:t>
            </a:r>
          </a:p>
        </p:txBody>
      </p:sp>
      <p:graphicFrame>
        <p:nvGraphicFramePr>
          <p:cNvPr id="1646597" name="Object 5"/>
          <p:cNvGraphicFramePr>
            <a:graphicFrameLocks noChangeAspect="1"/>
          </p:cNvGraphicFramePr>
          <p:nvPr/>
        </p:nvGraphicFramePr>
        <p:xfrm>
          <a:off x="1258888" y="1773238"/>
          <a:ext cx="63881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公式" r:id="rId3" imgW="2959100" imgH="482600" progId="Equation.3">
                  <p:embed/>
                </p:oleObj>
              </mc:Choice>
              <mc:Fallback>
                <p:oleObj name="公式" r:id="rId3" imgW="2959100" imgH="482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638810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6598" name="Text Box 6"/>
          <p:cNvSpPr txBox="1">
            <a:spLocks noChangeArrowheads="1"/>
          </p:cNvSpPr>
          <p:nvPr/>
        </p:nvSpPr>
        <p:spPr bwMode="auto">
          <a:xfrm>
            <a:off x="1476375" y="3357563"/>
            <a:ext cx="45354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2.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i="1">
                <a:latin typeface="宋体" pitchFamily="2" charset="-122"/>
                <a:ea typeface="宋体" pitchFamily="2" charset="-122"/>
                <a:cs typeface="Times New Roman" pitchFamily="18" charset="0"/>
              </a:rPr>
              <a:t>k </a:t>
            </a:r>
            <a:r>
              <a:rPr lang="zh-CN" altLang="en-US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阶样本 (原点)矩</a:t>
            </a:r>
          </a:p>
        </p:txBody>
      </p:sp>
      <p:graphicFrame>
        <p:nvGraphicFramePr>
          <p:cNvPr id="1646599" name="Object 7"/>
          <p:cNvGraphicFramePr>
            <a:graphicFrameLocks noChangeAspect="1"/>
          </p:cNvGraphicFramePr>
          <p:nvPr/>
        </p:nvGraphicFramePr>
        <p:xfrm>
          <a:off x="2771775" y="4221163"/>
          <a:ext cx="39608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公式" r:id="rId5" imgW="1651000" imgH="431800" progId="Equation.3">
                  <p:embed/>
                </p:oleObj>
              </mc:Choice>
              <mc:Fallback>
                <p:oleObj name="公式" r:id="rId5" imgW="16510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221163"/>
                        <a:ext cx="3960813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4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596" grpId="0"/>
      <p:bldP spid="16465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066800" y="533400"/>
            <a:ext cx="2425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3200" b="1" dirty="0">
                <a:solidFill>
                  <a:schemeClr val="hlink"/>
                </a:solidFill>
              </a:rPr>
              <a:t>矩估计法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395288" y="1196975"/>
            <a:ext cx="6337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2800" b="1"/>
              <a:t>        </a:t>
            </a:r>
            <a:r>
              <a:rPr lang="zh-CN" altLang="en-US" sz="2800" b="1"/>
              <a:t>矩估计法是英国统计学家</a:t>
            </a:r>
            <a:r>
              <a:rPr lang="en-US" altLang="zh-CN" sz="2800" b="1" i="1">
                <a:solidFill>
                  <a:schemeClr val="accent1"/>
                </a:solidFill>
              </a:rPr>
              <a:t>K</a:t>
            </a:r>
            <a:r>
              <a:rPr lang="en-US" altLang="zh-CN" sz="2800" b="1">
                <a:solidFill>
                  <a:schemeClr val="accent1"/>
                </a:solidFill>
              </a:rPr>
              <a:t>.</a:t>
            </a:r>
            <a:r>
              <a:rPr lang="zh-CN" altLang="en-US" sz="2800" b="1">
                <a:solidFill>
                  <a:schemeClr val="accent1"/>
                </a:solidFill>
              </a:rPr>
              <a:t>皮尔逊</a:t>
            </a:r>
          </a:p>
          <a:p>
            <a:pPr eaLnBrk="1" hangingPunct="1"/>
            <a:r>
              <a:rPr lang="zh-CN" altLang="en-US" sz="2800" b="1"/>
              <a:t>最早提出来的 </a:t>
            </a:r>
            <a:r>
              <a:rPr lang="en-US" altLang="zh-CN" sz="2800" b="1"/>
              <a:t>.</a:t>
            </a:r>
          </a:p>
        </p:txBody>
      </p:sp>
      <p:pic>
        <p:nvPicPr>
          <p:cNvPr id="41994" name="Picture 10" descr="Pers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9938" y="381000"/>
            <a:ext cx="1628775" cy="1895475"/>
          </a:xfrm>
          <a:prstGeom prst="rect">
            <a:avLst/>
          </a:prstGeom>
          <a:noFill/>
        </p:spPr>
      </p:pic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771775" y="1628775"/>
            <a:ext cx="2232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由辛钦定理 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0" y="0"/>
          <a:ext cx="914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11" name="Equation" r:id="rId4" imgW="461042" imgH="799139" progId="">
                  <p:embed/>
                </p:oleObj>
              </mc:Choice>
              <mc:Fallback>
                <p:oleObj name="Equation" r:id="rId4" imgW="461042" imgH="799139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042988" y="2219325"/>
            <a:ext cx="6121400" cy="568325"/>
            <a:chOff x="657" y="1398"/>
            <a:chExt cx="3856" cy="358"/>
          </a:xfrm>
        </p:grpSpPr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657" y="1398"/>
              <a:ext cx="38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若总体     的数学期望                   有限</a:t>
              </a:r>
              <a:r>
                <a:rPr lang="en-US" altLang="zh-CN" sz="2800" b="1"/>
                <a:t>,</a:t>
              </a:r>
            </a:p>
          </p:txBody>
        </p:sp>
        <p:graphicFrame>
          <p:nvGraphicFramePr>
            <p:cNvPr id="41998" name="Object 14"/>
            <p:cNvGraphicFramePr>
              <a:graphicFrameLocks noChangeAspect="1"/>
            </p:cNvGraphicFramePr>
            <p:nvPr/>
          </p:nvGraphicFramePr>
          <p:xfrm>
            <a:off x="2848" y="1444"/>
            <a:ext cx="98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12" name="Equation" r:id="rId6" imgW="37517760" imgH="11880720" progId="">
                    <p:embed/>
                  </p:oleObj>
                </mc:Choice>
                <mc:Fallback>
                  <p:oleObj name="Equation" r:id="rId6" imgW="37517760" imgH="11880720" progId="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1444"/>
                          <a:ext cx="98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9" name="Object 15"/>
            <p:cNvGraphicFramePr>
              <a:graphicFrameLocks noChangeAspect="1"/>
            </p:cNvGraphicFramePr>
            <p:nvPr/>
          </p:nvGraphicFramePr>
          <p:xfrm>
            <a:off x="1428" y="1489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13" name="Equation" r:id="rId8" imgW="8533440" imgH="7002720" progId="">
                    <p:embed/>
                  </p:oleObj>
                </mc:Choice>
                <mc:Fallback>
                  <p:oleObj name="Equation" r:id="rId8" imgW="8533440" imgH="7002720" progId="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1489"/>
                          <a:ext cx="2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6946900" y="2205038"/>
            <a:ext cx="1081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则有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908175" y="2862263"/>
            <a:ext cx="4248150" cy="927100"/>
            <a:chOff x="1202" y="1803"/>
            <a:chExt cx="2676" cy="584"/>
          </a:xfrm>
        </p:grpSpPr>
        <p:graphicFrame>
          <p:nvGraphicFramePr>
            <p:cNvPr id="42001" name="Object 17"/>
            <p:cNvGraphicFramePr>
              <a:graphicFrameLocks noChangeAspect="1"/>
            </p:cNvGraphicFramePr>
            <p:nvPr/>
          </p:nvGraphicFramePr>
          <p:xfrm>
            <a:off x="1202" y="1803"/>
            <a:ext cx="1160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14" name="Equation" r:id="rId10" imgW="44229960" imgH="22246200" progId="">
                    <p:embed/>
                  </p:oleObj>
                </mc:Choice>
                <mc:Fallback>
                  <p:oleObj name="Equation" r:id="rId10" imgW="44229960" imgH="22246200" progId="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803"/>
                          <a:ext cx="1160" cy="5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2" name="Object 18"/>
            <p:cNvGraphicFramePr>
              <a:graphicFrameLocks noChangeAspect="1"/>
            </p:cNvGraphicFramePr>
            <p:nvPr/>
          </p:nvGraphicFramePr>
          <p:xfrm>
            <a:off x="2366" y="1939"/>
            <a:ext cx="15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15" name="Equation" r:id="rId12" imgW="57654360" imgH="11270880" progId="">
                    <p:embed/>
                  </p:oleObj>
                </mc:Choice>
                <mc:Fallback>
                  <p:oleObj name="Equation" r:id="rId12" imgW="57654360" imgH="11270880" progId="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" y="1939"/>
                          <a:ext cx="151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04" name="Object 20"/>
          <p:cNvGraphicFramePr>
            <a:graphicFrameLocks noChangeAspect="1"/>
          </p:cNvGraphicFramePr>
          <p:nvPr/>
        </p:nvGraphicFramePr>
        <p:xfrm>
          <a:off x="1116013" y="3727450"/>
          <a:ext cx="24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16" name="Equation" r:id="rId14" imgW="5787360" imgH="9441720" progId="">
                  <p:embed/>
                </p:oleObj>
              </mc:Choice>
              <mc:Fallback>
                <p:oleObj name="Equation" r:id="rId14" imgW="5787360" imgH="944172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27450"/>
                        <a:ext cx="241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403350" y="4086225"/>
            <a:ext cx="6553200" cy="927100"/>
            <a:chOff x="884" y="2574"/>
            <a:chExt cx="4128" cy="584"/>
          </a:xfrm>
        </p:grpSpPr>
        <p:graphicFrame>
          <p:nvGraphicFramePr>
            <p:cNvPr id="42005" name="Object 21"/>
            <p:cNvGraphicFramePr>
              <a:graphicFrameLocks noChangeAspect="1"/>
            </p:cNvGraphicFramePr>
            <p:nvPr/>
          </p:nvGraphicFramePr>
          <p:xfrm>
            <a:off x="884" y="2574"/>
            <a:ext cx="125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17" name="Equation" r:id="rId16" imgW="47891160" imgH="22246200" progId="">
                    <p:embed/>
                  </p:oleObj>
                </mc:Choice>
                <mc:Fallback>
                  <p:oleObj name="Equation" r:id="rId16" imgW="47891160" imgH="22246200" progId="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574"/>
                          <a:ext cx="1256" cy="5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6" name="Object 22"/>
            <p:cNvGraphicFramePr>
              <a:graphicFrameLocks noChangeAspect="1"/>
            </p:cNvGraphicFramePr>
            <p:nvPr/>
          </p:nvGraphicFramePr>
          <p:xfrm>
            <a:off x="2196" y="2706"/>
            <a:ext cx="28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18" name="Equation" r:id="rId18" imgW="107385840" imgH="11575800" progId="">
                    <p:embed/>
                  </p:oleObj>
                </mc:Choice>
                <mc:Fallback>
                  <p:oleObj name="Equation" r:id="rId18" imgW="107385840" imgH="11575800" progId="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2706"/>
                          <a:ext cx="281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95288" y="5322888"/>
            <a:ext cx="7056437" cy="1146175"/>
            <a:chOff x="249" y="3353"/>
            <a:chExt cx="4445" cy="722"/>
          </a:xfrm>
        </p:grpSpPr>
        <p:graphicFrame>
          <p:nvGraphicFramePr>
            <p:cNvPr id="42007" name="Object 23"/>
            <p:cNvGraphicFramePr>
              <a:graphicFrameLocks noChangeAspect="1"/>
            </p:cNvGraphicFramePr>
            <p:nvPr/>
          </p:nvGraphicFramePr>
          <p:xfrm>
            <a:off x="968" y="3353"/>
            <a:ext cx="14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19" name="Equation" r:id="rId20" imgW="56129040" imgH="10356120" progId="">
                    <p:embed/>
                  </p:oleObj>
                </mc:Choice>
                <mc:Fallback>
                  <p:oleObj name="Equation" r:id="rId20" imgW="56129040" imgH="10356120" progId="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3353"/>
                          <a:ext cx="147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8" name="Object 24"/>
            <p:cNvGraphicFramePr>
              <a:graphicFrameLocks noChangeAspect="1"/>
            </p:cNvGraphicFramePr>
            <p:nvPr/>
          </p:nvGraphicFramePr>
          <p:xfrm>
            <a:off x="2622" y="3353"/>
            <a:ext cx="20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20" name="Equation" r:id="rId22" imgW="79011360" imgH="11575800" progId="">
                    <p:embed/>
                  </p:oleObj>
                </mc:Choice>
                <mc:Fallback>
                  <p:oleObj name="Equation" r:id="rId22" imgW="79011360" imgH="11575800" progId="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" y="3353"/>
                          <a:ext cx="207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249" y="3748"/>
              <a:ext cx="20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其中    为连续函数 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42010" name="Object 26"/>
            <p:cNvGraphicFramePr>
              <a:graphicFrameLocks noChangeAspect="1"/>
            </p:cNvGraphicFramePr>
            <p:nvPr/>
          </p:nvGraphicFramePr>
          <p:xfrm>
            <a:off x="793" y="3838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21" name="Equation" r:id="rId24" imgW="6092640" imgH="7612200" progId="">
                    <p:embed/>
                  </p:oleObj>
                </mc:Choice>
                <mc:Fallback>
                  <p:oleObj name="Equation" r:id="rId24" imgW="6092640" imgH="7612200" progId="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838"/>
                          <a:ext cx="16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autoUpdateAnimBg="0"/>
      <p:bldP spid="41995" grpId="0"/>
      <p:bldP spid="420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93700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2800" b="1">
                <a:solidFill>
                  <a:schemeClr val="accent2"/>
                </a:solidFill>
              </a:rPr>
              <a:t>         </a:t>
            </a:r>
            <a:r>
              <a:rPr lang="zh-CN" altLang="en-US" sz="2800" b="1">
                <a:solidFill>
                  <a:schemeClr val="hlink"/>
                </a:solidFill>
              </a:rPr>
              <a:t>这表明</a:t>
            </a:r>
            <a:r>
              <a:rPr lang="zh-CN" altLang="en-US" sz="2800" b="1"/>
              <a:t> </a:t>
            </a:r>
            <a:r>
              <a:rPr lang="en-US" altLang="zh-CN" sz="2800" b="1"/>
              <a:t>, </a:t>
            </a:r>
            <a:r>
              <a:rPr lang="zh-CN" altLang="en-US" sz="2800" b="1"/>
              <a:t>当样本容量很大时 </a:t>
            </a:r>
            <a:r>
              <a:rPr lang="en-US" altLang="zh-CN" sz="2800" b="1"/>
              <a:t>, </a:t>
            </a:r>
            <a:r>
              <a:rPr lang="zh-CN" altLang="en-US" sz="2800" b="1"/>
              <a:t>在统计上 </a:t>
            </a:r>
            <a:r>
              <a:rPr lang="en-US" altLang="zh-CN" sz="2800" b="1"/>
              <a:t>, </a:t>
            </a:r>
            <a:r>
              <a:rPr lang="zh-CN" altLang="en-US" sz="2800" b="1"/>
              <a:t>可以用 </a:t>
            </a:r>
          </a:p>
          <a:p>
            <a:pPr eaLnBrk="1" hangingPunct="1"/>
            <a:r>
              <a:rPr lang="zh-CN" altLang="en-US" sz="2800" b="1"/>
              <a:t>用样本矩去估计总体矩 </a:t>
            </a:r>
            <a:r>
              <a:rPr lang="en-US" altLang="zh-CN" sz="2800" b="1"/>
              <a:t>. </a:t>
            </a:r>
            <a:r>
              <a:rPr lang="zh-CN" altLang="en-US" sz="2800" b="1"/>
              <a:t>这一事实导出矩估计法</a:t>
            </a:r>
            <a:r>
              <a:rPr lang="en-US" altLang="zh-CN" sz="2800" b="1">
                <a:solidFill>
                  <a:schemeClr val="accent1"/>
                </a:solidFill>
              </a:rPr>
              <a:t>.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95288" y="1916113"/>
            <a:ext cx="8208962" cy="1814512"/>
            <a:chOff x="295" y="1026"/>
            <a:chExt cx="5171" cy="1143"/>
          </a:xfrm>
        </p:grpSpPr>
        <p:sp>
          <p:nvSpPr>
            <p:cNvPr id="145413" name="Text Box 5"/>
            <p:cNvSpPr txBox="1">
              <a:spLocks noChangeArrowheads="1"/>
            </p:cNvSpPr>
            <p:nvPr/>
          </p:nvSpPr>
          <p:spPr bwMode="auto">
            <a:xfrm>
              <a:off x="748" y="1026"/>
              <a:ext cx="6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hlink"/>
                  </a:solidFill>
                </a:rPr>
                <a:t>定义</a:t>
              </a:r>
            </a:p>
          </p:txBody>
        </p:sp>
        <p:sp>
          <p:nvSpPr>
            <p:cNvPr id="145414" name="Text Box 6"/>
            <p:cNvSpPr txBox="1">
              <a:spLocks noChangeArrowheads="1"/>
            </p:cNvSpPr>
            <p:nvPr/>
          </p:nvSpPr>
          <p:spPr bwMode="auto">
            <a:xfrm>
              <a:off x="1338" y="1026"/>
              <a:ext cx="41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用样本原点矩估计相应的总体原点矩 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又</a:t>
              </a:r>
            </a:p>
          </p:txBody>
        </p:sp>
        <p:sp>
          <p:nvSpPr>
            <p:cNvPr id="145415" name="Text Box 7"/>
            <p:cNvSpPr txBox="1">
              <a:spLocks noChangeArrowheads="1"/>
            </p:cNvSpPr>
            <p:nvPr/>
          </p:nvSpPr>
          <p:spPr bwMode="auto">
            <a:xfrm>
              <a:off x="295" y="1428"/>
              <a:ext cx="5080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用样本原点矩的连续函数估计相应的总体原点矩的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/>
                <a:t>连续函数</a:t>
              </a:r>
              <a:r>
                <a:rPr lang="en-US" altLang="zh-CN" sz="2800" b="1"/>
                <a:t>,   </a:t>
              </a:r>
            </a:p>
          </p:txBody>
        </p:sp>
        <p:sp>
          <p:nvSpPr>
            <p:cNvPr id="145416" name="Text Box 8"/>
            <p:cNvSpPr txBox="1">
              <a:spLocks noChangeArrowheads="1"/>
            </p:cNvSpPr>
            <p:nvPr/>
          </p:nvSpPr>
          <p:spPr bwMode="auto">
            <a:xfrm>
              <a:off x="1338" y="1842"/>
              <a:ext cx="34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这种参数点估计法称为</a:t>
              </a:r>
              <a:r>
                <a:rPr lang="zh-CN" altLang="en-US" sz="2800" b="1">
                  <a:solidFill>
                    <a:schemeClr val="accent2"/>
                  </a:solidFill>
                </a:rPr>
                <a:t>矩估计法</a:t>
              </a:r>
              <a:r>
                <a:rPr lang="zh-CN" altLang="en-US" sz="2800" b="1"/>
                <a:t> </a:t>
              </a:r>
              <a:r>
                <a:rPr lang="en-US" altLang="zh-CN" sz="2800" b="1"/>
                <a:t>.</a:t>
              </a:r>
            </a:p>
          </p:txBody>
        </p:sp>
      </p:grp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966788" y="3859213"/>
            <a:ext cx="1909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800" b="1">
                <a:solidFill>
                  <a:schemeClr val="hlink"/>
                </a:solidFill>
              </a:rPr>
              <a:t> </a:t>
            </a:r>
            <a:r>
              <a:rPr lang="zh-CN" altLang="en-US" sz="2800" b="1">
                <a:solidFill>
                  <a:schemeClr val="hlink"/>
                </a:solidFill>
              </a:rPr>
              <a:t>理论依据</a:t>
            </a:r>
            <a:r>
              <a:rPr lang="en-US" altLang="zh-CN" sz="2800" b="1">
                <a:solidFill>
                  <a:schemeClr val="hlink"/>
                </a:solidFill>
              </a:rPr>
              <a:t>: </a:t>
            </a:r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2767013" y="385921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b="1"/>
              <a:t>大数定律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7" grpId="0" autoUpdateAnimBg="0"/>
      <p:bldP spid="14541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7620" name="Object 4"/>
          <p:cNvGraphicFramePr>
            <a:graphicFrameLocks noChangeAspect="1"/>
          </p:cNvGraphicFramePr>
          <p:nvPr/>
        </p:nvGraphicFramePr>
        <p:xfrm>
          <a:off x="1042988" y="1700213"/>
          <a:ext cx="6769100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公式" r:id="rId3" imgW="2832100" imgH="939800" progId="Equation.3">
                  <p:embed/>
                </p:oleObj>
              </mc:Choice>
              <mc:Fallback>
                <p:oleObj name="公式" r:id="rId3" imgW="2832100" imgH="939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6769100" cy="224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621" name="Object 5"/>
          <p:cNvGraphicFramePr>
            <a:graphicFrameLocks noChangeAspect="1"/>
          </p:cNvGraphicFramePr>
          <p:nvPr/>
        </p:nvGraphicFramePr>
        <p:xfrm>
          <a:off x="1187450" y="4221163"/>
          <a:ext cx="54721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公式" r:id="rId5" imgW="2349500" imgH="228600" progId="Equation.3">
                  <p:embed/>
                </p:oleObj>
              </mc:Choice>
              <mc:Fallback>
                <p:oleObj name="公式" r:id="rId5" imgW="23495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21163"/>
                        <a:ext cx="547211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622" name="Object 6"/>
          <p:cNvGraphicFramePr>
            <a:graphicFrameLocks noChangeAspect="1"/>
          </p:cNvGraphicFramePr>
          <p:nvPr/>
        </p:nvGraphicFramePr>
        <p:xfrm>
          <a:off x="1116013" y="4868863"/>
          <a:ext cx="47196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公式" r:id="rId7" imgW="2019300" imgH="215900" progId="Equation.3">
                  <p:embed/>
                </p:oleObj>
              </mc:Choice>
              <mc:Fallback>
                <p:oleObj name="公式" r:id="rId7" imgW="2019300" imgH="2159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68863"/>
                        <a:ext cx="471963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623" name="Object 7"/>
          <p:cNvGraphicFramePr>
            <a:graphicFrameLocks noChangeAspect="1"/>
          </p:cNvGraphicFramePr>
          <p:nvPr/>
        </p:nvGraphicFramePr>
        <p:xfrm>
          <a:off x="1116013" y="5516563"/>
          <a:ext cx="4464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公式" r:id="rId9" imgW="2095500" imgH="228600" progId="Equation.3">
                  <p:embed/>
                </p:oleObj>
              </mc:Choice>
              <mc:Fallback>
                <p:oleObj name="公式" r:id="rId9" imgW="20955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16563"/>
                        <a:ext cx="4464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7624" name="Text Box 8"/>
          <p:cNvSpPr txBox="1">
            <a:spLocks noChangeArrowheads="1"/>
          </p:cNvSpPr>
          <p:nvPr/>
        </p:nvSpPr>
        <p:spPr bwMode="auto">
          <a:xfrm>
            <a:off x="1042988" y="908050"/>
            <a:ext cx="59769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矩估计法</a:t>
            </a:r>
            <a:r>
              <a:rPr lang="zh-CN" altLang="en-US" sz="3600" b="1" dirty="0">
                <a:solidFill>
                  <a:srgbClr val="0000FF"/>
                </a:solidFill>
                <a:ea typeface="宋体" pitchFamily="2" charset="-122"/>
              </a:rPr>
              <a:t>的核心思想</a:t>
            </a:r>
            <a:endParaRPr lang="en-US" altLang="zh-CN" sz="36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4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76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042988" y="1844675"/>
          <a:ext cx="54006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公式" r:id="rId3" imgW="57654360" imgH="7917120" progId="Equation.3">
                  <p:embed/>
                </p:oleObj>
              </mc:Choice>
              <mc:Fallback>
                <p:oleObj name="公式" r:id="rId3" imgW="57654360" imgH="79171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44675"/>
                        <a:ext cx="540067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885" name="Text Box 5"/>
          <p:cNvSpPr txBox="1">
            <a:spLocks noChangeArrowheads="1"/>
          </p:cNvSpPr>
          <p:nvPr/>
        </p:nvSpPr>
        <p:spPr bwMode="auto">
          <a:xfrm>
            <a:off x="6804025" y="1916113"/>
            <a:ext cx="17891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ea typeface="宋体" pitchFamily="2" charset="-122"/>
              </a:rPr>
              <a:t>(</a:t>
            </a:r>
            <a:r>
              <a:rPr lang="en-US" altLang="zh-CN" sz="2200" b="1" i="1">
                <a:ea typeface="宋体" pitchFamily="2" charset="-122"/>
              </a:rPr>
              <a:t>X</a:t>
            </a:r>
            <a:r>
              <a:rPr lang="zh-CN" altLang="en-US" sz="2200" b="1">
                <a:ea typeface="宋体" pitchFamily="2" charset="-122"/>
              </a:rPr>
              <a:t>为连续型)</a:t>
            </a:r>
          </a:p>
        </p:txBody>
      </p:sp>
      <p:graphicFrame>
        <p:nvGraphicFramePr>
          <p:cNvPr id="1658886" name="Object 6"/>
          <p:cNvGraphicFramePr>
            <a:graphicFrameLocks noChangeAspect="1"/>
          </p:cNvGraphicFramePr>
          <p:nvPr/>
        </p:nvGraphicFramePr>
        <p:xfrm>
          <a:off x="1116013" y="2852738"/>
          <a:ext cx="56165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公式" r:id="rId5" imgW="59484960" imgH="8831880" progId="Equation.3">
                  <p:embed/>
                </p:oleObj>
              </mc:Choice>
              <mc:Fallback>
                <p:oleObj name="公式" r:id="rId5" imgW="59484960" imgH="88318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52738"/>
                        <a:ext cx="5616575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887" name="Text Box 7"/>
          <p:cNvSpPr txBox="1">
            <a:spLocks noChangeArrowheads="1"/>
          </p:cNvSpPr>
          <p:nvPr/>
        </p:nvSpPr>
        <p:spPr bwMode="auto">
          <a:xfrm>
            <a:off x="6732588" y="2997200"/>
            <a:ext cx="17891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ea typeface="宋体" pitchFamily="2" charset="-122"/>
              </a:rPr>
              <a:t>(</a:t>
            </a:r>
            <a:r>
              <a:rPr lang="en-US" altLang="zh-CN" sz="2200" b="1" i="1">
                <a:ea typeface="宋体" pitchFamily="2" charset="-122"/>
              </a:rPr>
              <a:t>X</a:t>
            </a:r>
            <a:r>
              <a:rPr lang="zh-CN" altLang="en-US" sz="2200" b="1">
                <a:ea typeface="宋体" pitchFamily="2" charset="-122"/>
              </a:rPr>
              <a:t>为离散型)</a:t>
            </a:r>
          </a:p>
        </p:txBody>
      </p:sp>
      <p:graphicFrame>
        <p:nvGraphicFramePr>
          <p:cNvPr id="1658889" name="Object 9"/>
          <p:cNvGraphicFramePr>
            <a:graphicFrameLocks noChangeAspect="1"/>
          </p:cNvGraphicFramePr>
          <p:nvPr/>
        </p:nvGraphicFramePr>
        <p:xfrm>
          <a:off x="1331913" y="3644900"/>
          <a:ext cx="7199312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公式" r:id="rId7" imgW="3187700" imgH="660400" progId="Equation.3">
                  <p:embed/>
                </p:oleObj>
              </mc:Choice>
              <mc:Fallback>
                <p:oleObj name="公式" r:id="rId7" imgW="3187700" imgH="660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7199312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890" name="Object 10"/>
          <p:cNvGraphicFramePr>
            <a:graphicFrameLocks noChangeAspect="1"/>
          </p:cNvGraphicFramePr>
          <p:nvPr/>
        </p:nvGraphicFramePr>
        <p:xfrm>
          <a:off x="1331913" y="5516563"/>
          <a:ext cx="74168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公式" r:id="rId9" imgW="3289300" imgH="457200" progId="Equation.3">
                  <p:embed/>
                </p:oleObj>
              </mc:Choice>
              <mc:Fallback>
                <p:oleObj name="公式" r:id="rId9" imgW="3289300" imgH="457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16563"/>
                        <a:ext cx="7416800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891" name="Text Box 11"/>
          <p:cNvSpPr txBox="1">
            <a:spLocks noChangeArrowheads="1"/>
          </p:cNvSpPr>
          <p:nvPr/>
        </p:nvSpPr>
        <p:spPr bwMode="auto">
          <a:xfrm>
            <a:off x="1042988" y="908050"/>
            <a:ext cx="68421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矩估计法的核心思想</a:t>
            </a:r>
            <a:r>
              <a:rPr lang="en-US" altLang="zh-CN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(Cont.)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5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5" grpId="0" autoUpdateAnimBg="0"/>
      <p:bldP spid="1658887" grpId="0" autoUpdateAnimBg="0"/>
      <p:bldP spid="165889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10" name="Text Box 6"/>
          <p:cNvSpPr txBox="1">
            <a:spLocks noChangeArrowheads="1"/>
          </p:cNvSpPr>
          <p:nvPr/>
        </p:nvSpPr>
        <p:spPr bwMode="auto">
          <a:xfrm>
            <a:off x="1042988" y="1844675"/>
            <a:ext cx="34575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  <a:ea typeface="宋体" pitchFamily="2" charset="-122"/>
              </a:rPr>
              <a:t>矩估计法的具体做法:</a:t>
            </a:r>
          </a:p>
        </p:txBody>
      </p:sp>
      <p:graphicFrame>
        <p:nvGraphicFramePr>
          <p:cNvPr id="1659911" name="Object 7"/>
          <p:cNvGraphicFramePr>
            <a:graphicFrameLocks noChangeAspect="1"/>
          </p:cNvGraphicFramePr>
          <p:nvPr/>
        </p:nvGraphicFramePr>
        <p:xfrm>
          <a:off x="4500563" y="1844675"/>
          <a:ext cx="43211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公式" r:id="rId3" imgW="1625600" imgH="228600" progId="Equation.3">
                  <p:embed/>
                </p:oleObj>
              </mc:Choice>
              <mc:Fallback>
                <p:oleObj name="公式" r:id="rId3" imgW="162560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844675"/>
                        <a:ext cx="4321175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912" name="Object 8"/>
          <p:cNvGraphicFramePr>
            <a:graphicFrameLocks noChangeAspect="1"/>
          </p:cNvGraphicFramePr>
          <p:nvPr/>
        </p:nvGraphicFramePr>
        <p:xfrm>
          <a:off x="1403350" y="2565400"/>
          <a:ext cx="6743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公式" r:id="rId5" imgW="3352800" imgH="228600" progId="Equation.3">
                  <p:embed/>
                </p:oleObj>
              </mc:Choice>
              <mc:Fallback>
                <p:oleObj name="公式" r:id="rId5" imgW="33528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65400"/>
                        <a:ext cx="67437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913" name="Object 9"/>
          <p:cNvGraphicFramePr>
            <a:graphicFrameLocks noChangeAspect="1"/>
          </p:cNvGraphicFramePr>
          <p:nvPr/>
        </p:nvGraphicFramePr>
        <p:xfrm>
          <a:off x="1187450" y="3141663"/>
          <a:ext cx="36734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公式" r:id="rId7" imgW="1549400" imgH="228600" progId="Equation.3">
                  <p:embed/>
                </p:oleObj>
              </mc:Choice>
              <mc:Fallback>
                <p:oleObj name="公式" r:id="rId7" imgW="154940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41663"/>
                        <a:ext cx="36734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914" name="Object 10"/>
          <p:cNvGraphicFramePr>
            <a:graphicFrameLocks noChangeAspect="1"/>
          </p:cNvGraphicFramePr>
          <p:nvPr/>
        </p:nvGraphicFramePr>
        <p:xfrm>
          <a:off x="1258888" y="4005263"/>
          <a:ext cx="712787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公式" r:id="rId9" imgW="3225800" imgH="482600" progId="Equation.3">
                  <p:embed/>
                </p:oleObj>
              </mc:Choice>
              <mc:Fallback>
                <p:oleObj name="公式" r:id="rId9" imgW="32258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05263"/>
                        <a:ext cx="712787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915" name="Text Box 11"/>
          <p:cNvSpPr txBox="1">
            <a:spLocks noChangeArrowheads="1"/>
          </p:cNvSpPr>
          <p:nvPr/>
        </p:nvSpPr>
        <p:spPr bwMode="auto">
          <a:xfrm>
            <a:off x="1403350" y="5373688"/>
            <a:ext cx="561657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ea typeface="宋体" pitchFamily="2" charset="-122"/>
              </a:rPr>
              <a:t>矩估计量的观察值称为矩估计值.</a:t>
            </a:r>
          </a:p>
        </p:txBody>
      </p:sp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1042988" y="836613"/>
            <a:ext cx="43132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ea typeface="宋体" pitchFamily="2" charset="-122"/>
              </a:rPr>
              <a:t>矩估计法的具体做法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910" grpId="0" autoUpdateAnimBg="0"/>
      <p:bldP spid="165991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2" name="Rectangle 4"/>
          <p:cNvSpPr>
            <a:spLocks noChangeArrowheads="1"/>
          </p:cNvSpPr>
          <p:nvPr/>
        </p:nvSpPr>
        <p:spPr bwMode="auto">
          <a:xfrm>
            <a:off x="1116013" y="908050"/>
            <a:ext cx="10731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例</a:t>
            </a:r>
            <a:endParaRPr lang="en-US" altLang="zh-CN">
              <a:ea typeface="宋体" pitchFamily="2" charset="-122"/>
            </a:endParaRPr>
          </a:p>
        </p:txBody>
      </p:sp>
      <p:graphicFrame>
        <p:nvGraphicFramePr>
          <p:cNvPr id="1660933" name="Object 5"/>
          <p:cNvGraphicFramePr>
            <a:graphicFrameLocks noChangeAspect="1"/>
          </p:cNvGraphicFramePr>
          <p:nvPr/>
        </p:nvGraphicFramePr>
        <p:xfrm>
          <a:off x="1619250" y="1916113"/>
          <a:ext cx="5400675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公式" r:id="rId3" imgW="2108200" imgH="609600" progId="Equation.3">
                  <p:embed/>
                </p:oleObj>
              </mc:Choice>
              <mc:Fallback>
                <p:oleObj name="公式" r:id="rId3" imgW="2108200" imgH="609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16113"/>
                        <a:ext cx="5400675" cy="148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0934" name="Object 6"/>
          <p:cNvGraphicFramePr>
            <a:graphicFrameLocks noChangeAspect="1"/>
          </p:cNvGraphicFramePr>
          <p:nvPr/>
        </p:nvGraphicFramePr>
        <p:xfrm>
          <a:off x="2195513" y="3716338"/>
          <a:ext cx="15113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公式" r:id="rId5" imgW="710891" imgH="203112" progId="Equation.3">
                  <p:embed/>
                </p:oleObj>
              </mc:Choice>
              <mc:Fallback>
                <p:oleObj name="公式" r:id="rId5" imgW="710891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16338"/>
                        <a:ext cx="151130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0935" name="Object 7"/>
          <p:cNvGraphicFramePr>
            <a:graphicFrameLocks noChangeAspect="1"/>
          </p:cNvGraphicFramePr>
          <p:nvPr/>
        </p:nvGraphicFramePr>
        <p:xfrm>
          <a:off x="6300788" y="3716338"/>
          <a:ext cx="18176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公式" r:id="rId7" imgW="825500" imgH="228600" progId="Equation.3">
                  <p:embed/>
                </p:oleObj>
              </mc:Choice>
              <mc:Fallback>
                <p:oleObj name="公式" r:id="rId7" imgW="82550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716338"/>
                        <a:ext cx="181768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0936" name="Object 8"/>
          <p:cNvGraphicFramePr>
            <a:graphicFrameLocks noChangeAspect="1"/>
          </p:cNvGraphicFramePr>
          <p:nvPr/>
        </p:nvGraphicFramePr>
        <p:xfrm>
          <a:off x="5364163" y="4292600"/>
          <a:ext cx="7921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公式" r:id="rId9" imgW="291973" imgH="203112" progId="Equation.3">
                  <p:embed/>
                </p:oleObj>
              </mc:Choice>
              <mc:Fallback>
                <p:oleObj name="公式" r:id="rId9" imgW="291973" imgH="203112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292600"/>
                        <a:ext cx="792162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0937" name="Rectangle 9"/>
          <p:cNvSpPr>
            <a:spLocks noChangeArrowheads="1"/>
          </p:cNvSpPr>
          <p:nvPr/>
        </p:nvSpPr>
        <p:spPr bwMode="auto">
          <a:xfrm>
            <a:off x="1763713" y="981075"/>
            <a:ext cx="3614737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设总体</a:t>
            </a:r>
            <a:r>
              <a:rPr lang="en-US" altLang="zh-CN" b="1">
                <a:ea typeface="宋体" pitchFamily="2" charset="-122"/>
              </a:rPr>
              <a:t>X</a:t>
            </a:r>
            <a:r>
              <a:rPr lang="zh-CN" altLang="en-US" b="1">
                <a:ea typeface="宋体" pitchFamily="2" charset="-122"/>
              </a:rPr>
              <a:t>的概率密度为</a:t>
            </a:r>
          </a:p>
          <a:p>
            <a:pPr defTabSz="717550" eaLnBrk="0" hangingPunct="0"/>
            <a:endParaRPr lang="zh-CN" altLang="en-US" sz="1900">
              <a:ea typeface="宋体" pitchFamily="2" charset="-122"/>
            </a:endParaRPr>
          </a:p>
        </p:txBody>
      </p:sp>
      <p:sp>
        <p:nvSpPr>
          <p:cNvPr id="1660938" name="Rectangle 10"/>
          <p:cNvSpPr>
            <a:spLocks noChangeArrowheads="1"/>
          </p:cNvSpPr>
          <p:nvPr/>
        </p:nvSpPr>
        <p:spPr bwMode="auto">
          <a:xfrm>
            <a:off x="1258888" y="3644900"/>
            <a:ext cx="857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其中</a:t>
            </a:r>
          </a:p>
        </p:txBody>
      </p:sp>
      <p:sp>
        <p:nvSpPr>
          <p:cNvPr id="1660939" name="Rectangle 11"/>
          <p:cNvSpPr>
            <a:spLocks noChangeArrowheads="1"/>
          </p:cNvSpPr>
          <p:nvPr/>
        </p:nvSpPr>
        <p:spPr bwMode="auto">
          <a:xfrm>
            <a:off x="3635375" y="3689350"/>
            <a:ext cx="26431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为待估参数，设</a:t>
            </a:r>
          </a:p>
        </p:txBody>
      </p:sp>
      <p:sp>
        <p:nvSpPr>
          <p:cNvPr id="1660940" name="Rectangle 12"/>
          <p:cNvSpPr>
            <a:spLocks noChangeArrowheads="1"/>
          </p:cNvSpPr>
          <p:nvPr/>
        </p:nvSpPr>
        <p:spPr bwMode="auto">
          <a:xfrm>
            <a:off x="1258888" y="4292600"/>
            <a:ext cx="39719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是来自</a:t>
            </a:r>
            <a:r>
              <a:rPr lang="en-US" altLang="zh-CN" b="1">
                <a:ea typeface="宋体" pitchFamily="2" charset="-122"/>
              </a:rPr>
              <a:t>X</a:t>
            </a:r>
            <a:r>
              <a:rPr lang="zh-CN" altLang="en-US" b="1">
                <a:ea typeface="宋体" pitchFamily="2" charset="-122"/>
              </a:rPr>
              <a:t>的一个样本，求</a:t>
            </a:r>
          </a:p>
        </p:txBody>
      </p:sp>
      <p:sp>
        <p:nvSpPr>
          <p:cNvPr id="1660941" name="Rectangle 13"/>
          <p:cNvSpPr>
            <a:spLocks noChangeArrowheads="1"/>
          </p:cNvSpPr>
          <p:nvPr/>
        </p:nvSpPr>
        <p:spPr bwMode="auto">
          <a:xfrm>
            <a:off x="6227763" y="4292600"/>
            <a:ext cx="20177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的矩估计量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0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0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6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6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0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0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0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60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6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6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0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0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60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60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60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60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0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60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2" grpId="0"/>
      <p:bldP spid="1660937" grpId="0"/>
      <p:bldP spid="1660938" grpId="0"/>
      <p:bldP spid="1660939" grpId="0"/>
      <p:bldP spid="1660940" grpId="0"/>
      <p:bldP spid="16609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956" name="Rectangle 4"/>
          <p:cNvSpPr>
            <a:spLocks noChangeArrowheads="1"/>
          </p:cNvSpPr>
          <p:nvPr/>
        </p:nvSpPr>
        <p:spPr bwMode="auto">
          <a:xfrm>
            <a:off x="1187450" y="935038"/>
            <a:ext cx="53990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解   总体</a:t>
            </a:r>
            <a:r>
              <a:rPr lang="en-US" altLang="zh-CN" b="1">
                <a:ea typeface="宋体" pitchFamily="2" charset="-122"/>
              </a:rPr>
              <a:t>X </a:t>
            </a:r>
            <a:r>
              <a:rPr lang="zh-CN" altLang="en-US" b="1">
                <a:ea typeface="宋体" pitchFamily="2" charset="-122"/>
              </a:rPr>
              <a:t>的一阶、二阶矩分别为</a:t>
            </a:r>
          </a:p>
        </p:txBody>
      </p:sp>
      <p:sp>
        <p:nvSpPr>
          <p:cNvPr id="28681" name="Rectangle 5"/>
          <p:cNvSpPr>
            <a:spLocks noChangeArrowheads="1"/>
          </p:cNvSpPr>
          <p:nvPr/>
        </p:nvSpPr>
        <p:spPr bwMode="auto">
          <a:xfrm>
            <a:off x="1057275" y="3768725"/>
            <a:ext cx="71691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1958" name="Object 6"/>
          <p:cNvGraphicFramePr>
            <a:graphicFrameLocks noChangeAspect="1"/>
          </p:cNvGraphicFramePr>
          <p:nvPr/>
        </p:nvGraphicFramePr>
        <p:xfrm>
          <a:off x="1619250" y="1773238"/>
          <a:ext cx="56165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公式" r:id="rId3" imgW="2324100" imgH="393700" progId="Equation.3">
                  <p:embed/>
                </p:oleObj>
              </mc:Choice>
              <mc:Fallback>
                <p:oleObj name="公式" r:id="rId3" imgW="2324100" imgH="3937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73238"/>
                        <a:ext cx="5616575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Rectangle 7"/>
          <p:cNvSpPr>
            <a:spLocks noChangeArrowheads="1"/>
          </p:cNvSpPr>
          <p:nvPr/>
        </p:nvSpPr>
        <p:spPr bwMode="auto">
          <a:xfrm>
            <a:off x="1057275" y="3768725"/>
            <a:ext cx="71691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1960" name="Object 8"/>
          <p:cNvGraphicFramePr>
            <a:graphicFrameLocks noChangeAspect="1"/>
          </p:cNvGraphicFramePr>
          <p:nvPr/>
        </p:nvGraphicFramePr>
        <p:xfrm>
          <a:off x="1476375" y="2852738"/>
          <a:ext cx="698341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公式" r:id="rId5" imgW="3048000" imgH="393700" progId="Equation.3">
                  <p:embed/>
                </p:oleObj>
              </mc:Choice>
              <mc:Fallback>
                <p:oleObj name="公式" r:id="rId5" imgW="3048000" imgH="3937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2738"/>
                        <a:ext cx="6983413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1961" name="Object 9"/>
          <p:cNvGraphicFramePr>
            <a:graphicFrameLocks noChangeAspect="1"/>
          </p:cNvGraphicFramePr>
          <p:nvPr/>
        </p:nvGraphicFramePr>
        <p:xfrm>
          <a:off x="5148263" y="4005263"/>
          <a:ext cx="4349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公式" r:id="rId7" imgW="253780" imgH="215713" progId="Equation.3">
                  <p:embed/>
                </p:oleObj>
              </mc:Choice>
              <mc:Fallback>
                <p:oleObj name="公式" r:id="rId7" imgW="253780" imgH="215713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005263"/>
                        <a:ext cx="43497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1962" name="Object 10"/>
          <p:cNvGraphicFramePr>
            <a:graphicFrameLocks noChangeAspect="1"/>
          </p:cNvGraphicFramePr>
          <p:nvPr/>
        </p:nvGraphicFramePr>
        <p:xfrm>
          <a:off x="5795963" y="4005263"/>
          <a:ext cx="3381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公式" r:id="rId9" imgW="203024" imgH="215713" progId="Equation.3">
                  <p:embed/>
                </p:oleObj>
              </mc:Choice>
              <mc:Fallback>
                <p:oleObj name="公式" r:id="rId9" imgW="203024" imgH="21571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005263"/>
                        <a:ext cx="338137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1963" name="Object 11"/>
          <p:cNvGraphicFramePr>
            <a:graphicFrameLocks noChangeAspect="1"/>
          </p:cNvGraphicFramePr>
          <p:nvPr/>
        </p:nvGraphicFramePr>
        <p:xfrm>
          <a:off x="3851275" y="4437063"/>
          <a:ext cx="10493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公式" r:id="rId11" imgW="431613" imgH="215806" progId="Equation.3">
                  <p:embed/>
                </p:oleObj>
              </mc:Choice>
              <mc:Fallback>
                <p:oleObj name="公式" r:id="rId11" imgW="431613" imgH="215806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437063"/>
                        <a:ext cx="1049338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1964" name="Rectangle 12"/>
          <p:cNvSpPr>
            <a:spLocks noChangeArrowheads="1"/>
          </p:cNvSpPr>
          <p:nvPr/>
        </p:nvSpPr>
        <p:spPr bwMode="auto">
          <a:xfrm>
            <a:off x="971550" y="3860800"/>
            <a:ext cx="40719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分别以一阶、二阶样本矩</a:t>
            </a:r>
          </a:p>
        </p:txBody>
      </p: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1763713" y="3760788"/>
            <a:ext cx="71691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61966" name="Rectangle 14"/>
          <p:cNvSpPr>
            <a:spLocks noChangeArrowheads="1"/>
          </p:cNvSpPr>
          <p:nvPr/>
        </p:nvSpPr>
        <p:spPr bwMode="auto">
          <a:xfrm>
            <a:off x="1187450" y="4437063"/>
            <a:ext cx="26431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代替上两式中的</a:t>
            </a:r>
          </a:p>
        </p:txBody>
      </p:sp>
      <p:sp>
        <p:nvSpPr>
          <p:cNvPr id="1661967" name="Rectangle 15"/>
          <p:cNvSpPr>
            <a:spLocks noChangeArrowheads="1"/>
          </p:cNvSpPr>
          <p:nvPr/>
        </p:nvSpPr>
        <p:spPr bwMode="auto">
          <a:xfrm>
            <a:off x="5219700" y="4535488"/>
            <a:ext cx="3952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有</a:t>
            </a:r>
          </a:p>
        </p:txBody>
      </p:sp>
      <p:graphicFrame>
        <p:nvGraphicFramePr>
          <p:cNvPr id="1661969" name="Object 17"/>
          <p:cNvGraphicFramePr>
            <a:graphicFrameLocks noChangeAspect="1"/>
          </p:cNvGraphicFramePr>
          <p:nvPr/>
        </p:nvGraphicFramePr>
        <p:xfrm>
          <a:off x="2484438" y="5084763"/>
          <a:ext cx="3633787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公式" r:id="rId13" imgW="1282700" imgH="482600" progId="Equation.3">
                  <p:embed/>
                </p:oleObj>
              </mc:Choice>
              <mc:Fallback>
                <p:oleObj name="公式" r:id="rId13" imgW="1282700" imgH="482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084763"/>
                        <a:ext cx="3633787" cy="135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6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6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6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1956" grpId="0"/>
      <p:bldP spid="1661964" grpId="0"/>
      <p:bldP spid="1661966" grpId="0"/>
      <p:bldP spid="16619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682750" y="2933700"/>
            <a:ext cx="1809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3200" b="1"/>
              <a:t>参数估计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0" y="2262188"/>
            <a:ext cx="312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3200" b="1"/>
              <a:t>点估计</a:t>
            </a:r>
            <a:endParaRPr lang="zh-CN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810000" y="3786188"/>
            <a:ext cx="266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3200" b="1"/>
              <a:t>区间估计</a:t>
            </a:r>
            <a:endParaRPr lang="zh-CN" altLang="en-US"/>
          </a:p>
        </p:txBody>
      </p:sp>
      <p:graphicFrame>
        <p:nvGraphicFramePr>
          <p:cNvPr id="165888" name="Object 1024"/>
          <p:cNvGraphicFramePr>
            <a:graphicFrameLocks noChangeAspect="1"/>
          </p:cNvGraphicFramePr>
          <p:nvPr/>
        </p:nvGraphicFramePr>
        <p:xfrm>
          <a:off x="3341688" y="2673350"/>
          <a:ext cx="7731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93" name="公式" r:id="rId3" imgW="3651840" imgH="5173200" progId="Equation.3">
                  <p:embed/>
                </p:oleObj>
              </mc:Choice>
              <mc:Fallback>
                <p:oleObj name="公式" r:id="rId3" imgW="3651840" imgH="517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2673350"/>
                        <a:ext cx="773112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autoUpdateAnimBg="0"/>
      <p:bldP spid="2560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2986" name="Object 10"/>
          <p:cNvGraphicFramePr>
            <a:graphicFrameLocks noChangeAspect="1"/>
          </p:cNvGraphicFramePr>
          <p:nvPr/>
        </p:nvGraphicFramePr>
        <p:xfrm>
          <a:off x="2551113" y="1971675"/>
          <a:ext cx="49053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公式" r:id="rId3" imgW="330057" imgH="203112" progId="Equation.3">
                  <p:embed/>
                </p:oleObj>
              </mc:Choice>
              <mc:Fallback>
                <p:oleObj name="公式" r:id="rId3" imgW="330057" imgH="203112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1971675"/>
                        <a:ext cx="490537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2987" name="Object 11"/>
          <p:cNvGraphicFramePr>
            <a:graphicFrameLocks noChangeAspect="1"/>
          </p:cNvGraphicFramePr>
          <p:nvPr/>
        </p:nvGraphicFramePr>
        <p:xfrm>
          <a:off x="4017963" y="1995488"/>
          <a:ext cx="51593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公式" r:id="rId5" imgW="291973" imgH="203112" progId="Equation.3">
                  <p:embed/>
                </p:oleObj>
              </mc:Choice>
              <mc:Fallback>
                <p:oleObj name="公式" r:id="rId5" imgW="291973" imgH="203112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1995488"/>
                        <a:ext cx="515937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2988" name="Rectangle 12"/>
          <p:cNvSpPr>
            <a:spLocks noChangeArrowheads="1"/>
          </p:cNvSpPr>
          <p:nvPr/>
        </p:nvSpPr>
        <p:spPr bwMode="auto">
          <a:xfrm>
            <a:off x="1308100" y="1893888"/>
            <a:ext cx="12668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sz="2200" b="1">
                <a:ea typeface="宋体" pitchFamily="2" charset="-122"/>
              </a:rPr>
              <a:t>从中解得</a:t>
            </a:r>
          </a:p>
        </p:txBody>
      </p:sp>
      <p:sp>
        <p:nvSpPr>
          <p:cNvPr id="1662989" name="Rectangle 13"/>
          <p:cNvSpPr>
            <a:spLocks noChangeArrowheads="1"/>
          </p:cNvSpPr>
          <p:nvPr/>
        </p:nvSpPr>
        <p:spPr bwMode="auto">
          <a:xfrm>
            <a:off x="3059113" y="1916113"/>
            <a:ext cx="9858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sz="2200" b="1">
                <a:ea typeface="宋体" pitchFamily="2" charset="-122"/>
              </a:rPr>
              <a:t>即得到</a:t>
            </a:r>
          </a:p>
        </p:txBody>
      </p:sp>
      <p:sp>
        <p:nvSpPr>
          <p:cNvPr id="1662990" name="Rectangle 14"/>
          <p:cNvSpPr>
            <a:spLocks noChangeArrowheads="1"/>
          </p:cNvSpPr>
          <p:nvPr/>
        </p:nvSpPr>
        <p:spPr bwMode="auto">
          <a:xfrm>
            <a:off x="4525963" y="1916113"/>
            <a:ext cx="18288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sz="2200" b="1">
                <a:ea typeface="宋体" pitchFamily="2" charset="-122"/>
              </a:rPr>
              <a:t>的矩估计量为</a:t>
            </a:r>
          </a:p>
        </p:txBody>
      </p:sp>
      <p:sp>
        <p:nvSpPr>
          <p:cNvPr id="29707" name="Rectangle 15"/>
          <p:cNvSpPr>
            <a:spLocks noChangeArrowheads="1"/>
          </p:cNvSpPr>
          <p:nvPr/>
        </p:nvSpPr>
        <p:spPr bwMode="auto">
          <a:xfrm>
            <a:off x="715963" y="3792538"/>
            <a:ext cx="71691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2992" name="Object 16"/>
          <p:cNvGraphicFramePr>
            <a:graphicFrameLocks noChangeAspect="1"/>
          </p:cNvGraphicFramePr>
          <p:nvPr/>
        </p:nvGraphicFramePr>
        <p:xfrm>
          <a:off x="1403350" y="2708275"/>
          <a:ext cx="691356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公式" r:id="rId7" imgW="2692400" imgH="482600" progId="Equation.3">
                  <p:embed/>
                </p:oleObj>
              </mc:Choice>
              <mc:Fallback>
                <p:oleObj name="公式" r:id="rId7" imgW="2692400" imgH="482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08275"/>
                        <a:ext cx="6913563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17"/>
          <p:cNvSpPr>
            <a:spLocks noChangeArrowheads="1"/>
          </p:cNvSpPr>
          <p:nvPr/>
        </p:nvSpPr>
        <p:spPr bwMode="auto">
          <a:xfrm>
            <a:off x="715963" y="3792538"/>
            <a:ext cx="71691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2994" name="Object 18"/>
          <p:cNvGraphicFramePr>
            <a:graphicFrameLocks noChangeAspect="1"/>
          </p:cNvGraphicFramePr>
          <p:nvPr/>
        </p:nvGraphicFramePr>
        <p:xfrm>
          <a:off x="1476375" y="4365625"/>
          <a:ext cx="6343650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公式" r:id="rId9" imgW="2146300" imgH="482600" progId="Equation.3">
                  <p:embed/>
                </p:oleObj>
              </mc:Choice>
              <mc:Fallback>
                <p:oleObj name="公式" r:id="rId9" imgW="2146300" imgH="482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65625"/>
                        <a:ext cx="6343650" cy="143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2997" name="Object 21"/>
          <p:cNvGraphicFramePr>
            <a:graphicFrameLocks noChangeAspect="1"/>
          </p:cNvGraphicFramePr>
          <p:nvPr/>
        </p:nvGraphicFramePr>
        <p:xfrm>
          <a:off x="1277938" y="404813"/>
          <a:ext cx="25019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公式" r:id="rId11" imgW="21042360" imgH="10356120" progId="Equation.3">
                  <p:embed/>
                </p:oleObj>
              </mc:Choice>
              <mc:Fallback>
                <p:oleObj name="公式" r:id="rId11" imgW="21042360" imgH="103561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04813"/>
                        <a:ext cx="2501900" cy="115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3000" name="Object 24"/>
          <p:cNvGraphicFramePr>
            <a:graphicFrameLocks noChangeAspect="1"/>
          </p:cNvGraphicFramePr>
          <p:nvPr/>
        </p:nvGraphicFramePr>
        <p:xfrm>
          <a:off x="4211638" y="476250"/>
          <a:ext cx="24669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公式" r:id="rId13" imgW="21652560" imgH="10356120" progId="Equation.3">
                  <p:embed/>
                </p:oleObj>
              </mc:Choice>
              <mc:Fallback>
                <p:oleObj name="公式" r:id="rId13" imgW="21652560" imgH="103561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76250"/>
                        <a:ext cx="2466975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6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6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988" grpId="0"/>
      <p:bldP spid="1662989" grpId="0"/>
      <p:bldP spid="166299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1403350" y="1773238"/>
          <a:ext cx="691356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公式" r:id="rId3" imgW="3263900" imgH="698500" progId="Equation.3">
                  <p:embed/>
                </p:oleObj>
              </mc:Choice>
              <mc:Fallback>
                <p:oleObj name="公式" r:id="rId3" imgW="3263900" imgH="6985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73238"/>
                        <a:ext cx="6913563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4005" name="Text Box 5"/>
          <p:cNvSpPr txBox="1">
            <a:spLocks noChangeArrowheads="1"/>
          </p:cNvSpPr>
          <p:nvPr/>
        </p:nvSpPr>
        <p:spPr bwMode="auto">
          <a:xfrm>
            <a:off x="1368425" y="3206750"/>
            <a:ext cx="14938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解</a:t>
            </a:r>
          </a:p>
        </p:txBody>
      </p:sp>
      <p:graphicFrame>
        <p:nvGraphicFramePr>
          <p:cNvPr id="1664006" name="Object 6"/>
          <p:cNvGraphicFramePr>
            <a:graphicFrameLocks noChangeAspect="1"/>
          </p:cNvGraphicFramePr>
          <p:nvPr/>
        </p:nvGraphicFramePr>
        <p:xfrm>
          <a:off x="2051050" y="3284538"/>
          <a:ext cx="2232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公式" r:id="rId5" imgW="1028254" imgH="215806" progId="Equation.3">
                  <p:embed/>
                </p:oleObj>
              </mc:Choice>
              <mc:Fallback>
                <p:oleObj name="公式" r:id="rId5" imgW="1028254" imgH="21580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84538"/>
                        <a:ext cx="22320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4007" name="Object 7"/>
          <p:cNvGraphicFramePr>
            <a:graphicFrameLocks noChangeAspect="1"/>
          </p:cNvGraphicFramePr>
          <p:nvPr/>
        </p:nvGraphicFramePr>
        <p:xfrm>
          <a:off x="4427538" y="3141663"/>
          <a:ext cx="6667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公式" r:id="rId7" imgW="330057" imgH="393529" progId="Equation.3">
                  <p:embed/>
                </p:oleObj>
              </mc:Choice>
              <mc:Fallback>
                <p:oleObj name="公式" r:id="rId7" imgW="330057" imgH="39352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141663"/>
                        <a:ext cx="66675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4008" name="Text Box 8"/>
          <p:cNvSpPr txBox="1">
            <a:spLocks noChangeArrowheads="1"/>
          </p:cNvSpPr>
          <p:nvPr/>
        </p:nvSpPr>
        <p:spPr bwMode="auto">
          <a:xfrm>
            <a:off x="1331913" y="4005263"/>
            <a:ext cx="25098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  <a:ea typeface="宋体" pitchFamily="2" charset="-122"/>
              </a:rPr>
              <a:t>根据矩估计法,</a:t>
            </a:r>
          </a:p>
        </p:txBody>
      </p:sp>
      <p:graphicFrame>
        <p:nvGraphicFramePr>
          <p:cNvPr id="1664009" name="Object 9"/>
          <p:cNvGraphicFramePr>
            <a:graphicFrameLocks noChangeAspect="1"/>
          </p:cNvGraphicFramePr>
          <p:nvPr/>
        </p:nvGraphicFramePr>
        <p:xfrm>
          <a:off x="4427538" y="3789363"/>
          <a:ext cx="25622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公式" r:id="rId9" imgW="1143000" imgH="431800" progId="Equation.3">
                  <p:embed/>
                </p:oleObj>
              </mc:Choice>
              <mc:Fallback>
                <p:oleObj name="公式" r:id="rId9" imgW="1143000" imgH="431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2562225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4010" name="Object 10"/>
          <p:cNvGraphicFramePr>
            <a:graphicFrameLocks noChangeAspect="1"/>
          </p:cNvGraphicFramePr>
          <p:nvPr/>
        </p:nvGraphicFramePr>
        <p:xfrm>
          <a:off x="1619250" y="5157788"/>
          <a:ext cx="64325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公式" r:id="rId11" imgW="2336800" imgH="241300" progId="Equation.3">
                  <p:embed/>
                </p:oleObj>
              </mc:Choice>
              <mc:Fallback>
                <p:oleObj name="公式" r:id="rId11" imgW="2336800" imgH="2413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57788"/>
                        <a:ext cx="6432550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336675" y="1724025"/>
            <a:ext cx="10160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宋体" pitchFamily="2" charset="-122"/>
              </a:rPr>
              <a:t>例</a:t>
            </a:r>
            <a:endParaRPr lang="en-US" altLang="zh-CN" b="1">
              <a:ea typeface="宋体" pitchFamily="2" charset="-122"/>
            </a:endParaRPr>
          </a:p>
        </p:txBody>
      </p:sp>
      <p:graphicFrame>
        <p:nvGraphicFramePr>
          <p:cNvPr id="30727" name="Object 12"/>
          <p:cNvGraphicFramePr>
            <a:graphicFrameLocks noChangeAspect="1"/>
          </p:cNvGraphicFramePr>
          <p:nvPr/>
        </p:nvGraphicFramePr>
        <p:xfrm>
          <a:off x="4224338" y="3629025"/>
          <a:ext cx="90487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公式" r:id="rId13" imgW="114151" imgH="215619" progId="Equation.3">
                  <p:embed/>
                </p:oleObj>
              </mc:Choice>
              <mc:Fallback>
                <p:oleObj name="公式" r:id="rId13" imgW="114151" imgH="215619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3629025"/>
                        <a:ext cx="90487" cy="16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13"/>
          <p:cNvGraphicFramePr>
            <a:graphicFrameLocks noChangeAspect="1"/>
          </p:cNvGraphicFramePr>
          <p:nvPr/>
        </p:nvGraphicFramePr>
        <p:xfrm>
          <a:off x="4224338" y="3629025"/>
          <a:ext cx="90487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公式" r:id="rId15" imgW="114151" imgH="215619" progId="Equation.3">
                  <p:embed/>
                </p:oleObj>
              </mc:Choice>
              <mc:Fallback>
                <p:oleObj name="公式" r:id="rId15" imgW="114151" imgH="215619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3629025"/>
                        <a:ext cx="90487" cy="16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4005" grpId="0" autoUpdateAnimBg="0"/>
      <p:bldP spid="166400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1619250" y="620713"/>
          <a:ext cx="7345363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" name="公式" r:id="rId3" imgW="3314700" imgH="698500" progId="Equation.3">
                  <p:embed/>
                </p:oleObj>
              </mc:Choice>
              <mc:Fallback>
                <p:oleObj name="公式" r:id="rId3" imgW="3314700" imgH="6985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20713"/>
                        <a:ext cx="7345363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5029" name="Text Box 5"/>
          <p:cNvSpPr txBox="1">
            <a:spLocks noChangeArrowheads="1"/>
          </p:cNvSpPr>
          <p:nvPr/>
        </p:nvSpPr>
        <p:spPr bwMode="auto">
          <a:xfrm>
            <a:off x="1403350" y="2276475"/>
            <a:ext cx="1492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  <a:ea typeface="宋体" pitchFamily="2" charset="-122"/>
              </a:rPr>
              <a:t>解</a:t>
            </a:r>
          </a:p>
        </p:txBody>
      </p:sp>
      <p:graphicFrame>
        <p:nvGraphicFramePr>
          <p:cNvPr id="1665030" name="Object 6"/>
          <p:cNvGraphicFramePr>
            <a:graphicFrameLocks noChangeAspect="1"/>
          </p:cNvGraphicFramePr>
          <p:nvPr/>
        </p:nvGraphicFramePr>
        <p:xfrm>
          <a:off x="2339975" y="2492375"/>
          <a:ext cx="18716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0" name="公式" r:id="rId5" imgW="685502" imgH="215806" progId="Equation.3">
                  <p:embed/>
                </p:oleObj>
              </mc:Choice>
              <mc:Fallback>
                <p:oleObj name="公式" r:id="rId5" imgW="685502" imgH="215806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92375"/>
                        <a:ext cx="18716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5031" name="Object 7"/>
          <p:cNvGraphicFramePr>
            <a:graphicFrameLocks noChangeAspect="1"/>
          </p:cNvGraphicFramePr>
          <p:nvPr/>
        </p:nvGraphicFramePr>
        <p:xfrm>
          <a:off x="4284663" y="2349500"/>
          <a:ext cx="10810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公式" r:id="rId7" imgW="533169" imgH="393529" progId="Equation.3">
                  <p:embed/>
                </p:oleObj>
              </mc:Choice>
              <mc:Fallback>
                <p:oleObj name="公式" r:id="rId7" imgW="533169" imgH="393529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349500"/>
                        <a:ext cx="1081087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5032" name="Object 8"/>
          <p:cNvGraphicFramePr>
            <a:graphicFrameLocks noChangeAspect="1"/>
          </p:cNvGraphicFramePr>
          <p:nvPr/>
        </p:nvGraphicFramePr>
        <p:xfrm>
          <a:off x="1619250" y="3284538"/>
          <a:ext cx="18732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公式" r:id="rId9" imgW="774364" imgH="228501" progId="Equation.3">
                  <p:embed/>
                </p:oleObj>
              </mc:Choice>
              <mc:Fallback>
                <p:oleObj name="公式" r:id="rId9" imgW="774364" imgH="228501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84538"/>
                        <a:ext cx="187325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5033" name="Object 9"/>
          <p:cNvGraphicFramePr>
            <a:graphicFrameLocks noChangeAspect="1"/>
          </p:cNvGraphicFramePr>
          <p:nvPr/>
        </p:nvGraphicFramePr>
        <p:xfrm>
          <a:off x="6156325" y="3141663"/>
          <a:ext cx="280828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公式" r:id="rId11" imgW="1333500" imgH="419100" progId="Equation.3">
                  <p:embed/>
                </p:oleObj>
              </mc:Choice>
              <mc:Fallback>
                <p:oleObj name="公式" r:id="rId11" imgW="1333500" imgH="4191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141663"/>
                        <a:ext cx="2808288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5034" name="Object 10"/>
          <p:cNvGraphicFramePr>
            <a:graphicFrameLocks noChangeAspect="1"/>
          </p:cNvGraphicFramePr>
          <p:nvPr/>
        </p:nvGraphicFramePr>
        <p:xfrm>
          <a:off x="3419475" y="3284538"/>
          <a:ext cx="2714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4" name="公式" r:id="rId13" imgW="1143000" imgH="228600" progId="Equation.3">
                  <p:embed/>
                </p:oleObj>
              </mc:Choice>
              <mc:Fallback>
                <p:oleObj name="公式" r:id="rId13" imgW="1143000" imgH="228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284538"/>
                        <a:ext cx="27146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5035" name="Object 11"/>
          <p:cNvGraphicFramePr>
            <a:graphicFrameLocks noChangeAspect="1"/>
          </p:cNvGraphicFramePr>
          <p:nvPr/>
        </p:nvGraphicFramePr>
        <p:xfrm>
          <a:off x="1692275" y="4005263"/>
          <a:ext cx="33845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5" name="公式" r:id="rId15" imgW="1497950" imgH="431613" progId="Equation.3">
                  <p:embed/>
                </p:oleObj>
              </mc:Choice>
              <mc:Fallback>
                <p:oleObj name="公式" r:id="rId15" imgW="1497950" imgH="431613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05263"/>
                        <a:ext cx="338455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5036" name="Object 12"/>
          <p:cNvGraphicFramePr>
            <a:graphicFrameLocks noChangeAspect="1"/>
          </p:cNvGraphicFramePr>
          <p:nvPr/>
        </p:nvGraphicFramePr>
        <p:xfrm>
          <a:off x="1619250" y="5229225"/>
          <a:ext cx="29527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6" name="公式" r:id="rId17" imgW="1447800" imgH="419100" progId="Equation.3">
                  <p:embed/>
                </p:oleObj>
              </mc:Choice>
              <mc:Fallback>
                <p:oleObj name="公式" r:id="rId17" imgW="1447800" imgH="4191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29225"/>
                        <a:ext cx="295275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5037" name="Object 13"/>
          <p:cNvGraphicFramePr>
            <a:graphicFrameLocks noChangeAspect="1"/>
          </p:cNvGraphicFramePr>
          <p:nvPr/>
        </p:nvGraphicFramePr>
        <p:xfrm>
          <a:off x="4643438" y="5229225"/>
          <a:ext cx="16621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7" name="公式" r:id="rId19" imgW="723586" imgH="431613" progId="Equation.3">
                  <p:embed/>
                </p:oleObj>
              </mc:Choice>
              <mc:Fallback>
                <p:oleObj name="公式" r:id="rId19" imgW="723586" imgH="431613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229225"/>
                        <a:ext cx="1662112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Text Box 14"/>
          <p:cNvSpPr txBox="1">
            <a:spLocks noChangeArrowheads="1"/>
          </p:cNvSpPr>
          <p:nvPr/>
        </p:nvSpPr>
        <p:spPr bwMode="auto">
          <a:xfrm>
            <a:off x="1187450" y="620713"/>
            <a:ext cx="1016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  <a:latin typeface="黑体" pitchFamily="49" charset="-122"/>
                <a:ea typeface="宋体" pitchFamily="2" charset="-122"/>
              </a:rPr>
              <a:t>例</a:t>
            </a:r>
            <a:endParaRPr lang="en-US" altLang="zh-CN" b="1">
              <a:solidFill>
                <a:srgbClr val="FF0066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6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6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2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1835150" y="1700213"/>
          <a:ext cx="4144963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公式" r:id="rId3" imgW="1638300" imgH="558800" progId="Equation.3">
                  <p:embed/>
                </p:oleObj>
              </mc:Choice>
              <mc:Fallback>
                <p:oleObj name="公式" r:id="rId3" imgW="1638300" imgH="558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00213"/>
                        <a:ext cx="4144963" cy="141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6053" name="Text Box 5"/>
          <p:cNvSpPr txBox="1">
            <a:spLocks noChangeArrowheads="1"/>
          </p:cNvSpPr>
          <p:nvPr/>
        </p:nvSpPr>
        <p:spPr bwMode="auto">
          <a:xfrm>
            <a:off x="1116013" y="3141663"/>
            <a:ext cx="704691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  <a:ea typeface="宋体" pitchFamily="2" charset="-122"/>
              </a:rPr>
              <a:t>解方程组得到</a:t>
            </a:r>
            <a:r>
              <a:rPr lang="en-US" altLang="zh-CN" b="1" i="1">
                <a:latin typeface="宋体" pitchFamily="2" charset="-122"/>
                <a:ea typeface="宋体" pitchFamily="2" charset="-122"/>
              </a:rPr>
              <a:t>a, b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的矩估计量分别为</a:t>
            </a:r>
          </a:p>
        </p:txBody>
      </p:sp>
      <p:graphicFrame>
        <p:nvGraphicFramePr>
          <p:cNvPr id="1666054" name="Object 6"/>
          <p:cNvGraphicFramePr>
            <a:graphicFrameLocks noChangeAspect="1"/>
          </p:cNvGraphicFramePr>
          <p:nvPr/>
        </p:nvGraphicFramePr>
        <p:xfrm>
          <a:off x="1187450" y="3860800"/>
          <a:ext cx="324008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公式" r:id="rId5" imgW="1333500" imgH="292100" progId="Equation.3">
                  <p:embed/>
                </p:oleObj>
              </mc:Choice>
              <mc:Fallback>
                <p:oleObj name="公式" r:id="rId5" imgW="1333500" imgH="2921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60800"/>
                        <a:ext cx="324008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6055" name="Object 7"/>
          <p:cNvGraphicFramePr>
            <a:graphicFrameLocks noChangeAspect="1"/>
          </p:cNvGraphicFramePr>
          <p:nvPr/>
        </p:nvGraphicFramePr>
        <p:xfrm>
          <a:off x="4716463" y="3789363"/>
          <a:ext cx="33845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公式" r:id="rId7" imgW="1485900" imgH="482600" progId="Equation.3">
                  <p:embed/>
                </p:oleObj>
              </mc:Choice>
              <mc:Fallback>
                <p:oleObj name="公式" r:id="rId7" imgW="1485900" imgH="482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789363"/>
                        <a:ext cx="338455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6056" name="Object 8"/>
          <p:cNvGraphicFramePr>
            <a:graphicFrameLocks noChangeAspect="1"/>
          </p:cNvGraphicFramePr>
          <p:nvPr/>
        </p:nvGraphicFramePr>
        <p:xfrm>
          <a:off x="1187450" y="5084763"/>
          <a:ext cx="37465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公式" r:id="rId9" imgW="1320227" imgH="291973" progId="Equation.3">
                  <p:embed/>
                </p:oleObj>
              </mc:Choice>
              <mc:Fallback>
                <p:oleObj name="公式" r:id="rId9" imgW="1320227" imgH="291973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84763"/>
                        <a:ext cx="37465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6057" name="Object 9"/>
          <p:cNvGraphicFramePr>
            <a:graphicFrameLocks noChangeAspect="1"/>
          </p:cNvGraphicFramePr>
          <p:nvPr/>
        </p:nvGraphicFramePr>
        <p:xfrm>
          <a:off x="5148263" y="5157788"/>
          <a:ext cx="3074987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公式" r:id="rId11" imgW="1485900" imgH="482600" progId="Equation.3">
                  <p:embed/>
                </p:oleObj>
              </mc:Choice>
              <mc:Fallback>
                <p:oleObj name="公式" r:id="rId11" imgW="1485900" imgH="482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157788"/>
                        <a:ext cx="3074987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605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1258888" y="533400"/>
          <a:ext cx="7345362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name="公式" r:id="rId3" imgW="3340100" imgH="736600" progId="Equation.3">
                  <p:embed/>
                </p:oleObj>
              </mc:Choice>
              <mc:Fallback>
                <p:oleObj name="公式" r:id="rId3" imgW="3340100" imgH="736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33400"/>
                        <a:ext cx="7345362" cy="162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7077" name="Text Box 5"/>
          <p:cNvSpPr txBox="1">
            <a:spLocks noChangeArrowheads="1"/>
          </p:cNvSpPr>
          <p:nvPr/>
        </p:nvSpPr>
        <p:spPr bwMode="auto">
          <a:xfrm>
            <a:off x="1187450" y="2420938"/>
            <a:ext cx="149383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  <a:ea typeface="宋体" pitchFamily="2" charset="-122"/>
              </a:rPr>
              <a:t>解</a:t>
            </a:r>
          </a:p>
        </p:txBody>
      </p:sp>
      <p:graphicFrame>
        <p:nvGraphicFramePr>
          <p:cNvPr id="1667078" name="Object 6"/>
          <p:cNvGraphicFramePr>
            <a:graphicFrameLocks noChangeAspect="1"/>
          </p:cNvGraphicFramePr>
          <p:nvPr/>
        </p:nvGraphicFramePr>
        <p:xfrm>
          <a:off x="1908175" y="2420938"/>
          <a:ext cx="1585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name="公式" r:id="rId5" imgW="685502" imgH="215806" progId="Equation.3">
                  <p:embed/>
                </p:oleObj>
              </mc:Choice>
              <mc:Fallback>
                <p:oleObj name="公式" r:id="rId5" imgW="685502" imgH="21580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420938"/>
                        <a:ext cx="1585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7079" name="Object 7"/>
          <p:cNvGraphicFramePr>
            <a:graphicFrameLocks noChangeAspect="1"/>
          </p:cNvGraphicFramePr>
          <p:nvPr/>
        </p:nvGraphicFramePr>
        <p:xfrm>
          <a:off x="3563938" y="2492375"/>
          <a:ext cx="7207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name="公式" r:id="rId7" imgW="304536" imgH="164957" progId="Equation.3">
                  <p:embed/>
                </p:oleObj>
              </mc:Choice>
              <mc:Fallback>
                <p:oleObj name="公式" r:id="rId7" imgW="304536" imgH="164957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492375"/>
                        <a:ext cx="72072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7080" name="Object 8"/>
          <p:cNvGraphicFramePr>
            <a:graphicFrameLocks noChangeAspect="1"/>
          </p:cNvGraphicFramePr>
          <p:nvPr/>
        </p:nvGraphicFramePr>
        <p:xfrm>
          <a:off x="1835150" y="3068638"/>
          <a:ext cx="17653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4" name="公式" r:id="rId9" imgW="774364" imgH="228501" progId="Equation.3">
                  <p:embed/>
                </p:oleObj>
              </mc:Choice>
              <mc:Fallback>
                <p:oleObj name="公式" r:id="rId9" imgW="774364" imgH="228501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68638"/>
                        <a:ext cx="17653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7081" name="Object 9"/>
          <p:cNvGraphicFramePr>
            <a:graphicFrameLocks noChangeAspect="1"/>
          </p:cNvGraphicFramePr>
          <p:nvPr/>
        </p:nvGraphicFramePr>
        <p:xfrm>
          <a:off x="6372225" y="3068638"/>
          <a:ext cx="15128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name="公式" r:id="rId11" imgW="685800" imgH="228600" progId="Equation.3">
                  <p:embed/>
                </p:oleObj>
              </mc:Choice>
              <mc:Fallback>
                <p:oleObj name="公式" r:id="rId11" imgW="685800" imgH="228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068638"/>
                        <a:ext cx="151288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7082" name="Object 10"/>
          <p:cNvGraphicFramePr>
            <a:graphicFrameLocks noChangeAspect="1"/>
          </p:cNvGraphicFramePr>
          <p:nvPr/>
        </p:nvGraphicFramePr>
        <p:xfrm>
          <a:off x="3563938" y="3068638"/>
          <a:ext cx="26654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6" name="公式" r:id="rId13" imgW="1143000" imgH="228600" progId="Equation.3">
                  <p:embed/>
                </p:oleObj>
              </mc:Choice>
              <mc:Fallback>
                <p:oleObj name="公式" r:id="rId13" imgW="1143000" imgH="2286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068638"/>
                        <a:ext cx="26654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7083" name="Object 11"/>
          <p:cNvGraphicFramePr>
            <a:graphicFrameLocks noChangeAspect="1"/>
          </p:cNvGraphicFramePr>
          <p:nvPr/>
        </p:nvGraphicFramePr>
        <p:xfrm>
          <a:off x="2627313" y="3716338"/>
          <a:ext cx="22113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name="公式" r:id="rId15" imgW="1117115" imgH="482391" progId="Equation.3">
                  <p:embed/>
                </p:oleObj>
              </mc:Choice>
              <mc:Fallback>
                <p:oleObj name="公式" r:id="rId15" imgW="1117115" imgH="482391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716338"/>
                        <a:ext cx="2211387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7084" name="Text Box 12"/>
          <p:cNvSpPr txBox="1">
            <a:spLocks noChangeArrowheads="1"/>
          </p:cNvSpPr>
          <p:nvPr/>
        </p:nvSpPr>
        <p:spPr bwMode="auto">
          <a:xfrm>
            <a:off x="971550" y="4724400"/>
            <a:ext cx="54721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解方程组得到矩估计量分别为</a:t>
            </a:r>
          </a:p>
        </p:txBody>
      </p:sp>
      <p:graphicFrame>
        <p:nvGraphicFramePr>
          <p:cNvPr id="1667085" name="Object 13"/>
          <p:cNvGraphicFramePr>
            <a:graphicFrameLocks noChangeAspect="1"/>
          </p:cNvGraphicFramePr>
          <p:nvPr/>
        </p:nvGraphicFramePr>
        <p:xfrm>
          <a:off x="6011863" y="4797425"/>
          <a:ext cx="17621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公式" r:id="rId17" imgW="761669" imgH="228501" progId="Equation.3">
                  <p:embed/>
                </p:oleObj>
              </mc:Choice>
              <mc:Fallback>
                <p:oleObj name="公式" r:id="rId17" imgW="761669" imgH="228501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797425"/>
                        <a:ext cx="176212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7086" name="Object 14"/>
          <p:cNvGraphicFramePr>
            <a:graphicFrameLocks noChangeAspect="1"/>
          </p:cNvGraphicFramePr>
          <p:nvPr/>
        </p:nvGraphicFramePr>
        <p:xfrm>
          <a:off x="1187450" y="5300663"/>
          <a:ext cx="24479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公式" r:id="rId19" imgW="812447" imgH="228501" progId="Equation.3">
                  <p:embed/>
                </p:oleObj>
              </mc:Choice>
              <mc:Fallback>
                <p:oleObj name="公式" r:id="rId19" imgW="812447" imgH="228501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00663"/>
                        <a:ext cx="2447925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7087" name="Object 15"/>
          <p:cNvGraphicFramePr>
            <a:graphicFrameLocks noChangeAspect="1"/>
          </p:cNvGraphicFramePr>
          <p:nvPr/>
        </p:nvGraphicFramePr>
        <p:xfrm>
          <a:off x="3851275" y="5300663"/>
          <a:ext cx="23050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公式" r:id="rId21" imgW="1028254" imgH="431613" progId="Equation.3">
                  <p:embed/>
                </p:oleObj>
              </mc:Choice>
              <mc:Fallback>
                <p:oleObj name="公式" r:id="rId21" imgW="1028254" imgH="431613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300663"/>
                        <a:ext cx="2305050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7088" name="Object 16"/>
          <p:cNvGraphicFramePr>
            <a:graphicFrameLocks noChangeAspect="1"/>
          </p:cNvGraphicFramePr>
          <p:nvPr/>
        </p:nvGraphicFramePr>
        <p:xfrm>
          <a:off x="6227763" y="5300663"/>
          <a:ext cx="259238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公式" r:id="rId23" imgW="1091726" imgH="431613" progId="Equation.3">
                  <p:embed/>
                </p:oleObj>
              </mc:Choice>
              <mc:Fallback>
                <p:oleObj name="公式" r:id="rId23" imgW="1091726" imgH="431613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300663"/>
                        <a:ext cx="2592387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Text Box 17"/>
          <p:cNvSpPr txBox="1">
            <a:spLocks noChangeArrowheads="1"/>
          </p:cNvSpPr>
          <p:nvPr/>
        </p:nvSpPr>
        <p:spPr bwMode="auto">
          <a:xfrm>
            <a:off x="1187450" y="549275"/>
            <a:ext cx="10160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  <a:latin typeface="黑体" pitchFamily="49" charset="-122"/>
                <a:ea typeface="宋体" pitchFamily="2" charset="-122"/>
              </a:rPr>
              <a:t>例</a:t>
            </a:r>
            <a:endParaRPr lang="en-US" altLang="zh-CN" b="1">
              <a:solidFill>
                <a:srgbClr val="FF0066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6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6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6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6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6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7077" grpId="0" autoUpdateAnimBg="0"/>
      <p:bldP spid="166708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100" name="Text Box 4"/>
          <p:cNvSpPr txBox="1">
            <a:spLocks noChangeArrowheads="1"/>
          </p:cNvSpPr>
          <p:nvPr/>
        </p:nvSpPr>
        <p:spPr bwMode="auto">
          <a:xfrm>
            <a:off x="1042988" y="1773238"/>
            <a:ext cx="7848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hlink"/>
                </a:solidFill>
                <a:ea typeface="宋体" pitchFamily="2" charset="-122"/>
              </a:rPr>
              <a:t>矩估计法的</a:t>
            </a:r>
            <a:r>
              <a:rPr lang="zh-CN" altLang="en-US" b="1">
                <a:solidFill>
                  <a:srgbClr val="FF0066"/>
                </a:solidFill>
                <a:ea typeface="宋体" pitchFamily="2" charset="-122"/>
              </a:rPr>
              <a:t>优点</a:t>
            </a:r>
            <a:r>
              <a:rPr lang="zh-CN" altLang="en-US" b="1">
                <a:ea typeface="宋体" pitchFamily="2" charset="-122"/>
              </a:rPr>
              <a:t>是简单易行</a:t>
            </a:r>
            <a:r>
              <a:rPr lang="en-US" altLang="zh-CN" b="1">
                <a:ea typeface="宋体" pitchFamily="2" charset="-122"/>
              </a:rPr>
              <a:t>,</a:t>
            </a:r>
            <a:r>
              <a:rPr lang="zh-CN" altLang="en-US" b="1">
                <a:ea typeface="宋体" pitchFamily="2" charset="-122"/>
              </a:rPr>
              <a:t>并不需要事先知道总体是什么分布 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  <p:sp>
        <p:nvSpPr>
          <p:cNvPr id="1668101" name="Rectangle 5"/>
          <p:cNvSpPr>
            <a:spLocks noChangeArrowheads="1"/>
          </p:cNvSpPr>
          <p:nvPr/>
        </p:nvSpPr>
        <p:spPr bwMode="auto">
          <a:xfrm>
            <a:off x="1150938" y="2997200"/>
            <a:ext cx="799306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b="1">
                <a:solidFill>
                  <a:srgbClr val="FF0066"/>
                </a:solidFill>
                <a:ea typeface="宋体" pitchFamily="2" charset="-122"/>
              </a:rPr>
              <a:t>缺点</a:t>
            </a:r>
            <a:r>
              <a:rPr lang="zh-CN" altLang="en-US" b="1">
                <a:ea typeface="宋体" pitchFamily="2" charset="-122"/>
              </a:rPr>
              <a:t>是，当总体类型已知时，没有充分利用分布提供的信息 </a:t>
            </a:r>
            <a:r>
              <a:rPr lang="en-US" altLang="zh-CN" b="1">
                <a:ea typeface="宋体" pitchFamily="2" charset="-122"/>
              </a:rPr>
              <a:t>. </a:t>
            </a:r>
            <a:r>
              <a:rPr lang="zh-CN" altLang="en-US" b="1">
                <a:ea typeface="宋体" pitchFamily="2" charset="-122"/>
              </a:rPr>
              <a:t>一般场合下</a:t>
            </a:r>
            <a:r>
              <a:rPr lang="en-US" altLang="zh-CN" b="1">
                <a:ea typeface="宋体" pitchFamily="2" charset="-122"/>
              </a:rPr>
              <a:t>,</a:t>
            </a:r>
            <a:r>
              <a:rPr lang="zh-CN" altLang="en-US" b="1">
                <a:ea typeface="宋体" pitchFamily="2" charset="-122"/>
              </a:rPr>
              <a:t>矩估计量</a:t>
            </a:r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不具有唯一性</a:t>
            </a:r>
            <a:r>
              <a:rPr lang="zh-CN" altLang="en-US" b="1">
                <a:ea typeface="宋体" pitchFamily="2" charset="-122"/>
              </a:rPr>
              <a:t> </a:t>
            </a:r>
            <a:r>
              <a:rPr lang="en-US" altLang="zh-CN" b="1">
                <a:ea typeface="宋体" pitchFamily="2" charset="-122"/>
              </a:rPr>
              <a:t>.</a:t>
            </a:r>
            <a:endParaRPr lang="en-US" altLang="zh-CN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668102" name="Rectangle 6"/>
          <p:cNvSpPr>
            <a:spLocks noChangeArrowheads="1"/>
          </p:cNvSpPr>
          <p:nvPr/>
        </p:nvSpPr>
        <p:spPr bwMode="auto">
          <a:xfrm>
            <a:off x="971550" y="4365625"/>
            <a:ext cx="76327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ea typeface="宋体" pitchFamily="2" charset="-122"/>
              </a:rPr>
              <a:t>  其主要原因在于建立矩法方程时，选取那些总体矩用相应样本矩代替带有一定的随意性 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  <p:sp>
        <p:nvSpPr>
          <p:cNvPr id="60421" name="Rectangle 7"/>
          <p:cNvSpPr>
            <a:spLocks noChangeArrowheads="1"/>
          </p:cNvSpPr>
          <p:nvPr/>
        </p:nvSpPr>
        <p:spPr bwMode="auto">
          <a:xfrm>
            <a:off x="1042988" y="765175"/>
            <a:ext cx="385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hlink"/>
                </a:solidFill>
                <a:ea typeface="宋体" pitchFamily="2" charset="-122"/>
              </a:rPr>
              <a:t>矩估计法的优缺点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6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6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8100" grpId="0" autoUpdateAnimBg="0"/>
      <p:bldP spid="1668101" grpId="0" autoUpdateAnimBg="0"/>
      <p:bldP spid="166810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1187450" y="750888"/>
            <a:ext cx="4260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4000" b="1">
                <a:ea typeface="宋体" pitchFamily="2" charset="-122"/>
              </a:rPr>
              <a:t>估计量的评选标准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773238"/>
            <a:ext cx="6038850" cy="500062"/>
          </a:xfrm>
          <a:noFill/>
          <a:ln>
            <a:miter lim="800000"/>
            <a:headEnd/>
            <a:tailEnd/>
          </a:ln>
        </p:spPr>
        <p:txBody>
          <a:bodyPr vert="horz" wrap="square" lIns="71683" tIns="35841" rIns="71683" bIns="35841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2800" b="1">
                <a:ea typeface="宋体" pitchFamily="2" charset="-122"/>
              </a:rPr>
              <a:t>问题的提出</a:t>
            </a:r>
            <a:endParaRPr lang="en-US" altLang="zh-CN" sz="2800" b="1">
              <a:ea typeface="宋体" pitchFamily="2" charset="-122"/>
            </a:endParaRPr>
          </a:p>
        </p:txBody>
      </p:sp>
      <p:sp>
        <p:nvSpPr>
          <p:cNvPr id="1669126" name="Text Box 6"/>
          <p:cNvSpPr txBox="1">
            <a:spLocks noChangeArrowheads="1"/>
          </p:cNvSpPr>
          <p:nvPr/>
        </p:nvSpPr>
        <p:spPr bwMode="auto">
          <a:xfrm>
            <a:off x="1547813" y="2420938"/>
            <a:ext cx="591343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宋体" pitchFamily="2" charset="-122"/>
                <a:ea typeface="宋体" pitchFamily="2" charset="-122"/>
              </a:rPr>
              <a:t>对于同一个参数, 用不同的估计方法求出的估计量可能不相同, </a:t>
            </a:r>
          </a:p>
        </p:txBody>
      </p:sp>
      <p:sp>
        <p:nvSpPr>
          <p:cNvPr id="1669127" name="Text Box 7"/>
          <p:cNvSpPr txBox="1">
            <a:spLocks noChangeArrowheads="1"/>
          </p:cNvSpPr>
          <p:nvPr/>
        </p:nvSpPr>
        <p:spPr bwMode="auto">
          <a:xfrm>
            <a:off x="1258888" y="3789363"/>
            <a:ext cx="21717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问题</a:t>
            </a:r>
          </a:p>
        </p:txBody>
      </p:sp>
      <p:sp>
        <p:nvSpPr>
          <p:cNvPr id="1669128" name="Rectangle 8"/>
          <p:cNvSpPr>
            <a:spLocks noChangeArrowheads="1"/>
          </p:cNvSpPr>
          <p:nvPr/>
        </p:nvSpPr>
        <p:spPr bwMode="auto">
          <a:xfrm>
            <a:off x="1258888" y="4268788"/>
            <a:ext cx="72898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83" tIns="35841" rIns="71683" bIns="35841">
            <a:spAutoFit/>
          </a:bodyPr>
          <a:lstStyle/>
          <a:p>
            <a:pPr defTabSz="717550"/>
            <a:r>
              <a:rPr lang="en-US" altLang="zh-CN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(1)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对于同一个参数究竟采用哪一个估计量好?</a:t>
            </a:r>
          </a:p>
        </p:txBody>
      </p:sp>
      <p:sp>
        <p:nvSpPr>
          <p:cNvPr id="1669129" name="Text Box 9"/>
          <p:cNvSpPr txBox="1">
            <a:spLocks noChangeArrowheads="1"/>
          </p:cNvSpPr>
          <p:nvPr/>
        </p:nvSpPr>
        <p:spPr bwMode="auto">
          <a:xfrm>
            <a:off x="1258888" y="4841875"/>
            <a:ext cx="66262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(2)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评价估计量的标准是什么?</a:t>
            </a:r>
          </a:p>
        </p:txBody>
      </p:sp>
      <p:sp>
        <p:nvSpPr>
          <p:cNvPr id="1669130" name="Text Box 10"/>
          <p:cNvSpPr txBox="1">
            <a:spLocks noChangeArrowheads="1"/>
          </p:cNvSpPr>
          <p:nvPr/>
        </p:nvSpPr>
        <p:spPr bwMode="auto">
          <a:xfrm>
            <a:off x="1187450" y="5589588"/>
            <a:ext cx="471963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  <a:ea typeface="宋体" pitchFamily="2" charset="-122"/>
              </a:rPr>
              <a:t>下面介绍几个常用标准.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26" grpId="0" autoUpdateAnimBg="0"/>
      <p:bldP spid="1669127" grpId="0" autoUpdateAnimBg="0"/>
      <p:bldP spid="1669128" grpId="0" autoUpdateAnimBg="0"/>
      <p:bldP spid="1669129" grpId="0" autoUpdateAnimBg="0"/>
      <p:bldP spid="166913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1042988" y="998538"/>
            <a:ext cx="4156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  </a:t>
            </a:r>
            <a:r>
              <a:rPr lang="zh-CN" altLang="en-US">
                <a:solidFill>
                  <a:schemeClr val="hlink"/>
                </a:solidFill>
              </a:rPr>
              <a:t>估计量的评选标准</a:t>
            </a:r>
          </a:p>
        </p:txBody>
      </p:sp>
      <p:sp>
        <p:nvSpPr>
          <p:cNvPr id="56352" name="Rectangle 32"/>
          <p:cNvSpPr>
            <a:spLocks noChangeArrowheads="1"/>
          </p:cNvSpPr>
          <p:nvPr/>
        </p:nvSpPr>
        <p:spPr bwMode="auto">
          <a:xfrm>
            <a:off x="466725" y="1609725"/>
            <a:ext cx="799306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在介绍估计量的评选标准之前，我们必须强调指出：</a:t>
            </a: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468313" y="2830513"/>
            <a:ext cx="80613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solidFill>
                  <a:schemeClr val="accent2"/>
                </a:solidFill>
              </a:rPr>
              <a:t>        </a:t>
            </a:r>
            <a:r>
              <a:rPr lang="zh-CN" altLang="en-US">
                <a:solidFill>
                  <a:schemeClr val="accent2"/>
                </a:solidFill>
              </a:rPr>
              <a:t>评价一个估计量的好坏，不能仅仅依据一次试验的结果，而必须由多次试验结果来衡量 </a:t>
            </a:r>
            <a:r>
              <a:rPr lang="en-US" altLang="zh-CN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6354" name="Rectangle 34"/>
          <p:cNvSpPr>
            <a:spLocks noChangeArrowheads="1"/>
          </p:cNvSpPr>
          <p:nvPr/>
        </p:nvSpPr>
        <p:spPr bwMode="auto">
          <a:xfrm>
            <a:off x="395288" y="4094163"/>
            <a:ext cx="82772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这是因为估计量是样本的函数</a:t>
            </a:r>
            <a:r>
              <a:rPr lang="en-US" altLang="zh-CN"/>
              <a:t>,  </a:t>
            </a:r>
            <a:r>
              <a:rPr lang="zh-CN" altLang="en-US"/>
              <a:t>是随机变量 </a:t>
            </a:r>
            <a:r>
              <a:rPr lang="en-US" altLang="zh-CN"/>
              <a:t>. </a:t>
            </a:r>
            <a:r>
              <a:rPr lang="zh-CN" altLang="en-US"/>
              <a:t>因此，由不同的观测结果，就会求得不同的参数估计值</a:t>
            </a:r>
            <a:r>
              <a:rPr lang="en-US" altLang="zh-CN"/>
              <a:t>. </a:t>
            </a:r>
            <a:r>
              <a:rPr lang="zh-CN" altLang="en-US"/>
              <a:t>因此一个好的估计，应在多次试验中体现出优良性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1" grpId="0" autoUpdateAnimBg="0"/>
      <p:bldP spid="56352" grpId="0" autoUpdateAnimBg="0"/>
      <p:bldP spid="56353" grpId="0"/>
      <p:bldP spid="5635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8" name="Text Box 4"/>
          <p:cNvSpPr txBox="1">
            <a:spLocks noChangeArrowheads="1"/>
          </p:cNvSpPr>
          <p:nvPr/>
        </p:nvSpPr>
        <p:spPr bwMode="auto">
          <a:xfrm>
            <a:off x="900113" y="836613"/>
            <a:ext cx="716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宋体" pitchFamily="2" charset="-122"/>
              </a:rPr>
              <a:t>   </a:t>
            </a:r>
            <a:r>
              <a:rPr lang="zh-CN" altLang="en-US" sz="3200" b="1">
                <a:ea typeface="宋体" pitchFamily="2" charset="-122"/>
              </a:rPr>
              <a:t>常用的几条标准是：</a:t>
            </a:r>
          </a:p>
        </p:txBody>
      </p:sp>
      <p:sp>
        <p:nvSpPr>
          <p:cNvPr id="1670149" name="Rectangle 5"/>
          <p:cNvSpPr>
            <a:spLocks noChangeArrowheads="1"/>
          </p:cNvSpPr>
          <p:nvPr/>
        </p:nvSpPr>
        <p:spPr bwMode="auto">
          <a:xfrm>
            <a:off x="1579563" y="2333625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．无偏性</a:t>
            </a:r>
          </a:p>
        </p:txBody>
      </p:sp>
      <p:sp>
        <p:nvSpPr>
          <p:cNvPr id="1670150" name="Rectangle 6"/>
          <p:cNvSpPr>
            <a:spLocks noChangeArrowheads="1"/>
          </p:cNvSpPr>
          <p:nvPr/>
        </p:nvSpPr>
        <p:spPr bwMode="auto">
          <a:xfrm>
            <a:off x="1579563" y="3095625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2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．有效性</a:t>
            </a:r>
          </a:p>
        </p:txBody>
      </p:sp>
      <p:sp>
        <p:nvSpPr>
          <p:cNvPr id="1670151" name="Rectangle 7"/>
          <p:cNvSpPr>
            <a:spLocks noChangeArrowheads="1"/>
          </p:cNvSpPr>
          <p:nvPr/>
        </p:nvSpPr>
        <p:spPr bwMode="auto">
          <a:xfrm>
            <a:off x="1579563" y="3857625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3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．相合性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0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7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7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7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8" grpId="0" autoUpdateAnimBg="0"/>
      <p:bldP spid="1670149" grpId="0" autoUpdateAnimBg="0"/>
      <p:bldP spid="1670150" grpId="0" autoUpdateAnimBg="0"/>
      <p:bldP spid="167015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172" name="Text Box 4"/>
          <p:cNvSpPr txBox="1">
            <a:spLocks noChangeArrowheads="1"/>
          </p:cNvSpPr>
          <p:nvPr/>
        </p:nvSpPr>
        <p:spPr bwMode="auto">
          <a:xfrm>
            <a:off x="987425" y="1743075"/>
            <a:ext cx="80772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       估计量是随机变量，对于不同的样本值会得到不同的估计值 </a:t>
            </a:r>
            <a:r>
              <a:rPr lang="en-US" altLang="zh-CN" b="1">
                <a:ea typeface="宋体" pitchFamily="2" charset="-122"/>
              </a:rPr>
              <a:t>.  </a:t>
            </a:r>
            <a:r>
              <a:rPr lang="zh-CN" altLang="en-US" b="1">
                <a:ea typeface="宋体" pitchFamily="2" charset="-122"/>
              </a:rPr>
              <a:t>我们希望估计值在未知参数真值附近摆动，而它的期望值等于未知参数的真值</a:t>
            </a:r>
            <a:r>
              <a:rPr lang="en-US" altLang="zh-CN" b="1">
                <a:ea typeface="宋体" pitchFamily="2" charset="-122"/>
              </a:rPr>
              <a:t>. </a:t>
            </a:r>
            <a:r>
              <a:rPr lang="zh-CN" altLang="en-US" b="1">
                <a:ea typeface="宋体" pitchFamily="2" charset="-122"/>
              </a:rPr>
              <a:t>这就导致无偏性这个标准 </a:t>
            </a:r>
            <a:r>
              <a:rPr lang="en-US" altLang="zh-CN" b="1">
                <a:ea typeface="宋体" pitchFamily="2" charset="-122"/>
              </a:rPr>
              <a:t>. </a:t>
            </a:r>
          </a:p>
        </p:txBody>
      </p:sp>
      <p:sp>
        <p:nvSpPr>
          <p:cNvPr id="34824" name="Rectangle 5"/>
          <p:cNvSpPr>
            <a:spLocks noChangeArrowheads="1"/>
          </p:cNvSpPr>
          <p:nvPr/>
        </p:nvSpPr>
        <p:spPr bwMode="auto">
          <a:xfrm>
            <a:off x="1000125" y="831850"/>
            <a:ext cx="304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3200" b="1">
                <a:solidFill>
                  <a:schemeClr val="tx2"/>
                </a:solidFill>
                <a:ea typeface="黑体" pitchFamily="49" charset="-122"/>
              </a:rPr>
              <a:t> 无偏性</a:t>
            </a:r>
          </a:p>
        </p:txBody>
      </p:sp>
      <p:graphicFrame>
        <p:nvGraphicFramePr>
          <p:cNvPr id="1671174" name="Object 6"/>
          <p:cNvGraphicFramePr>
            <a:graphicFrameLocks noChangeAspect="1"/>
          </p:cNvGraphicFramePr>
          <p:nvPr/>
        </p:nvGraphicFramePr>
        <p:xfrm>
          <a:off x="4221163" y="4756150"/>
          <a:ext cx="17462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公式" r:id="rId3" imgW="14635440" imgH="5783040" progId="Equation.3">
                  <p:embed/>
                </p:oleObj>
              </mc:Choice>
              <mc:Fallback>
                <p:oleObj name="公式" r:id="rId3" imgW="14635440" imgH="5783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4756150"/>
                        <a:ext cx="17462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00125" y="5538788"/>
            <a:ext cx="4019550" cy="625475"/>
            <a:chOff x="431" y="3490"/>
            <a:chExt cx="2532" cy="394"/>
          </a:xfrm>
        </p:grpSpPr>
        <p:sp>
          <p:nvSpPr>
            <p:cNvPr id="34829" name="Rectangle 8"/>
            <p:cNvSpPr>
              <a:spLocks noChangeArrowheads="1"/>
            </p:cNvSpPr>
            <p:nvPr/>
          </p:nvSpPr>
          <p:spPr bwMode="auto">
            <a:xfrm>
              <a:off x="431" y="3557"/>
              <a:ext cx="25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>
                  <a:ea typeface="宋体" pitchFamily="2" charset="-122"/>
                </a:rPr>
                <a:t>则称    为     的</a:t>
              </a:r>
              <a:r>
                <a:rPr lang="zh-CN" altLang="en-US" b="1">
                  <a:solidFill>
                    <a:schemeClr val="accent2"/>
                  </a:solidFill>
                  <a:ea typeface="宋体" pitchFamily="2" charset="-122"/>
                </a:rPr>
                <a:t>无偏估计</a:t>
              </a:r>
              <a:r>
                <a:rPr lang="zh-CN" altLang="en-US" b="1">
                  <a:ea typeface="宋体" pitchFamily="2" charset="-122"/>
                </a:rPr>
                <a:t> </a:t>
              </a:r>
              <a:r>
                <a:rPr lang="en-US" altLang="zh-CN" b="1"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34821" name="Object 9"/>
            <p:cNvGraphicFramePr>
              <a:graphicFrameLocks noChangeAspect="1"/>
            </p:cNvGraphicFramePr>
            <p:nvPr/>
          </p:nvGraphicFramePr>
          <p:xfrm>
            <a:off x="950" y="3490"/>
            <a:ext cx="252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4" name="公式" r:id="rId5" imgW="3346560" imgH="5173200" progId="Equation.3">
                    <p:embed/>
                  </p:oleObj>
                </mc:Choice>
                <mc:Fallback>
                  <p:oleObj name="公式" r:id="rId5" imgW="3346560" imgH="51732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" y="3490"/>
                          <a:ext cx="252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" name="Object 10"/>
            <p:cNvGraphicFramePr>
              <a:graphicFrameLocks noChangeAspect="1"/>
            </p:cNvGraphicFramePr>
            <p:nvPr/>
          </p:nvGraphicFramePr>
          <p:xfrm>
            <a:off x="1387" y="3555"/>
            <a:ext cx="25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5" name="公式" r:id="rId7" imgW="3346560" imgH="4258800" progId="Equation.3">
                    <p:embed/>
                  </p:oleObj>
                </mc:Choice>
                <mc:Fallback>
                  <p:oleObj name="公式" r:id="rId7" imgW="3346560" imgH="42588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3555"/>
                          <a:ext cx="25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595438" y="3940175"/>
            <a:ext cx="7253287" cy="639763"/>
            <a:chOff x="557" y="1931"/>
            <a:chExt cx="4569" cy="403"/>
          </a:xfrm>
        </p:grpSpPr>
        <p:graphicFrame>
          <p:nvGraphicFramePr>
            <p:cNvPr id="34819" name="Object 12"/>
            <p:cNvGraphicFramePr>
              <a:graphicFrameLocks noChangeAspect="1"/>
            </p:cNvGraphicFramePr>
            <p:nvPr/>
          </p:nvGraphicFramePr>
          <p:xfrm>
            <a:off x="900" y="1931"/>
            <a:ext cx="1308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6" name="公式" r:id="rId9" imgW="20432160" imgH="6087960" progId="Equation.3">
                    <p:embed/>
                  </p:oleObj>
                </mc:Choice>
                <mc:Fallback>
                  <p:oleObj name="公式" r:id="rId9" imgW="20432160" imgH="608796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1931"/>
                          <a:ext cx="1308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Rectangle 13"/>
            <p:cNvSpPr>
              <a:spLocks noChangeArrowheads="1"/>
            </p:cNvSpPr>
            <p:nvPr/>
          </p:nvSpPr>
          <p:spPr bwMode="auto">
            <a:xfrm>
              <a:off x="557" y="195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>
                  <a:ea typeface="宋体" pitchFamily="2" charset="-122"/>
                </a:rPr>
                <a:t>设</a:t>
              </a:r>
            </a:p>
          </p:txBody>
        </p:sp>
        <p:sp>
          <p:nvSpPr>
            <p:cNvPr id="34828" name="Rectangle 14"/>
            <p:cNvSpPr>
              <a:spLocks noChangeArrowheads="1"/>
            </p:cNvSpPr>
            <p:nvPr/>
          </p:nvSpPr>
          <p:spPr bwMode="auto">
            <a:xfrm>
              <a:off x="2311" y="1987"/>
              <a:ext cx="28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zh-CN" altLang="en-US" b="1">
                  <a:ea typeface="宋体" pitchFamily="2" charset="-122"/>
                </a:rPr>
                <a:t>是未知参数    的估计量，若</a:t>
              </a:r>
            </a:p>
          </p:txBody>
        </p:sp>
        <p:graphicFrame>
          <p:nvGraphicFramePr>
            <p:cNvPr id="34820" name="Object 15"/>
            <p:cNvGraphicFramePr>
              <a:graphicFrameLocks noChangeAspect="1"/>
            </p:cNvGraphicFramePr>
            <p:nvPr/>
          </p:nvGraphicFramePr>
          <p:xfrm>
            <a:off x="3456" y="2016"/>
            <a:ext cx="25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7" name="公式" r:id="rId11" imgW="133560" imgH="171360" progId="Equation.3">
                    <p:embed/>
                  </p:oleObj>
                </mc:Choice>
                <mc:Fallback>
                  <p:oleObj name="公式" r:id="rId11" imgW="133560" imgH="17136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016"/>
                          <a:ext cx="25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7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7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11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044575" y="1412875"/>
            <a:ext cx="6696075" cy="620713"/>
            <a:chOff x="930" y="799"/>
            <a:chExt cx="4218" cy="391"/>
          </a:xfrm>
        </p:grpSpPr>
        <p:graphicFrame>
          <p:nvGraphicFramePr>
            <p:cNvPr id="166915" name="Object 1027"/>
            <p:cNvGraphicFramePr>
              <a:graphicFrameLocks noChangeAspect="1"/>
            </p:cNvGraphicFramePr>
            <p:nvPr/>
          </p:nvGraphicFramePr>
          <p:xfrm>
            <a:off x="3575" y="799"/>
            <a:ext cx="1197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438" name="公式" r:id="rId3" imgW="16770960" imgH="5478120" progId="Equation.3">
                    <p:embed/>
                  </p:oleObj>
                </mc:Choice>
                <mc:Fallback>
                  <p:oleObj name="公式" r:id="rId3" imgW="16770960" imgH="547812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5" y="799"/>
                          <a:ext cx="1197" cy="3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930" y="818"/>
              <a:ext cx="42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800" b="1"/>
                <a:t>（假定身高服从正态分布                       ）                    </a:t>
              </a:r>
            </a:p>
          </p:txBody>
        </p:sp>
      </p:grp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116013" y="3717925"/>
            <a:ext cx="2259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b="1"/>
              <a:t>设这</a:t>
            </a:r>
            <a:r>
              <a:rPr lang="en-US" altLang="zh-CN" sz="2800" b="1"/>
              <a:t>5</a:t>
            </a:r>
            <a:r>
              <a:rPr lang="zh-CN" altLang="en-US" sz="2800" b="1"/>
              <a:t>个数是</a:t>
            </a:r>
            <a:r>
              <a:rPr lang="en-US" altLang="zh-CN" sz="2800" b="1"/>
              <a:t>: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763713" y="4294188"/>
            <a:ext cx="4857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3200" b="1"/>
              <a:t>1.65   1.67  1.68   1.78   1.69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22275" y="4972050"/>
            <a:ext cx="3429000" cy="546100"/>
            <a:chOff x="960" y="3064"/>
            <a:chExt cx="2160" cy="344"/>
          </a:xfrm>
        </p:grpSpPr>
        <p:graphicFrame>
          <p:nvGraphicFramePr>
            <p:cNvPr id="166914" name="Object 1026"/>
            <p:cNvGraphicFramePr>
              <a:graphicFrameLocks noChangeAspect="1"/>
            </p:cNvGraphicFramePr>
            <p:nvPr/>
          </p:nvGraphicFramePr>
          <p:xfrm>
            <a:off x="1536" y="3118"/>
            <a:ext cx="269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439" name="公式" r:id="rId5" imgW="3651840" imgH="3953880" progId="Equation.3">
                    <p:embed/>
                  </p:oleObj>
                </mc:Choice>
                <mc:Fallback>
                  <p:oleObj name="公式" r:id="rId5" imgW="3651840" imgH="39538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118"/>
                          <a:ext cx="269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960" y="3064"/>
              <a:ext cx="21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sz="2800" b="1"/>
                <a:t> </a:t>
              </a:r>
              <a:r>
                <a:rPr lang="zh-CN" altLang="en-US" sz="2800" b="1"/>
                <a:t>估计     为</a:t>
              </a:r>
              <a:r>
                <a:rPr lang="en-US" altLang="zh-CN" sz="2800" b="1"/>
                <a:t>1.68</a:t>
              </a:r>
              <a:r>
                <a:rPr lang="zh-CN" altLang="en-US" sz="2800" b="1"/>
                <a:t>，</a:t>
              </a:r>
            </a:p>
          </p:txBody>
        </p:sp>
      </p:grp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059113" y="4972050"/>
            <a:ext cx="2051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b="1"/>
              <a:t>这是</a:t>
            </a:r>
            <a:r>
              <a:rPr lang="zh-CN" altLang="en-US" sz="2800" b="1">
                <a:solidFill>
                  <a:schemeClr val="accent1"/>
                </a:solidFill>
              </a:rPr>
              <a:t>点估计</a:t>
            </a:r>
            <a:r>
              <a:rPr lang="en-US" altLang="zh-CN" sz="2800" b="1"/>
              <a:t>.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219700" y="5662613"/>
            <a:ext cx="2406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b="1"/>
              <a:t>这是</a:t>
            </a:r>
            <a:r>
              <a:rPr lang="zh-CN" altLang="en-US" sz="2800" b="1">
                <a:solidFill>
                  <a:schemeClr val="accent1"/>
                </a:solidFill>
              </a:rPr>
              <a:t>区间估计</a:t>
            </a:r>
            <a:r>
              <a:rPr lang="en-US" altLang="zh-CN" sz="2800" b="1"/>
              <a:t>.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19113" y="5653088"/>
            <a:ext cx="4916487" cy="584200"/>
            <a:chOff x="327" y="3424"/>
            <a:chExt cx="3097" cy="368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327" y="3424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800" b="1"/>
                <a:t>估计</a:t>
              </a:r>
            </a:p>
          </p:txBody>
        </p:sp>
        <p:graphicFrame>
          <p:nvGraphicFramePr>
            <p:cNvPr id="166913" name="Object 1025"/>
            <p:cNvGraphicFramePr>
              <a:graphicFrameLocks noChangeAspect="1"/>
            </p:cNvGraphicFramePr>
            <p:nvPr/>
          </p:nvGraphicFramePr>
          <p:xfrm>
            <a:off x="783" y="3502"/>
            <a:ext cx="27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440" name="公式" r:id="rId7" imgW="142920" imgH="152280" progId="Equation.3">
                    <p:embed/>
                  </p:oleObj>
                </mc:Choice>
                <mc:Fallback>
                  <p:oleObj name="公式" r:id="rId7" imgW="142920" imgH="1522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" y="3502"/>
                          <a:ext cx="270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1009" y="3424"/>
              <a:ext cx="24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zh-CN" altLang="en-US" sz="2800" b="1"/>
                <a:t>在区间 </a:t>
              </a:r>
              <a:r>
                <a:rPr lang="en-US" altLang="zh-CN" sz="2800" b="1"/>
                <a:t>[1.57, 1.84] </a:t>
              </a:r>
              <a:r>
                <a:rPr lang="zh-CN" altLang="en-US" sz="2800" b="1"/>
                <a:t>内，</a:t>
              </a:r>
            </a:p>
          </p:txBody>
        </p:sp>
      </p:grp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1271588" y="714375"/>
            <a:ext cx="5962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b="1"/>
              <a:t>例如我们要估计某队男生的平均身高</a:t>
            </a:r>
            <a:r>
              <a:rPr lang="en-US" altLang="zh-CN" sz="2800" b="1"/>
              <a:t>.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68313" y="1990725"/>
            <a:ext cx="7932737" cy="1630363"/>
            <a:chOff x="295" y="1253"/>
            <a:chExt cx="4997" cy="1027"/>
          </a:xfrm>
        </p:grpSpPr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295" y="1253"/>
              <a:ext cx="4997" cy="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en-US" altLang="zh-CN" sz="2800" b="1"/>
                <a:t>         </a:t>
              </a:r>
              <a:r>
                <a:rPr lang="zh-CN" altLang="en-US" sz="2800" b="1"/>
                <a:t>现从该总体选取容量为</a:t>
              </a:r>
              <a:r>
                <a:rPr lang="en-US" altLang="zh-CN" sz="2800" b="1"/>
                <a:t>5</a:t>
              </a:r>
              <a:r>
                <a:rPr lang="zh-CN" altLang="en-US" sz="2800" b="1"/>
                <a:t>的样本，我们的任务是要根据选出的样本（</a:t>
              </a:r>
              <a:r>
                <a:rPr lang="en-US" altLang="zh-CN" sz="2800" b="1"/>
                <a:t>5</a:t>
              </a:r>
              <a:r>
                <a:rPr lang="zh-CN" altLang="en-US" sz="2800" b="1"/>
                <a:t>个数）求出总体均值    的估计</a:t>
              </a:r>
              <a:r>
                <a:rPr lang="en-US" altLang="zh-CN" sz="2800" b="1"/>
                <a:t>. </a:t>
              </a:r>
              <a:r>
                <a:rPr lang="zh-CN" altLang="en-US" sz="2800" b="1"/>
                <a:t>而全部信息就由这</a:t>
              </a:r>
              <a:r>
                <a:rPr lang="en-US" altLang="zh-CN" sz="2800" b="1"/>
                <a:t>5</a:t>
              </a:r>
              <a:r>
                <a:rPr lang="zh-CN" altLang="en-US" sz="2800" b="1"/>
                <a:t>个数组成 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166912" name="Object 1024"/>
            <p:cNvGraphicFramePr>
              <a:graphicFrameLocks noChangeAspect="1"/>
            </p:cNvGraphicFramePr>
            <p:nvPr/>
          </p:nvGraphicFramePr>
          <p:xfrm>
            <a:off x="4694" y="1689"/>
            <a:ext cx="27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441" name="公式" r:id="rId9" imgW="142920" imgH="152280" progId="Equation.3">
                    <p:embed/>
                  </p:oleObj>
                </mc:Choice>
                <mc:Fallback>
                  <p:oleObj name="公式" r:id="rId9" imgW="142920" imgH="1522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689"/>
                          <a:ext cx="270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utoUpdateAnimBg="0"/>
      <p:bldP spid="26630" grpId="0" autoUpdateAnimBg="0"/>
      <p:bldP spid="26634" grpId="0" autoUpdateAnimBg="0"/>
      <p:bldP spid="26635" grpId="0" autoUpdateAnimBg="0"/>
      <p:bldP spid="2664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55613" y="3446463"/>
            <a:ext cx="80772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/>
              <a:t>         </a:t>
            </a:r>
            <a:r>
              <a:rPr lang="zh-CN" altLang="en-US"/>
              <a:t>例如，用样本均值作为总体均值的估计时，虽无法说明一次估计所产生的偏差，但这种偏差随机地在</a:t>
            </a:r>
            <a:r>
              <a:rPr lang="en-US" altLang="zh-CN"/>
              <a:t>0</a:t>
            </a:r>
            <a:r>
              <a:rPr lang="zh-CN" altLang="en-US"/>
              <a:t>的周围波动，对同一统计问题大量重复使用不会产生系统偏差 </a:t>
            </a:r>
            <a:r>
              <a:rPr lang="en-US" altLang="zh-CN"/>
              <a:t>.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1166813" y="1555750"/>
            <a:ext cx="7148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无偏性是对估计量的一个常见而重要的要求 </a:t>
            </a:r>
            <a:r>
              <a:rPr lang="en-US" altLang="zh-CN"/>
              <a:t>.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1335088" y="2500313"/>
            <a:ext cx="6791325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dirty="0"/>
              <a:t>无偏性的实际意义是指没有系统性的偏差 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" grpId="0" autoUpdateAnimBg="0"/>
      <p:bldP spid="14367" grpId="0" autoUpdateAnimBg="0"/>
      <p:bldP spid="14368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41475" y="1187450"/>
            <a:ext cx="5867400" cy="595313"/>
            <a:chOff x="768" y="624"/>
            <a:chExt cx="3696" cy="375"/>
          </a:xfrm>
        </p:grpSpPr>
        <p:graphicFrame>
          <p:nvGraphicFramePr>
            <p:cNvPr id="35850" name="Object 5"/>
            <p:cNvGraphicFramePr>
              <a:graphicFrameLocks noChangeAspect="1"/>
            </p:cNvGraphicFramePr>
            <p:nvPr/>
          </p:nvGraphicFramePr>
          <p:xfrm>
            <a:off x="768" y="624"/>
            <a:ext cx="156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5" name="公式" r:id="rId3" imgW="24703560" imgH="5478120" progId="Equation.3">
                    <p:embed/>
                  </p:oleObj>
                </mc:Choice>
                <mc:Fallback>
                  <p:oleObj name="公式" r:id="rId3" imgW="24703560" imgH="547812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624"/>
                          <a:ext cx="1560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2" name="Text Box 6"/>
            <p:cNvSpPr txBox="1">
              <a:spLocks noChangeArrowheads="1"/>
            </p:cNvSpPr>
            <p:nvPr/>
          </p:nvSpPr>
          <p:spPr bwMode="auto">
            <a:xfrm>
              <a:off x="2304" y="634"/>
              <a:ext cx="21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楷体_GB2312" pitchFamily="49" charset="-122"/>
                </a:rPr>
                <a:t>是总体</a:t>
              </a:r>
              <a:r>
                <a:rPr lang="en-US" altLang="zh-CN" sz="3200" b="1" i="1">
                  <a:ea typeface="楷体_GB2312" pitchFamily="49" charset="-122"/>
                </a:rPr>
                <a:t>X </a:t>
              </a:r>
              <a:r>
                <a:rPr lang="zh-CN" altLang="zh-CN" sz="3200" b="1">
                  <a:ea typeface="楷体_GB2312" pitchFamily="49" charset="-122"/>
                </a:rPr>
                <a:t>的样本,</a:t>
              </a:r>
              <a:endParaRPr lang="en-US" altLang="zh-CN" sz="3200" b="1">
                <a:ea typeface="楷体_GB2312" pitchFamily="49" charset="-122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71550" y="1628775"/>
            <a:ext cx="7772400" cy="1219200"/>
            <a:chOff x="336" y="912"/>
            <a:chExt cx="4896" cy="768"/>
          </a:xfrm>
        </p:grpSpPr>
        <p:sp>
          <p:nvSpPr>
            <p:cNvPr id="35861" name="Text Box 8"/>
            <p:cNvSpPr txBox="1">
              <a:spLocks noChangeArrowheads="1"/>
            </p:cNvSpPr>
            <p:nvPr/>
          </p:nvSpPr>
          <p:spPr bwMode="auto">
            <a:xfrm>
              <a:off x="336" y="1122"/>
              <a:ext cx="32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证明</a:t>
              </a:r>
              <a:r>
                <a:rPr lang="en-US" altLang="zh-CN" sz="3200" b="1">
                  <a:ea typeface="楷体_GB2312" pitchFamily="49" charset="-122"/>
                </a:rPr>
                <a:t>:  </a:t>
              </a:r>
              <a:r>
                <a:rPr lang="zh-CN" altLang="en-US" sz="3200" b="1">
                  <a:ea typeface="楷体_GB2312" pitchFamily="49" charset="-122"/>
                </a:rPr>
                <a:t>不论</a:t>
              </a:r>
              <a:r>
                <a:rPr lang="zh-CN" altLang="en-US" sz="3200" b="1" i="1">
                  <a:ea typeface="楷体_GB2312" pitchFamily="49" charset="-122"/>
                </a:rPr>
                <a:t> </a:t>
              </a:r>
              <a:r>
                <a:rPr lang="en-US" altLang="zh-CN" sz="3200" b="1" i="1">
                  <a:ea typeface="楷体_GB2312" pitchFamily="49" charset="-122"/>
                </a:rPr>
                <a:t>X </a:t>
              </a:r>
              <a:r>
                <a:rPr lang="zh-CN" altLang="zh-CN" sz="3200" b="1">
                  <a:ea typeface="楷体_GB2312" pitchFamily="49" charset="-122"/>
                </a:rPr>
                <a:t>服从什么分布,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graphicFrame>
          <p:nvGraphicFramePr>
            <p:cNvPr id="35849" name="Object 9"/>
            <p:cNvGraphicFramePr>
              <a:graphicFrameLocks noChangeAspect="1"/>
            </p:cNvGraphicFramePr>
            <p:nvPr/>
          </p:nvGraphicFramePr>
          <p:xfrm>
            <a:off x="3648" y="912"/>
            <a:ext cx="1584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6" name="Equation" r:id="rId5" imgW="20737440" imgH="10356120" progId="Equation.3">
                    <p:embed/>
                  </p:oleObj>
                </mc:Choice>
                <mc:Fallback>
                  <p:oleObj name="Equation" r:id="rId5" imgW="20737440" imgH="1035612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912"/>
                          <a:ext cx="1584" cy="7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042988" y="2492375"/>
            <a:ext cx="3819525" cy="609600"/>
            <a:chOff x="576" y="1536"/>
            <a:chExt cx="2406" cy="384"/>
          </a:xfrm>
        </p:grpSpPr>
        <p:grpSp>
          <p:nvGrpSpPr>
            <p:cNvPr id="35858" name="Group 11"/>
            <p:cNvGrpSpPr>
              <a:grpSpLocks/>
            </p:cNvGrpSpPr>
            <p:nvPr/>
          </p:nvGrpSpPr>
          <p:grpSpPr bwMode="auto">
            <a:xfrm>
              <a:off x="576" y="1536"/>
              <a:ext cx="636" cy="365"/>
              <a:chOff x="4704" y="1104"/>
              <a:chExt cx="636" cy="365"/>
            </a:xfrm>
          </p:grpSpPr>
          <p:sp>
            <p:nvSpPr>
              <p:cNvPr id="35860" name="Text Box 12"/>
              <p:cNvSpPr txBox="1">
                <a:spLocks noChangeArrowheads="1"/>
              </p:cNvSpPr>
              <p:nvPr/>
            </p:nvSpPr>
            <p:spPr bwMode="auto">
              <a:xfrm>
                <a:off x="4704" y="1104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>
                    <a:ea typeface="楷体_GB2312" pitchFamily="49" charset="-122"/>
                  </a:rPr>
                  <a:t>是</a:t>
                </a:r>
              </a:p>
            </p:txBody>
          </p:sp>
          <p:graphicFrame>
            <p:nvGraphicFramePr>
              <p:cNvPr id="35848" name="Object 13"/>
              <p:cNvGraphicFramePr>
                <a:graphicFrameLocks noChangeAspect="1"/>
              </p:cNvGraphicFramePr>
              <p:nvPr/>
            </p:nvGraphicFramePr>
            <p:xfrm>
              <a:off x="5040" y="1104"/>
              <a:ext cx="30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07" name="公式" r:id="rId7" imgW="4566960" imgH="5478120" progId="Equation.3">
                      <p:embed/>
                    </p:oleObj>
                  </mc:Choice>
                  <mc:Fallback>
                    <p:oleObj name="公式" r:id="rId7" imgW="4566960" imgH="5478120" progId="Equation.3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1104"/>
                            <a:ext cx="300" cy="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59" name="Text Box 14"/>
            <p:cNvSpPr txBox="1">
              <a:spLocks noChangeArrowheads="1"/>
            </p:cNvSpPr>
            <p:nvPr/>
          </p:nvSpPr>
          <p:spPr bwMode="auto">
            <a:xfrm>
              <a:off x="1260" y="1555"/>
              <a:ext cx="172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的无偏估计量</a:t>
              </a:r>
              <a:r>
                <a:rPr lang="en-US" altLang="zh-CN" sz="3200" b="1"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1672207" name="Text Box 15"/>
          <p:cNvSpPr txBox="1">
            <a:spLocks noChangeArrowheads="1"/>
          </p:cNvSpPr>
          <p:nvPr/>
        </p:nvSpPr>
        <p:spPr bwMode="auto">
          <a:xfrm>
            <a:off x="1042988" y="32131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证</a:t>
            </a:r>
          </a:p>
        </p:txBody>
      </p:sp>
      <p:graphicFrame>
        <p:nvGraphicFramePr>
          <p:cNvPr id="1672208" name="Object 16"/>
          <p:cNvGraphicFramePr>
            <a:graphicFrameLocks noChangeAspect="1"/>
          </p:cNvGraphicFramePr>
          <p:nvPr/>
        </p:nvGraphicFramePr>
        <p:xfrm>
          <a:off x="1619250" y="4365625"/>
          <a:ext cx="60626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" name="Equation" r:id="rId9" imgW="52162560" imgH="10356120" progId="Equation.3">
                  <p:embed/>
                </p:oleObj>
              </mc:Choice>
              <mc:Fallback>
                <p:oleObj name="Equation" r:id="rId9" imgW="52162560" imgH="1035612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365625"/>
                        <a:ext cx="606266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116013" y="404813"/>
            <a:ext cx="6907212" cy="682625"/>
            <a:chOff x="326" y="139"/>
            <a:chExt cx="4351" cy="430"/>
          </a:xfrm>
        </p:grpSpPr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326" y="204"/>
              <a:ext cx="253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FF0000"/>
                  </a:solidFill>
                  <a:ea typeface="楷体_GB2312" pitchFamily="49" charset="-122"/>
                </a:rPr>
                <a:t>例</a:t>
              </a:r>
              <a:r>
                <a:rPr lang="en-US" altLang="zh-CN" sz="3200" b="1">
                  <a:solidFill>
                    <a:srgbClr val="FFFFFF"/>
                  </a:solidFill>
                  <a:ea typeface="楷体_GB2312" pitchFamily="49" charset="-122"/>
                </a:rPr>
                <a:t>  </a:t>
              </a:r>
              <a:r>
                <a:rPr lang="zh-CN" altLang="en-US" sz="3200" b="1">
                  <a:ea typeface="楷体_GB2312" pitchFamily="49" charset="-122"/>
                </a:rPr>
                <a:t>设总体</a:t>
              </a:r>
              <a:r>
                <a:rPr lang="en-US" altLang="zh-CN" sz="3200" b="1" i="1">
                  <a:ea typeface="楷体_GB2312" pitchFamily="49" charset="-122"/>
                </a:rPr>
                <a:t>X </a:t>
              </a:r>
              <a:r>
                <a:rPr lang="zh-CN" altLang="zh-CN" sz="3200" b="1">
                  <a:ea typeface="楷体_GB2312" pitchFamily="49" charset="-122"/>
                </a:rPr>
                <a:t>的</a:t>
              </a:r>
              <a:r>
                <a:rPr lang="zh-CN" altLang="en-US" sz="3200" b="1" i="1">
                  <a:ea typeface="楷体_GB2312" pitchFamily="49" charset="-122"/>
                </a:rPr>
                <a:t> </a:t>
              </a:r>
              <a:r>
                <a:rPr lang="en-US" altLang="zh-CN" sz="3200" b="1" i="1">
                  <a:ea typeface="楷体_GB2312" pitchFamily="49" charset="-122"/>
                </a:rPr>
                <a:t>k</a:t>
              </a:r>
              <a:r>
                <a:rPr lang="en-US" altLang="zh-CN" sz="3200" b="1">
                  <a:ea typeface="楷体_GB2312" pitchFamily="49" charset="-122"/>
                </a:rPr>
                <a:t> </a:t>
              </a:r>
              <a:r>
                <a:rPr lang="zh-CN" altLang="en-US" sz="3200" b="1">
                  <a:ea typeface="楷体_GB2312" pitchFamily="49" charset="-122"/>
                </a:rPr>
                <a:t>阶矩</a:t>
              </a:r>
            </a:p>
          </p:txBody>
        </p:sp>
        <p:graphicFrame>
          <p:nvGraphicFramePr>
            <p:cNvPr id="35847" name="Object 19"/>
            <p:cNvGraphicFramePr>
              <a:graphicFrameLocks noChangeAspect="1"/>
            </p:cNvGraphicFramePr>
            <p:nvPr/>
          </p:nvGraphicFramePr>
          <p:xfrm>
            <a:off x="2761" y="192"/>
            <a:ext cx="1260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9" name="公式" r:id="rId11" imgW="19211760" imgH="5783040" progId="Equation.3">
                    <p:embed/>
                  </p:oleObj>
                </mc:Choice>
                <mc:Fallback>
                  <p:oleObj name="公式" r:id="rId11" imgW="19211760" imgH="578304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1" y="192"/>
                          <a:ext cx="1260" cy="3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7" name="Text Box 20"/>
            <p:cNvSpPr txBox="1">
              <a:spLocks noChangeArrowheads="1"/>
            </p:cNvSpPr>
            <p:nvPr/>
          </p:nvSpPr>
          <p:spPr bwMode="auto">
            <a:xfrm>
              <a:off x="4047" y="139"/>
              <a:ext cx="6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存在</a:t>
              </a:r>
            </a:p>
          </p:txBody>
        </p:sp>
      </p:grpSp>
      <p:graphicFrame>
        <p:nvGraphicFramePr>
          <p:cNvPr id="1672218" name="Object 26"/>
          <p:cNvGraphicFramePr>
            <a:graphicFrameLocks noChangeAspect="1"/>
          </p:cNvGraphicFramePr>
          <p:nvPr/>
        </p:nvGraphicFramePr>
        <p:xfrm>
          <a:off x="2771775" y="5445125"/>
          <a:ext cx="269398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Equation" r:id="rId13" imgW="23178240" imgH="9441720" progId="Equation.3">
                  <p:embed/>
                </p:oleObj>
              </mc:Choice>
              <mc:Fallback>
                <p:oleObj name="Equation" r:id="rId13" imgW="23178240" imgH="944172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445125"/>
                        <a:ext cx="2693988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2219" name="Object 27"/>
          <p:cNvGraphicFramePr>
            <a:graphicFrameLocks noChangeAspect="1"/>
          </p:cNvGraphicFramePr>
          <p:nvPr/>
        </p:nvGraphicFramePr>
        <p:xfrm>
          <a:off x="1908175" y="3284538"/>
          <a:ext cx="51847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" name="公式" r:id="rId15" imgW="2159000" imgH="228600" progId="Equation.3">
                  <p:embed/>
                </p:oleObj>
              </mc:Choice>
              <mc:Fallback>
                <p:oleObj name="公式" r:id="rId15" imgW="2159000" imgH="228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84538"/>
                        <a:ext cx="51847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2220" name="Object 28"/>
          <p:cNvGraphicFramePr>
            <a:graphicFrameLocks noChangeAspect="1"/>
          </p:cNvGraphicFramePr>
          <p:nvPr/>
        </p:nvGraphicFramePr>
        <p:xfrm>
          <a:off x="1403350" y="3933825"/>
          <a:ext cx="33845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公式" r:id="rId17" imgW="1473200" imgH="254000" progId="Equation.3">
                  <p:embed/>
                </p:oleObj>
              </mc:Choice>
              <mc:Fallback>
                <p:oleObj name="公式" r:id="rId17" imgW="1473200" imgH="2540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933825"/>
                        <a:ext cx="33845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2221" name="Object 29"/>
          <p:cNvGraphicFramePr>
            <a:graphicFrameLocks noChangeAspect="1"/>
          </p:cNvGraphicFramePr>
          <p:nvPr/>
        </p:nvGraphicFramePr>
        <p:xfrm>
          <a:off x="4859338" y="3933825"/>
          <a:ext cx="28797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公式" r:id="rId19" imgW="1219200" imgH="228600" progId="Equation.3">
                  <p:embed/>
                </p:oleObj>
              </mc:Choice>
              <mc:Fallback>
                <p:oleObj name="公式" r:id="rId19" imgW="1219200" imgH="228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933825"/>
                        <a:ext cx="28797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7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7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7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7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7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7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220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4"/>
          <p:cNvGraphicFramePr>
            <a:graphicFrameLocks noChangeAspect="1"/>
          </p:cNvGraphicFramePr>
          <p:nvPr/>
        </p:nvGraphicFramePr>
        <p:xfrm>
          <a:off x="1116013" y="836613"/>
          <a:ext cx="755967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6" name="公式" r:id="rId3" imgW="3403600" imgH="927100" progId="Equation.3">
                  <p:embed/>
                </p:oleObj>
              </mc:Choice>
              <mc:Fallback>
                <p:oleObj name="公式" r:id="rId3" imgW="3403600" imgH="9271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836613"/>
                        <a:ext cx="7559675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3221" name="Text Box 5"/>
          <p:cNvSpPr txBox="1">
            <a:spLocks noChangeArrowheads="1"/>
          </p:cNvSpPr>
          <p:nvPr/>
        </p:nvSpPr>
        <p:spPr bwMode="auto">
          <a:xfrm>
            <a:off x="1258888" y="3141663"/>
            <a:ext cx="137477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证</a:t>
            </a:r>
          </a:p>
        </p:txBody>
      </p:sp>
      <p:graphicFrame>
        <p:nvGraphicFramePr>
          <p:cNvPr id="1673222" name="Object 6"/>
          <p:cNvGraphicFramePr>
            <a:graphicFrameLocks noChangeAspect="1"/>
          </p:cNvGraphicFramePr>
          <p:nvPr/>
        </p:nvGraphicFramePr>
        <p:xfrm>
          <a:off x="1979613" y="2997200"/>
          <a:ext cx="29987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公式" r:id="rId5" imgW="1206500" imgH="431800" progId="Equation.3">
                  <p:embed/>
                </p:oleObj>
              </mc:Choice>
              <mc:Fallback>
                <p:oleObj name="公式" r:id="rId5" imgW="1206500" imgH="4318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997200"/>
                        <a:ext cx="299878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3223" name="Object 7"/>
          <p:cNvGraphicFramePr>
            <a:graphicFrameLocks noChangeAspect="1"/>
          </p:cNvGraphicFramePr>
          <p:nvPr/>
        </p:nvGraphicFramePr>
        <p:xfrm>
          <a:off x="5076825" y="3141663"/>
          <a:ext cx="202406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8" name="公式" r:id="rId7" imgW="685800" imgH="228600" progId="Equation.3">
                  <p:embed/>
                </p:oleObj>
              </mc:Choice>
              <mc:Fallback>
                <p:oleObj name="公式" r:id="rId7" imgW="685800" imgH="228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141663"/>
                        <a:ext cx="2024063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3224" name="Object 8"/>
          <p:cNvGraphicFramePr>
            <a:graphicFrameLocks noChangeAspect="1"/>
          </p:cNvGraphicFramePr>
          <p:nvPr/>
        </p:nvGraphicFramePr>
        <p:xfrm>
          <a:off x="1476375" y="4076700"/>
          <a:ext cx="28082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9" name="公式" r:id="rId9" imgW="1053643" imgH="215806" progId="Equation.3">
                  <p:embed/>
                </p:oleObj>
              </mc:Choice>
              <mc:Fallback>
                <p:oleObj name="公式" r:id="rId9" imgW="1053643" imgH="21580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76700"/>
                        <a:ext cx="280828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3225" name="Object 9"/>
          <p:cNvGraphicFramePr>
            <a:graphicFrameLocks noChangeAspect="1"/>
          </p:cNvGraphicFramePr>
          <p:nvPr/>
        </p:nvGraphicFramePr>
        <p:xfrm>
          <a:off x="7019925" y="4076700"/>
          <a:ext cx="15128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0" name="公式" r:id="rId11" imgW="685800" imgH="228600" progId="Equation.3">
                  <p:embed/>
                </p:oleObj>
              </mc:Choice>
              <mc:Fallback>
                <p:oleObj name="公式" r:id="rId11" imgW="685800" imgH="228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076700"/>
                        <a:ext cx="151288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3226" name="Object 10"/>
          <p:cNvGraphicFramePr>
            <a:graphicFrameLocks noChangeAspect="1"/>
          </p:cNvGraphicFramePr>
          <p:nvPr/>
        </p:nvGraphicFramePr>
        <p:xfrm>
          <a:off x="1258888" y="4797425"/>
          <a:ext cx="49688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1" name="公式" r:id="rId13" imgW="2095500" imgH="228600" progId="Equation.3">
                  <p:embed/>
                </p:oleObj>
              </mc:Choice>
              <mc:Fallback>
                <p:oleObj name="公式" r:id="rId13" imgW="209550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97425"/>
                        <a:ext cx="49688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3227" name="Object 11"/>
          <p:cNvGraphicFramePr>
            <a:graphicFrameLocks noChangeAspect="1"/>
          </p:cNvGraphicFramePr>
          <p:nvPr/>
        </p:nvGraphicFramePr>
        <p:xfrm>
          <a:off x="6443663" y="4581525"/>
          <a:ext cx="15113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name="公式" r:id="rId15" imgW="710891" imgH="418918" progId="Equation.3">
                  <p:embed/>
                </p:oleObj>
              </mc:Choice>
              <mc:Fallback>
                <p:oleObj name="公式" r:id="rId15" imgW="710891" imgH="418918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581525"/>
                        <a:ext cx="151130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3228" name="Object 12"/>
          <p:cNvGraphicFramePr>
            <a:graphicFrameLocks noChangeAspect="1"/>
          </p:cNvGraphicFramePr>
          <p:nvPr/>
        </p:nvGraphicFramePr>
        <p:xfrm>
          <a:off x="1331913" y="5445125"/>
          <a:ext cx="37449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" name="公式" r:id="rId17" imgW="1651000" imgH="228600" progId="Equation.3">
                  <p:embed/>
                </p:oleObj>
              </mc:Choice>
              <mc:Fallback>
                <p:oleObj name="公式" r:id="rId17" imgW="1651000" imgH="2286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45125"/>
                        <a:ext cx="374491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3229" name="Object 13"/>
          <p:cNvGraphicFramePr>
            <a:graphicFrameLocks noChangeAspect="1"/>
          </p:cNvGraphicFramePr>
          <p:nvPr/>
        </p:nvGraphicFramePr>
        <p:xfrm>
          <a:off x="5076825" y="5445125"/>
          <a:ext cx="2513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" name="公式" r:id="rId19" imgW="1079500" imgH="228600" progId="Equation.3">
                  <p:embed/>
                </p:oleObj>
              </mc:Choice>
              <mc:Fallback>
                <p:oleObj name="公式" r:id="rId19" imgW="1079500" imgH="2286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445125"/>
                        <a:ext cx="25130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1042988" y="908050"/>
            <a:ext cx="20907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宋体" pitchFamily="2" charset="-122"/>
              </a:rPr>
              <a:t>例</a:t>
            </a:r>
            <a:endParaRPr lang="zh-CN" altLang="en-US" b="1">
              <a:ea typeface="宋体" pitchFamily="2" charset="-122"/>
            </a:endParaRPr>
          </a:p>
        </p:txBody>
      </p:sp>
      <p:graphicFrame>
        <p:nvGraphicFramePr>
          <p:cNvPr id="1673231" name="Object 15"/>
          <p:cNvGraphicFramePr>
            <a:graphicFrameLocks noChangeAspect="1"/>
          </p:cNvGraphicFramePr>
          <p:nvPr/>
        </p:nvGraphicFramePr>
        <p:xfrm>
          <a:off x="4284663" y="4076700"/>
          <a:ext cx="26654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5" name="公式" r:id="rId21" imgW="1143000" imgH="228600" progId="Equation.3">
                  <p:embed/>
                </p:oleObj>
              </mc:Choice>
              <mc:Fallback>
                <p:oleObj name="公式" r:id="rId21" imgW="1143000" imgH="2286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076700"/>
                        <a:ext cx="26654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7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7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7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2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1181100" y="690563"/>
          <a:ext cx="23764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公式" r:id="rId3" imgW="1002865" imgH="393529" progId="Equation.3">
                  <p:embed/>
                </p:oleObj>
              </mc:Choice>
              <mc:Fallback>
                <p:oleObj name="公式" r:id="rId3" imgW="1002865" imgH="39352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690563"/>
                        <a:ext cx="237648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5"/>
          <p:cNvGraphicFramePr>
            <a:graphicFrameLocks noChangeAspect="1"/>
          </p:cNvGraphicFramePr>
          <p:nvPr/>
        </p:nvGraphicFramePr>
        <p:xfrm>
          <a:off x="3773488" y="835025"/>
          <a:ext cx="374491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公式" r:id="rId5" imgW="1346200" imgH="228600" progId="Equation.3">
                  <p:embed/>
                </p:oleObj>
              </mc:Choice>
              <mc:Fallback>
                <p:oleObj name="公式" r:id="rId5" imgW="134620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835025"/>
                        <a:ext cx="3744912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4246" name="Object 6"/>
          <p:cNvGraphicFramePr>
            <a:graphicFrameLocks noChangeAspect="1"/>
          </p:cNvGraphicFramePr>
          <p:nvPr/>
        </p:nvGraphicFramePr>
        <p:xfrm>
          <a:off x="1108075" y="1555750"/>
          <a:ext cx="74898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公式" r:id="rId7" imgW="3086100" imgH="393700" progId="Equation.3">
                  <p:embed/>
                </p:oleObj>
              </mc:Choice>
              <mc:Fallback>
                <p:oleObj name="公式" r:id="rId7" imgW="3086100" imgH="3937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555750"/>
                        <a:ext cx="7489825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4247" name="Text Box 7"/>
          <p:cNvSpPr txBox="1">
            <a:spLocks noChangeArrowheads="1"/>
          </p:cNvSpPr>
          <p:nvPr/>
        </p:nvSpPr>
        <p:spPr bwMode="auto">
          <a:xfrm>
            <a:off x="1036638" y="2563813"/>
            <a:ext cx="454025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(这种方法称为</a:t>
            </a:r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无偏化</a:t>
            </a:r>
            <a:r>
              <a:rPr lang="zh-CN" altLang="en-US" b="1">
                <a:ea typeface="黑体" pitchFamily="49" charset="-122"/>
              </a:rPr>
              <a:t>)</a:t>
            </a:r>
            <a:r>
              <a:rPr lang="zh-CN" altLang="en-US" b="1">
                <a:ea typeface="宋体" pitchFamily="2" charset="-122"/>
              </a:rPr>
              <a:t>.</a:t>
            </a:r>
          </a:p>
        </p:txBody>
      </p:sp>
      <p:graphicFrame>
        <p:nvGraphicFramePr>
          <p:cNvPr id="1674248" name="Object 8"/>
          <p:cNvGraphicFramePr>
            <a:graphicFrameLocks noChangeAspect="1"/>
          </p:cNvGraphicFramePr>
          <p:nvPr/>
        </p:nvGraphicFramePr>
        <p:xfrm>
          <a:off x="1252538" y="3140075"/>
          <a:ext cx="44100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公式" r:id="rId9" imgW="1968500" imgH="431800" progId="Equation.3">
                  <p:embed/>
                </p:oleObj>
              </mc:Choice>
              <mc:Fallback>
                <p:oleObj name="公式" r:id="rId9" imgW="1968500" imgH="431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3140075"/>
                        <a:ext cx="4410075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4249" name="Object 9"/>
          <p:cNvGraphicFramePr>
            <a:graphicFrameLocks noChangeAspect="1"/>
          </p:cNvGraphicFramePr>
          <p:nvPr/>
        </p:nvGraphicFramePr>
        <p:xfrm>
          <a:off x="965200" y="4075113"/>
          <a:ext cx="28082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公式" r:id="rId11" imgW="1205977" imgH="393529" progId="Equation.3">
                  <p:embed/>
                </p:oleObj>
              </mc:Choice>
              <mc:Fallback>
                <p:oleObj name="公式" r:id="rId11" imgW="1205977" imgH="393529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075113"/>
                        <a:ext cx="280828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4250" name="Object 10"/>
          <p:cNvGraphicFramePr>
            <a:graphicFrameLocks noChangeAspect="1"/>
          </p:cNvGraphicFramePr>
          <p:nvPr/>
        </p:nvGraphicFramePr>
        <p:xfrm>
          <a:off x="3989388" y="4148138"/>
          <a:ext cx="263683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1" name="公式" r:id="rId13" imgW="1320227" imgH="431613" progId="Equation.3">
                  <p:embed/>
                </p:oleObj>
              </mc:Choice>
              <mc:Fallback>
                <p:oleObj name="公式" r:id="rId13" imgW="1320227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4148138"/>
                        <a:ext cx="2636837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4251" name="Object 11"/>
          <p:cNvGraphicFramePr>
            <a:graphicFrameLocks noChangeAspect="1"/>
          </p:cNvGraphicFramePr>
          <p:nvPr/>
        </p:nvGraphicFramePr>
        <p:xfrm>
          <a:off x="965200" y="5083175"/>
          <a:ext cx="39608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2" name="公式" r:id="rId15" imgW="1651000" imgH="228600" progId="Equation.3">
                  <p:embed/>
                </p:oleObj>
              </mc:Choice>
              <mc:Fallback>
                <p:oleObj name="公式" r:id="rId15" imgW="1651000" imgH="228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083175"/>
                        <a:ext cx="396081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4252" name="Object 12"/>
          <p:cNvGraphicFramePr>
            <a:graphicFrameLocks noChangeAspect="1"/>
          </p:cNvGraphicFramePr>
          <p:nvPr/>
        </p:nvGraphicFramePr>
        <p:xfrm>
          <a:off x="4637088" y="5083175"/>
          <a:ext cx="40862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3" name="公式" r:id="rId17" imgW="1892300" imgH="228600" progId="Equation.3">
                  <p:embed/>
                </p:oleObj>
              </mc:Choice>
              <mc:Fallback>
                <p:oleObj name="公式" r:id="rId17" imgW="1892300" imgH="228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5083175"/>
                        <a:ext cx="408622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424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012" name="Text Box 4"/>
          <p:cNvSpPr txBox="1">
            <a:spLocks noChangeArrowheads="1"/>
          </p:cNvSpPr>
          <p:nvPr/>
        </p:nvSpPr>
        <p:spPr bwMode="auto">
          <a:xfrm>
            <a:off x="723900" y="544513"/>
            <a:ext cx="4614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zh-CN" altLang="en-US" sz="3200" b="1">
                <a:ea typeface="楷体_GB2312" pitchFamily="49" charset="-122"/>
              </a:rPr>
              <a:t>   设总体 </a:t>
            </a:r>
            <a:r>
              <a:rPr lang="en-US" altLang="zh-CN" sz="3200" b="1" i="1">
                <a:ea typeface="楷体_GB2312" pitchFamily="49" charset="-122"/>
              </a:rPr>
              <a:t>X ~ N </a:t>
            </a:r>
            <a:r>
              <a:rPr lang="en-US" altLang="zh-CN" sz="3200" b="1">
                <a:ea typeface="楷体_GB2312" pitchFamily="49" charset="-122"/>
              </a:rPr>
              <a:t>(</a:t>
            </a:r>
            <a:r>
              <a:rPr lang="en-US" altLang="zh-CN" sz="3200" b="1" i="1">
                <a:ea typeface="楷体_GB2312" pitchFamily="49" charset="-122"/>
                <a:sym typeface="Symbol" pitchFamily="18" charset="2"/>
              </a:rPr>
              <a:t> , </a:t>
            </a:r>
            <a:r>
              <a:rPr lang="en-US" altLang="zh-CN" sz="3200" b="1" baseline="30000"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3200" b="1">
                <a:ea typeface="楷体_GB2312" pitchFamily="49" charset="-122"/>
              </a:rPr>
              <a:t>),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46200" y="1219200"/>
            <a:ext cx="5695950" cy="608013"/>
            <a:chOff x="692" y="672"/>
            <a:chExt cx="3588" cy="383"/>
          </a:xfrm>
        </p:grpSpPr>
        <p:graphicFrame>
          <p:nvGraphicFramePr>
            <p:cNvPr id="38920" name="Object 6"/>
            <p:cNvGraphicFramePr>
              <a:graphicFrameLocks noChangeAspect="1"/>
            </p:cNvGraphicFramePr>
            <p:nvPr/>
          </p:nvGraphicFramePr>
          <p:xfrm>
            <a:off x="692" y="708"/>
            <a:ext cx="161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3" name="公式" r:id="rId3" imgW="25619040" imgH="5478120" progId="Equation.3">
                    <p:embed/>
                  </p:oleObj>
                </mc:Choice>
                <mc:Fallback>
                  <p:oleObj name="公式" r:id="rId3" imgW="25619040" imgH="547812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708"/>
                          <a:ext cx="1618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0" name="Text Box 7"/>
            <p:cNvSpPr txBox="1">
              <a:spLocks noChangeArrowheads="1"/>
            </p:cNvSpPr>
            <p:nvPr/>
          </p:nvSpPr>
          <p:spPr bwMode="auto">
            <a:xfrm>
              <a:off x="2323" y="672"/>
              <a:ext cx="19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为 </a:t>
              </a:r>
              <a:r>
                <a:rPr lang="en-US" altLang="zh-CN" sz="3200" b="1" i="1">
                  <a:ea typeface="楷体_GB2312" pitchFamily="49" charset="-122"/>
                </a:rPr>
                <a:t>X</a:t>
              </a:r>
              <a:r>
                <a:rPr lang="en-US" altLang="zh-CN" sz="3200" b="1">
                  <a:ea typeface="楷体_GB2312" pitchFamily="49" charset="-122"/>
                </a:rPr>
                <a:t> </a:t>
              </a:r>
              <a:r>
                <a:rPr lang="zh-CN" altLang="zh-CN" sz="3200" b="1">
                  <a:ea typeface="楷体_GB2312" pitchFamily="49" charset="-122"/>
                </a:rPr>
                <a:t>的一个样本</a:t>
              </a:r>
              <a:endParaRPr lang="zh-CN" altLang="en-US" sz="3200" b="1">
                <a:ea typeface="楷体_GB2312" pitchFamily="49" charset="-12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222375" y="1752600"/>
            <a:ext cx="7877175" cy="1087438"/>
            <a:chOff x="614" y="1008"/>
            <a:chExt cx="4962" cy="685"/>
          </a:xfrm>
        </p:grpSpPr>
        <p:sp>
          <p:nvSpPr>
            <p:cNvPr id="38928" name="Text Box 9"/>
            <p:cNvSpPr txBox="1">
              <a:spLocks noChangeArrowheads="1"/>
            </p:cNvSpPr>
            <p:nvPr/>
          </p:nvSpPr>
          <p:spPr bwMode="auto">
            <a:xfrm>
              <a:off x="614" y="1112"/>
              <a:ext cx="15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求常数 </a:t>
              </a:r>
              <a:r>
                <a:rPr lang="en-US" altLang="zh-CN" sz="3200" b="1" i="1">
                  <a:ea typeface="楷体_GB2312" pitchFamily="49" charset="-122"/>
                </a:rPr>
                <a:t>k </a:t>
              </a:r>
              <a:r>
                <a:rPr lang="en-US" altLang="zh-CN" sz="3200" b="1">
                  <a:ea typeface="楷体_GB2312" pitchFamily="49" charset="-122"/>
                </a:rPr>
                <a:t>, </a:t>
              </a:r>
              <a:r>
                <a:rPr lang="zh-CN" altLang="en-US" sz="3200" b="1">
                  <a:ea typeface="楷体_GB2312" pitchFamily="49" charset="-122"/>
                </a:rPr>
                <a:t>使</a:t>
              </a:r>
            </a:p>
          </p:txBody>
        </p:sp>
        <p:graphicFrame>
          <p:nvGraphicFramePr>
            <p:cNvPr id="38919" name="Object 10"/>
            <p:cNvGraphicFramePr>
              <a:graphicFrameLocks noChangeAspect="1"/>
            </p:cNvGraphicFramePr>
            <p:nvPr/>
          </p:nvGraphicFramePr>
          <p:xfrm>
            <a:off x="2160" y="1008"/>
            <a:ext cx="1336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4" name="Equation" r:id="rId5" imgW="50942160" imgH="23770800" progId="Equation.3">
                    <p:embed/>
                  </p:oleObj>
                </mc:Choice>
                <mc:Fallback>
                  <p:oleObj name="Equation" r:id="rId5" imgW="50942160" imgH="237708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008"/>
                          <a:ext cx="1336" cy="6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9" name="Text Box 11"/>
            <p:cNvSpPr txBox="1">
              <a:spLocks noChangeArrowheads="1"/>
            </p:cNvSpPr>
            <p:nvPr/>
          </p:nvSpPr>
          <p:spPr bwMode="auto">
            <a:xfrm>
              <a:off x="3442" y="1123"/>
              <a:ext cx="213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为</a:t>
              </a:r>
              <a:r>
                <a:rPr lang="zh-CN" altLang="en-US" sz="3200" b="1" i="1">
                  <a:ea typeface="楷体_GB2312" pitchFamily="49" charset="-122"/>
                  <a:sym typeface="Symbol" pitchFamily="18" charset="2"/>
                </a:rPr>
                <a:t> </a:t>
              </a:r>
              <a:r>
                <a:rPr lang="zh-CN" altLang="en-US" sz="3200" b="1">
                  <a:ea typeface="楷体_GB2312" pitchFamily="49" charset="-122"/>
                  <a:sym typeface="Symbol" pitchFamily="18" charset="2"/>
                </a:rPr>
                <a:t>的无偏估计量</a:t>
              </a:r>
              <a:endParaRPr lang="zh-CN" altLang="en-US" sz="3200" b="1" i="1">
                <a:ea typeface="楷体_GB2312" pitchFamily="49" charset="-122"/>
                <a:sym typeface="Symbol" pitchFamily="18" charset="2"/>
              </a:endParaRPr>
            </a:p>
          </p:txBody>
        </p:sp>
      </p:grpSp>
      <p:graphicFrame>
        <p:nvGraphicFramePr>
          <p:cNvPr id="1707020" name="Object 12"/>
          <p:cNvGraphicFramePr>
            <a:graphicFrameLocks noChangeAspect="1"/>
          </p:cNvGraphicFramePr>
          <p:nvPr/>
        </p:nvGraphicFramePr>
        <p:xfrm>
          <a:off x="1466850" y="2743200"/>
          <a:ext cx="6553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Equation" r:id="rId7" imgW="55823760" imgH="10965960" progId="Equation.3">
                  <p:embed/>
                </p:oleObj>
              </mc:Choice>
              <mc:Fallback>
                <p:oleObj name="Equation" r:id="rId7" imgW="55823760" imgH="109659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2743200"/>
                        <a:ext cx="65532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7021" name="Text Box 13"/>
          <p:cNvSpPr txBox="1">
            <a:spLocks noChangeArrowheads="1"/>
          </p:cNvSpPr>
          <p:nvPr/>
        </p:nvSpPr>
        <p:spPr bwMode="auto">
          <a:xfrm>
            <a:off x="900113" y="306863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解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162050" y="4114800"/>
            <a:ext cx="7991475" cy="650875"/>
            <a:chOff x="710" y="2592"/>
            <a:chExt cx="5034" cy="410"/>
          </a:xfrm>
        </p:grpSpPr>
        <p:sp>
          <p:nvSpPr>
            <p:cNvPr id="38926" name="Text Box 15"/>
            <p:cNvSpPr txBox="1">
              <a:spLocks noChangeArrowheads="1"/>
            </p:cNvSpPr>
            <p:nvPr/>
          </p:nvSpPr>
          <p:spPr bwMode="auto">
            <a:xfrm>
              <a:off x="710" y="2592"/>
              <a:ext cx="8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注意到</a:t>
              </a:r>
            </a:p>
          </p:txBody>
        </p:sp>
        <p:graphicFrame>
          <p:nvGraphicFramePr>
            <p:cNvPr id="38918" name="Object 16"/>
            <p:cNvGraphicFramePr>
              <a:graphicFrameLocks noChangeAspect="1"/>
            </p:cNvGraphicFramePr>
            <p:nvPr/>
          </p:nvGraphicFramePr>
          <p:xfrm>
            <a:off x="1584" y="2592"/>
            <a:ext cx="912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6" name="Equation" r:id="rId9" imgW="28670040" imgH="11575800" progId="Equation.3">
                    <p:embed/>
                  </p:oleObj>
                </mc:Choice>
                <mc:Fallback>
                  <p:oleObj name="Equation" r:id="rId9" imgW="28670040" imgH="115758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592"/>
                          <a:ext cx="912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7" name="Text Box 17"/>
            <p:cNvSpPr txBox="1">
              <a:spLocks noChangeArrowheads="1"/>
            </p:cNvSpPr>
            <p:nvPr/>
          </p:nvSpPr>
          <p:spPr bwMode="auto">
            <a:xfrm>
              <a:off x="2438" y="2611"/>
              <a:ext cx="330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是 </a:t>
              </a:r>
              <a:r>
                <a:rPr lang="en-US" altLang="zh-CN" sz="3200" b="1" i="1">
                  <a:ea typeface="楷体_GB2312" pitchFamily="49" charset="-122"/>
                </a:rPr>
                <a:t>X</a:t>
              </a:r>
              <a:r>
                <a:rPr lang="en-US" altLang="zh-CN" sz="3200" b="1" baseline="-25000">
                  <a:ea typeface="楷体_GB2312" pitchFamily="49" charset="-122"/>
                </a:rPr>
                <a:t>1</a:t>
              </a:r>
              <a:r>
                <a:rPr lang="en-US" altLang="zh-CN" sz="3200" b="1">
                  <a:ea typeface="楷体_GB2312" pitchFamily="49" charset="-122"/>
                </a:rPr>
                <a:t>, </a:t>
              </a:r>
              <a:r>
                <a:rPr lang="en-US" altLang="zh-CN" sz="3200" b="1" i="1">
                  <a:ea typeface="楷体_GB2312" pitchFamily="49" charset="-122"/>
                </a:rPr>
                <a:t>X</a:t>
              </a:r>
              <a:r>
                <a:rPr lang="en-US" altLang="zh-CN" sz="3200" b="1" baseline="-25000">
                  <a:ea typeface="楷体_GB2312" pitchFamily="49" charset="-122"/>
                </a:rPr>
                <a:t>2</a:t>
              </a:r>
              <a:r>
                <a:rPr lang="en-US" altLang="zh-CN" sz="3200" b="1">
                  <a:ea typeface="楷体_GB2312" pitchFamily="49" charset="-122"/>
                </a:rPr>
                <a:t>,…, </a:t>
              </a:r>
              <a:r>
                <a:rPr lang="en-US" altLang="zh-CN" sz="3200" b="1" i="1">
                  <a:ea typeface="楷体_GB2312" pitchFamily="49" charset="-122"/>
                </a:rPr>
                <a:t>X</a:t>
              </a:r>
              <a:r>
                <a:rPr lang="en-US" altLang="zh-CN" sz="3200" b="1" i="1" baseline="-25000">
                  <a:ea typeface="楷体_GB2312" pitchFamily="49" charset="-122"/>
                </a:rPr>
                <a:t>n </a:t>
              </a:r>
              <a:r>
                <a:rPr lang="zh-CN" altLang="en-US" sz="3200" b="1">
                  <a:ea typeface="楷体_GB2312" pitchFamily="49" charset="-122"/>
                </a:rPr>
                <a:t>的线性函数</a:t>
              </a:r>
              <a:r>
                <a:rPr lang="en-US" altLang="zh-CN" sz="3200" b="1">
                  <a:ea typeface="楷体_GB2312" pitchFamily="49" charset="-122"/>
                </a:rPr>
                <a:t>,</a:t>
              </a:r>
              <a:r>
                <a:rPr lang="en-US" altLang="zh-CN" sz="3200" b="1" i="1">
                  <a:ea typeface="楷体_GB2312" pitchFamily="49" charset="-122"/>
                </a:rPr>
                <a:t>  </a:t>
              </a:r>
              <a:endParaRPr lang="en-US" altLang="zh-CN" sz="3200" b="1" baseline="-25000">
                <a:ea typeface="楷体_GB2312" pitchFamily="49" charset="-122"/>
              </a:endParaRPr>
            </a:p>
          </p:txBody>
        </p:sp>
      </p:grpSp>
      <p:graphicFrame>
        <p:nvGraphicFramePr>
          <p:cNvPr id="1707026" name="Object 18"/>
          <p:cNvGraphicFramePr>
            <a:graphicFrameLocks noChangeAspect="1"/>
          </p:cNvGraphicFramePr>
          <p:nvPr/>
        </p:nvGraphicFramePr>
        <p:xfrm>
          <a:off x="1390650" y="4724400"/>
          <a:ext cx="6781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Equation" r:id="rId11" imgW="68027760" imgH="9441720" progId="Equation.3">
                  <p:embed/>
                </p:oleObj>
              </mc:Choice>
              <mc:Fallback>
                <p:oleObj name="Equation" r:id="rId11" imgW="68027760" imgH="94417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724400"/>
                        <a:ext cx="6781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7027" name="Object 19"/>
          <p:cNvGraphicFramePr>
            <a:graphicFrameLocks noChangeAspect="1"/>
          </p:cNvGraphicFramePr>
          <p:nvPr/>
        </p:nvGraphicFramePr>
        <p:xfrm>
          <a:off x="1314450" y="586740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Equation" r:id="rId13" imgW="23178240" imgH="6087960" progId="Equation.3">
                  <p:embed/>
                </p:oleObj>
              </mc:Choice>
              <mc:Fallback>
                <p:oleObj name="Equation" r:id="rId13" imgW="23178240" imgH="608796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5867400"/>
                        <a:ext cx="2895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7028" name="Object 20"/>
          <p:cNvGraphicFramePr>
            <a:graphicFrameLocks noChangeAspect="1"/>
          </p:cNvGraphicFramePr>
          <p:nvPr/>
        </p:nvGraphicFramePr>
        <p:xfrm>
          <a:off x="4591050" y="5715000"/>
          <a:ext cx="3352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公式" r:id="rId15" imgW="31721040" imgH="9441720" progId="Equation.3">
                  <p:embed/>
                </p:oleObj>
              </mc:Choice>
              <mc:Fallback>
                <p:oleObj name="公式" r:id="rId15" imgW="31721040" imgH="944172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5715000"/>
                        <a:ext cx="3352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0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0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0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0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012" grpId="0" autoUpdateAnimBg="0"/>
      <p:bldP spid="170702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8036" name="Object 4"/>
          <p:cNvGraphicFramePr>
            <a:graphicFrameLocks noChangeAspect="1"/>
          </p:cNvGraphicFramePr>
          <p:nvPr/>
        </p:nvGraphicFramePr>
        <p:xfrm>
          <a:off x="1347788" y="285750"/>
          <a:ext cx="385286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公式" r:id="rId3" imgW="36297360" imgH="10356120" progId="Equation.3">
                  <p:embed/>
                </p:oleObj>
              </mc:Choice>
              <mc:Fallback>
                <p:oleObj name="公式" r:id="rId3" imgW="36297360" imgH="103561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285750"/>
                        <a:ext cx="3852862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8037" name="Object 5"/>
          <p:cNvGraphicFramePr>
            <a:graphicFrameLocks noChangeAspect="1"/>
          </p:cNvGraphicFramePr>
          <p:nvPr/>
        </p:nvGraphicFramePr>
        <p:xfrm>
          <a:off x="1258888" y="1303338"/>
          <a:ext cx="658336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公式" r:id="rId5" imgW="69553440" imgH="18892800" progId="Equation.3">
                  <p:embed/>
                </p:oleObj>
              </mc:Choice>
              <mc:Fallback>
                <p:oleObj name="公式" r:id="rId5" imgW="69553440" imgH="18892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303338"/>
                        <a:ext cx="6583362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8038" name="Object 6"/>
          <p:cNvGraphicFramePr>
            <a:graphicFrameLocks noChangeAspect="1"/>
          </p:cNvGraphicFramePr>
          <p:nvPr/>
        </p:nvGraphicFramePr>
        <p:xfrm>
          <a:off x="3100388" y="3132138"/>
          <a:ext cx="49403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公式" r:id="rId7" imgW="50942160" imgH="18892800" progId="Equation.3">
                  <p:embed/>
                </p:oleObj>
              </mc:Choice>
              <mc:Fallback>
                <p:oleObj name="公式" r:id="rId7" imgW="50942160" imgH="18892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3132138"/>
                        <a:ext cx="49403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8039" name="Object 7"/>
          <p:cNvGraphicFramePr>
            <a:graphicFrameLocks noChangeAspect="1"/>
          </p:cNvGraphicFramePr>
          <p:nvPr/>
        </p:nvGraphicFramePr>
        <p:xfrm>
          <a:off x="2997200" y="5345113"/>
          <a:ext cx="3289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公式" r:id="rId9" imgW="24093360" imgH="10965960" progId="Equation.3">
                  <p:embed/>
                </p:oleObj>
              </mc:Choice>
              <mc:Fallback>
                <p:oleObj name="公式" r:id="rId9" imgW="24093360" imgH="109659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345113"/>
                        <a:ext cx="32893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8"/>
          <p:cNvSpPr>
            <a:spLocks noChangeArrowheads="1"/>
          </p:cNvSpPr>
          <p:nvPr/>
        </p:nvSpPr>
        <p:spPr bwMode="auto">
          <a:xfrm>
            <a:off x="1044575" y="6937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  <a:ea typeface="PMingLiU" pitchFamily="18" charset="-120"/>
              </a:rPr>
              <a:t>        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0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0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0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0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9060" name="Object 4"/>
          <p:cNvGraphicFramePr>
            <a:graphicFrameLocks noChangeAspect="1"/>
          </p:cNvGraphicFramePr>
          <p:nvPr/>
        </p:nvGraphicFramePr>
        <p:xfrm>
          <a:off x="1187450" y="1628775"/>
          <a:ext cx="7315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Equation" r:id="rId3" imgW="145218240" imgH="24380640" progId="Equation.3">
                  <p:embed/>
                </p:oleObj>
              </mc:Choice>
              <mc:Fallback>
                <p:oleObj name="Equation" r:id="rId3" imgW="145218240" imgH="24380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28775"/>
                        <a:ext cx="73152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9061" name="Text Box 5"/>
          <p:cNvSpPr txBox="1">
            <a:spLocks noChangeArrowheads="1"/>
          </p:cNvSpPr>
          <p:nvPr/>
        </p:nvSpPr>
        <p:spPr bwMode="auto">
          <a:xfrm>
            <a:off x="1138238" y="5381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1709062" name="Object 6"/>
          <p:cNvGraphicFramePr>
            <a:graphicFrameLocks noChangeAspect="1"/>
          </p:cNvGraphicFramePr>
          <p:nvPr/>
        </p:nvGraphicFramePr>
        <p:xfrm>
          <a:off x="5357818" y="3357562"/>
          <a:ext cx="2078058" cy="951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公式" r:id="rId5" imgW="28059840" imgH="10965960" progId="Equation.3">
                  <p:embed/>
                </p:oleObj>
              </mc:Choice>
              <mc:Fallback>
                <p:oleObj name="公式" r:id="rId5" imgW="28059840" imgH="109659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3357562"/>
                        <a:ext cx="2078058" cy="9515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9063" name="Object 7"/>
          <p:cNvGraphicFramePr>
            <a:graphicFrameLocks noChangeAspect="1"/>
          </p:cNvGraphicFramePr>
          <p:nvPr/>
        </p:nvGraphicFramePr>
        <p:xfrm>
          <a:off x="7667625" y="3068638"/>
          <a:ext cx="9144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7" imgW="14330160" imgH="14929200" progId="Equation.3">
                  <p:embed/>
                </p:oleObj>
              </mc:Choice>
              <mc:Fallback>
                <p:oleObj name="Equation" r:id="rId7" imgW="14330160" imgH="14929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3068638"/>
                        <a:ext cx="914400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9064" name="Object 8"/>
          <p:cNvGraphicFramePr>
            <a:graphicFrameLocks noChangeAspect="1"/>
          </p:cNvGraphicFramePr>
          <p:nvPr/>
        </p:nvGraphicFramePr>
        <p:xfrm>
          <a:off x="3286116" y="4643446"/>
          <a:ext cx="3053651" cy="1301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公式" r:id="rId9" imgW="22872960" imgH="11270880" progId="Equation.3">
                  <p:embed/>
                </p:oleObj>
              </mc:Choice>
              <mc:Fallback>
                <p:oleObj name="公式" r:id="rId9" imgW="22872960" imgH="112708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4643446"/>
                        <a:ext cx="3053651" cy="1301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9065" name="AutoShape 9"/>
          <p:cNvSpPr>
            <a:spLocks noChangeArrowheads="1"/>
          </p:cNvSpPr>
          <p:nvPr/>
        </p:nvSpPr>
        <p:spPr bwMode="auto">
          <a:xfrm>
            <a:off x="1595438" y="5118100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320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0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0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0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0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0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0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9061" grpId="0" autoUpdateAnimBg="0"/>
      <p:bldP spid="1709065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900113" y="1773238"/>
          <a:ext cx="7777162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公式" r:id="rId3" imgW="3302000" imgH="1625600" progId="Equation.3">
                  <p:embed/>
                </p:oleObj>
              </mc:Choice>
              <mc:Fallback>
                <p:oleObj name="公式" r:id="rId3" imgW="3302000" imgH="1625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7777162" cy="382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9"/>
          <p:cNvSpPr txBox="1">
            <a:spLocks noChangeArrowheads="1"/>
          </p:cNvSpPr>
          <p:nvPr/>
        </p:nvSpPr>
        <p:spPr bwMode="auto">
          <a:xfrm>
            <a:off x="1171575" y="882650"/>
            <a:ext cx="20907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宋体" pitchFamily="2" charset="-122"/>
              </a:rPr>
              <a:t>例</a:t>
            </a:r>
            <a:endParaRPr lang="en-US" altLang="zh-CN" b="1"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Text Box 4"/>
          <p:cNvSpPr txBox="1">
            <a:spLocks noChangeArrowheads="1"/>
          </p:cNvSpPr>
          <p:nvPr/>
        </p:nvSpPr>
        <p:spPr bwMode="auto">
          <a:xfrm>
            <a:off x="1763713" y="833438"/>
            <a:ext cx="8651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证</a:t>
            </a:r>
          </a:p>
        </p:txBody>
      </p:sp>
      <p:graphicFrame>
        <p:nvGraphicFramePr>
          <p:cNvPr id="1676293" name="Object 5"/>
          <p:cNvGraphicFramePr>
            <a:graphicFrameLocks noChangeAspect="1"/>
          </p:cNvGraphicFramePr>
          <p:nvPr/>
        </p:nvGraphicFramePr>
        <p:xfrm>
          <a:off x="2979738" y="960438"/>
          <a:ext cx="1638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0" name="Equation" r:id="rId3" imgW="39348360" imgH="11880720" progId="">
                  <p:embed/>
                </p:oleObj>
              </mc:Choice>
              <mc:Fallback>
                <p:oleObj name="Equation" r:id="rId3" imgW="39348360" imgH="1188072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960438"/>
                        <a:ext cx="1638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6294" name="Object 6"/>
          <p:cNvGraphicFramePr>
            <a:graphicFrameLocks noChangeAspect="1"/>
          </p:cNvGraphicFramePr>
          <p:nvPr/>
        </p:nvGraphicFramePr>
        <p:xfrm>
          <a:off x="4906963" y="904875"/>
          <a:ext cx="1536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1" name="Equation" r:id="rId5" imgW="36907560" imgH="14929200" progId="">
                  <p:embed/>
                </p:oleObj>
              </mc:Choice>
              <mc:Fallback>
                <p:oleObj name="Equation" r:id="rId5" imgW="36907560" imgH="149292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904875"/>
                        <a:ext cx="15367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84275" y="1700213"/>
            <a:ext cx="5330825" cy="539750"/>
            <a:chOff x="565" y="710"/>
            <a:chExt cx="3358" cy="340"/>
          </a:xfrm>
        </p:grpSpPr>
        <p:sp>
          <p:nvSpPr>
            <p:cNvPr id="43029" name="Rectangle 8"/>
            <p:cNvSpPr>
              <a:spLocks noChangeArrowheads="1"/>
            </p:cNvSpPr>
            <p:nvPr/>
          </p:nvSpPr>
          <p:spPr bwMode="auto">
            <a:xfrm>
              <a:off x="565" y="710"/>
              <a:ext cx="3358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5000"/>
                </a:lnSpc>
              </a:pPr>
              <a:r>
                <a:rPr lang="zh-CN" altLang="en-US" b="1">
                  <a:ea typeface="宋体" pitchFamily="2" charset="-122"/>
                </a:rPr>
                <a:t>所以    是参数    的</a:t>
              </a:r>
              <a:r>
                <a:rPr lang="zh-CN" altLang="en-US" b="1">
                  <a:solidFill>
                    <a:schemeClr val="accent2"/>
                  </a:solidFill>
                  <a:ea typeface="宋体" pitchFamily="2" charset="-122"/>
                </a:rPr>
                <a:t>无偏估计量</a:t>
              </a:r>
              <a:r>
                <a:rPr lang="zh-CN" altLang="en-US" b="1">
                  <a:ea typeface="宋体" pitchFamily="2" charset="-122"/>
                </a:rPr>
                <a:t> </a:t>
              </a:r>
              <a:r>
                <a:rPr lang="en-US" altLang="zh-CN" b="1"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43018" name="Object 9"/>
            <p:cNvGraphicFramePr>
              <a:graphicFrameLocks noChangeAspect="1"/>
            </p:cNvGraphicFramePr>
            <p:nvPr/>
          </p:nvGraphicFramePr>
          <p:xfrm>
            <a:off x="2018" y="799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2" name="Equation" r:id="rId7" imgW="5482440" imgH="7612200" progId="">
                    <p:embed/>
                  </p:oleObj>
                </mc:Choice>
                <mc:Fallback>
                  <p:oleObj name="Equation" r:id="rId7" imgW="5482440" imgH="7612200" progId="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799"/>
                          <a:ext cx="14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9" name="Object 10"/>
            <p:cNvGraphicFramePr>
              <a:graphicFrameLocks noChangeAspect="1"/>
            </p:cNvGraphicFramePr>
            <p:nvPr/>
          </p:nvGraphicFramePr>
          <p:xfrm>
            <a:off x="1066" y="757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3" name="Equation" r:id="rId9" imgW="355292" imgH="355292" progId="">
                    <p:embed/>
                  </p:oleObj>
                </mc:Choice>
                <mc:Fallback>
                  <p:oleObj name="Equation" r:id="rId9" imgW="355292" imgH="355292" progId="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757"/>
                          <a:ext cx="22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76299" name="Text Box 11"/>
          <p:cNvSpPr txBox="1">
            <a:spLocks noChangeArrowheads="1"/>
          </p:cNvSpPr>
          <p:nvPr/>
        </p:nvSpPr>
        <p:spPr bwMode="auto">
          <a:xfrm>
            <a:off x="6011863" y="1700213"/>
            <a:ext cx="8651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而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57300" y="2417763"/>
            <a:ext cx="5762625" cy="576262"/>
            <a:chOff x="611" y="1298"/>
            <a:chExt cx="3630" cy="363"/>
          </a:xfrm>
        </p:grpSpPr>
        <p:graphicFrame>
          <p:nvGraphicFramePr>
            <p:cNvPr id="43017" name="Object 13"/>
            <p:cNvGraphicFramePr>
              <a:graphicFrameLocks noChangeAspect="1"/>
            </p:cNvGraphicFramePr>
            <p:nvPr/>
          </p:nvGraphicFramePr>
          <p:xfrm>
            <a:off x="611" y="1389"/>
            <a:ext cx="18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4" name="Equation" r:id="rId11" imgW="2959100" imgH="431800" progId="">
                    <p:embed/>
                  </p:oleObj>
                </mc:Choice>
                <mc:Fallback>
                  <p:oleObj name="Equation" r:id="rId11" imgW="2959100" imgH="431800" progId="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1389"/>
                          <a:ext cx="186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8" name="Text Box 14"/>
            <p:cNvSpPr txBox="1">
              <a:spLocks noChangeArrowheads="1"/>
            </p:cNvSpPr>
            <p:nvPr/>
          </p:nvSpPr>
          <p:spPr bwMode="auto">
            <a:xfrm>
              <a:off x="2472" y="1298"/>
              <a:ext cx="176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5000"/>
                </a:lnSpc>
                <a:spcBef>
                  <a:spcPct val="50000"/>
                </a:spcBef>
              </a:pPr>
              <a:r>
                <a:rPr lang="zh-CN" altLang="en-US" b="1">
                  <a:ea typeface="宋体" pitchFamily="2" charset="-122"/>
                </a:rPr>
                <a:t>具有概率密度</a:t>
              </a:r>
            </a:p>
          </p:txBody>
        </p:sp>
      </p:grpSp>
      <p:graphicFrame>
        <p:nvGraphicFramePr>
          <p:cNvPr id="1676303" name="Object 15"/>
          <p:cNvGraphicFramePr>
            <a:graphicFrameLocks noChangeAspect="1"/>
          </p:cNvGraphicFramePr>
          <p:nvPr/>
        </p:nvGraphicFramePr>
        <p:xfrm>
          <a:off x="1403350" y="3141663"/>
          <a:ext cx="4216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5" name="Equation" r:id="rId13" imgW="101283840" imgH="34441200" progId="">
                  <p:embed/>
                </p:oleObj>
              </mc:Choice>
              <mc:Fallback>
                <p:oleObj name="Equation" r:id="rId13" imgW="101283840" imgH="344412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141663"/>
                        <a:ext cx="42164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6304" name="Text Box 16"/>
          <p:cNvSpPr txBox="1">
            <a:spLocks noChangeArrowheads="1"/>
          </p:cNvSpPr>
          <p:nvPr/>
        </p:nvSpPr>
        <p:spPr bwMode="auto">
          <a:xfrm>
            <a:off x="755650" y="4902200"/>
            <a:ext cx="16573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故知</a:t>
            </a:r>
          </a:p>
        </p:txBody>
      </p:sp>
      <p:graphicFrame>
        <p:nvGraphicFramePr>
          <p:cNvPr id="1676305" name="Object 17"/>
          <p:cNvGraphicFramePr>
            <a:graphicFrameLocks noChangeAspect="1"/>
          </p:cNvGraphicFramePr>
          <p:nvPr/>
        </p:nvGraphicFramePr>
        <p:xfrm>
          <a:off x="2255838" y="4865688"/>
          <a:ext cx="170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6" name="Equation" r:id="rId15" imgW="40874040" imgH="20112120" progId="">
                  <p:embed/>
                </p:oleObj>
              </mc:Choice>
              <mc:Fallback>
                <p:oleObj name="Equation" r:id="rId15" imgW="40874040" imgH="2011212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4865688"/>
                        <a:ext cx="1701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6306" name="Object 18"/>
          <p:cNvGraphicFramePr>
            <a:graphicFrameLocks noChangeAspect="1"/>
          </p:cNvGraphicFramePr>
          <p:nvPr/>
        </p:nvGraphicFramePr>
        <p:xfrm>
          <a:off x="4427538" y="5081588"/>
          <a:ext cx="1663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7" name="Equation" r:id="rId17" imgW="39958560" imgH="11880720" progId="">
                  <p:embed/>
                </p:oleObj>
              </mc:Choice>
              <mc:Fallback>
                <p:oleObj name="Equation" r:id="rId17" imgW="39958560" imgH="1188072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081588"/>
                        <a:ext cx="1663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042988" y="5838825"/>
            <a:ext cx="6264275" cy="539750"/>
            <a:chOff x="476" y="3702"/>
            <a:chExt cx="3946" cy="340"/>
          </a:xfrm>
        </p:grpSpPr>
        <p:sp>
          <p:nvSpPr>
            <p:cNvPr id="43027" name="Rectangle 20"/>
            <p:cNvSpPr>
              <a:spLocks noChangeArrowheads="1"/>
            </p:cNvSpPr>
            <p:nvPr/>
          </p:nvSpPr>
          <p:spPr bwMode="auto">
            <a:xfrm>
              <a:off x="476" y="3702"/>
              <a:ext cx="3946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5000"/>
                </a:lnSpc>
              </a:pPr>
              <a:r>
                <a:rPr lang="zh-CN" altLang="en-US" b="1">
                  <a:ea typeface="宋体" pitchFamily="2" charset="-122"/>
                </a:rPr>
                <a:t>即        也是参数    的</a:t>
              </a:r>
              <a:r>
                <a:rPr lang="zh-CN" altLang="en-US" b="1">
                  <a:solidFill>
                    <a:schemeClr val="accent2"/>
                  </a:solidFill>
                  <a:ea typeface="宋体" pitchFamily="2" charset="-122"/>
                </a:rPr>
                <a:t>无偏估计量</a:t>
              </a:r>
              <a:r>
                <a:rPr lang="zh-CN" altLang="en-US" b="1">
                  <a:ea typeface="宋体" pitchFamily="2" charset="-122"/>
                </a:rPr>
                <a:t> </a:t>
              </a:r>
              <a:r>
                <a:rPr lang="en-US" altLang="zh-CN" b="1"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43015" name="Object 21"/>
            <p:cNvGraphicFramePr>
              <a:graphicFrameLocks noChangeAspect="1"/>
            </p:cNvGraphicFramePr>
            <p:nvPr/>
          </p:nvGraphicFramePr>
          <p:xfrm>
            <a:off x="2154" y="3793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8" name="Equation" r:id="rId19" imgW="219240" imgH="304920" progId="">
                    <p:embed/>
                  </p:oleObj>
                </mc:Choice>
                <mc:Fallback>
                  <p:oleObj name="Equation" r:id="rId19" imgW="219240" imgH="304920" progId="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793"/>
                          <a:ext cx="14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6" name="Object 22"/>
            <p:cNvGraphicFramePr>
              <a:graphicFrameLocks noChangeAspect="1"/>
            </p:cNvGraphicFramePr>
            <p:nvPr/>
          </p:nvGraphicFramePr>
          <p:xfrm>
            <a:off x="839" y="3809"/>
            <a:ext cx="3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9" name="Equation" r:id="rId21" imgW="11889360" imgH="7307640" progId="">
                    <p:embed/>
                  </p:oleObj>
                </mc:Choice>
                <mc:Fallback>
                  <p:oleObj name="Equation" r:id="rId21" imgW="11889360" imgH="7307640" progId="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809"/>
                          <a:ext cx="31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76311" name="Rectangle 23"/>
          <p:cNvSpPr>
            <a:spLocks noChangeArrowheads="1"/>
          </p:cNvSpPr>
          <p:nvPr/>
        </p:nvSpPr>
        <p:spPr bwMode="auto">
          <a:xfrm>
            <a:off x="5830888" y="3573463"/>
            <a:ext cx="33131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i="1">
                <a:solidFill>
                  <a:srgbClr val="0000CC"/>
                </a:solidFill>
                <a:ea typeface="楷体_GB2312" pitchFamily="49" charset="-122"/>
              </a:rPr>
              <a:t>F</a:t>
            </a:r>
            <a:r>
              <a:rPr lang="en-US" altLang="zh-CN" sz="3200" b="1" i="1" baseline="-25000">
                <a:solidFill>
                  <a:srgbClr val="0000CC"/>
                </a:solidFill>
                <a:ea typeface="楷体_GB2312" pitchFamily="49" charset="-122"/>
              </a:rPr>
              <a:t>N</a:t>
            </a:r>
            <a:r>
              <a:rPr lang="en-US" altLang="zh-CN" sz="3200" b="1">
                <a:solidFill>
                  <a:srgbClr val="0000CC"/>
                </a:solidFill>
                <a:ea typeface="楷体_GB2312" pitchFamily="49" charset="-122"/>
              </a:rPr>
              <a:t>(</a:t>
            </a:r>
            <a:r>
              <a:rPr lang="en-US" altLang="zh-CN" sz="3200" b="1" i="1">
                <a:solidFill>
                  <a:srgbClr val="0000CC"/>
                </a:solidFill>
                <a:ea typeface="楷体_GB2312" pitchFamily="49" charset="-122"/>
              </a:rPr>
              <a:t>z</a:t>
            </a:r>
            <a:r>
              <a:rPr lang="en-US" altLang="zh-CN" sz="3200" b="1">
                <a:solidFill>
                  <a:srgbClr val="0000CC"/>
                </a:solidFill>
                <a:ea typeface="楷体_GB2312" pitchFamily="49" charset="-122"/>
              </a:rPr>
              <a:t>)=1-[1-</a:t>
            </a:r>
            <a:r>
              <a:rPr lang="en-US" altLang="zh-CN" sz="3200" b="1" i="1">
                <a:solidFill>
                  <a:srgbClr val="0000CC"/>
                </a:solidFill>
                <a:ea typeface="楷体_GB2312" pitchFamily="49" charset="-122"/>
              </a:rPr>
              <a:t>F</a:t>
            </a:r>
            <a:r>
              <a:rPr lang="en-US" altLang="zh-CN" sz="3200" b="1">
                <a:solidFill>
                  <a:srgbClr val="0000CC"/>
                </a:solidFill>
                <a:ea typeface="楷体_GB2312" pitchFamily="49" charset="-122"/>
              </a:rPr>
              <a:t>(</a:t>
            </a:r>
            <a:r>
              <a:rPr lang="en-US" altLang="zh-CN" sz="3200" b="1" i="1">
                <a:solidFill>
                  <a:srgbClr val="0000CC"/>
                </a:solidFill>
                <a:ea typeface="楷体_GB2312" pitchFamily="49" charset="-122"/>
              </a:rPr>
              <a:t>z</a:t>
            </a:r>
            <a:r>
              <a:rPr lang="en-US" altLang="zh-CN" sz="3200" b="1">
                <a:solidFill>
                  <a:srgbClr val="0000CC"/>
                </a:solidFill>
                <a:ea typeface="楷体_GB2312" pitchFamily="49" charset="-122"/>
              </a:rPr>
              <a:t>)] </a:t>
            </a:r>
            <a:r>
              <a:rPr lang="en-US" altLang="zh-CN" sz="3200" b="1" i="1" baseline="30000">
                <a:solidFill>
                  <a:srgbClr val="0000CC"/>
                </a:solidFill>
                <a:ea typeface="楷体_GB2312" pitchFamily="49" charset="-122"/>
              </a:rPr>
              <a:t>n</a:t>
            </a:r>
            <a:endParaRPr lang="en-US" altLang="zh-CN" sz="3200" b="1" baseline="30000">
              <a:solidFill>
                <a:srgbClr val="0000CC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7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7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7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7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6299" grpId="0"/>
      <p:bldP spid="1676304" grpId="0"/>
      <p:bldP spid="167631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6" name="Text Box 4"/>
          <p:cNvSpPr txBox="1">
            <a:spLocks noChangeArrowheads="1"/>
          </p:cNvSpPr>
          <p:nvPr/>
        </p:nvSpPr>
        <p:spPr bwMode="auto">
          <a:xfrm>
            <a:off x="1403350" y="404813"/>
            <a:ext cx="5978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由以上例子可知</a:t>
            </a:r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,</a:t>
            </a:r>
            <a:r>
              <a:rPr lang="zh-CN" altLang="en-US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一个参数可以有不同的无偏估计量</a:t>
            </a:r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.</a:t>
            </a:r>
          </a:p>
        </p:txBody>
      </p:sp>
      <p:graphicFrame>
        <p:nvGraphicFramePr>
          <p:cNvPr id="1677335" name="Object 23"/>
          <p:cNvGraphicFramePr>
            <a:graphicFrameLocks noChangeAspect="1"/>
          </p:cNvGraphicFramePr>
          <p:nvPr/>
        </p:nvGraphicFramePr>
        <p:xfrm>
          <a:off x="971550" y="1916113"/>
          <a:ext cx="770572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公式" r:id="rId3" imgW="77180760" imgH="18587880" progId="Equation.3">
                  <p:embed/>
                </p:oleObj>
              </mc:Choice>
              <mc:Fallback>
                <p:oleObj name="公式" r:id="rId3" imgW="77180760" imgH="18587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16113"/>
                        <a:ext cx="7705725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7336" name="Text Box 24"/>
          <p:cNvSpPr txBox="1">
            <a:spLocks noChangeArrowheads="1"/>
          </p:cNvSpPr>
          <p:nvPr/>
        </p:nvSpPr>
        <p:spPr bwMode="auto">
          <a:xfrm>
            <a:off x="1187450" y="3933825"/>
            <a:ext cx="72358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>
                <a:ea typeface="宋体" pitchFamily="2" charset="-122"/>
              </a:rPr>
              <a:t>        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由于方差是随机变量取值与其数学期望的偏离程度,  所以无偏估计以方差小者为好.</a:t>
            </a:r>
          </a:p>
        </p:txBody>
      </p:sp>
      <p:sp>
        <p:nvSpPr>
          <p:cNvPr id="44037" name="Rectangle 25"/>
          <p:cNvSpPr>
            <a:spLocks noChangeArrowheads="1"/>
          </p:cNvSpPr>
          <p:nvPr/>
        </p:nvSpPr>
        <p:spPr bwMode="auto">
          <a:xfrm>
            <a:off x="1908175" y="5300663"/>
            <a:ext cx="46482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b="1">
                <a:ea typeface="宋体" pitchFamily="2" charset="-122"/>
              </a:rPr>
              <a:t>这就引进了</a:t>
            </a:r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有效性</a:t>
            </a:r>
            <a:r>
              <a:rPr lang="zh-CN" altLang="en-US" b="1">
                <a:ea typeface="宋体" pitchFamily="2" charset="-122"/>
              </a:rPr>
              <a:t>这一概念 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316" grpId="0" autoUpdateAnimBg="0"/>
      <p:bldP spid="16773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72" name="Rectangle 8"/>
          <p:cNvSpPr>
            <a:spLocks noChangeArrowheads="1"/>
          </p:cNvSpPr>
          <p:nvPr/>
        </p:nvSpPr>
        <p:spPr bwMode="auto">
          <a:xfrm>
            <a:off x="1792288" y="4133850"/>
            <a:ext cx="3455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随机抽查</a:t>
            </a:r>
            <a:r>
              <a:rPr lang="en-US" altLang="zh-CN" b="1">
                <a:ea typeface="宋体" pitchFamily="2" charset="-122"/>
              </a:rPr>
              <a:t>100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个婴儿 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,</a:t>
            </a:r>
          </a:p>
        </p:txBody>
      </p:sp>
      <p:sp>
        <p:nvSpPr>
          <p:cNvPr id="1624074" name="Rectangle 10"/>
          <p:cNvSpPr>
            <a:spLocks noChangeArrowheads="1"/>
          </p:cNvSpPr>
          <p:nvPr/>
        </p:nvSpPr>
        <p:spPr bwMode="auto">
          <a:xfrm>
            <a:off x="5154613" y="4119563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latin typeface="宋体" pitchFamily="2" charset="-122"/>
                <a:ea typeface="宋体" pitchFamily="2" charset="-122"/>
              </a:rPr>
              <a:t>得</a:t>
            </a:r>
            <a:r>
              <a:rPr lang="en-US" altLang="zh-CN" b="1">
                <a:ea typeface="宋体" pitchFamily="2" charset="-122"/>
              </a:rPr>
              <a:t>100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个体重数据   </a:t>
            </a:r>
          </a:p>
        </p:txBody>
      </p:sp>
      <p:sp>
        <p:nvSpPr>
          <p:cNvPr id="1624075" name="Rectangle 11"/>
          <p:cNvSpPr>
            <a:spLocks noChangeArrowheads="1"/>
          </p:cNvSpPr>
          <p:nvPr/>
        </p:nvSpPr>
        <p:spPr bwMode="auto">
          <a:xfrm>
            <a:off x="3087688" y="4721225"/>
            <a:ext cx="343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>
                <a:solidFill>
                  <a:schemeClr val="hlink"/>
                </a:solidFill>
                <a:ea typeface="宋体" pitchFamily="2" charset="-122"/>
              </a:rPr>
              <a:t>10,7,6,6.5,5,5.2,</a:t>
            </a:r>
            <a:r>
              <a:rPr lang="en-US" altLang="zh-CN" sz="3200" b="1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3200" b="1">
                <a:solidFill>
                  <a:schemeClr val="hlink"/>
                </a:solidFill>
                <a:ea typeface="宋体" pitchFamily="2" charset="-122"/>
              </a:rPr>
              <a:t>…</a:t>
            </a:r>
            <a:endParaRPr lang="en-US" altLang="zh-CN" sz="3200" b="1">
              <a:solidFill>
                <a:schemeClr val="hlink"/>
              </a:solidFill>
              <a:ea typeface="宋体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00125" y="6051550"/>
            <a:ext cx="5553075" cy="617538"/>
            <a:chOff x="204" y="3540"/>
            <a:chExt cx="3498" cy="389"/>
          </a:xfrm>
        </p:grpSpPr>
        <p:sp>
          <p:nvSpPr>
            <p:cNvPr id="4115" name="Text Box 13"/>
            <p:cNvSpPr txBox="1">
              <a:spLocks noChangeArrowheads="1"/>
            </p:cNvSpPr>
            <p:nvPr/>
          </p:nvSpPr>
          <p:spPr bwMode="auto">
            <a:xfrm>
              <a:off x="3061" y="3567"/>
              <a:ext cx="6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zh-CN" altLang="en-US" b="1">
                  <a:latin typeface="宋体" pitchFamily="2" charset="-122"/>
                  <a:ea typeface="宋体" pitchFamily="2" charset="-122"/>
                </a:rPr>
                <a:t>呢 </a:t>
              </a:r>
              <a:r>
                <a:rPr lang="en-US" altLang="zh-CN" b="1">
                  <a:latin typeface="宋体" pitchFamily="2" charset="-122"/>
                  <a:ea typeface="宋体" pitchFamily="2" charset="-122"/>
                </a:rPr>
                <a:t>?</a:t>
              </a:r>
            </a:p>
          </p:txBody>
        </p:sp>
        <p:graphicFrame>
          <p:nvGraphicFramePr>
            <p:cNvPr id="4100" name="Object 14"/>
            <p:cNvGraphicFramePr>
              <a:graphicFrameLocks noChangeAspect="1"/>
            </p:cNvGraphicFramePr>
            <p:nvPr/>
          </p:nvGraphicFramePr>
          <p:xfrm>
            <a:off x="2381" y="3639"/>
            <a:ext cx="269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" name="公式" r:id="rId3" imgW="142920" imgH="152280" progId="Equation.3">
                    <p:embed/>
                  </p:oleObj>
                </mc:Choice>
                <mc:Fallback>
                  <p:oleObj name="公式" r:id="rId3" imgW="142920" imgH="1522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3639"/>
                          <a:ext cx="269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15"/>
            <p:cNvGraphicFramePr>
              <a:graphicFrameLocks noChangeAspect="1"/>
            </p:cNvGraphicFramePr>
            <p:nvPr/>
          </p:nvGraphicFramePr>
          <p:xfrm>
            <a:off x="2880" y="3636"/>
            <a:ext cx="26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name="公式" r:id="rId5" imgW="3651840" imgH="3344040" progId="Equation.3">
                    <p:embed/>
                  </p:oleObj>
                </mc:Choice>
                <mc:Fallback>
                  <p:oleObj name="公式" r:id="rId5" imgW="3651840" imgH="3344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636"/>
                          <a:ext cx="26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" name="Rectangle 16"/>
            <p:cNvSpPr>
              <a:spLocks noChangeArrowheads="1"/>
            </p:cNvSpPr>
            <p:nvPr/>
          </p:nvSpPr>
          <p:spPr bwMode="auto">
            <a:xfrm>
              <a:off x="204" y="3540"/>
              <a:ext cx="2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>
                  <a:latin typeface="宋体" pitchFamily="2" charset="-122"/>
                  <a:ea typeface="宋体" pitchFamily="2" charset="-122"/>
                </a:rPr>
                <a:t>据此</a:t>
              </a:r>
              <a:r>
                <a:rPr lang="en-US" altLang="zh-CN" b="1">
                  <a:latin typeface="宋体" pitchFamily="2" charset="-122"/>
                  <a:ea typeface="宋体" pitchFamily="2" charset="-122"/>
                </a:rPr>
                <a:t>,</a:t>
              </a:r>
              <a:r>
                <a:rPr lang="zh-CN" altLang="en-US" b="1">
                  <a:latin typeface="宋体" pitchFamily="2" charset="-122"/>
                  <a:ea typeface="宋体" pitchFamily="2" charset="-122"/>
                </a:rPr>
                <a:t>我们应如何估计</a:t>
              </a:r>
            </a:p>
          </p:txBody>
        </p:sp>
        <p:sp>
          <p:nvSpPr>
            <p:cNvPr id="4117" name="Rectangle 17"/>
            <p:cNvSpPr>
              <a:spLocks noChangeArrowheads="1"/>
            </p:cNvSpPr>
            <p:nvPr/>
          </p:nvSpPr>
          <p:spPr bwMode="auto">
            <a:xfrm>
              <a:off x="2585" y="356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>
                  <a:latin typeface="宋体" pitchFamily="2" charset="-122"/>
                  <a:ea typeface="宋体" pitchFamily="2" charset="-122"/>
                </a:rPr>
                <a:t>和</a:t>
              </a:r>
            </a:p>
          </p:txBody>
        </p:sp>
      </p:grpSp>
      <p:sp>
        <p:nvSpPr>
          <p:cNvPr id="1624082" name="Rectangle 18"/>
          <p:cNvSpPr>
            <a:spLocks noChangeArrowheads="1"/>
          </p:cNvSpPr>
          <p:nvPr/>
        </p:nvSpPr>
        <p:spPr bwMode="auto">
          <a:xfrm>
            <a:off x="1071563" y="5429250"/>
            <a:ext cx="5256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而全部信息就由这</a:t>
            </a:r>
            <a:r>
              <a:rPr lang="en-US" altLang="zh-CN" b="1">
                <a:ea typeface="宋体" pitchFamily="2" charset="-122"/>
              </a:rPr>
              <a:t>100</a:t>
            </a:r>
            <a:r>
              <a:rPr lang="zh-CN" altLang="en-US" b="1">
                <a:ea typeface="宋体" pitchFamily="2" charset="-122"/>
              </a:rPr>
              <a:t>个数组成 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90575" y="1628775"/>
            <a:ext cx="8353425" cy="1166813"/>
            <a:chOff x="249" y="754"/>
            <a:chExt cx="5262" cy="735"/>
          </a:xfrm>
        </p:grpSpPr>
        <p:sp>
          <p:nvSpPr>
            <p:cNvPr id="4113" name="Rectangle 20"/>
            <p:cNvSpPr>
              <a:spLocks noChangeArrowheads="1"/>
            </p:cNvSpPr>
            <p:nvPr/>
          </p:nvSpPr>
          <p:spPr bwMode="auto">
            <a:xfrm>
              <a:off x="657" y="755"/>
              <a:ext cx="48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hlink"/>
                  </a:solidFill>
                  <a:ea typeface="宋体" pitchFamily="2" charset="-122"/>
                </a:rPr>
                <a:t>例 </a:t>
              </a:r>
              <a:r>
                <a:rPr lang="en-US" altLang="zh-CN" b="1">
                  <a:ea typeface="宋体" pitchFamily="2" charset="-122"/>
                </a:rPr>
                <a:t> </a:t>
              </a:r>
              <a:r>
                <a:rPr lang="zh-CN" altLang="en-US" b="1">
                  <a:latin typeface="宋体" pitchFamily="2" charset="-122"/>
                  <a:ea typeface="宋体" pitchFamily="2" charset="-122"/>
                </a:rPr>
                <a:t>已知某地区新生婴儿的体重             </a:t>
              </a:r>
              <a:r>
                <a:rPr lang="en-US" altLang="zh-CN" b="1">
                  <a:latin typeface="宋体" pitchFamily="2" charset="-122"/>
                  <a:ea typeface="宋体" pitchFamily="2" charset="-122"/>
                </a:rPr>
                <a:t>,</a:t>
              </a:r>
              <a:endParaRPr lang="en-US" altLang="zh-CN" b="1">
                <a:ea typeface="宋体" pitchFamily="2" charset="-122"/>
              </a:endParaRPr>
            </a:p>
          </p:txBody>
        </p:sp>
        <p:graphicFrame>
          <p:nvGraphicFramePr>
            <p:cNvPr id="4098" name="Object 21"/>
            <p:cNvGraphicFramePr>
              <a:graphicFrameLocks noChangeAspect="1"/>
            </p:cNvGraphicFramePr>
            <p:nvPr/>
          </p:nvGraphicFramePr>
          <p:xfrm>
            <a:off x="3984" y="754"/>
            <a:ext cx="132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name="Equation" r:id="rId7" imgW="50331960" imgH="14014800" progId="">
                    <p:embed/>
                  </p:oleObj>
                </mc:Choice>
                <mc:Fallback>
                  <p:oleObj name="Equation" r:id="rId7" imgW="50331960" imgH="14014800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754"/>
                          <a:ext cx="1320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22"/>
            <p:cNvGraphicFramePr>
              <a:graphicFrameLocks noChangeAspect="1"/>
            </p:cNvGraphicFramePr>
            <p:nvPr/>
          </p:nvGraphicFramePr>
          <p:xfrm>
            <a:off x="249" y="1208"/>
            <a:ext cx="10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" name="Equation" r:id="rId9" imgW="39348360" imgH="9441720" progId="">
                    <p:embed/>
                  </p:oleObj>
                </mc:Choice>
                <mc:Fallback>
                  <p:oleObj name="Equation" r:id="rId9" imgW="39348360" imgH="944172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208"/>
                          <a:ext cx="103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4" name="Text Box 23"/>
            <p:cNvSpPr txBox="1">
              <a:spLocks noChangeArrowheads="1"/>
            </p:cNvSpPr>
            <p:nvPr/>
          </p:nvSpPr>
          <p:spPr bwMode="auto">
            <a:xfrm>
              <a:off x="657" y="1162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ea typeface="宋体" pitchFamily="2" charset="-122"/>
                </a:rPr>
                <a:t>未知</a:t>
              </a:r>
            </a:p>
          </p:txBody>
        </p:sp>
      </p:grpSp>
      <p:sp>
        <p:nvSpPr>
          <p:cNvPr id="1624088" name="Rectangle 24"/>
          <p:cNvSpPr>
            <a:spLocks noChangeArrowheads="1"/>
          </p:cNvSpPr>
          <p:nvPr/>
        </p:nvSpPr>
        <p:spPr bwMode="auto">
          <a:xfrm>
            <a:off x="1042988" y="765175"/>
            <a:ext cx="66976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4000" b="1">
                <a:solidFill>
                  <a:srgbClr val="02083E"/>
                </a:solidFill>
                <a:ea typeface="宋体" pitchFamily="2" charset="-122"/>
              </a:rPr>
              <a:t>参数估计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4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4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4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4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4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4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2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24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24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4072" grpId="0" autoUpdateAnimBg="0"/>
      <p:bldP spid="1624074" grpId="0" autoUpdateAnimBg="0"/>
      <p:bldP spid="1624075" grpId="0" autoUpdateAnimBg="0"/>
      <p:bldP spid="1624082" grpId="0" autoUpdateAnimBg="0"/>
      <p:bldP spid="1624088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8340" name="Object 4"/>
          <p:cNvGraphicFramePr>
            <a:graphicFrameLocks noGrp="1" noChangeAspect="1"/>
          </p:cNvGraphicFramePr>
          <p:nvPr>
            <p:ph/>
          </p:nvPr>
        </p:nvGraphicFramePr>
        <p:xfrm>
          <a:off x="1189038" y="2060575"/>
          <a:ext cx="770255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公式" r:id="rId3" imgW="76265640" imgH="18587880" progId="Equation.3">
                  <p:embed/>
                </p:oleObj>
              </mc:Choice>
              <mc:Fallback>
                <p:oleObj name="公式" r:id="rId3" imgW="76265640" imgH="18587880" progId="Equation.3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060575"/>
                        <a:ext cx="770255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1187450" y="836613"/>
            <a:ext cx="1560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ea typeface="宋体" pitchFamily="2" charset="-122"/>
              </a:rPr>
              <a:t>有效性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6"/>
          <p:cNvGraphicFramePr>
            <a:graphicFrameLocks noChangeAspect="1"/>
          </p:cNvGraphicFramePr>
          <p:nvPr/>
        </p:nvGraphicFramePr>
        <p:xfrm>
          <a:off x="1258888" y="908050"/>
          <a:ext cx="7272337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公式" r:id="rId3" imgW="3302000" imgH="1625600" progId="Equation.3">
                  <p:embed/>
                </p:oleObj>
              </mc:Choice>
              <mc:Fallback>
                <p:oleObj name="公式" r:id="rId3" imgW="3302000" imgH="1625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908050"/>
                        <a:ext cx="7272337" cy="357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7"/>
          <p:cNvSpPr txBox="1">
            <a:spLocks noChangeArrowheads="1"/>
          </p:cNvSpPr>
          <p:nvPr/>
        </p:nvSpPr>
        <p:spPr bwMode="auto">
          <a:xfrm>
            <a:off x="1171575" y="882650"/>
            <a:ext cx="20907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宋体" pitchFamily="2" charset="-122"/>
              </a:rPr>
              <a:t>例</a:t>
            </a:r>
            <a:endParaRPr lang="en-US" altLang="zh-CN" b="1">
              <a:ea typeface="宋体" pitchFamily="2" charset="-122"/>
            </a:endParaRPr>
          </a:p>
        </p:txBody>
      </p:sp>
      <p:graphicFrame>
        <p:nvGraphicFramePr>
          <p:cNvPr id="46083" name="Object 8"/>
          <p:cNvGraphicFramePr>
            <a:graphicFrameLocks noGrp="1" noChangeAspect="1"/>
          </p:cNvGraphicFramePr>
          <p:nvPr>
            <p:ph/>
          </p:nvPr>
        </p:nvGraphicFramePr>
        <p:xfrm>
          <a:off x="1214438" y="4714875"/>
          <a:ext cx="66960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公式" r:id="rId5" imgW="3060700" imgH="228600" progId="Equation.3">
                  <p:embed/>
                </p:oleObj>
              </mc:Choice>
              <mc:Fallback>
                <p:oleObj name="公式" r:id="rId5" imgW="3060700" imgH="228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714875"/>
                        <a:ext cx="66960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2135188" y="1920875"/>
            <a:ext cx="8651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证</a:t>
            </a:r>
          </a:p>
        </p:txBody>
      </p:sp>
      <p:graphicFrame>
        <p:nvGraphicFramePr>
          <p:cNvPr id="1680393" name="Object 9"/>
          <p:cNvGraphicFramePr>
            <a:graphicFrameLocks noChangeAspect="1"/>
          </p:cNvGraphicFramePr>
          <p:nvPr/>
        </p:nvGraphicFramePr>
        <p:xfrm>
          <a:off x="3152775" y="1992313"/>
          <a:ext cx="179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Equation" r:id="rId3" imgW="43009560" imgH="12185640" progId="">
                  <p:embed/>
                </p:oleObj>
              </mc:Choice>
              <mc:Fallback>
                <p:oleObj name="Equation" r:id="rId3" imgW="43009560" imgH="1218564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1992313"/>
                        <a:ext cx="1790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0394" name="Object 10"/>
          <p:cNvGraphicFramePr>
            <a:graphicFrameLocks noChangeAspect="1"/>
          </p:cNvGraphicFramePr>
          <p:nvPr/>
        </p:nvGraphicFramePr>
        <p:xfrm>
          <a:off x="2530475" y="2697163"/>
          <a:ext cx="5930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Equation" r:id="rId5" imgW="142472160" imgH="22856040" progId="">
                  <p:embed/>
                </p:oleObj>
              </mc:Choice>
              <mc:Fallback>
                <p:oleObj name="Equation" r:id="rId5" imgW="142472160" imgH="2285604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2697163"/>
                        <a:ext cx="59309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0395" name="Text Box 11"/>
          <p:cNvSpPr txBox="1">
            <a:spLocks noChangeArrowheads="1"/>
          </p:cNvSpPr>
          <p:nvPr/>
        </p:nvSpPr>
        <p:spPr bwMode="auto">
          <a:xfrm>
            <a:off x="1331913" y="2825750"/>
            <a:ext cx="100806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故有</a:t>
            </a:r>
          </a:p>
        </p:txBody>
      </p:sp>
      <p:graphicFrame>
        <p:nvGraphicFramePr>
          <p:cNvPr id="1680396" name="Object 12"/>
          <p:cNvGraphicFramePr>
            <a:graphicFrameLocks noChangeAspect="1"/>
          </p:cNvGraphicFramePr>
          <p:nvPr/>
        </p:nvGraphicFramePr>
        <p:xfrm>
          <a:off x="2282825" y="3862388"/>
          <a:ext cx="180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Equation" r:id="rId7" imgW="43314840" imgH="21331800" progId="">
                  <p:embed/>
                </p:oleObj>
              </mc:Choice>
              <mc:Fallback>
                <p:oleObj name="Equation" r:id="rId7" imgW="43314840" imgH="213318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3862388"/>
                        <a:ext cx="1803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0397" name="Text Box 13"/>
          <p:cNvSpPr txBox="1">
            <a:spLocks noChangeArrowheads="1"/>
          </p:cNvSpPr>
          <p:nvPr/>
        </p:nvSpPr>
        <p:spPr bwMode="auto">
          <a:xfrm>
            <a:off x="1189038" y="3978275"/>
            <a:ext cx="8651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而</a:t>
            </a:r>
          </a:p>
        </p:txBody>
      </p:sp>
      <p:sp>
        <p:nvSpPr>
          <p:cNvPr id="1680398" name="Text Box 14"/>
          <p:cNvSpPr txBox="1">
            <a:spLocks noChangeArrowheads="1"/>
          </p:cNvSpPr>
          <p:nvPr/>
        </p:nvSpPr>
        <p:spPr bwMode="auto">
          <a:xfrm>
            <a:off x="4284663" y="4005263"/>
            <a:ext cx="100806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故有</a:t>
            </a:r>
          </a:p>
        </p:txBody>
      </p:sp>
      <p:graphicFrame>
        <p:nvGraphicFramePr>
          <p:cNvPr id="1680399" name="Object 15"/>
          <p:cNvGraphicFramePr>
            <a:graphicFrameLocks noChangeAspect="1"/>
          </p:cNvGraphicFramePr>
          <p:nvPr/>
        </p:nvGraphicFramePr>
        <p:xfrm>
          <a:off x="5319713" y="4144963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Equation" r:id="rId9" imgW="46060560" imgH="12185640" progId="">
                  <p:embed/>
                </p:oleObj>
              </mc:Choice>
              <mc:Fallback>
                <p:oleObj name="Equation" r:id="rId9" imgW="46060560" imgH="1218564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4144963"/>
                        <a:ext cx="1917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0400" name="Text Box 16"/>
          <p:cNvSpPr txBox="1">
            <a:spLocks noChangeArrowheads="1"/>
          </p:cNvSpPr>
          <p:nvPr/>
        </p:nvSpPr>
        <p:spPr bwMode="auto">
          <a:xfrm>
            <a:off x="982663" y="4976813"/>
            <a:ext cx="25923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当 </a:t>
            </a:r>
            <a:r>
              <a:rPr lang="en-US" altLang="zh-CN" b="1" i="1">
                <a:ea typeface="宋体" pitchFamily="2" charset="-122"/>
              </a:rPr>
              <a:t>n </a:t>
            </a:r>
            <a:r>
              <a:rPr lang="en-US" altLang="zh-CN" b="1">
                <a:ea typeface="宋体" pitchFamily="2" charset="-122"/>
              </a:rPr>
              <a:t>&gt; 1 </a:t>
            </a:r>
            <a:r>
              <a:rPr lang="zh-CN" altLang="en-US" b="1">
                <a:ea typeface="宋体" pitchFamily="2" charset="-122"/>
              </a:rPr>
              <a:t>时 </a:t>
            </a:r>
            <a:r>
              <a:rPr lang="en-US" altLang="zh-CN" b="1">
                <a:ea typeface="宋体" pitchFamily="2" charset="-122"/>
              </a:rPr>
              <a:t>,</a:t>
            </a:r>
          </a:p>
        </p:txBody>
      </p:sp>
      <p:graphicFrame>
        <p:nvGraphicFramePr>
          <p:cNvPr id="1680401" name="Object 17"/>
          <p:cNvGraphicFramePr>
            <a:graphicFrameLocks noChangeAspect="1"/>
          </p:cNvGraphicFramePr>
          <p:nvPr/>
        </p:nvGraphicFramePr>
        <p:xfrm>
          <a:off x="3646488" y="5013325"/>
          <a:ext cx="2438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Equation" r:id="rId11" imgW="58569840" imgH="12490200" progId="">
                  <p:embed/>
                </p:oleObj>
              </mc:Choice>
              <mc:Fallback>
                <p:oleObj name="Equation" r:id="rId11" imgW="58569840" imgH="124902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5013325"/>
                        <a:ext cx="2438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276975" y="5060950"/>
            <a:ext cx="2590800" cy="527050"/>
            <a:chOff x="3636" y="3143"/>
            <a:chExt cx="1632" cy="332"/>
          </a:xfrm>
        </p:grpSpPr>
        <p:graphicFrame>
          <p:nvGraphicFramePr>
            <p:cNvPr id="47111" name="Object 19"/>
            <p:cNvGraphicFramePr>
              <a:graphicFrameLocks noChangeAspect="1"/>
            </p:cNvGraphicFramePr>
            <p:nvPr/>
          </p:nvGraphicFramePr>
          <p:xfrm>
            <a:off x="3878" y="3195"/>
            <a:ext cx="8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3" name="Equation" r:id="rId13" imgW="1294838" imgH="444307" progId="">
                    <p:embed/>
                  </p:oleObj>
                </mc:Choice>
                <mc:Fallback>
                  <p:oleObj name="Equation" r:id="rId13" imgW="1294838" imgH="444307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195"/>
                          <a:ext cx="816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8" name="Rectangle 20"/>
            <p:cNvSpPr>
              <a:spLocks noChangeArrowheads="1"/>
            </p:cNvSpPr>
            <p:nvPr/>
          </p:nvSpPr>
          <p:spPr bwMode="auto">
            <a:xfrm>
              <a:off x="3636" y="3143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b="1">
                  <a:ea typeface="宋体" pitchFamily="2" charset="-122"/>
                </a:rPr>
                <a:t>故    较     有效 </a:t>
              </a:r>
              <a:r>
                <a:rPr lang="en-US" altLang="zh-CN" b="1">
                  <a:ea typeface="宋体" pitchFamily="2" charset="-122"/>
                </a:rPr>
                <a:t>.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8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8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8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8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395" grpId="0"/>
      <p:bldP spid="1680397" grpId="0"/>
      <p:bldP spid="1680398" grpId="0"/>
      <p:bldP spid="168040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765175"/>
            <a:ext cx="6094413" cy="622300"/>
          </a:xfrm>
          <a:noFill/>
          <a:ln>
            <a:miter lim="800000"/>
            <a:headEnd/>
            <a:tailEnd/>
          </a:ln>
        </p:spPr>
        <p:txBody>
          <a:bodyPr vert="horz" wrap="square" lIns="71683" tIns="35841" rIns="71683" bIns="35841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3600">
                <a:ea typeface="宋体" pitchFamily="2" charset="-122"/>
              </a:rPr>
              <a:t>相合性</a:t>
            </a:r>
          </a:p>
        </p:txBody>
      </p:sp>
      <p:graphicFrame>
        <p:nvGraphicFramePr>
          <p:cNvPr id="1681413" name="Object 5"/>
          <p:cNvGraphicFramePr>
            <a:graphicFrameLocks noChangeAspect="1"/>
          </p:cNvGraphicFramePr>
          <p:nvPr/>
        </p:nvGraphicFramePr>
        <p:xfrm>
          <a:off x="1187450" y="1773238"/>
          <a:ext cx="7705725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公式" r:id="rId3" imgW="75655440" imgH="18587880" progId="Equation.3">
                  <p:embed/>
                </p:oleObj>
              </mc:Choice>
              <mc:Fallback>
                <p:oleObj name="公式" r:id="rId3" imgW="75655440" imgH="185878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3238"/>
                        <a:ext cx="7705725" cy="189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35150" y="3716338"/>
            <a:ext cx="5675313" cy="2346325"/>
            <a:chOff x="657" y="2397"/>
            <a:chExt cx="3575" cy="1478"/>
          </a:xfrm>
        </p:grpSpPr>
        <p:sp>
          <p:nvSpPr>
            <p:cNvPr id="48139" name="Rectangle 8"/>
            <p:cNvSpPr>
              <a:spLocks noChangeArrowheads="1"/>
            </p:cNvSpPr>
            <p:nvPr/>
          </p:nvSpPr>
          <p:spPr bwMode="auto">
            <a:xfrm>
              <a:off x="1317" y="2397"/>
              <a:ext cx="1971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30000"/>
                </a:lnSpc>
              </a:pPr>
              <a:r>
                <a:rPr lang="zh-CN" altLang="en-US" b="1">
                  <a:ea typeface="宋体" pitchFamily="2" charset="-122"/>
                </a:rPr>
                <a:t>为     的</a:t>
              </a:r>
              <a:r>
                <a:rPr lang="zh-CN" altLang="en-US" b="1">
                  <a:solidFill>
                    <a:schemeClr val="accent2"/>
                  </a:solidFill>
                  <a:ea typeface="宋体" pitchFamily="2" charset="-122"/>
                </a:rPr>
                <a:t>相合估计量</a:t>
              </a:r>
            </a:p>
          </p:txBody>
        </p:sp>
        <p:graphicFrame>
          <p:nvGraphicFramePr>
            <p:cNvPr id="48131" name="Object 9"/>
            <p:cNvGraphicFramePr>
              <a:graphicFrameLocks noChangeAspect="1"/>
            </p:cNvGraphicFramePr>
            <p:nvPr/>
          </p:nvGraphicFramePr>
          <p:xfrm>
            <a:off x="1701" y="2539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0" name="Equation" r:id="rId5" imgW="219240" imgH="304920" progId="">
                    <p:embed/>
                  </p:oleObj>
                </mc:Choice>
                <mc:Fallback>
                  <p:oleObj name="Equation" r:id="rId5" imgW="219240" imgH="304920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539"/>
                          <a:ext cx="14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2" name="Object 10"/>
            <p:cNvGraphicFramePr>
              <a:graphicFrameLocks noChangeAspect="1"/>
            </p:cNvGraphicFramePr>
            <p:nvPr/>
          </p:nvGraphicFramePr>
          <p:xfrm>
            <a:off x="1156" y="2495"/>
            <a:ext cx="1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1" name="Equation" r:id="rId7" imgW="5482440" imgH="10356120" progId="">
                    <p:embed/>
                  </p:oleObj>
                </mc:Choice>
                <mc:Fallback>
                  <p:oleObj name="Equation" r:id="rId7" imgW="5482440" imgH="1035612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495"/>
                          <a:ext cx="14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3" name="Object 11"/>
            <p:cNvGraphicFramePr>
              <a:graphicFrameLocks noChangeAspect="1"/>
            </p:cNvGraphicFramePr>
            <p:nvPr/>
          </p:nvGraphicFramePr>
          <p:xfrm>
            <a:off x="657" y="3109"/>
            <a:ext cx="40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2" name="Equation" r:id="rId9" imgW="10058760" imgH="5783040" progId="">
                    <p:embed/>
                  </p:oleObj>
                </mc:Choice>
                <mc:Fallback>
                  <p:oleObj name="Equation" r:id="rId9" imgW="10058760" imgH="5783040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109"/>
                          <a:ext cx="400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4" name="Object 12"/>
            <p:cNvGraphicFramePr>
              <a:graphicFrameLocks noChangeAspect="1"/>
            </p:cNvGraphicFramePr>
            <p:nvPr/>
          </p:nvGraphicFramePr>
          <p:xfrm>
            <a:off x="2152" y="3112"/>
            <a:ext cx="4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3" name="Equation" r:id="rId11" imgW="17381160" imgH="7612200" progId="">
                    <p:embed/>
                  </p:oleObj>
                </mc:Choice>
                <mc:Fallback>
                  <p:oleObj name="Equation" r:id="rId11" imgW="17381160" imgH="7612200" progId="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3112"/>
                          <a:ext cx="45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0" name="Rectangle 13"/>
            <p:cNvSpPr>
              <a:spLocks noChangeArrowheads="1"/>
            </p:cNvSpPr>
            <p:nvPr/>
          </p:nvSpPr>
          <p:spPr bwMode="auto">
            <a:xfrm>
              <a:off x="1156" y="2952"/>
              <a:ext cx="2314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30000"/>
                </a:lnSpc>
              </a:pPr>
              <a:r>
                <a:rPr lang="zh-CN" altLang="en-US" b="1">
                  <a:ea typeface="宋体" pitchFamily="2" charset="-122"/>
                </a:rPr>
                <a:t>对于任意         </a:t>
              </a:r>
              <a:r>
                <a:rPr lang="en-US" altLang="zh-CN" b="1">
                  <a:ea typeface="宋体" pitchFamily="2" charset="-122"/>
                </a:rPr>
                <a:t>, </a:t>
              </a:r>
              <a:r>
                <a:rPr lang="zh-CN" altLang="en-US" b="1">
                  <a:ea typeface="宋体" pitchFamily="2" charset="-122"/>
                </a:rPr>
                <a:t>有</a:t>
              </a:r>
            </a:p>
          </p:txBody>
        </p:sp>
        <p:graphicFrame>
          <p:nvGraphicFramePr>
            <p:cNvPr id="48135" name="Object 14"/>
            <p:cNvGraphicFramePr>
              <a:graphicFrameLocks noChangeAspect="1"/>
            </p:cNvGraphicFramePr>
            <p:nvPr/>
          </p:nvGraphicFramePr>
          <p:xfrm>
            <a:off x="1610" y="3475"/>
            <a:ext cx="200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4" name="Equation" r:id="rId13" imgW="76570560" imgH="15234120" progId="">
                    <p:embed/>
                  </p:oleObj>
                </mc:Choice>
                <mc:Fallback>
                  <p:oleObj name="Equation" r:id="rId13" imgW="76570560" imgH="15234120" progId="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3475"/>
                          <a:ext cx="200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6" name="Object 15"/>
            <p:cNvGraphicFramePr>
              <a:graphicFrameLocks noChangeAspect="1"/>
            </p:cNvGraphicFramePr>
            <p:nvPr/>
          </p:nvGraphicFramePr>
          <p:xfrm>
            <a:off x="3696" y="3566"/>
            <a:ext cx="5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5" name="Equation" r:id="rId15" imgW="20432160" imgH="7612200" progId="">
                    <p:embed/>
                  </p:oleObj>
                </mc:Choice>
                <mc:Fallback>
                  <p:oleObj name="Equation" r:id="rId15" imgW="20432160" imgH="7612200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566"/>
                          <a:ext cx="53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988" name="Text Box 4"/>
          <p:cNvSpPr txBox="1">
            <a:spLocks noChangeArrowheads="1"/>
          </p:cNvSpPr>
          <p:nvPr/>
        </p:nvSpPr>
        <p:spPr bwMode="auto">
          <a:xfrm>
            <a:off x="1476375" y="1916113"/>
            <a:ext cx="6769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ea typeface="宋体" pitchFamily="2" charset="-122"/>
              </a:rPr>
              <a:t>       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相合性是对估计量的一个基本要求, 不具备相合性的估计量是不予以考虑的.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598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Text Box 4"/>
          <p:cNvSpPr txBox="1">
            <a:spLocks noChangeArrowheads="1"/>
          </p:cNvSpPr>
          <p:nvPr/>
        </p:nvSpPr>
        <p:spPr bwMode="auto">
          <a:xfrm>
            <a:off x="1547813" y="981075"/>
            <a:ext cx="3168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hlink"/>
                </a:solidFill>
                <a:ea typeface="宋体" pitchFamily="2" charset="-122"/>
              </a:rPr>
              <a:t>由辛钦定理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76375" y="1917700"/>
            <a:ext cx="6624638" cy="625475"/>
            <a:chOff x="703" y="1183"/>
            <a:chExt cx="4173" cy="394"/>
          </a:xfrm>
        </p:grpSpPr>
        <p:sp>
          <p:nvSpPr>
            <p:cNvPr id="49168" name="Text Box 6"/>
            <p:cNvSpPr txBox="1">
              <a:spLocks noChangeArrowheads="1"/>
            </p:cNvSpPr>
            <p:nvPr/>
          </p:nvSpPr>
          <p:spPr bwMode="auto">
            <a:xfrm>
              <a:off x="703" y="1183"/>
              <a:ext cx="4173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b="1">
                  <a:ea typeface="宋体" pitchFamily="2" charset="-122"/>
                </a:rPr>
                <a:t>若总体      的数学期望                    存在</a:t>
              </a:r>
              <a:r>
                <a:rPr lang="en-US" altLang="zh-CN" b="1">
                  <a:ea typeface="宋体" pitchFamily="2" charset="-122"/>
                </a:rPr>
                <a:t>,</a:t>
              </a:r>
            </a:p>
          </p:txBody>
        </p:sp>
        <p:graphicFrame>
          <p:nvGraphicFramePr>
            <p:cNvPr id="49158" name="Object 7"/>
            <p:cNvGraphicFramePr>
              <a:graphicFrameLocks noChangeAspect="1"/>
            </p:cNvGraphicFramePr>
            <p:nvPr/>
          </p:nvGraphicFramePr>
          <p:xfrm>
            <a:off x="2925" y="1253"/>
            <a:ext cx="106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6" name="Equation" r:id="rId3" imgW="37517760" imgH="11880720" progId="">
                    <p:embed/>
                  </p:oleObj>
                </mc:Choice>
                <mc:Fallback>
                  <p:oleObj name="Equation" r:id="rId3" imgW="37517760" imgH="11880720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253"/>
                          <a:ext cx="106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9" name="Object 8"/>
            <p:cNvGraphicFramePr>
              <a:graphicFrameLocks noChangeAspect="1"/>
            </p:cNvGraphicFramePr>
            <p:nvPr/>
          </p:nvGraphicFramePr>
          <p:xfrm>
            <a:off x="1474" y="1298"/>
            <a:ext cx="24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7" name="Equation" r:id="rId5" imgW="8533440" imgH="7002720" progId="">
                    <p:embed/>
                  </p:oleObj>
                </mc:Choice>
                <mc:Fallback>
                  <p:oleObj name="Equation" r:id="rId5" imgW="8533440" imgH="7002720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298"/>
                          <a:ext cx="24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3465" name="Text Box 9"/>
          <p:cNvSpPr txBox="1">
            <a:spLocks noChangeArrowheads="1"/>
          </p:cNvSpPr>
          <p:nvPr/>
        </p:nvSpPr>
        <p:spPr bwMode="auto">
          <a:xfrm>
            <a:off x="7596188" y="1895475"/>
            <a:ext cx="116998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则有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03350" y="2840038"/>
            <a:ext cx="6486525" cy="927100"/>
            <a:chOff x="657" y="1434"/>
            <a:chExt cx="4086" cy="584"/>
          </a:xfrm>
        </p:grpSpPr>
        <p:graphicFrame>
          <p:nvGraphicFramePr>
            <p:cNvPr id="49156" name="Object 11"/>
            <p:cNvGraphicFramePr>
              <a:graphicFrameLocks noChangeAspect="1"/>
            </p:cNvGraphicFramePr>
            <p:nvPr/>
          </p:nvGraphicFramePr>
          <p:xfrm>
            <a:off x="657" y="1434"/>
            <a:ext cx="125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8" name="Equation" r:id="rId7" imgW="47891160" imgH="22246200" progId="">
                    <p:embed/>
                  </p:oleObj>
                </mc:Choice>
                <mc:Fallback>
                  <p:oleObj name="Equation" r:id="rId7" imgW="47891160" imgH="2224620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434"/>
                          <a:ext cx="1256" cy="5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7" name="Object 12"/>
            <p:cNvGraphicFramePr>
              <a:graphicFrameLocks noChangeAspect="1"/>
            </p:cNvGraphicFramePr>
            <p:nvPr/>
          </p:nvGraphicFramePr>
          <p:xfrm>
            <a:off x="1927" y="1566"/>
            <a:ext cx="28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9" name="Equation" r:id="rId9" imgW="107385840" imgH="11575800" progId="">
                    <p:embed/>
                  </p:oleObj>
                </mc:Choice>
                <mc:Fallback>
                  <p:oleObj name="Equation" r:id="rId9" imgW="107385840" imgH="11575800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566"/>
                          <a:ext cx="281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3475" name="Text Box 19"/>
          <p:cNvSpPr txBox="1">
            <a:spLocks noChangeArrowheads="1"/>
          </p:cNvSpPr>
          <p:nvPr/>
        </p:nvSpPr>
        <p:spPr bwMode="auto">
          <a:xfrm>
            <a:off x="852488" y="3846513"/>
            <a:ext cx="11699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故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08050" y="4638675"/>
            <a:ext cx="8043863" cy="1452563"/>
            <a:chOff x="364" y="845"/>
            <a:chExt cx="5067" cy="915"/>
          </a:xfrm>
        </p:grpSpPr>
        <p:graphicFrame>
          <p:nvGraphicFramePr>
            <p:cNvPr id="49154" name="Object 21"/>
            <p:cNvGraphicFramePr>
              <a:graphicFrameLocks noChangeAspect="1"/>
            </p:cNvGraphicFramePr>
            <p:nvPr/>
          </p:nvGraphicFramePr>
          <p:xfrm>
            <a:off x="838" y="845"/>
            <a:ext cx="125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0" name="Equation" r:id="rId11" imgW="1983240" imgH="914760" progId="">
                    <p:embed/>
                  </p:oleObj>
                </mc:Choice>
                <mc:Fallback>
                  <p:oleObj name="Equation" r:id="rId11" imgW="1983240" imgH="91476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" y="845"/>
                          <a:ext cx="1256" cy="5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5" name="Object 22"/>
            <p:cNvGraphicFramePr>
              <a:graphicFrameLocks noChangeAspect="1"/>
            </p:cNvGraphicFramePr>
            <p:nvPr/>
          </p:nvGraphicFramePr>
          <p:xfrm>
            <a:off x="2426" y="935"/>
            <a:ext cx="22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1" name="Equation" r:id="rId13" imgW="85418640" imgH="11575800" progId="">
                    <p:embed/>
                  </p:oleObj>
                </mc:Choice>
                <mc:Fallback>
                  <p:oleObj name="Equation" r:id="rId13" imgW="85418640" imgH="11575800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935"/>
                          <a:ext cx="224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6" name="Rectangle 23"/>
            <p:cNvSpPr>
              <a:spLocks noChangeArrowheads="1"/>
            </p:cNvSpPr>
            <p:nvPr/>
          </p:nvSpPr>
          <p:spPr bwMode="auto">
            <a:xfrm>
              <a:off x="2063" y="884"/>
              <a:ext cx="3368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30000"/>
                </a:lnSpc>
              </a:pPr>
              <a:r>
                <a:rPr lang="zh-CN" altLang="en-US" b="1">
                  <a:ea typeface="宋体" pitchFamily="2" charset="-122"/>
                </a:rPr>
                <a:t>为                                          的</a:t>
              </a:r>
              <a:r>
                <a:rPr lang="zh-CN" altLang="en-US" b="1">
                  <a:solidFill>
                    <a:schemeClr val="accent2"/>
                  </a:solidFill>
                  <a:ea typeface="宋体" pitchFamily="2" charset="-122"/>
                </a:rPr>
                <a:t>相合</a:t>
              </a:r>
            </a:p>
          </p:txBody>
        </p:sp>
        <p:sp>
          <p:nvSpPr>
            <p:cNvPr id="49167" name="Rectangle 24"/>
            <p:cNvSpPr>
              <a:spLocks noChangeArrowheads="1"/>
            </p:cNvSpPr>
            <p:nvPr/>
          </p:nvSpPr>
          <p:spPr bwMode="auto">
            <a:xfrm>
              <a:off x="364" y="1352"/>
              <a:ext cx="959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30000"/>
                </a:lnSpc>
              </a:pPr>
              <a:r>
                <a:rPr lang="zh-CN" altLang="en-US" b="1">
                  <a:solidFill>
                    <a:schemeClr val="accent2"/>
                  </a:solidFill>
                  <a:ea typeface="宋体" pitchFamily="2" charset="-122"/>
                </a:rPr>
                <a:t>估计量 </a:t>
              </a:r>
              <a:r>
                <a:rPr lang="en-US" altLang="zh-CN" b="1">
                  <a:ea typeface="宋体" pitchFamily="2" charset="-122"/>
                </a:rPr>
                <a:t>.</a:t>
              </a:r>
              <a:r>
                <a:rPr lang="en-US" altLang="zh-CN" b="1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83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83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3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3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3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3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8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8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8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465" grpId="0"/>
      <p:bldP spid="168347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4" name="Text Box 4"/>
          <p:cNvSpPr txBox="1">
            <a:spLocks noChangeArrowheads="1"/>
          </p:cNvSpPr>
          <p:nvPr/>
        </p:nvSpPr>
        <p:spPr bwMode="auto">
          <a:xfrm>
            <a:off x="2114550" y="381000"/>
            <a:ext cx="5670550" cy="64135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6600CC"/>
                </a:solidFill>
                <a:ea typeface="华文新魏" pitchFamily="2" charset="-122"/>
              </a:rPr>
              <a:t>关于相合性的两个常用结论</a:t>
            </a:r>
          </a:p>
        </p:txBody>
      </p:sp>
      <p:sp>
        <p:nvSpPr>
          <p:cNvPr id="1684485" name="Text Box 5"/>
          <p:cNvSpPr txBox="1">
            <a:spLocks noChangeArrowheads="1"/>
          </p:cNvSpPr>
          <p:nvPr/>
        </p:nvSpPr>
        <p:spPr bwMode="auto">
          <a:xfrm>
            <a:off x="971550" y="1412875"/>
            <a:ext cx="44656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_GB2312" pitchFamily="49" charset="-122"/>
              </a:rPr>
              <a:t>1. </a:t>
            </a:r>
            <a:r>
              <a:rPr lang="zh-CN" altLang="en-US" sz="3200" b="1">
                <a:ea typeface="楷体_GB2312" pitchFamily="49" charset="-122"/>
              </a:rPr>
              <a:t>样本 </a:t>
            </a:r>
            <a:r>
              <a:rPr lang="en-US" altLang="zh-CN" sz="3200" b="1" i="1">
                <a:ea typeface="楷体_GB2312" pitchFamily="49" charset="-122"/>
              </a:rPr>
              <a:t>k  </a:t>
            </a:r>
            <a:r>
              <a:rPr lang="zh-CN" altLang="en-US" sz="3200" b="1">
                <a:ea typeface="楷体_GB2312" pitchFamily="49" charset="-122"/>
              </a:rPr>
              <a:t>阶矩是总体 </a:t>
            </a:r>
            <a:r>
              <a:rPr lang="en-US" altLang="zh-CN" sz="3200" b="1" i="1">
                <a:ea typeface="楷体_GB2312" pitchFamily="49" charset="-122"/>
              </a:rPr>
              <a:t>k</a:t>
            </a:r>
            <a:r>
              <a:rPr lang="en-US" altLang="zh-CN" sz="3200" b="1">
                <a:ea typeface="楷体_GB2312" pitchFamily="49" charset="-122"/>
              </a:rPr>
              <a:t> </a:t>
            </a:r>
          </a:p>
          <a:p>
            <a:r>
              <a:rPr lang="en-US" altLang="zh-CN" sz="3200" b="1">
                <a:ea typeface="楷体_GB2312" pitchFamily="49" charset="-122"/>
              </a:rPr>
              <a:t>    </a:t>
            </a:r>
            <a:r>
              <a:rPr lang="zh-CN" altLang="en-US" sz="3200" b="1">
                <a:ea typeface="楷体_GB2312" pitchFamily="49" charset="-122"/>
              </a:rPr>
              <a:t>阶矩的相合性估计量</a:t>
            </a:r>
            <a:r>
              <a:rPr lang="en-US" altLang="zh-CN" sz="3200" b="1">
                <a:ea typeface="楷体_GB2312" pitchFamily="49" charset="-122"/>
              </a:rPr>
              <a:t>.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60438" y="2592388"/>
            <a:ext cx="6172200" cy="1763712"/>
            <a:chOff x="528" y="1723"/>
            <a:chExt cx="3888" cy="1111"/>
          </a:xfrm>
        </p:grpSpPr>
        <p:sp>
          <p:nvSpPr>
            <p:cNvPr id="50190" name="Text Box 7"/>
            <p:cNvSpPr txBox="1">
              <a:spLocks noChangeArrowheads="1"/>
            </p:cNvSpPr>
            <p:nvPr/>
          </p:nvSpPr>
          <p:spPr bwMode="auto">
            <a:xfrm>
              <a:off x="542" y="1723"/>
              <a:ext cx="387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2.</a:t>
              </a:r>
            </a:p>
          </p:txBody>
        </p:sp>
        <p:grpSp>
          <p:nvGrpSpPr>
            <p:cNvPr id="50191" name="Group 8"/>
            <p:cNvGrpSpPr>
              <a:grpSpLocks/>
            </p:cNvGrpSpPr>
            <p:nvPr/>
          </p:nvGrpSpPr>
          <p:grpSpPr bwMode="auto">
            <a:xfrm>
              <a:off x="791" y="1728"/>
              <a:ext cx="2561" cy="674"/>
              <a:chOff x="768" y="2014"/>
              <a:chExt cx="2561" cy="674"/>
            </a:xfrm>
          </p:grpSpPr>
          <p:graphicFrame>
            <p:nvGraphicFramePr>
              <p:cNvPr id="50180" name="Object 9"/>
              <p:cNvGraphicFramePr>
                <a:graphicFrameLocks noChangeAspect="1"/>
              </p:cNvGraphicFramePr>
              <p:nvPr/>
            </p:nvGraphicFramePr>
            <p:xfrm>
              <a:off x="1104" y="2014"/>
              <a:ext cx="220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99" name="公式" r:id="rId3" imgW="3346560" imgH="5173200" progId="Equation.3">
                      <p:embed/>
                    </p:oleObj>
                  </mc:Choice>
                  <mc:Fallback>
                    <p:oleObj name="公式" r:id="rId3" imgW="3346560" imgH="517320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2014"/>
                            <a:ext cx="220" cy="3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193" name="Text Box 10"/>
              <p:cNvSpPr txBox="1">
                <a:spLocks noChangeArrowheads="1"/>
              </p:cNvSpPr>
              <p:nvPr/>
            </p:nvSpPr>
            <p:spPr bwMode="auto">
              <a:xfrm>
                <a:off x="768" y="2016"/>
                <a:ext cx="2561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>
                    <a:ea typeface="楷体_GB2312" pitchFamily="49" charset="-122"/>
                  </a:rPr>
                  <a:t>设     是</a:t>
                </a:r>
                <a:r>
                  <a:rPr lang="zh-CN" altLang="en-US" sz="3200" b="1" i="1">
                    <a:ea typeface="楷体_GB2312" pitchFamily="49" charset="-122"/>
                  </a:rPr>
                  <a:t> </a:t>
                </a:r>
                <a:r>
                  <a:rPr lang="zh-CN" altLang="en-US" sz="3200" b="1" i="1">
                    <a:ea typeface="楷体_GB2312" pitchFamily="49" charset="-122"/>
                    <a:sym typeface="Symbol" pitchFamily="18" charset="2"/>
                  </a:rPr>
                  <a:t>  </a:t>
                </a:r>
                <a:r>
                  <a:rPr lang="zh-CN" altLang="en-US" sz="3200" b="1">
                    <a:ea typeface="楷体_GB2312" pitchFamily="49" charset="-122"/>
                  </a:rPr>
                  <a:t>的无偏估计</a:t>
                </a:r>
              </a:p>
              <a:p>
                <a:r>
                  <a:rPr lang="zh-CN" altLang="en-US" sz="3200" b="1">
                    <a:ea typeface="楷体_GB2312" pitchFamily="49" charset="-122"/>
                  </a:rPr>
                  <a:t>量</a:t>
                </a:r>
                <a:r>
                  <a:rPr lang="en-US" altLang="zh-CN" sz="3200" b="1">
                    <a:ea typeface="楷体_GB2312" pitchFamily="49" charset="-122"/>
                  </a:rPr>
                  <a:t>, </a:t>
                </a:r>
                <a:r>
                  <a:rPr lang="zh-CN" altLang="en-US" sz="3200" b="1">
                    <a:ea typeface="楷体_GB2312" pitchFamily="49" charset="-122"/>
                  </a:rPr>
                  <a:t>且                      </a:t>
                </a:r>
                <a:r>
                  <a:rPr lang="en-US" altLang="zh-CN" sz="3200" b="1">
                    <a:ea typeface="楷体_GB2312" pitchFamily="49" charset="-122"/>
                  </a:rPr>
                  <a:t>, </a:t>
                </a:r>
                <a:r>
                  <a:rPr lang="zh-CN" altLang="en-US" sz="3200" b="1">
                    <a:ea typeface="楷体_GB2312" pitchFamily="49" charset="-122"/>
                  </a:rPr>
                  <a:t>则</a:t>
                </a:r>
              </a:p>
            </p:txBody>
          </p:sp>
        </p:grpSp>
        <p:graphicFrame>
          <p:nvGraphicFramePr>
            <p:cNvPr id="50178" name="Object 11"/>
            <p:cNvGraphicFramePr>
              <a:graphicFrameLocks noChangeAspect="1"/>
            </p:cNvGraphicFramePr>
            <p:nvPr/>
          </p:nvGraphicFramePr>
          <p:xfrm>
            <a:off x="1488" y="2016"/>
            <a:ext cx="1412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0" name="Equation" r:id="rId5" imgW="19821960" imgH="7307640" progId="Equation.3">
                    <p:embed/>
                  </p:oleObj>
                </mc:Choice>
                <mc:Fallback>
                  <p:oleObj name="Equation" r:id="rId5" imgW="19821960" imgH="73076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016"/>
                          <a:ext cx="1412" cy="5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2" name="Text Box 12"/>
            <p:cNvSpPr txBox="1">
              <a:spLocks noChangeArrowheads="1"/>
            </p:cNvSpPr>
            <p:nvPr/>
          </p:nvSpPr>
          <p:spPr bwMode="auto">
            <a:xfrm>
              <a:off x="528" y="2448"/>
              <a:ext cx="288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FFFFFF"/>
                  </a:solidFill>
                  <a:ea typeface="楷体_GB2312" pitchFamily="49" charset="-122"/>
                </a:rPr>
                <a:t>         </a:t>
              </a:r>
              <a:r>
                <a:rPr lang="zh-CN" altLang="en-US" sz="3200" b="1">
                  <a:ea typeface="楷体_GB2312" pitchFamily="49" charset="-122"/>
                </a:rPr>
                <a:t>是</a:t>
              </a:r>
              <a:r>
                <a:rPr lang="zh-CN" altLang="en-US" sz="3200" b="1" i="1">
                  <a:ea typeface="楷体_GB2312" pitchFamily="49" charset="-122"/>
                </a:rPr>
                <a:t> </a:t>
              </a:r>
              <a:r>
                <a:rPr lang="zh-CN" altLang="en-US" sz="3200" b="1" i="1">
                  <a:ea typeface="楷体_GB2312" pitchFamily="49" charset="-122"/>
                  <a:sym typeface="Symbol" pitchFamily="18" charset="2"/>
                </a:rPr>
                <a:t>  </a:t>
              </a:r>
              <a:r>
                <a:rPr lang="zh-CN" altLang="en-US" sz="3200" b="1">
                  <a:ea typeface="楷体_GB2312" pitchFamily="49" charset="-122"/>
                </a:rPr>
                <a:t>的相合估计量</a:t>
              </a:r>
              <a:r>
                <a:rPr lang="en-US" altLang="zh-CN" sz="3200" b="1">
                  <a:solidFill>
                    <a:srgbClr val="FFFFFF"/>
                  </a:solidFill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50179" name="Object 13"/>
            <p:cNvGraphicFramePr>
              <a:graphicFrameLocks noChangeAspect="1"/>
            </p:cNvGraphicFramePr>
            <p:nvPr/>
          </p:nvGraphicFramePr>
          <p:xfrm>
            <a:off x="864" y="2496"/>
            <a:ext cx="22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1" name="公式" r:id="rId7" imgW="133560" imgH="209520" progId="Equation.3">
                    <p:embed/>
                  </p:oleObj>
                </mc:Choice>
                <mc:Fallback>
                  <p:oleObj name="公式" r:id="rId7" imgW="133560" imgH="20952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496"/>
                          <a:ext cx="220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4494" name="AutoShape 14"/>
          <p:cNvSpPr>
            <a:spLocks/>
          </p:cNvSpPr>
          <p:nvPr/>
        </p:nvSpPr>
        <p:spPr bwMode="auto">
          <a:xfrm>
            <a:off x="5508625" y="1628775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4495" name="AutoShape 15"/>
          <p:cNvSpPr>
            <a:spLocks/>
          </p:cNvSpPr>
          <p:nvPr/>
        </p:nvSpPr>
        <p:spPr bwMode="auto">
          <a:xfrm>
            <a:off x="5619750" y="2922588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4496" name="Text Box 16"/>
          <p:cNvSpPr txBox="1">
            <a:spLocks noChangeArrowheads="1"/>
          </p:cNvSpPr>
          <p:nvPr/>
        </p:nvSpPr>
        <p:spPr bwMode="auto">
          <a:xfrm>
            <a:off x="5924550" y="1543050"/>
            <a:ext cx="3040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由大数定律证明</a:t>
            </a:r>
          </a:p>
        </p:txBody>
      </p:sp>
      <p:sp>
        <p:nvSpPr>
          <p:cNvPr id="1684497" name="Text Box 17"/>
          <p:cNvSpPr txBox="1">
            <a:spLocks noChangeArrowheads="1"/>
          </p:cNvSpPr>
          <p:nvPr/>
        </p:nvSpPr>
        <p:spPr bwMode="auto">
          <a:xfrm>
            <a:off x="6045200" y="3151188"/>
            <a:ext cx="2632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用切比雪夫不</a:t>
            </a:r>
          </a:p>
          <a:p>
            <a:r>
              <a:rPr lang="zh-CN" altLang="en-US" sz="3200" b="1">
                <a:ea typeface="楷体_GB2312" pitchFamily="49" charset="-122"/>
              </a:rPr>
              <a:t>    等式证明</a:t>
            </a:r>
          </a:p>
        </p:txBody>
      </p:sp>
      <p:sp>
        <p:nvSpPr>
          <p:cNvPr id="1684498" name="Text Box 18"/>
          <p:cNvSpPr txBox="1">
            <a:spLocks noChangeArrowheads="1"/>
          </p:cNvSpPr>
          <p:nvPr/>
        </p:nvSpPr>
        <p:spPr bwMode="auto">
          <a:xfrm>
            <a:off x="1047750" y="4772025"/>
            <a:ext cx="7600157" cy="584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矩估计法得到的估计量一般为相合估计量</a:t>
            </a:r>
          </a:p>
        </p:txBody>
      </p:sp>
      <p:sp>
        <p:nvSpPr>
          <p:cNvPr id="1684499" name="Text Box 19"/>
          <p:cNvSpPr txBox="1">
            <a:spLocks noChangeArrowheads="1"/>
          </p:cNvSpPr>
          <p:nvPr/>
        </p:nvSpPr>
        <p:spPr bwMode="auto">
          <a:xfrm>
            <a:off x="1047750" y="5665788"/>
            <a:ext cx="7545388" cy="5889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在一定条件下</a:t>
            </a:r>
            <a:r>
              <a:rPr lang="en-US" altLang="zh-CN" sz="3200" b="1">
                <a:ea typeface="楷体_GB2312" pitchFamily="49" charset="-122"/>
              </a:rPr>
              <a:t>, </a:t>
            </a:r>
            <a:r>
              <a:rPr lang="zh-CN" altLang="en-US" sz="3200" b="1">
                <a:ea typeface="楷体_GB2312" pitchFamily="49" charset="-122"/>
              </a:rPr>
              <a:t>极大似然估计具有相合性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8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8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8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8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8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8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4484" grpId="0" animBg="1" autoUpdateAnimBg="0"/>
      <p:bldP spid="1684485" grpId="0" autoUpdateAnimBg="0"/>
      <p:bldP spid="1684494" grpId="0" animBg="1"/>
      <p:bldP spid="1684495" grpId="0" animBg="1"/>
      <p:bldP spid="1684496" grpId="0" autoUpdateAnimBg="0"/>
      <p:bldP spid="1684497" grpId="0" autoUpdateAnimBg="0"/>
      <p:bldP spid="1684498" grpId="0" animBg="1" autoUpdateAnimBg="0"/>
      <p:bldP spid="1684499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10" name="Text Box 6"/>
          <p:cNvSpPr txBox="1">
            <a:spLocks noChangeArrowheads="1"/>
          </p:cNvSpPr>
          <p:nvPr/>
        </p:nvSpPr>
        <p:spPr bwMode="auto">
          <a:xfrm>
            <a:off x="741363" y="1125538"/>
            <a:ext cx="1006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例</a:t>
            </a:r>
            <a:endParaRPr lang="en-US" altLang="zh-CN" sz="3200" b="1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685511" name="Object 7"/>
          <p:cNvGraphicFramePr>
            <a:graphicFrameLocks noChangeAspect="1"/>
          </p:cNvGraphicFramePr>
          <p:nvPr/>
        </p:nvGraphicFramePr>
        <p:xfrm>
          <a:off x="1417638" y="434975"/>
          <a:ext cx="513715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1" name="公式" r:id="rId3" imgW="49416840" imgH="17673120" progId="Equation.3">
                  <p:embed/>
                </p:oleObj>
              </mc:Choice>
              <mc:Fallback>
                <p:oleObj name="公式" r:id="rId3" imgW="49416840" imgH="176731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434975"/>
                        <a:ext cx="5137150" cy="20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684963" y="1095375"/>
            <a:ext cx="2459037" cy="598488"/>
            <a:chOff x="3802" y="1405"/>
            <a:chExt cx="1549" cy="377"/>
          </a:xfrm>
        </p:grpSpPr>
        <p:graphicFrame>
          <p:nvGraphicFramePr>
            <p:cNvPr id="51208" name="Object 9"/>
            <p:cNvGraphicFramePr>
              <a:graphicFrameLocks noChangeAspect="1"/>
            </p:cNvGraphicFramePr>
            <p:nvPr/>
          </p:nvGraphicFramePr>
          <p:xfrm>
            <a:off x="3802" y="1474"/>
            <a:ext cx="64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2" name="公式" r:id="rId5" imgW="8838360" imgH="4258800" progId="Equation.3">
                    <p:embed/>
                  </p:oleObj>
                </mc:Choice>
                <mc:Fallback>
                  <p:oleObj name="公式" r:id="rId5" imgW="8838360" imgH="42588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2" y="1474"/>
                          <a:ext cx="644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8" name="Text Box 10"/>
            <p:cNvSpPr txBox="1">
              <a:spLocks noChangeArrowheads="1"/>
            </p:cNvSpPr>
            <p:nvPr/>
          </p:nvSpPr>
          <p:spPr bwMode="auto">
            <a:xfrm>
              <a:off x="4464" y="1405"/>
              <a:ext cx="8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为常数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427163" y="2554288"/>
            <a:ext cx="6921500" cy="579437"/>
            <a:chOff x="662" y="1591"/>
            <a:chExt cx="4360" cy="365"/>
          </a:xfrm>
        </p:grpSpPr>
        <p:sp>
          <p:nvSpPr>
            <p:cNvPr id="51217" name="Text Box 12"/>
            <p:cNvSpPr txBox="1">
              <a:spLocks noChangeArrowheads="1"/>
            </p:cNvSpPr>
            <p:nvPr/>
          </p:nvSpPr>
          <p:spPr bwMode="auto">
            <a:xfrm>
              <a:off x="662" y="1591"/>
              <a:ext cx="43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则      是</a:t>
              </a:r>
              <a:r>
                <a:rPr lang="zh-CN" altLang="en-US" sz="3200" b="1" i="1">
                  <a:ea typeface="楷体_GB2312" pitchFamily="49" charset="-122"/>
                  <a:sym typeface="Symbol" pitchFamily="18" charset="2"/>
                </a:rPr>
                <a:t> </a:t>
              </a:r>
              <a:r>
                <a:rPr lang="zh-CN" altLang="en-US" sz="3200" b="1">
                  <a:ea typeface="楷体_GB2312" pitchFamily="49" charset="-122"/>
                  <a:sym typeface="Symbol" pitchFamily="18" charset="2"/>
                </a:rPr>
                <a:t>的无偏、有效、相合估计量</a:t>
              </a: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51207" name="Object 13"/>
            <p:cNvGraphicFramePr>
              <a:graphicFrameLocks noChangeAspect="1"/>
            </p:cNvGraphicFramePr>
            <p:nvPr/>
          </p:nvGraphicFramePr>
          <p:xfrm>
            <a:off x="1104" y="1618"/>
            <a:ext cx="26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3" name="Equation" r:id="rId7" imgW="4262040" imgH="4563720" progId="Equation.3">
                    <p:embed/>
                  </p:oleObj>
                </mc:Choice>
                <mc:Fallback>
                  <p:oleObj name="Equation" r:id="rId7" imgW="4262040" imgH="456372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618"/>
                          <a:ext cx="260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66775" y="3381375"/>
            <a:ext cx="7226300" cy="579438"/>
            <a:chOff x="309" y="2112"/>
            <a:chExt cx="4552" cy="365"/>
          </a:xfrm>
        </p:grpSpPr>
        <p:sp>
          <p:nvSpPr>
            <p:cNvPr id="51216" name="Text Box 15"/>
            <p:cNvSpPr txBox="1">
              <a:spLocks noChangeArrowheads="1"/>
            </p:cNvSpPr>
            <p:nvPr/>
          </p:nvSpPr>
          <p:spPr bwMode="auto">
            <a:xfrm>
              <a:off x="309" y="2112"/>
              <a:ext cx="45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证</a:t>
              </a:r>
              <a:r>
                <a:rPr lang="zh-CN" altLang="en-US" sz="3200" b="1">
                  <a:solidFill>
                    <a:srgbClr val="99CCFF"/>
                  </a:solidFill>
                  <a:ea typeface="楷体_GB2312" pitchFamily="49" charset="-122"/>
                </a:rPr>
                <a:t>   </a:t>
              </a:r>
              <a:r>
                <a:rPr lang="zh-CN" altLang="en-US" sz="3200" b="1">
                  <a:ea typeface="楷体_GB2312" pitchFamily="49" charset="-122"/>
                </a:rPr>
                <a:t>已证明      是</a:t>
              </a:r>
              <a:r>
                <a:rPr lang="zh-CN" altLang="en-US" sz="3200" b="1" i="1">
                  <a:ea typeface="楷体_GB2312" pitchFamily="49" charset="-122"/>
                  <a:sym typeface="Symbol" pitchFamily="18" charset="2"/>
                </a:rPr>
                <a:t> </a:t>
              </a:r>
              <a:r>
                <a:rPr lang="zh-CN" altLang="en-US" sz="3200" b="1">
                  <a:ea typeface="楷体_GB2312" pitchFamily="49" charset="-122"/>
                  <a:sym typeface="Symbol" pitchFamily="18" charset="2"/>
                </a:rPr>
                <a:t>的无偏、有效估计量</a:t>
              </a: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51206" name="Object 16"/>
            <p:cNvGraphicFramePr>
              <a:graphicFrameLocks noChangeAspect="1"/>
            </p:cNvGraphicFramePr>
            <p:nvPr/>
          </p:nvGraphicFramePr>
          <p:xfrm>
            <a:off x="1804" y="2146"/>
            <a:ext cx="26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4" name="Equation" r:id="rId9" imgW="171720" imgH="181080" progId="Equation.3">
                    <p:embed/>
                  </p:oleObj>
                </mc:Choice>
                <mc:Fallback>
                  <p:oleObj name="Equation" r:id="rId9" imgW="171720" imgH="18108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4" y="2146"/>
                          <a:ext cx="260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819275" y="4087813"/>
            <a:ext cx="3935413" cy="1122362"/>
            <a:chOff x="909" y="2557"/>
            <a:chExt cx="2479" cy="707"/>
          </a:xfrm>
        </p:grpSpPr>
        <p:graphicFrame>
          <p:nvGraphicFramePr>
            <p:cNvPr id="51204" name="Object 18"/>
            <p:cNvGraphicFramePr>
              <a:graphicFrameLocks noChangeAspect="1"/>
            </p:cNvGraphicFramePr>
            <p:nvPr/>
          </p:nvGraphicFramePr>
          <p:xfrm>
            <a:off x="909" y="2702"/>
            <a:ext cx="1324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5" name="公式" r:id="rId11" imgW="18601560" imgH="7307640" progId="Equation.3">
                    <p:embed/>
                  </p:oleObj>
                </mc:Choice>
                <mc:Fallback>
                  <p:oleObj name="公式" r:id="rId11" imgW="18601560" imgH="730764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2702"/>
                          <a:ext cx="1324" cy="5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5" name="Object 19"/>
            <p:cNvGraphicFramePr>
              <a:graphicFrameLocks noChangeAspect="1"/>
            </p:cNvGraphicFramePr>
            <p:nvPr/>
          </p:nvGraphicFramePr>
          <p:xfrm>
            <a:off x="2128" y="2557"/>
            <a:ext cx="1260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6" name="公式" r:id="rId13" imgW="17686440" imgH="10051200" progId="Equation.3">
                    <p:embed/>
                  </p:oleObj>
                </mc:Choice>
                <mc:Fallback>
                  <p:oleObj name="公式" r:id="rId13" imgW="17686440" imgH="100512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" y="2557"/>
                          <a:ext cx="1260" cy="7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09638" y="5588000"/>
            <a:ext cx="5900737" cy="579438"/>
            <a:chOff x="336" y="3502"/>
            <a:chExt cx="3717" cy="365"/>
          </a:xfrm>
        </p:grpSpPr>
        <p:sp>
          <p:nvSpPr>
            <p:cNvPr id="51215" name="Text Box 21"/>
            <p:cNvSpPr txBox="1">
              <a:spLocks noChangeArrowheads="1"/>
            </p:cNvSpPr>
            <p:nvPr/>
          </p:nvSpPr>
          <p:spPr bwMode="auto">
            <a:xfrm>
              <a:off x="336" y="3502"/>
              <a:ext cx="37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所以    是</a:t>
              </a:r>
              <a:r>
                <a:rPr lang="zh-CN" altLang="en-US" sz="3200" b="1" i="1">
                  <a:ea typeface="楷体_GB2312" pitchFamily="49" charset="-122"/>
                </a:rPr>
                <a:t> </a:t>
              </a:r>
              <a:r>
                <a:rPr lang="zh-CN" altLang="en-US" sz="3200" b="1" i="1">
                  <a:ea typeface="楷体_GB2312" pitchFamily="49" charset="-122"/>
                  <a:sym typeface="Symbol" pitchFamily="18" charset="2"/>
                </a:rPr>
                <a:t>  </a:t>
              </a:r>
              <a:r>
                <a:rPr lang="zh-CN" altLang="en-US" sz="3200" b="1">
                  <a:ea typeface="楷体_GB2312" pitchFamily="49" charset="-122"/>
                </a:rPr>
                <a:t>的相合估计量</a:t>
              </a:r>
              <a:r>
                <a:rPr lang="en-US" altLang="zh-CN" sz="3200" b="1">
                  <a:ea typeface="楷体_GB2312" pitchFamily="49" charset="-122"/>
                </a:rPr>
                <a:t>, </a:t>
              </a:r>
              <a:r>
                <a:rPr lang="zh-CN" altLang="en-US" sz="3200" b="1">
                  <a:ea typeface="楷体_GB2312" pitchFamily="49" charset="-122"/>
                </a:rPr>
                <a:t>证毕</a:t>
              </a:r>
              <a:r>
                <a:rPr lang="en-US" altLang="zh-CN" sz="3200" b="1"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51203" name="Object 22"/>
            <p:cNvGraphicFramePr>
              <a:graphicFrameLocks noChangeAspect="1"/>
            </p:cNvGraphicFramePr>
            <p:nvPr/>
          </p:nvGraphicFramePr>
          <p:xfrm>
            <a:off x="912" y="3538"/>
            <a:ext cx="26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7" name="Equation" r:id="rId15" imgW="171720" imgH="181080" progId="Equation.3">
                    <p:embed/>
                  </p:oleObj>
                </mc:Choice>
                <mc:Fallback>
                  <p:oleObj name="Equation" r:id="rId15" imgW="171720" imgH="18108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538"/>
                          <a:ext cx="260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10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971550" y="1700213"/>
            <a:ext cx="1204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chemeClr val="hlink"/>
                </a:solidFill>
                <a:latin typeface="宋体" pitchFamily="2" charset="-122"/>
              </a:rPr>
              <a:t>引言</a:t>
            </a:r>
            <a:endParaRPr lang="zh-CN" altLang="en-US" sz="32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468313" y="2284413"/>
            <a:ext cx="8291512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/>
              <a:t>        </a:t>
            </a:r>
            <a:r>
              <a:rPr lang="zh-CN" altLang="en-US" b="1"/>
              <a:t>前面，我们讨论了参数点估计</a:t>
            </a:r>
            <a:r>
              <a:rPr lang="en-US" altLang="zh-CN" b="1"/>
              <a:t>.   </a:t>
            </a:r>
            <a:r>
              <a:rPr lang="zh-CN" altLang="en-US" b="1"/>
              <a:t>它是用样本算得的一个值去估计未知参数</a:t>
            </a:r>
            <a:r>
              <a:rPr lang="en-US" altLang="zh-CN" b="1"/>
              <a:t>.   </a:t>
            </a:r>
            <a:r>
              <a:rPr lang="zh-CN" altLang="en-US" b="1"/>
              <a:t>但是，点估计值仅仅</a:t>
            </a:r>
          </a:p>
          <a:p>
            <a:pPr>
              <a:lnSpc>
                <a:spcPct val="130000"/>
              </a:lnSpc>
            </a:pPr>
            <a:r>
              <a:rPr lang="zh-CN" altLang="en-US" b="1"/>
              <a:t>是未知参数的一个近似值，它没有反映出这个近似值的误差范围，使用起来把握不大</a:t>
            </a:r>
            <a:r>
              <a:rPr lang="en-US" altLang="zh-CN" b="1"/>
              <a:t>.   </a:t>
            </a:r>
            <a:r>
              <a:rPr lang="zh-CN" altLang="en-US" b="1"/>
              <a:t>区间估计正好弥补了点估计的这个缺陷 </a:t>
            </a:r>
            <a:r>
              <a:rPr lang="en-US" altLang="zh-CN" b="1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7554" y="5714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区间估计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074988" y="4367213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endParaRPr lang="zh-CN" altLang="zh-CN" b="1">
              <a:ea typeface="文鼎CS魏碑" pitchFamily="49" charset="-122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15950" y="763588"/>
            <a:ext cx="76200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 b="1"/>
              <a:t>譬如，在估计湖中鱼数的问题中，若我们根据一个实际样本，得到鱼数 </a:t>
            </a:r>
            <a:r>
              <a:rPr lang="en-US" altLang="zh-CN" b="1" i="1"/>
              <a:t>N </a:t>
            </a:r>
            <a:r>
              <a:rPr lang="zh-CN" altLang="en-US" b="1"/>
              <a:t>的极大似然估计为</a:t>
            </a:r>
            <a:r>
              <a:rPr lang="en-US" altLang="zh-CN" b="1"/>
              <a:t>1000</a:t>
            </a:r>
            <a:r>
              <a:rPr lang="zh-CN" altLang="en-US" b="1"/>
              <a:t>条</a:t>
            </a:r>
            <a:r>
              <a:rPr lang="en-US" altLang="zh-CN" b="1"/>
              <a:t>.</a:t>
            </a:r>
          </a:p>
        </p:txBody>
      </p:sp>
      <p:pic>
        <p:nvPicPr>
          <p:cNvPr id="65540" name="Picture 4" descr="DW6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1688" y="3500438"/>
            <a:ext cx="2057400" cy="1285875"/>
          </a:xfrm>
          <a:prstGeom prst="rect">
            <a:avLst/>
          </a:prstGeom>
          <a:noFill/>
        </p:spPr>
      </p:pic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539750" y="4822825"/>
            <a:ext cx="73914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/>
              <a:t>        </a:t>
            </a:r>
            <a:r>
              <a:rPr lang="zh-CN" altLang="en-US" b="1"/>
              <a:t>若我们能给出一个区间，在此区间内我们合理地相信 </a:t>
            </a:r>
            <a:r>
              <a:rPr lang="en-US" altLang="zh-CN" b="1" i="1"/>
              <a:t>N </a:t>
            </a:r>
            <a:r>
              <a:rPr lang="zh-CN" altLang="en-US" b="1"/>
              <a:t>的真值位于其中</a:t>
            </a:r>
            <a:r>
              <a:rPr lang="en-US" altLang="zh-CN" b="1"/>
              <a:t>. </a:t>
            </a:r>
            <a:r>
              <a:rPr lang="zh-CN" altLang="en-US" b="1"/>
              <a:t>这样对鱼数的估计就有把握多了</a:t>
            </a:r>
            <a:r>
              <a:rPr lang="en-US" altLang="zh-CN" b="1"/>
              <a:t>.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604838" y="2378075"/>
            <a:ext cx="72739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/>
              <a:t>        </a:t>
            </a:r>
            <a:r>
              <a:rPr lang="zh-CN" altLang="en-US" b="1"/>
              <a:t>实际上，</a:t>
            </a:r>
            <a:r>
              <a:rPr lang="en-US" altLang="zh-CN" b="1" i="1"/>
              <a:t>N</a:t>
            </a:r>
            <a:r>
              <a:rPr lang="zh-CN" altLang="en-US" b="1"/>
              <a:t>的真值可能大于</a:t>
            </a:r>
            <a:r>
              <a:rPr lang="en-US" altLang="zh-CN" b="1"/>
              <a:t>1000</a:t>
            </a:r>
            <a:r>
              <a:rPr lang="zh-CN" altLang="en-US" b="1"/>
              <a:t>条，也可能小于</a:t>
            </a:r>
            <a:r>
              <a:rPr lang="en-US" altLang="zh-CN" b="1"/>
              <a:t>1000</a:t>
            </a:r>
            <a:r>
              <a:rPr lang="zh-CN" altLang="en-US" b="1"/>
              <a:t>条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1" grpId="0" autoUpdateAnimBg="0"/>
      <p:bldP spid="6554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4"/>
          <p:cNvSpPr>
            <a:spLocks noChangeArrowheads="1"/>
          </p:cNvSpPr>
          <p:nvPr/>
        </p:nvSpPr>
        <p:spPr bwMode="auto">
          <a:xfrm>
            <a:off x="1593850" y="663575"/>
            <a:ext cx="4465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我们知道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若            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,</a:t>
            </a:r>
            <a:endParaRPr lang="en-US" altLang="zh-CN" b="1">
              <a:ea typeface="宋体" pitchFamily="2" charset="-122"/>
            </a:endParaRPr>
          </a:p>
        </p:txBody>
      </p:sp>
      <p:sp>
        <p:nvSpPr>
          <p:cNvPr id="7178" name="Text Box 5"/>
          <p:cNvSpPr txBox="1">
            <a:spLocks noChangeArrowheads="1"/>
          </p:cNvSpPr>
          <p:nvPr/>
        </p:nvSpPr>
        <p:spPr bwMode="auto">
          <a:xfrm>
            <a:off x="635000" y="4797425"/>
            <a:ext cx="868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zh-CN" altLang="en-US" sz="2400">
              <a:latin typeface="宋体" pitchFamily="2" charset="-122"/>
              <a:ea typeface="宋体" pitchFamily="2" charset="-122"/>
            </a:endParaRPr>
          </a:p>
          <a:p>
            <a:pPr algn="ctr" eaLnBrk="0" hangingPunct="0"/>
            <a:endParaRPr lang="zh-CN" altLang="en-US" sz="2400" b="1">
              <a:ea typeface="宋体" pitchFamily="2" charset="-122"/>
            </a:endParaRPr>
          </a:p>
        </p:txBody>
      </p:sp>
      <p:sp>
        <p:nvSpPr>
          <p:cNvPr id="1626118" name="Rectangle 6"/>
          <p:cNvSpPr>
            <a:spLocks noChangeArrowheads="1"/>
          </p:cNvSpPr>
          <p:nvPr/>
        </p:nvSpPr>
        <p:spPr bwMode="auto">
          <a:xfrm>
            <a:off x="1187450" y="1557338"/>
            <a:ext cx="2317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latin typeface="宋体" pitchFamily="2" charset="-122"/>
                <a:ea typeface="宋体" pitchFamily="2" charset="-122"/>
              </a:rPr>
              <a:t>由大数定律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, </a:t>
            </a:r>
            <a:endParaRPr lang="en-US" altLang="zh-CN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626119" name="Object 7"/>
          <p:cNvGraphicFramePr>
            <a:graphicFrameLocks noChangeAspect="1"/>
          </p:cNvGraphicFramePr>
          <p:nvPr/>
        </p:nvGraphicFramePr>
        <p:xfrm>
          <a:off x="2051050" y="1927225"/>
          <a:ext cx="458311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公式" r:id="rId3" imgW="41789160" imgH="10356120" progId="Equation.3">
                  <p:embed/>
                </p:oleObj>
              </mc:Choice>
              <mc:Fallback>
                <p:oleObj name="公式" r:id="rId3" imgW="41789160" imgH="103561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27225"/>
                        <a:ext cx="4583113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6120" name="Rectangle 8"/>
          <p:cNvSpPr>
            <a:spLocks noChangeArrowheads="1"/>
          </p:cNvSpPr>
          <p:nvPr/>
        </p:nvSpPr>
        <p:spPr bwMode="auto">
          <a:xfrm>
            <a:off x="787400" y="2968625"/>
            <a:ext cx="836771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  <a:ea typeface="宋体" pitchFamily="2" charset="-122"/>
              </a:rPr>
              <a:t>自然想到把</a:t>
            </a:r>
            <a:r>
              <a:rPr lang="zh-CN" altLang="en-US" b="1">
                <a:solidFill>
                  <a:srgbClr val="3366CC"/>
                </a:solidFill>
                <a:latin typeface="宋体" pitchFamily="2" charset="-122"/>
                <a:ea typeface="宋体" pitchFamily="2" charset="-122"/>
              </a:rPr>
              <a:t>样本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体重的</a:t>
            </a:r>
            <a:r>
              <a:rPr lang="zh-CN" altLang="en-US" b="1">
                <a:solidFill>
                  <a:srgbClr val="3366CC"/>
                </a:solidFill>
                <a:latin typeface="宋体" pitchFamily="2" charset="-122"/>
                <a:ea typeface="宋体" pitchFamily="2" charset="-122"/>
              </a:rPr>
              <a:t>平均值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作为</a:t>
            </a:r>
            <a:r>
              <a:rPr lang="zh-CN" altLang="en-US" b="1">
                <a:solidFill>
                  <a:srgbClr val="339933"/>
                </a:solidFill>
                <a:latin typeface="宋体" pitchFamily="2" charset="-122"/>
                <a:ea typeface="宋体" pitchFamily="2" charset="-122"/>
              </a:rPr>
              <a:t>总体平均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体重的一个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估计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.</a:t>
            </a:r>
            <a:endParaRPr lang="en-US" altLang="zh-CN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626121" name="Object 9"/>
          <p:cNvGraphicFramePr>
            <a:graphicFrameLocks noChangeAspect="1"/>
          </p:cNvGraphicFramePr>
          <p:nvPr/>
        </p:nvGraphicFramePr>
        <p:xfrm>
          <a:off x="1530350" y="5486400"/>
          <a:ext cx="23050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公式" r:id="rId5" imgW="20432160" imgH="10356120" progId="Equation.3">
                  <p:embed/>
                </p:oleObj>
              </mc:Choice>
              <mc:Fallback>
                <p:oleObj name="公式" r:id="rId5" imgW="20432160" imgH="103561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5486400"/>
                        <a:ext cx="230505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6122" name="Object 10"/>
          <p:cNvGraphicFramePr>
            <a:graphicFrameLocks noChangeAspect="1"/>
          </p:cNvGraphicFramePr>
          <p:nvPr/>
        </p:nvGraphicFramePr>
        <p:xfrm>
          <a:off x="4006850" y="5470525"/>
          <a:ext cx="386715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公式" r:id="rId7" imgW="35382240" imgH="10356120" progId="Equation.3">
                  <p:embed/>
                </p:oleObj>
              </mc:Choice>
              <mc:Fallback>
                <p:oleObj name="公式" r:id="rId7" imgW="35382240" imgH="103561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5470525"/>
                        <a:ext cx="3867150" cy="112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6123" name="AutoShape 11"/>
          <p:cNvSpPr>
            <a:spLocks noChangeArrowheads="1"/>
          </p:cNvSpPr>
          <p:nvPr/>
        </p:nvSpPr>
        <p:spPr bwMode="auto">
          <a:xfrm>
            <a:off x="5740400" y="1341438"/>
            <a:ext cx="3403600" cy="685800"/>
          </a:xfrm>
          <a:prstGeom prst="wedgeRoundRectCallout">
            <a:avLst>
              <a:gd name="adj1" fmla="val -112500"/>
              <a:gd name="adj2" fmla="val 6203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样本体重的平均值</a:t>
            </a:r>
          </a:p>
        </p:txBody>
      </p:sp>
      <p:graphicFrame>
        <p:nvGraphicFramePr>
          <p:cNvPr id="7173" name="Object 12"/>
          <p:cNvGraphicFramePr>
            <a:graphicFrameLocks noChangeAspect="1"/>
          </p:cNvGraphicFramePr>
          <p:nvPr/>
        </p:nvGraphicFramePr>
        <p:xfrm>
          <a:off x="3683000" y="663575"/>
          <a:ext cx="2095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9" imgW="2088000" imgH="571680" progId="">
                  <p:embed/>
                </p:oleObj>
              </mc:Choice>
              <mc:Fallback>
                <p:oleObj name="Equation" r:id="rId9" imgW="2088000" imgH="57168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663575"/>
                        <a:ext cx="2095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3"/>
          <p:cNvGraphicFramePr>
            <a:graphicFrameLocks noChangeAspect="1"/>
          </p:cNvGraphicFramePr>
          <p:nvPr/>
        </p:nvGraphicFramePr>
        <p:xfrm>
          <a:off x="6364288" y="774700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11" imgW="35687160" imgH="9441720" progId="">
                  <p:embed/>
                </p:oleObj>
              </mc:Choice>
              <mc:Fallback>
                <p:oleObj name="Equation" r:id="rId11" imgW="35687160" imgH="944172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774700"/>
                        <a:ext cx="1485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5843588" y="663575"/>
            <a:ext cx="2447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则                  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97025" y="4243388"/>
            <a:ext cx="4749800" cy="525462"/>
            <a:chOff x="750" y="2503"/>
            <a:chExt cx="2992" cy="331"/>
          </a:xfrm>
        </p:grpSpPr>
        <p:sp>
          <p:nvSpPr>
            <p:cNvPr id="7186" name="Rectangle 16"/>
            <p:cNvSpPr>
              <a:spLocks noChangeArrowheads="1"/>
            </p:cNvSpPr>
            <p:nvPr/>
          </p:nvSpPr>
          <p:spPr bwMode="auto">
            <a:xfrm>
              <a:off x="750" y="2503"/>
              <a:ext cx="2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b="1">
                  <a:latin typeface="宋体" pitchFamily="2" charset="-122"/>
                  <a:ea typeface="宋体" pitchFamily="2" charset="-122"/>
                </a:rPr>
                <a:t>用样本体重的均值  估计  </a:t>
              </a:r>
              <a:r>
                <a:rPr lang="en-US" altLang="zh-CN" b="1">
                  <a:latin typeface="宋体" pitchFamily="2" charset="-122"/>
                  <a:ea typeface="宋体" pitchFamily="2" charset="-122"/>
                </a:rPr>
                <a:t>.</a:t>
              </a:r>
              <a:endParaRPr lang="en-US" altLang="zh-CN"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7176" name="Object 17"/>
            <p:cNvGraphicFramePr>
              <a:graphicFrameLocks noChangeAspect="1"/>
            </p:cNvGraphicFramePr>
            <p:nvPr/>
          </p:nvGraphicFramePr>
          <p:xfrm>
            <a:off x="2608" y="2530"/>
            <a:ext cx="86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4" name="Equation" r:id="rId13" imgW="32941440" imgH="11575800" progId="">
                    <p:embed/>
                  </p:oleObj>
                </mc:Choice>
                <mc:Fallback>
                  <p:oleObj name="Equation" r:id="rId13" imgW="32941440" imgH="11575800" progId="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530"/>
                          <a:ext cx="86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377950" y="4911725"/>
            <a:ext cx="6337300" cy="528638"/>
            <a:chOff x="612" y="2870"/>
            <a:chExt cx="3992" cy="333"/>
          </a:xfrm>
        </p:grpSpPr>
        <p:sp>
          <p:nvSpPr>
            <p:cNvPr id="7185" name="Rectangle 19"/>
            <p:cNvSpPr>
              <a:spLocks noChangeArrowheads="1"/>
            </p:cNvSpPr>
            <p:nvPr/>
          </p:nvSpPr>
          <p:spPr bwMode="auto">
            <a:xfrm>
              <a:off x="612" y="2870"/>
              <a:ext cx="3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b="1">
                  <a:latin typeface="宋体" pitchFamily="2" charset="-122"/>
                  <a:ea typeface="宋体" pitchFamily="2" charset="-122"/>
                </a:rPr>
                <a:t> 类似地，用样本体重的方差   估计  </a:t>
              </a:r>
              <a:r>
                <a:rPr lang="en-US" altLang="zh-CN" b="1">
                  <a:latin typeface="宋体" pitchFamily="2" charset="-122"/>
                  <a:ea typeface="宋体" pitchFamily="2" charset="-122"/>
                </a:rPr>
                <a:t>.</a:t>
              </a:r>
              <a:endParaRPr lang="en-US" altLang="zh-CN"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7175" name="Object 20"/>
            <p:cNvGraphicFramePr>
              <a:graphicFrameLocks noChangeAspect="1"/>
            </p:cNvGraphicFramePr>
            <p:nvPr/>
          </p:nvGraphicFramePr>
          <p:xfrm>
            <a:off x="3537" y="2907"/>
            <a:ext cx="97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5" name="Equation" r:id="rId15" imgW="37212840" imgH="11270880" progId="">
                    <p:embed/>
                  </p:oleObj>
                </mc:Choice>
                <mc:Fallback>
                  <p:oleObj name="Equation" r:id="rId15" imgW="37212840" imgH="11270880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2907"/>
                          <a:ext cx="976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26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2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26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6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18" grpId="0" autoUpdateAnimBg="0"/>
      <p:bldP spid="1626120" grpId="0" autoUpdateAnimBg="0"/>
      <p:bldP spid="1626123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693738" y="868363"/>
            <a:ext cx="7543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/>
              <a:t>也就是说，我们希望确定一个区间，使我们能以比较高的</a:t>
            </a:r>
            <a:r>
              <a:rPr lang="zh-CN" altLang="en-US" b="1">
                <a:solidFill>
                  <a:schemeClr val="accent1"/>
                </a:solidFill>
              </a:rPr>
              <a:t>可靠程度</a:t>
            </a:r>
            <a:r>
              <a:rPr lang="zh-CN" altLang="en-US" b="1"/>
              <a:t>相信它包含真参数值</a:t>
            </a:r>
            <a:r>
              <a:rPr lang="en-US" altLang="zh-CN" b="1"/>
              <a:t>.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2508250" y="3294063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23" name="公式" r:id="rId3" imgW="2736360" imgH="2734200" progId="Equation.3">
                  <p:embed/>
                </p:oleObj>
              </mc:Choice>
              <mc:Fallback>
                <p:oleObj name="公式" r:id="rId3" imgW="2736360" imgH="2734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294063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AutoShape 4"/>
          <p:cNvSpPr>
            <a:spLocks noChangeArrowheads="1"/>
          </p:cNvSpPr>
          <p:nvPr/>
        </p:nvSpPr>
        <p:spPr bwMode="auto">
          <a:xfrm rot="19993125">
            <a:off x="2660650" y="2989263"/>
            <a:ext cx="914400" cy="152400"/>
          </a:xfrm>
          <a:prstGeom prst="lef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348038" y="2189163"/>
            <a:ext cx="2808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hlink"/>
                </a:solidFill>
              </a:rPr>
              <a:t>湖中鱼数的真值</a:t>
            </a:r>
          </a:p>
        </p:txBody>
      </p:sp>
      <p:pic>
        <p:nvPicPr>
          <p:cNvPr id="66566" name="Picture 6" descr="DW6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54688" y="2852738"/>
            <a:ext cx="2057400" cy="1285875"/>
          </a:xfrm>
          <a:prstGeom prst="rect">
            <a:avLst/>
          </a:prstGeom>
          <a:noFill/>
        </p:spPr>
      </p:pic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952625" y="3065463"/>
            <a:ext cx="1470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3200" b="1">
                <a:solidFill>
                  <a:srgbClr val="CCECFF"/>
                </a:solidFill>
              </a:rPr>
              <a:t>[          ]</a:t>
            </a:r>
            <a:endParaRPr lang="en-US" altLang="zh-CN" sz="3200" b="1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755650" y="3446463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01663" y="4151313"/>
            <a:ext cx="76422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/>
              <a:t>这里所说的“</a:t>
            </a:r>
            <a:r>
              <a:rPr lang="zh-CN" altLang="en-US" b="1">
                <a:solidFill>
                  <a:schemeClr val="accent1"/>
                </a:solidFill>
              </a:rPr>
              <a:t>可靠程度</a:t>
            </a:r>
            <a:r>
              <a:rPr lang="zh-CN" altLang="en-US" b="1"/>
              <a:t>”是用概率来度量的 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称为</a:t>
            </a:r>
            <a:r>
              <a:rPr lang="zh-CN" altLang="en-US" b="1">
                <a:solidFill>
                  <a:schemeClr val="accent1"/>
                </a:solidFill>
              </a:rPr>
              <a:t>置信度</a:t>
            </a:r>
            <a:r>
              <a:rPr lang="zh-CN" altLang="en-US" b="1"/>
              <a:t>或</a:t>
            </a:r>
            <a:r>
              <a:rPr lang="zh-CN" altLang="en-US" b="1">
                <a:solidFill>
                  <a:schemeClr val="accent1"/>
                </a:solidFill>
              </a:rPr>
              <a:t>置信水平</a:t>
            </a:r>
            <a:r>
              <a:rPr lang="en-US" altLang="zh-CN" b="1"/>
              <a:t>.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23850" y="5472113"/>
            <a:ext cx="7778750" cy="1052512"/>
            <a:chOff x="455" y="3158"/>
            <a:chExt cx="4900" cy="663"/>
          </a:xfrm>
        </p:grpSpPr>
        <p:sp>
          <p:nvSpPr>
            <p:cNvPr id="66571" name="Rectangle 11"/>
            <p:cNvSpPr>
              <a:spLocks noChangeArrowheads="1"/>
            </p:cNvSpPr>
            <p:nvPr/>
          </p:nvSpPr>
          <p:spPr bwMode="auto">
            <a:xfrm>
              <a:off x="455" y="3158"/>
              <a:ext cx="24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b="1"/>
                <a:t>  </a:t>
              </a:r>
              <a:r>
                <a:rPr lang="zh-CN" altLang="en-US" b="1"/>
                <a:t>习惯上把置信水平记作</a:t>
              </a:r>
              <a:endParaRPr lang="zh-CN" altLang="zh-CN" b="1"/>
            </a:p>
          </p:txBody>
        </p:sp>
        <p:graphicFrame>
          <p:nvGraphicFramePr>
            <p:cNvPr id="66572" name="Object 12"/>
            <p:cNvGraphicFramePr>
              <a:graphicFrameLocks noChangeAspect="1"/>
            </p:cNvGraphicFramePr>
            <p:nvPr/>
          </p:nvGraphicFramePr>
          <p:xfrm>
            <a:off x="3024" y="3187"/>
            <a:ext cx="61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24" name="公式" r:id="rId6" imgW="8228160" imgH="4258800" progId="Equation.3">
                    <p:embed/>
                  </p:oleObj>
                </mc:Choice>
                <mc:Fallback>
                  <p:oleObj name="公式" r:id="rId6" imgW="8228160" imgH="42588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187"/>
                          <a:ext cx="611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3" name="Object 13"/>
            <p:cNvGraphicFramePr>
              <a:graphicFrameLocks noChangeAspect="1"/>
            </p:cNvGraphicFramePr>
            <p:nvPr/>
          </p:nvGraphicFramePr>
          <p:xfrm>
            <a:off x="4386" y="3227"/>
            <a:ext cx="27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25" name="公式" r:id="rId8" imgW="3651840" imgH="3344040" progId="Equation.3">
                    <p:embed/>
                  </p:oleObj>
                </mc:Choice>
                <mc:Fallback>
                  <p:oleObj name="公式" r:id="rId8" imgW="3651840" imgH="3344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3227"/>
                          <a:ext cx="27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4" name="Rectangle 14"/>
            <p:cNvSpPr>
              <a:spLocks noChangeArrowheads="1"/>
            </p:cNvSpPr>
            <p:nvPr/>
          </p:nvSpPr>
          <p:spPr bwMode="auto">
            <a:xfrm>
              <a:off x="3609" y="3158"/>
              <a:ext cx="17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b="1"/>
                <a:t> </a:t>
              </a:r>
              <a:r>
                <a:rPr lang="zh-CN" altLang="en-US" b="1"/>
                <a:t>，这里    是一个</a:t>
              </a:r>
            </a:p>
          </p:txBody>
        </p:sp>
        <p:sp>
          <p:nvSpPr>
            <p:cNvPr id="66575" name="Rectangle 15"/>
            <p:cNvSpPr>
              <a:spLocks noChangeArrowheads="1"/>
            </p:cNvSpPr>
            <p:nvPr/>
          </p:nvSpPr>
          <p:spPr bwMode="auto">
            <a:xfrm>
              <a:off x="490" y="3494"/>
              <a:ext cx="13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b="1"/>
                <a:t> </a:t>
              </a:r>
              <a:r>
                <a:rPr lang="zh-CN" altLang="en-US" b="1"/>
                <a:t>很小的正数</a:t>
              </a:r>
              <a:r>
                <a:rPr lang="en-US" altLang="zh-CN" b="1"/>
                <a:t>.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685925" y="1150938"/>
            <a:ext cx="6345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置信水平的大小是根据实际需要选定的</a:t>
            </a:r>
            <a:r>
              <a:rPr lang="en-US" altLang="zh-CN" b="1"/>
              <a:t>.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27088" y="4930775"/>
            <a:ext cx="7194550" cy="1235075"/>
            <a:chOff x="565" y="2834"/>
            <a:chExt cx="4532" cy="778"/>
          </a:xfrm>
        </p:grpSpPr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565" y="3285"/>
              <a:ext cx="10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置信区间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67598" name="Object 14"/>
            <p:cNvGraphicFramePr>
              <a:graphicFrameLocks noChangeAspect="1"/>
            </p:cNvGraphicFramePr>
            <p:nvPr/>
          </p:nvGraphicFramePr>
          <p:xfrm>
            <a:off x="2289" y="2875"/>
            <a:ext cx="25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64" name="公式" r:id="rId3" imgW="3346560" imgH="4258800" progId="Equation.3">
                    <p:embed/>
                  </p:oleObj>
                </mc:Choice>
                <mc:Fallback>
                  <p:oleObj name="公式" r:id="rId3" imgW="3346560" imgH="42588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9" y="2875"/>
                          <a:ext cx="250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9" name="Rectangle 15"/>
            <p:cNvSpPr>
              <a:spLocks noChangeArrowheads="1"/>
            </p:cNvSpPr>
            <p:nvPr/>
          </p:nvSpPr>
          <p:spPr bwMode="auto">
            <a:xfrm>
              <a:off x="565" y="2853"/>
              <a:ext cx="22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zh-CN" altLang="en-US" b="1"/>
                <a:t>称区间             为    的</a:t>
              </a: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2697" y="2853"/>
              <a:ext cx="2400" cy="341"/>
              <a:chOff x="2880" y="2719"/>
              <a:chExt cx="2400" cy="341"/>
            </a:xfrm>
          </p:grpSpPr>
          <p:graphicFrame>
            <p:nvGraphicFramePr>
              <p:cNvPr id="67602" name="Object 18"/>
              <p:cNvGraphicFramePr>
                <a:graphicFrameLocks noChangeAspect="1"/>
              </p:cNvGraphicFramePr>
              <p:nvPr/>
            </p:nvGraphicFramePr>
            <p:xfrm>
              <a:off x="4214" y="2748"/>
              <a:ext cx="611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565" name="公式" r:id="rId5" imgW="8228160" imgH="4258800" progId="Equation.3">
                      <p:embed/>
                    </p:oleObj>
                  </mc:Choice>
                  <mc:Fallback>
                    <p:oleObj name="公式" r:id="rId5" imgW="8228160" imgH="4258800" progId="Equation.3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4" y="2748"/>
                            <a:ext cx="611" cy="3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03" name="Rectangle 19"/>
              <p:cNvSpPr>
                <a:spLocks noChangeArrowheads="1"/>
              </p:cNvSpPr>
              <p:nvPr/>
            </p:nvSpPr>
            <p:spPr bwMode="auto">
              <a:xfrm>
                <a:off x="2880" y="2719"/>
                <a:ext cx="24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lang="zh-CN" altLang="en-US" b="1"/>
                  <a:t>置信水平为             </a:t>
                </a:r>
              </a:p>
            </p:txBody>
          </p:sp>
        </p:grpSp>
        <p:sp>
          <p:nvSpPr>
            <p:cNvPr id="67604" name="Rectangle 20"/>
            <p:cNvSpPr>
              <a:spLocks noChangeArrowheads="1"/>
            </p:cNvSpPr>
            <p:nvPr/>
          </p:nvSpPr>
          <p:spPr bwMode="auto">
            <a:xfrm>
              <a:off x="4618" y="2834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的</a:t>
              </a:r>
            </a:p>
          </p:txBody>
        </p:sp>
        <p:graphicFrame>
          <p:nvGraphicFramePr>
            <p:cNvPr id="67607" name="Object 23"/>
            <p:cNvGraphicFramePr>
              <a:graphicFrameLocks noChangeAspect="1"/>
            </p:cNvGraphicFramePr>
            <p:nvPr/>
          </p:nvGraphicFramePr>
          <p:xfrm>
            <a:off x="1429" y="2854"/>
            <a:ext cx="54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66" name="Equation" r:id="rId7" imgW="20737440" imgH="11575800" progId="">
                    <p:embed/>
                  </p:oleObj>
                </mc:Choice>
                <mc:Fallback>
                  <p:oleObj name="Equation" r:id="rId7" imgW="20737440" imgH="1157580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854"/>
                          <a:ext cx="54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98525" y="1789113"/>
            <a:ext cx="7294563" cy="2914650"/>
            <a:chOff x="610" y="855"/>
            <a:chExt cx="4595" cy="1836"/>
          </a:xfrm>
        </p:grpSpPr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612" y="859"/>
              <a:ext cx="45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例如，通常可取置信水平          </a:t>
              </a:r>
              <a:r>
                <a:rPr lang="en-US" altLang="zh-CN" b="1">
                  <a:solidFill>
                    <a:schemeClr val="accent1"/>
                  </a:solidFill>
                </a:rPr>
                <a:t>=0.95</a:t>
              </a:r>
              <a:r>
                <a:rPr lang="zh-CN" altLang="en-US" b="1"/>
                <a:t>或</a:t>
              </a:r>
              <a:r>
                <a:rPr lang="en-US" altLang="zh-CN" b="1">
                  <a:solidFill>
                    <a:schemeClr val="accent1"/>
                  </a:solidFill>
                </a:rPr>
                <a:t>0.9</a:t>
              </a:r>
              <a:r>
                <a:rPr lang="zh-CN" altLang="en-US" b="1"/>
                <a:t>等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67589" name="Object 5"/>
            <p:cNvGraphicFramePr>
              <a:graphicFrameLocks noChangeAspect="1"/>
            </p:cNvGraphicFramePr>
            <p:nvPr/>
          </p:nvGraphicFramePr>
          <p:xfrm>
            <a:off x="3149" y="855"/>
            <a:ext cx="61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67" name="公式" r:id="rId9" imgW="333720" imgH="171360" progId="Equation.3">
                    <p:embed/>
                  </p:oleObj>
                </mc:Choice>
                <mc:Fallback>
                  <p:oleObj name="公式" r:id="rId9" imgW="333720" imgH="17136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9" y="855"/>
                          <a:ext cx="611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612" y="1243"/>
              <a:ext cx="45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根据一个实际样本，由给定的置信水平，我</a:t>
              </a:r>
              <a:endParaRPr lang="zh-CN" altLang="zh-CN" b="1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2425" y="1701"/>
              <a:ext cx="23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小的区间               ，使</a:t>
              </a: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610" y="1701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们求出一个尽可能</a:t>
              </a:r>
            </a:p>
          </p:txBody>
        </p:sp>
        <p:graphicFrame>
          <p:nvGraphicFramePr>
            <p:cNvPr id="67606" name="Object 22"/>
            <p:cNvGraphicFramePr>
              <a:graphicFrameLocks noChangeAspect="1"/>
            </p:cNvGraphicFramePr>
            <p:nvPr/>
          </p:nvGraphicFramePr>
          <p:xfrm>
            <a:off x="3515" y="1752"/>
            <a:ext cx="54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68" name="Equation" r:id="rId11" imgW="858240" imgH="476280" progId="">
                    <p:embed/>
                  </p:oleObj>
                </mc:Choice>
                <mc:Fallback>
                  <p:oleObj name="Equation" r:id="rId11" imgW="858240" imgH="47628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752"/>
                          <a:ext cx="54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8" name="Object 24"/>
            <p:cNvGraphicFramePr>
              <a:graphicFrameLocks noChangeAspect="1"/>
            </p:cNvGraphicFramePr>
            <p:nvPr/>
          </p:nvGraphicFramePr>
          <p:xfrm>
            <a:off x="1882" y="2387"/>
            <a:ext cx="19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69" name="Equation" r:id="rId13" imgW="72604440" imgH="11575800" progId="">
                    <p:embed/>
                  </p:oleObj>
                </mc:Choice>
                <mc:Fallback>
                  <p:oleObj name="Equation" r:id="rId13" imgW="72604440" imgH="11575800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387"/>
                          <a:ext cx="1904" cy="304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684213" y="5513388"/>
            <a:ext cx="317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3200" b="1">
                <a:solidFill>
                  <a:schemeClr val="hlink"/>
                </a:solidFill>
              </a:rPr>
              <a:t>这里有两个要求</a:t>
            </a:r>
            <a:r>
              <a:rPr lang="en-US" altLang="zh-CN" sz="3200" b="1">
                <a:solidFill>
                  <a:schemeClr val="hlink"/>
                </a:solidFill>
              </a:rPr>
              <a:t>: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787400" y="9652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可见，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84213" y="1519238"/>
            <a:ext cx="7623175" cy="1416050"/>
            <a:chOff x="431" y="776"/>
            <a:chExt cx="4802" cy="892"/>
          </a:xfrm>
        </p:grpSpPr>
        <p:sp>
          <p:nvSpPr>
            <p:cNvPr id="76811" name="Rectangle 11"/>
            <p:cNvSpPr>
              <a:spLocks noChangeArrowheads="1"/>
            </p:cNvSpPr>
            <p:nvPr/>
          </p:nvSpPr>
          <p:spPr bwMode="auto">
            <a:xfrm>
              <a:off x="431" y="776"/>
              <a:ext cx="4802" cy="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155000"/>
                </a:lnSpc>
              </a:pPr>
              <a:r>
                <a:rPr lang="en-US" altLang="zh-CN" b="1"/>
                <a:t>        </a:t>
              </a:r>
              <a:r>
                <a:rPr lang="zh-CN" altLang="en-US" b="1"/>
                <a:t>对参数   作区间估计，就是要设法找出两个</a:t>
              </a:r>
            </a:p>
            <a:p>
              <a:pPr eaLnBrk="1" hangingPunct="1">
                <a:lnSpc>
                  <a:spcPct val="155000"/>
                </a:lnSpc>
              </a:pPr>
              <a:r>
                <a:rPr lang="zh-CN" altLang="en-US" b="1"/>
                <a:t>只依赖于样本的界限</a:t>
              </a:r>
              <a:r>
                <a:rPr lang="en-US" altLang="zh-CN" b="1"/>
                <a:t>(</a:t>
              </a:r>
              <a:r>
                <a:rPr lang="zh-CN" altLang="en-US" b="1"/>
                <a:t>构造统计量</a:t>
              </a:r>
              <a:r>
                <a:rPr lang="en-US" altLang="zh-CN" b="1"/>
                <a:t>).</a:t>
              </a:r>
            </a:p>
          </p:txBody>
        </p:sp>
        <p:graphicFrame>
          <p:nvGraphicFramePr>
            <p:cNvPr id="76812" name="Object 12"/>
            <p:cNvGraphicFramePr>
              <a:graphicFrameLocks noChangeAspect="1"/>
            </p:cNvGraphicFramePr>
            <p:nvPr/>
          </p:nvGraphicFramePr>
          <p:xfrm>
            <a:off x="1610" y="939"/>
            <a:ext cx="2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88" name="公式" r:id="rId3" imgW="133560" imgH="171360" progId="Equation.3">
                    <p:embed/>
                  </p:oleObj>
                </mc:Choice>
                <mc:Fallback>
                  <p:oleObj name="公式" r:id="rId3" imgW="133560" imgH="17136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939"/>
                          <a:ext cx="213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09600" y="3284538"/>
            <a:ext cx="7772400" cy="2046287"/>
            <a:chOff x="384" y="1888"/>
            <a:chExt cx="4896" cy="1289"/>
          </a:xfrm>
        </p:grpSpPr>
        <p:sp>
          <p:nvSpPr>
            <p:cNvPr id="76803" name="Text Box 3"/>
            <p:cNvSpPr txBox="1">
              <a:spLocks noChangeArrowheads="1"/>
            </p:cNvSpPr>
            <p:nvPr/>
          </p:nvSpPr>
          <p:spPr bwMode="auto">
            <a:xfrm>
              <a:off x="384" y="2840"/>
              <a:ext cx="48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</a:t>
              </a:r>
              <a:r>
                <a:rPr lang="zh-CN" altLang="en-US" b="1"/>
                <a:t>一旦有了样本，就把     估计在区间              内 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76804" name="Object 4"/>
            <p:cNvGraphicFramePr>
              <a:graphicFrameLocks noChangeAspect="1"/>
            </p:cNvGraphicFramePr>
            <p:nvPr/>
          </p:nvGraphicFramePr>
          <p:xfrm>
            <a:off x="2562" y="2864"/>
            <a:ext cx="25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89" name="公式" r:id="rId5" imgW="133560" imgH="171360" progId="Equation.3">
                    <p:embed/>
                  </p:oleObj>
                </mc:Choice>
                <mc:Fallback>
                  <p:oleObj name="公式" r:id="rId5" imgW="133560" imgH="17136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864"/>
                          <a:ext cx="250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7" name="Object 17"/>
            <p:cNvGraphicFramePr>
              <a:graphicFrameLocks noChangeAspect="1"/>
            </p:cNvGraphicFramePr>
            <p:nvPr/>
          </p:nvGraphicFramePr>
          <p:xfrm>
            <a:off x="1565" y="1888"/>
            <a:ext cx="19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90" name="Equation" r:id="rId7" imgW="73214640" imgH="10356120" progId="">
                    <p:embed/>
                  </p:oleObj>
                </mc:Choice>
                <mc:Fallback>
                  <p:oleObj name="Equation" r:id="rId7" imgW="73214640" imgH="1035612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888"/>
                          <a:ext cx="192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8" name="Object 18"/>
            <p:cNvGraphicFramePr>
              <a:graphicFrameLocks noChangeAspect="1"/>
            </p:cNvGraphicFramePr>
            <p:nvPr/>
          </p:nvGraphicFramePr>
          <p:xfrm>
            <a:off x="1550" y="2341"/>
            <a:ext cx="19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91" name="Equation" r:id="rId9" imgW="73214640" imgH="11880720" progId="">
                    <p:embed/>
                  </p:oleObj>
                </mc:Choice>
                <mc:Fallback>
                  <p:oleObj name="Equation" r:id="rId9" imgW="73214640" imgH="11880720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" y="2341"/>
                          <a:ext cx="1920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9" name="Object 19"/>
            <p:cNvGraphicFramePr>
              <a:graphicFrameLocks noChangeAspect="1"/>
            </p:cNvGraphicFramePr>
            <p:nvPr/>
          </p:nvGraphicFramePr>
          <p:xfrm>
            <a:off x="3742" y="2160"/>
            <a:ext cx="64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92" name="Equation" r:id="rId11" imgW="24703560" imgH="11575800" progId="">
                    <p:embed/>
                  </p:oleObj>
                </mc:Choice>
                <mc:Fallback>
                  <p:oleObj name="Equation" r:id="rId11" imgW="24703560" imgH="1157580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160"/>
                          <a:ext cx="64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1" name="Object 21"/>
            <p:cNvGraphicFramePr>
              <a:graphicFrameLocks noChangeAspect="1"/>
            </p:cNvGraphicFramePr>
            <p:nvPr/>
          </p:nvGraphicFramePr>
          <p:xfrm>
            <a:off x="4014" y="2866"/>
            <a:ext cx="54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93" name="Equation" r:id="rId13" imgW="858240" imgH="476280" progId="">
                    <p:embed/>
                  </p:oleObj>
                </mc:Choice>
                <mc:Fallback>
                  <p:oleObj name="Equation" r:id="rId13" imgW="858240" imgH="476280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866"/>
                          <a:ext cx="54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/>
      <p:bldP spid="76808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7" name="AutoShape 13"/>
          <p:cNvSpPr>
            <a:spLocks noChangeArrowheads="1"/>
          </p:cNvSpPr>
          <p:nvPr/>
        </p:nvSpPr>
        <p:spPr bwMode="auto">
          <a:xfrm>
            <a:off x="1403350" y="4606925"/>
            <a:ext cx="5715000" cy="1558925"/>
          </a:xfrm>
          <a:prstGeom prst="wedgeRectCallout">
            <a:avLst>
              <a:gd name="adj1" fmla="val -22028"/>
              <a:gd name="adj2" fmla="val 53056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zh-CN" altLang="en-US" b="1"/>
              <a:t>可靠度与精度是一对矛盾，一般是</a:t>
            </a:r>
          </a:p>
          <a:p>
            <a:pPr eaLnBrk="1" hangingPunct="1"/>
            <a:r>
              <a:rPr lang="zh-CN" altLang="en-US" b="1"/>
              <a:t>在保证可靠度的条件下尽可能提高</a:t>
            </a:r>
          </a:p>
          <a:p>
            <a:pPr eaLnBrk="1" hangingPunct="1"/>
            <a:r>
              <a:rPr lang="zh-CN" altLang="en-US" b="1"/>
              <a:t>精度</a:t>
            </a:r>
            <a:r>
              <a:rPr lang="en-US" altLang="zh-CN" b="1"/>
              <a:t>.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8600" y="1006475"/>
            <a:ext cx="7942263" cy="1833563"/>
            <a:chOff x="144" y="482"/>
            <a:chExt cx="5003" cy="1155"/>
          </a:xfrm>
        </p:grpSpPr>
        <p:sp>
          <p:nvSpPr>
            <p:cNvPr id="77827" name="Rectangle 3"/>
            <p:cNvSpPr>
              <a:spLocks noChangeArrowheads="1"/>
            </p:cNvSpPr>
            <p:nvPr/>
          </p:nvSpPr>
          <p:spPr bwMode="auto">
            <a:xfrm>
              <a:off x="144" y="482"/>
              <a:ext cx="49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en-US" altLang="zh-CN" b="1"/>
                <a:t>1. </a:t>
              </a:r>
              <a:r>
                <a:rPr lang="zh-CN" altLang="en-US" b="1"/>
                <a:t>要求    以很大的可能被包含在区间</a:t>
              </a:r>
            </a:p>
          </p:txBody>
        </p:sp>
        <p:graphicFrame>
          <p:nvGraphicFramePr>
            <p:cNvPr id="77828" name="Object 4"/>
            <p:cNvGraphicFramePr>
              <a:graphicFrameLocks noChangeAspect="1"/>
            </p:cNvGraphicFramePr>
            <p:nvPr/>
          </p:nvGraphicFramePr>
          <p:xfrm>
            <a:off x="1497" y="486"/>
            <a:ext cx="24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598" name="公式" r:id="rId3" imgW="133560" imgH="171360" progId="Equation.3">
                    <p:embed/>
                  </p:oleObj>
                </mc:Choice>
                <mc:Fallback>
                  <p:oleObj name="公式" r:id="rId3" imgW="133560" imgH="17136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486"/>
                          <a:ext cx="249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1" name="Rectangle 7"/>
            <p:cNvSpPr>
              <a:spLocks noChangeArrowheads="1"/>
            </p:cNvSpPr>
            <p:nvPr/>
          </p:nvSpPr>
          <p:spPr bwMode="auto">
            <a:xfrm>
              <a:off x="385" y="901"/>
              <a:ext cx="47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内，就是说，概率                            要尽可能大 </a:t>
              </a:r>
              <a:r>
                <a:rPr lang="en-US" altLang="zh-CN" b="1"/>
                <a:t>.</a:t>
              </a:r>
            </a:p>
          </p:txBody>
        </p:sp>
        <p:sp>
          <p:nvSpPr>
            <p:cNvPr id="77836" name="Rectangle 12"/>
            <p:cNvSpPr>
              <a:spLocks noChangeArrowheads="1"/>
            </p:cNvSpPr>
            <p:nvPr/>
          </p:nvSpPr>
          <p:spPr bwMode="auto">
            <a:xfrm>
              <a:off x="355" y="1310"/>
              <a:ext cx="2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即要求估计尽量可靠</a:t>
              </a:r>
              <a:r>
                <a:rPr lang="en-US" altLang="zh-CN" b="1"/>
                <a:t>. </a:t>
              </a:r>
            </a:p>
          </p:txBody>
        </p:sp>
        <p:graphicFrame>
          <p:nvGraphicFramePr>
            <p:cNvPr id="77841" name="Object 17"/>
            <p:cNvGraphicFramePr>
              <a:graphicFrameLocks noChangeAspect="1"/>
            </p:cNvGraphicFramePr>
            <p:nvPr/>
          </p:nvGraphicFramePr>
          <p:xfrm>
            <a:off x="4410" y="482"/>
            <a:ext cx="54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599" name="Equation" r:id="rId5" imgW="858240" imgH="476280" progId="">
                    <p:embed/>
                  </p:oleObj>
                </mc:Choice>
                <mc:Fallback>
                  <p:oleObj name="Equation" r:id="rId5" imgW="858240" imgH="476280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482"/>
                          <a:ext cx="54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2" name="Object 18"/>
            <p:cNvGraphicFramePr>
              <a:graphicFrameLocks noChangeAspect="1"/>
            </p:cNvGraphicFramePr>
            <p:nvPr/>
          </p:nvGraphicFramePr>
          <p:xfrm>
            <a:off x="2381" y="935"/>
            <a:ext cx="120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600" name="Equation" r:id="rId7" imgW="46060560" imgH="11575800" progId="">
                    <p:embed/>
                  </p:oleObj>
                </mc:Choice>
                <mc:Fallback>
                  <p:oleObj name="Equation" r:id="rId7" imgW="46060560" imgH="11575800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935"/>
                          <a:ext cx="1208" cy="304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55650" y="2946400"/>
            <a:ext cx="7954963" cy="1217613"/>
            <a:chOff x="476" y="1704"/>
            <a:chExt cx="5011" cy="767"/>
          </a:xfrm>
        </p:grpSpPr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507" y="1704"/>
              <a:ext cx="49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b="1"/>
                <a:t>     2. </a:t>
              </a:r>
              <a:r>
                <a:rPr lang="zh-CN" altLang="en-US" b="1"/>
                <a:t>估计的精度要尽可能的高</a:t>
              </a:r>
              <a:r>
                <a:rPr lang="en-US" altLang="zh-CN" b="1"/>
                <a:t>.  </a:t>
              </a:r>
              <a:r>
                <a:rPr lang="zh-CN" altLang="en-US" b="1"/>
                <a:t>如要求区间长度</a:t>
              </a:r>
            </a:p>
          </p:txBody>
        </p:sp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1020" y="2090"/>
              <a:ext cx="4119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en-US" altLang="zh-CN" b="1"/>
                <a:t> </a:t>
              </a:r>
              <a:r>
                <a:rPr lang="zh-CN" altLang="en-US" b="1"/>
                <a:t>尽可能短，或能体现该要求的其它准则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77843" name="Object 19"/>
            <p:cNvGraphicFramePr>
              <a:graphicFrameLocks noChangeAspect="1"/>
            </p:cNvGraphicFramePr>
            <p:nvPr/>
          </p:nvGraphicFramePr>
          <p:xfrm>
            <a:off x="476" y="2160"/>
            <a:ext cx="4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601" name="Equation" r:id="rId9" imgW="17991360" imgH="11270880" progId="">
                    <p:embed/>
                  </p:oleObj>
                </mc:Choice>
                <mc:Fallback>
                  <p:oleObj name="Equation" r:id="rId9" imgW="17991360" imgH="1127088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160"/>
                          <a:ext cx="47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7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3" name="Rectangle 7"/>
          <p:cNvSpPr>
            <a:spLocks noChangeArrowheads="1"/>
          </p:cNvSpPr>
          <p:nvPr/>
        </p:nvSpPr>
        <p:spPr bwMode="auto">
          <a:xfrm>
            <a:off x="19050" y="1681178"/>
            <a:ext cx="91249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0">
                <a:ea typeface="楷体_GB2312" pitchFamily="49" charset="-122"/>
              </a:rPr>
              <a:t>例</a:t>
            </a:r>
            <a:r>
              <a:rPr lang="en-US" altLang="zh-CN" sz="3200" b="0">
                <a:ea typeface="楷体_GB2312" pitchFamily="49" charset="-122"/>
              </a:rPr>
              <a:t>1. </a:t>
            </a:r>
            <a:r>
              <a:rPr lang="zh-CN" altLang="en-US" sz="3200" b="0">
                <a:ea typeface="楷体_GB2312" pitchFamily="49" charset="-122"/>
              </a:rPr>
              <a:t>某灯泡厂某天生产了一大批灯泡，从中抽取了</a:t>
            </a:r>
          </a:p>
          <a:p>
            <a:r>
              <a:rPr lang="en-US" altLang="zh-CN" sz="3200" b="0">
                <a:ea typeface="楷体_GB2312" pitchFamily="49" charset="-122"/>
              </a:rPr>
              <a:t>10</a:t>
            </a:r>
            <a:r>
              <a:rPr lang="zh-CN" altLang="en-US" sz="3200" b="0">
                <a:ea typeface="楷体_GB2312" pitchFamily="49" charset="-122"/>
              </a:rPr>
              <a:t>个进行寿命试验，得数据如下（单位：</a:t>
            </a:r>
            <a:r>
              <a:rPr lang="en-US" altLang="zh-CN" sz="3200" b="0">
                <a:ea typeface="楷体_GB2312" pitchFamily="49" charset="-122"/>
              </a:rPr>
              <a:t>h</a:t>
            </a:r>
            <a:r>
              <a:rPr lang="zh-CN" altLang="en-US" sz="3200" b="0">
                <a:ea typeface="楷体_GB2312" pitchFamily="49" charset="-122"/>
              </a:rPr>
              <a:t>）</a:t>
            </a:r>
          </a:p>
        </p:txBody>
      </p:sp>
      <p:sp>
        <p:nvSpPr>
          <p:cNvPr id="536584" name="Rectangle 8"/>
          <p:cNvSpPr>
            <a:spLocks noChangeArrowheads="1"/>
          </p:cNvSpPr>
          <p:nvPr/>
        </p:nvSpPr>
        <p:spPr bwMode="auto">
          <a:xfrm>
            <a:off x="1447800" y="3128978"/>
            <a:ext cx="601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0">
                <a:ea typeface="楷体_GB2312" pitchFamily="49" charset="-122"/>
              </a:rPr>
              <a:t>1050   1100   1080   1120   1200  </a:t>
            </a:r>
          </a:p>
          <a:p>
            <a:r>
              <a:rPr lang="en-US" altLang="zh-CN" sz="3200" b="0">
                <a:ea typeface="楷体_GB2312" pitchFamily="49" charset="-122"/>
              </a:rPr>
              <a:t>1250   1040   1130   1300   1200</a:t>
            </a:r>
          </a:p>
        </p:txBody>
      </p:sp>
      <p:sp>
        <p:nvSpPr>
          <p:cNvPr id="536586" name="Rectangle 10"/>
          <p:cNvSpPr>
            <a:spLocks noChangeArrowheads="1"/>
          </p:cNvSpPr>
          <p:nvPr/>
        </p:nvSpPr>
        <p:spPr bwMode="auto">
          <a:xfrm>
            <a:off x="0" y="4576778"/>
            <a:ext cx="891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0">
                <a:ea typeface="楷体_GB2312" pitchFamily="49" charset="-122"/>
              </a:rPr>
              <a:t>已知这天生产的灯泡寿命的方差为</a:t>
            </a:r>
            <a:r>
              <a:rPr lang="en-US" altLang="zh-CN" sz="3200" b="0">
                <a:ea typeface="楷体_GB2312" pitchFamily="49" charset="-122"/>
              </a:rPr>
              <a:t>8</a:t>
            </a:r>
            <a:r>
              <a:rPr lang="zh-CN" altLang="en-US" sz="3200" b="0">
                <a:ea typeface="楷体_GB2312" pitchFamily="49" charset="-122"/>
              </a:rPr>
              <a:t>，试求以</a:t>
            </a:r>
            <a:r>
              <a:rPr lang="en-US" altLang="zh-CN" sz="3200" b="0">
                <a:ea typeface="楷体_GB2312" pitchFamily="49" charset="-122"/>
              </a:rPr>
              <a:t>95%</a:t>
            </a:r>
          </a:p>
          <a:p>
            <a:r>
              <a:rPr lang="zh-CN" altLang="en-US" sz="3200" b="0">
                <a:ea typeface="楷体_GB2312" pitchFamily="49" charset="-122"/>
              </a:rPr>
              <a:t>以上概率认为灯泡的平均寿命的置信区间？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595346" y="357166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0" dirty="0">
                <a:ea typeface="楷体_GB2312" pitchFamily="49" charset="-122"/>
              </a:rPr>
              <a:t>     </a:t>
            </a:r>
            <a:r>
              <a:rPr lang="zh-CN" altLang="en-US" sz="3200" b="0" dirty="0">
                <a:ea typeface="楷体_GB2312" pitchFamily="49" charset="-122"/>
              </a:rPr>
              <a:t>如果总体分布未知，方差已知，则可用切比雪夫不等式来求均值的置信区间。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6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6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3" grpId="0" autoUpdateAnimBg="0"/>
      <p:bldP spid="536584" grpId="0" autoUpdateAnimBg="0"/>
      <p:bldP spid="536586" grpId="0" autoUpdateAnimBg="0"/>
      <p:bldP spid="5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5" name="Rectangle 5"/>
          <p:cNvSpPr>
            <a:spLocks noChangeArrowheads="1"/>
          </p:cNvSpPr>
          <p:nvPr/>
        </p:nvSpPr>
        <p:spPr bwMode="auto">
          <a:xfrm>
            <a:off x="0" y="609600"/>
            <a:ext cx="9144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/>
            <a:r>
              <a:rPr lang="zh-CN" altLang="en-US" sz="3200">
                <a:ea typeface="楷体_GB2312" pitchFamily="49" charset="-122"/>
              </a:rPr>
              <a:t>解 设</a:t>
            </a:r>
            <a:r>
              <a:rPr lang="en-US" altLang="zh-CN" sz="3200" b="0" i="1">
                <a:ea typeface="楷体_GB2312" pitchFamily="49" charset="-122"/>
              </a:rPr>
              <a:t>X</a:t>
            </a:r>
            <a:r>
              <a:rPr lang="zh-CN" altLang="en-US" sz="3200" b="0">
                <a:ea typeface="楷体_GB2312" pitchFamily="49" charset="-122"/>
              </a:rPr>
              <a:t>表示这天灯泡的寿命，由已知得</a:t>
            </a:r>
            <a:r>
              <a:rPr lang="en-US" altLang="zh-CN" sz="3200" b="0">
                <a:ea typeface="楷体_GB2312" pitchFamily="49" charset="-122"/>
              </a:rPr>
              <a:t>D(X)</a:t>
            </a:r>
            <a:r>
              <a:rPr lang="zh-CN" altLang="en-US" sz="3200" b="0">
                <a:ea typeface="楷体_GB2312" pitchFamily="49" charset="-122"/>
              </a:rPr>
              <a:t>＝</a:t>
            </a:r>
            <a:r>
              <a:rPr lang="en-US" altLang="zh-CN" sz="3200" b="0">
                <a:ea typeface="楷体_GB2312" pitchFamily="49" charset="-122"/>
              </a:rPr>
              <a:t>8</a:t>
            </a:r>
            <a:r>
              <a:rPr lang="zh-CN" altLang="en-US" sz="3200" b="0">
                <a:ea typeface="楷体_GB2312" pitchFamily="49" charset="-122"/>
              </a:rPr>
              <a:t>，由于</a:t>
            </a:r>
            <a:r>
              <a:rPr lang="en-US" altLang="zh-CN" sz="3200" b="0" i="1">
                <a:ea typeface="楷体_GB2312" pitchFamily="49" charset="-122"/>
              </a:rPr>
              <a:t>X </a:t>
            </a:r>
            <a:r>
              <a:rPr lang="zh-CN" altLang="en-US" sz="3200" b="0">
                <a:ea typeface="楷体_GB2312" pitchFamily="49" charset="-122"/>
              </a:rPr>
              <a:t>的分布未知，可用比雪夫不等式来求均值的置信区间。</a:t>
            </a:r>
          </a:p>
        </p:txBody>
      </p:sp>
      <p:graphicFrame>
        <p:nvGraphicFramePr>
          <p:cNvPr id="5376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686821"/>
              </p:ext>
            </p:extLst>
          </p:nvPr>
        </p:nvGraphicFramePr>
        <p:xfrm>
          <a:off x="1604963" y="1608138"/>
          <a:ext cx="5402262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14" name="公式" r:id="rId3" imgW="2120760" imgH="431640" progId="Equation.3">
                  <p:embed/>
                </p:oleObj>
              </mc:Choice>
              <mc:Fallback>
                <p:oleObj name="公式" r:id="rId3" imgW="2120760" imgH="431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1608138"/>
                        <a:ext cx="5402262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18" name="Object 18"/>
          <p:cNvGraphicFramePr>
            <a:graphicFrameLocks noChangeAspect="1"/>
          </p:cNvGraphicFramePr>
          <p:nvPr/>
        </p:nvGraphicFramePr>
        <p:xfrm>
          <a:off x="1905000" y="2743200"/>
          <a:ext cx="41148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15" r:id="rId5" imgW="1726451" imgH="393529" progId="Equation.3">
                  <p:embed/>
                </p:oleObj>
              </mc:Choice>
              <mc:Fallback>
                <p:oleObj r:id="rId5" imgW="1726451" imgH="39352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41148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17" name="Object 17"/>
          <p:cNvGraphicFramePr>
            <a:graphicFrameLocks noChangeAspect="1"/>
          </p:cNvGraphicFramePr>
          <p:nvPr/>
        </p:nvGraphicFramePr>
        <p:xfrm>
          <a:off x="1981200" y="3886200"/>
          <a:ext cx="3505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16" r:id="rId7" imgW="1651000" imgH="393700" progId="Equation.3">
                  <p:embed/>
                </p:oleObj>
              </mc:Choice>
              <mc:Fallback>
                <p:oleObj r:id="rId7" imgW="1651000" imgH="3937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350520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16" name="Object 16"/>
          <p:cNvGraphicFramePr>
            <a:graphicFrameLocks noChangeAspect="1"/>
          </p:cNvGraphicFramePr>
          <p:nvPr/>
        </p:nvGraphicFramePr>
        <p:xfrm>
          <a:off x="2743200" y="4800600"/>
          <a:ext cx="2819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17" r:id="rId9" imgW="1079032" imgH="253890" progId="Equation.3">
                  <p:embed/>
                </p:oleObj>
              </mc:Choice>
              <mc:Fallback>
                <p:oleObj r:id="rId9" imgW="1079032" imgH="25389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00600"/>
                        <a:ext cx="28194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15" name="Object 15"/>
          <p:cNvGraphicFramePr>
            <a:graphicFrameLocks noChangeAspect="1"/>
          </p:cNvGraphicFramePr>
          <p:nvPr/>
        </p:nvGraphicFramePr>
        <p:xfrm>
          <a:off x="1676400" y="5715000"/>
          <a:ext cx="48768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18" r:id="rId11" imgW="2032000" imgH="241300" progId="Equation.3">
                  <p:embed/>
                </p:oleObj>
              </mc:Choice>
              <mc:Fallback>
                <p:oleObj r:id="rId11" imgW="2032000" imgH="2413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715000"/>
                        <a:ext cx="48768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1" name="Rectangle 21"/>
          <p:cNvSpPr>
            <a:spLocks noChangeArrowheads="1"/>
          </p:cNvSpPr>
          <p:nvPr/>
        </p:nvSpPr>
        <p:spPr bwMode="auto">
          <a:xfrm>
            <a:off x="6934200" y="18288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0">
                <a:ea typeface="楷体_GB2312" pitchFamily="49" charset="-122"/>
              </a:rPr>
              <a:t>即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7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7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7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7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7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7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5" grpId="0" autoUpdateAnimBg="0"/>
      <p:bldP spid="537621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533400" y="31242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76225" algn="just"/>
            <a:r>
              <a:rPr lang="zh-CN" altLang="en-US" sz="3200" b="0">
                <a:ea typeface="楷体_GB2312" pitchFamily="49" charset="-122"/>
              </a:rPr>
              <a:t>（</a:t>
            </a:r>
            <a:r>
              <a:rPr lang="en-US" altLang="zh-CN" sz="3200" b="0">
                <a:ea typeface="楷体_GB2312" pitchFamily="49" charset="-122"/>
              </a:rPr>
              <a:t>1143</a:t>
            </a:r>
            <a:r>
              <a:rPr lang="zh-CN" altLang="en-US" sz="3200" b="0">
                <a:ea typeface="楷体_GB2312" pitchFamily="49" charset="-122"/>
              </a:rPr>
              <a:t>， </a:t>
            </a:r>
            <a:r>
              <a:rPr lang="en-US" altLang="zh-CN" sz="3200" b="0">
                <a:ea typeface="楷体_GB2312" pitchFamily="49" charset="-122"/>
              </a:rPr>
              <a:t>1152</a:t>
            </a:r>
            <a:r>
              <a:rPr lang="zh-CN" altLang="en-US" sz="3200" b="0">
                <a:ea typeface="楷体_GB2312" pitchFamily="49" charset="-122"/>
              </a:rPr>
              <a:t>）。</a:t>
            </a:r>
          </a:p>
        </p:txBody>
      </p:sp>
      <p:graphicFrame>
        <p:nvGraphicFramePr>
          <p:cNvPr id="539653" name="Object 5"/>
          <p:cNvGraphicFramePr>
            <a:graphicFrameLocks noChangeAspect="1"/>
          </p:cNvGraphicFramePr>
          <p:nvPr/>
        </p:nvGraphicFramePr>
        <p:xfrm>
          <a:off x="1143000" y="1143000"/>
          <a:ext cx="5956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05" name="Equation" r:id="rId3" imgW="2438400" imgH="228600" progId="">
                  <p:embed/>
                </p:oleObj>
              </mc:Choice>
              <mc:Fallback>
                <p:oleObj name="Equation" r:id="rId3" imgW="243840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59563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762000" y="2209800"/>
            <a:ext cx="6596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0" i="1">
                <a:ea typeface="楷体_GB2312" pitchFamily="49" charset="-122"/>
              </a:rPr>
              <a:t>EX</a:t>
            </a:r>
            <a:r>
              <a:rPr lang="zh-CN" altLang="en-US" sz="3200" b="0">
                <a:ea typeface="楷体_GB2312" pitchFamily="49" charset="-122"/>
              </a:rPr>
              <a:t>的置信区间为</a:t>
            </a:r>
            <a:r>
              <a:rPr lang="en-US" altLang="zh-CN" sz="3200" b="0">
                <a:ea typeface="楷体_GB2312" pitchFamily="49" charset="-122"/>
              </a:rPr>
              <a:t>(1147-4, 1147+4), </a:t>
            </a:r>
            <a:r>
              <a:rPr lang="zh-CN" altLang="en-US" sz="3200" b="0">
                <a:ea typeface="楷体_GB2312" pitchFamily="49" charset="-122"/>
              </a:rPr>
              <a:t>即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2" grpId="0" autoUpdateAnimBg="0"/>
      <p:bldP spid="539654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473200" y="1347788"/>
            <a:ext cx="5630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chemeClr val="hlink"/>
                </a:solidFill>
              </a:rPr>
              <a:t>在求置信区间时，要查表求分位点</a:t>
            </a:r>
            <a:r>
              <a:rPr lang="en-US" altLang="zh-CN" b="1">
                <a:solidFill>
                  <a:schemeClr val="hlink"/>
                </a:solidFill>
              </a:rPr>
              <a:t>.</a:t>
            </a:r>
          </a:p>
        </p:txBody>
      </p: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857224" y="571480"/>
            <a:ext cx="30684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3200" b="1" dirty="0">
                <a:ea typeface="黑体" pitchFamily="2" charset="-122"/>
              </a:rPr>
              <a:t>置信区间的求法</a:t>
            </a:r>
          </a:p>
        </p:txBody>
      </p:sp>
      <p:graphicFrame>
        <p:nvGraphicFramePr>
          <p:cNvPr id="70688" name="Object 32"/>
          <p:cNvGraphicFramePr>
            <a:graphicFrameLocks noChangeAspect="1"/>
          </p:cNvGraphicFramePr>
          <p:nvPr/>
        </p:nvGraphicFramePr>
        <p:xfrm>
          <a:off x="2295525" y="4318000"/>
          <a:ext cx="314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5" name="Equation" r:id="rId3" imgW="75655440" imgH="9441720" progId="">
                  <p:embed/>
                </p:oleObj>
              </mc:Choice>
              <mc:Fallback>
                <p:oleObj name="Equation" r:id="rId3" imgW="75655440" imgH="944172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4318000"/>
                        <a:ext cx="3149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9" name="Object 33"/>
          <p:cNvGraphicFramePr>
            <a:graphicFrameLocks noChangeAspect="1"/>
          </p:cNvGraphicFramePr>
          <p:nvPr/>
        </p:nvGraphicFramePr>
        <p:xfrm>
          <a:off x="1692275" y="5129213"/>
          <a:ext cx="431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6" name="Equation" r:id="rId5" imgW="103724640" imgH="9441720" progId="">
                  <p:embed/>
                </p:oleObj>
              </mc:Choice>
              <mc:Fallback>
                <p:oleObj name="Equation" r:id="rId5" imgW="103724640" imgH="944172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129213"/>
                        <a:ext cx="431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0" name="Object 34"/>
          <p:cNvGraphicFramePr>
            <a:graphicFrameLocks noChangeAspect="1"/>
          </p:cNvGraphicFramePr>
          <p:nvPr/>
        </p:nvGraphicFramePr>
        <p:xfrm>
          <a:off x="3644900" y="4672013"/>
          <a:ext cx="24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7" name="Equation" r:id="rId7" imgW="241195" imgH="418918" progId="">
                  <p:embed/>
                </p:oleObj>
              </mc:Choice>
              <mc:Fallback>
                <p:oleObj name="Equation" r:id="rId7" imgW="241195" imgH="418918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4672013"/>
                        <a:ext cx="241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1" name="Object 35"/>
          <p:cNvGraphicFramePr>
            <a:graphicFrameLocks noChangeAspect="1"/>
          </p:cNvGraphicFramePr>
          <p:nvPr/>
        </p:nvGraphicFramePr>
        <p:xfrm>
          <a:off x="3619500" y="5568950"/>
          <a:ext cx="24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8" name="Equation" r:id="rId9" imgW="241195" imgH="393529" progId="">
                  <p:embed/>
                </p:oleObj>
              </mc:Choice>
              <mc:Fallback>
                <p:oleObj name="Equation" r:id="rId9" imgW="241195" imgH="393529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5568950"/>
                        <a:ext cx="241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2" name="Object 36"/>
          <p:cNvGraphicFramePr>
            <a:graphicFrameLocks noChangeAspect="1"/>
          </p:cNvGraphicFramePr>
          <p:nvPr/>
        </p:nvGraphicFramePr>
        <p:xfrm>
          <a:off x="1196975" y="5929313"/>
          <a:ext cx="290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9" name="Equation" r:id="rId11" imgW="69858360" imgH="14929200" progId="">
                  <p:embed/>
                </p:oleObj>
              </mc:Choice>
              <mc:Fallback>
                <p:oleObj name="Equation" r:id="rId11" imgW="69858360" imgH="149292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5929313"/>
                        <a:ext cx="2908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3" name="Object 37"/>
          <p:cNvGraphicFramePr>
            <a:graphicFrameLocks noChangeAspect="1"/>
          </p:cNvGraphicFramePr>
          <p:nvPr/>
        </p:nvGraphicFramePr>
        <p:xfrm>
          <a:off x="4149725" y="5975350"/>
          <a:ext cx="2387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80" name="Equation" r:id="rId13" imgW="57349440" imgH="14929200" progId="">
                  <p:embed/>
                </p:oleObj>
              </mc:Choice>
              <mc:Fallback>
                <p:oleObj name="Equation" r:id="rId13" imgW="57349440" imgH="149292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5975350"/>
                        <a:ext cx="2387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95288" y="2049463"/>
            <a:ext cx="7858125" cy="1916112"/>
            <a:chOff x="334" y="1151"/>
            <a:chExt cx="4950" cy="1207"/>
          </a:xfrm>
        </p:grpSpPr>
        <p:sp>
          <p:nvSpPr>
            <p:cNvPr id="70668" name="Rectangle 12"/>
            <p:cNvSpPr>
              <a:spLocks noChangeArrowheads="1"/>
            </p:cNvSpPr>
            <p:nvPr/>
          </p:nvSpPr>
          <p:spPr bwMode="auto">
            <a:xfrm>
              <a:off x="1474" y="1151"/>
              <a:ext cx="38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b="1"/>
                <a:t>   </a:t>
              </a:r>
              <a:r>
                <a:rPr lang="zh-CN" altLang="en-US" b="1"/>
                <a:t>设                </a:t>
              </a:r>
              <a:r>
                <a:rPr lang="en-US" altLang="zh-CN" b="1"/>
                <a:t>,   </a:t>
              </a:r>
              <a:r>
                <a:rPr lang="zh-CN" altLang="en-US" b="1"/>
                <a:t>对随机变量</a:t>
              </a:r>
              <a:r>
                <a:rPr lang="en-US" altLang="zh-CN" b="1" i="1"/>
                <a:t>X</a:t>
              </a:r>
              <a:r>
                <a:rPr lang="zh-CN" altLang="en-US" b="1"/>
                <a:t>，称满足</a:t>
              </a:r>
            </a:p>
          </p:txBody>
        </p:sp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334" y="2031"/>
              <a:ext cx="38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的点     为</a:t>
              </a:r>
              <a:r>
                <a:rPr lang="en-US" altLang="zh-CN" b="1" i="1"/>
                <a:t>X</a:t>
              </a:r>
              <a:r>
                <a:rPr lang="zh-CN" altLang="en-US" b="1"/>
                <a:t>的概率分布的上    </a:t>
              </a:r>
              <a:r>
                <a:rPr lang="zh-CN" altLang="en-US" b="1">
                  <a:solidFill>
                    <a:schemeClr val="accent1"/>
                  </a:solidFill>
                </a:rPr>
                <a:t>分位点</a:t>
              </a:r>
              <a:r>
                <a:rPr lang="en-US" altLang="zh-CN" b="1"/>
                <a:t>. </a:t>
              </a:r>
            </a:p>
          </p:txBody>
        </p:sp>
        <p:graphicFrame>
          <p:nvGraphicFramePr>
            <p:cNvPr id="70670" name="Object 14"/>
            <p:cNvGraphicFramePr>
              <a:graphicFrameLocks noChangeAspect="1"/>
            </p:cNvGraphicFramePr>
            <p:nvPr/>
          </p:nvGraphicFramePr>
          <p:xfrm>
            <a:off x="870" y="2067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781" name="Equation" r:id="rId15" imgW="8838360" imgH="10356120" progId="">
                    <p:embed/>
                  </p:oleObj>
                </mc:Choice>
                <mc:Fallback>
                  <p:oleObj name="Equation" r:id="rId15" imgW="8838360" imgH="10356120" progId="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2067"/>
                          <a:ext cx="23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1" name="Object 15"/>
            <p:cNvGraphicFramePr>
              <a:graphicFrameLocks noChangeAspect="1"/>
            </p:cNvGraphicFramePr>
            <p:nvPr/>
          </p:nvGraphicFramePr>
          <p:xfrm>
            <a:off x="3097" y="2127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782" name="Equation" r:id="rId17" imgW="5787360" imgH="5783040" progId="">
                    <p:embed/>
                  </p:oleObj>
                </mc:Choice>
                <mc:Fallback>
                  <p:oleObj name="Equation" r:id="rId17" imgW="5787360" imgH="5783040" progId="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7" y="2127"/>
                          <a:ext cx="15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2" name="Object 16"/>
            <p:cNvGraphicFramePr>
              <a:graphicFrameLocks noChangeAspect="1"/>
            </p:cNvGraphicFramePr>
            <p:nvPr/>
          </p:nvGraphicFramePr>
          <p:xfrm>
            <a:off x="1973" y="1232"/>
            <a:ext cx="8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783" name="Equation" r:id="rId19" imgW="30805560" imgH="7612200" progId="">
                    <p:embed/>
                  </p:oleObj>
                </mc:Choice>
                <mc:Fallback>
                  <p:oleObj name="Equation" r:id="rId19" imgW="30805560" imgH="7612200" progId="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232"/>
                          <a:ext cx="80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3" name="Object 17"/>
            <p:cNvGraphicFramePr>
              <a:graphicFrameLocks noChangeAspect="1"/>
            </p:cNvGraphicFramePr>
            <p:nvPr/>
          </p:nvGraphicFramePr>
          <p:xfrm>
            <a:off x="1746" y="1659"/>
            <a:ext cx="14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784" name="Equation" r:id="rId21" imgW="55823760" imgH="10356120" progId="">
                    <p:embed/>
                  </p:oleObj>
                </mc:Choice>
                <mc:Fallback>
                  <p:oleObj name="Equation" r:id="rId21" imgW="55823760" imgH="10356120" progId="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659"/>
                          <a:ext cx="1464" cy="272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5" name="Rectangle 19"/>
            <p:cNvSpPr>
              <a:spLocks noChangeArrowheads="1"/>
            </p:cNvSpPr>
            <p:nvPr/>
          </p:nvSpPr>
          <p:spPr bwMode="auto">
            <a:xfrm>
              <a:off x="975" y="1151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solidFill>
                    <a:schemeClr val="hlink"/>
                  </a:solidFill>
                </a:rPr>
                <a:t>定义</a:t>
              </a:r>
            </a:p>
          </p:txBody>
        </p:sp>
        <p:graphicFrame>
          <p:nvGraphicFramePr>
            <p:cNvPr id="70694" name="Object 38"/>
            <p:cNvGraphicFramePr>
              <a:graphicFrameLocks noChangeAspect="1"/>
            </p:cNvGraphicFramePr>
            <p:nvPr/>
          </p:nvGraphicFramePr>
          <p:xfrm>
            <a:off x="3288" y="1661"/>
            <a:ext cx="19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785" name="Equation" r:id="rId23" imgW="75960360" imgH="10356120" progId="">
                    <p:embed/>
                  </p:oleObj>
                </mc:Choice>
                <mc:Fallback>
                  <p:oleObj name="Equation" r:id="rId23" imgW="75960360" imgH="10356120" progId="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661"/>
                          <a:ext cx="199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2430463" y="2709863"/>
          <a:ext cx="314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6" name="Equation" r:id="rId3" imgW="3146400" imgH="381240" progId="">
                  <p:embed/>
                </p:oleObj>
              </mc:Choice>
              <mc:Fallback>
                <p:oleObj name="Equation" r:id="rId3" imgW="3146400" imgH="38124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2709863"/>
                        <a:ext cx="3149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1827213" y="3521075"/>
          <a:ext cx="431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7" name="Equation" r:id="rId5" imgW="4309560" imgH="381240" progId="">
                  <p:embed/>
                </p:oleObj>
              </mc:Choice>
              <mc:Fallback>
                <p:oleObj name="Equation" r:id="rId5" imgW="4309560" imgH="38124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521075"/>
                        <a:ext cx="431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3779838" y="3063875"/>
          <a:ext cx="24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8" name="Equation" r:id="rId7" imgW="241195" imgH="418918" progId="">
                  <p:embed/>
                </p:oleObj>
              </mc:Choice>
              <mc:Fallback>
                <p:oleObj name="Equation" r:id="rId7" imgW="241195" imgH="418918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063875"/>
                        <a:ext cx="241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1116013" y="620713"/>
            <a:ext cx="5402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若 </a:t>
            </a:r>
            <a:r>
              <a:rPr lang="en-US" altLang="zh-CN" b="1"/>
              <a:t>X </a:t>
            </a:r>
            <a:r>
              <a:rPr lang="zh-CN" altLang="en-US" b="1"/>
              <a:t>为连续型随机变量 </a:t>
            </a:r>
            <a:r>
              <a:rPr lang="en-US" altLang="zh-CN" b="1"/>
              <a:t>, </a:t>
            </a:r>
            <a:r>
              <a:rPr lang="zh-CN" altLang="en-US" b="1"/>
              <a:t>则有</a:t>
            </a:r>
          </a:p>
        </p:txBody>
      </p:sp>
      <p:graphicFrame>
        <p:nvGraphicFramePr>
          <p:cNvPr id="122889" name="Object 9"/>
          <p:cNvGraphicFramePr>
            <a:graphicFrameLocks noChangeAspect="1"/>
          </p:cNvGraphicFramePr>
          <p:nvPr/>
        </p:nvGraphicFramePr>
        <p:xfrm>
          <a:off x="1752600" y="1322388"/>
          <a:ext cx="152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9" name="Equation" r:id="rId9" imgW="36602640" imgH="11575800" progId="">
                  <p:embed/>
                </p:oleObj>
              </mc:Choice>
              <mc:Fallback>
                <p:oleObj name="Equation" r:id="rId9" imgW="36602640" imgH="115758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22388"/>
                        <a:ext cx="1524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3656013" y="1362075"/>
          <a:ext cx="128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0" name="Equation" r:id="rId11" imgW="30805560" imgH="11575800" progId="">
                  <p:embed/>
                </p:oleObj>
              </mc:Choice>
              <mc:Fallback>
                <p:oleObj name="Equation" r:id="rId11" imgW="30805560" imgH="115758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1362075"/>
                        <a:ext cx="1282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1" name="Object 11"/>
          <p:cNvGraphicFramePr>
            <a:graphicFrameLocks noChangeAspect="1"/>
          </p:cNvGraphicFramePr>
          <p:nvPr/>
        </p:nvGraphicFramePr>
        <p:xfrm>
          <a:off x="3790950" y="4005263"/>
          <a:ext cx="24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1" name="Equation" r:id="rId13" imgW="241195" imgH="393529" progId="">
                  <p:embed/>
                </p:oleObj>
              </mc:Choice>
              <mc:Fallback>
                <p:oleObj name="Equation" r:id="rId13" imgW="241195" imgH="393529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4005263"/>
                        <a:ext cx="241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2" name="Object 12"/>
          <p:cNvGraphicFramePr>
            <a:graphicFrameLocks noChangeAspect="1"/>
          </p:cNvGraphicFramePr>
          <p:nvPr/>
        </p:nvGraphicFramePr>
        <p:xfrm>
          <a:off x="1368425" y="4352925"/>
          <a:ext cx="290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2" name="Equation" r:id="rId15" imgW="69858360" imgH="14929200" progId="">
                  <p:embed/>
                </p:oleObj>
              </mc:Choice>
              <mc:Fallback>
                <p:oleObj name="Equation" r:id="rId15" imgW="69858360" imgH="149292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352925"/>
                        <a:ext cx="2908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3" name="Object 13"/>
          <p:cNvGraphicFramePr>
            <a:graphicFrameLocks noChangeAspect="1"/>
          </p:cNvGraphicFramePr>
          <p:nvPr/>
        </p:nvGraphicFramePr>
        <p:xfrm>
          <a:off x="4225925" y="4398963"/>
          <a:ext cx="2578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3" name="Equation" r:id="rId17" imgW="61925760" imgH="14929200" progId="">
                  <p:embed/>
                </p:oleObj>
              </mc:Choice>
              <mc:Fallback>
                <p:oleObj name="Equation" r:id="rId17" imgW="61925760" imgH="1492920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4398963"/>
                        <a:ext cx="2578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7" name="Rectangle 17"/>
          <p:cNvSpPr>
            <a:spLocks noChangeArrowheads="1"/>
          </p:cNvSpPr>
          <p:nvPr/>
        </p:nvSpPr>
        <p:spPr bwMode="auto">
          <a:xfrm>
            <a:off x="323850" y="191770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/>
              <a:t>所求</a:t>
            </a:r>
            <a:r>
              <a:rPr lang="zh-CN" altLang="en-US" b="1">
                <a:solidFill>
                  <a:schemeClr val="accent1"/>
                </a:solidFill>
              </a:rPr>
              <a:t>置信区间为</a:t>
            </a:r>
          </a:p>
        </p:txBody>
      </p:sp>
      <p:graphicFrame>
        <p:nvGraphicFramePr>
          <p:cNvPr id="122898" name="Object 18"/>
          <p:cNvGraphicFramePr>
            <a:graphicFrameLocks noChangeAspect="1"/>
          </p:cNvGraphicFramePr>
          <p:nvPr/>
        </p:nvGraphicFramePr>
        <p:xfrm>
          <a:off x="3132138" y="1989138"/>
          <a:ext cx="1790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4" name="Equation" r:id="rId19" imgW="43009560" imgH="11575800" progId="">
                  <p:embed/>
                </p:oleObj>
              </mc:Choice>
              <mc:Fallback>
                <p:oleObj name="Equation" r:id="rId19" imgW="43009560" imgH="115758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989138"/>
                        <a:ext cx="1790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0" name="Rectangle 20"/>
          <p:cNvSpPr>
            <a:spLocks noChangeArrowheads="1"/>
          </p:cNvSpPr>
          <p:nvPr/>
        </p:nvSpPr>
        <p:spPr bwMode="auto">
          <a:xfrm>
            <a:off x="323850" y="5789613"/>
            <a:ext cx="3311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/>
              <a:t>所求</a:t>
            </a:r>
            <a:r>
              <a:rPr lang="zh-CN" altLang="en-US" b="1">
                <a:solidFill>
                  <a:schemeClr val="accent1"/>
                </a:solidFill>
              </a:rPr>
              <a:t>置信区间为</a:t>
            </a:r>
          </a:p>
        </p:txBody>
      </p:sp>
      <p:graphicFrame>
        <p:nvGraphicFramePr>
          <p:cNvPr id="122901" name="Object 21"/>
          <p:cNvGraphicFramePr>
            <a:graphicFrameLocks noChangeAspect="1"/>
          </p:cNvGraphicFramePr>
          <p:nvPr/>
        </p:nvGraphicFramePr>
        <p:xfrm>
          <a:off x="2354263" y="5084763"/>
          <a:ext cx="1638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5" name="Equation" r:id="rId21" imgW="39348360" imgH="11575800" progId="">
                  <p:embed/>
                </p:oleObj>
              </mc:Choice>
              <mc:Fallback>
                <p:oleObj name="Equation" r:id="rId21" imgW="39348360" imgH="115758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5084763"/>
                        <a:ext cx="1638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2" name="Object 22"/>
          <p:cNvGraphicFramePr>
            <a:graphicFrameLocks noChangeAspect="1"/>
          </p:cNvGraphicFramePr>
          <p:nvPr/>
        </p:nvGraphicFramePr>
        <p:xfrm>
          <a:off x="4140200" y="5178425"/>
          <a:ext cx="128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6" name="Equation" r:id="rId23" imgW="30805560" imgH="11575800" progId="">
                  <p:embed/>
                </p:oleObj>
              </mc:Choice>
              <mc:Fallback>
                <p:oleObj name="Equation" r:id="rId23" imgW="30805560" imgH="1157580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178425"/>
                        <a:ext cx="1282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3" name="Object 23"/>
          <p:cNvGraphicFramePr>
            <a:graphicFrameLocks noChangeAspect="1"/>
          </p:cNvGraphicFramePr>
          <p:nvPr/>
        </p:nvGraphicFramePr>
        <p:xfrm>
          <a:off x="3068638" y="5876925"/>
          <a:ext cx="1917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7" name="Equation" r:id="rId25" imgW="46060560" imgH="11575800" progId="">
                  <p:embed/>
                </p:oleObj>
              </mc:Choice>
              <mc:Fallback>
                <p:oleObj name="Equation" r:id="rId25" imgW="46060560" imgH="115758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5876925"/>
                        <a:ext cx="1917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7" grpId="0"/>
      <p:bldP spid="12290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6" name="Picture 36" descr="ztf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724150"/>
            <a:ext cx="4127500" cy="3152775"/>
          </a:xfrm>
          <a:prstGeom prst="rect">
            <a:avLst/>
          </a:prstGeom>
          <a:noFill/>
        </p:spPr>
      </p:pic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702050" y="4668838"/>
            <a:ext cx="893763" cy="461962"/>
            <a:chOff x="2509" y="2116"/>
            <a:chExt cx="563" cy="291"/>
          </a:xfrm>
        </p:grpSpPr>
        <p:graphicFrame>
          <p:nvGraphicFramePr>
            <p:cNvPr id="133125" name="Object 2053"/>
            <p:cNvGraphicFramePr>
              <a:graphicFrameLocks noChangeAspect="1"/>
            </p:cNvGraphicFramePr>
            <p:nvPr/>
          </p:nvGraphicFramePr>
          <p:xfrm>
            <a:off x="2832" y="2116"/>
            <a:ext cx="24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88" name="Equation" r:id="rId4" imgW="3651840" imgH="3344040" progId="Equation.3">
                    <p:embed/>
                  </p:oleObj>
                </mc:Choice>
                <mc:Fallback>
                  <p:oleObj name="Equation" r:id="rId4" imgW="3651840" imgH="334404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116"/>
                          <a:ext cx="24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9" name="AutoShape 39"/>
            <p:cNvSpPr>
              <a:spLocks noChangeArrowheads="1"/>
            </p:cNvSpPr>
            <p:nvPr/>
          </p:nvSpPr>
          <p:spPr bwMode="auto">
            <a:xfrm rot="-1661596">
              <a:off x="2509" y="2352"/>
              <a:ext cx="362" cy="55"/>
            </a:xfrm>
            <a:prstGeom prst="leftArrow">
              <a:avLst>
                <a:gd name="adj1" fmla="val 50000"/>
                <a:gd name="adj2" fmla="val 164545"/>
              </a:avLst>
            </a:prstGeom>
            <a:solidFill>
              <a:srgbClr val="FF5050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292725" y="1355725"/>
            <a:ext cx="3243263" cy="1457325"/>
            <a:chOff x="3167" y="2251"/>
            <a:chExt cx="2043" cy="918"/>
          </a:xfrm>
        </p:grpSpPr>
        <p:sp>
          <p:nvSpPr>
            <p:cNvPr id="71721" name="Rectangle 41"/>
            <p:cNvSpPr>
              <a:spLocks noChangeArrowheads="1"/>
            </p:cNvSpPr>
            <p:nvPr/>
          </p:nvSpPr>
          <p:spPr bwMode="auto">
            <a:xfrm>
              <a:off x="3295" y="2251"/>
              <a:ext cx="1915" cy="672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 sz="3200" b="1"/>
                <a:t>标准正态分布的</a:t>
              </a:r>
            </a:p>
            <a:p>
              <a:pPr eaLnBrk="1" hangingPunct="1"/>
              <a:r>
                <a:rPr lang="zh-CN" altLang="en-US" sz="3200" b="1"/>
                <a:t>上    分位点</a:t>
              </a:r>
            </a:p>
          </p:txBody>
        </p:sp>
        <p:sp>
          <p:nvSpPr>
            <p:cNvPr id="71722" name="AutoShape 42"/>
            <p:cNvSpPr>
              <a:spLocks noChangeArrowheads="1"/>
            </p:cNvSpPr>
            <p:nvPr/>
          </p:nvSpPr>
          <p:spPr bwMode="auto">
            <a:xfrm rot="-1894750">
              <a:off x="3167" y="2977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23" name="Object 2051"/>
            <p:cNvGraphicFramePr>
              <a:graphicFrameLocks noChangeAspect="1"/>
            </p:cNvGraphicFramePr>
            <p:nvPr/>
          </p:nvGraphicFramePr>
          <p:xfrm>
            <a:off x="4652" y="2595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89" name="Equation" r:id="rId6" imgW="8533440" imgH="10356120" progId="">
                    <p:embed/>
                  </p:oleObj>
                </mc:Choice>
                <mc:Fallback>
                  <p:oleObj name="Equation" r:id="rId6" imgW="8533440" imgH="10356120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2595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24" name="Object 2052"/>
            <p:cNvGraphicFramePr>
              <a:graphicFrameLocks noChangeAspect="1"/>
            </p:cNvGraphicFramePr>
            <p:nvPr/>
          </p:nvGraphicFramePr>
          <p:xfrm>
            <a:off x="3666" y="2686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90" name="Equation" r:id="rId8" imgW="5787360" imgH="5783040" progId="">
                    <p:embed/>
                  </p:oleObj>
                </mc:Choice>
                <mc:Fallback>
                  <p:oleObj name="Equation" r:id="rId8" imgW="5787360" imgH="578304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" y="2686"/>
                          <a:ext cx="15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5840413" y="3838575"/>
            <a:ext cx="2260600" cy="1622425"/>
            <a:chOff x="3679" y="1909"/>
            <a:chExt cx="1424" cy="1022"/>
          </a:xfrm>
        </p:grpSpPr>
        <p:graphicFrame>
          <p:nvGraphicFramePr>
            <p:cNvPr id="133120" name="Object 2048"/>
            <p:cNvGraphicFramePr>
              <a:graphicFrameLocks noChangeAspect="1"/>
            </p:cNvGraphicFramePr>
            <p:nvPr/>
          </p:nvGraphicFramePr>
          <p:xfrm>
            <a:off x="3679" y="2659"/>
            <a:ext cx="14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91" name="Equation" r:id="rId10" imgW="54298440" imgH="10356120" progId="">
                    <p:embed/>
                  </p:oleObj>
                </mc:Choice>
                <mc:Fallback>
                  <p:oleObj name="Equation" r:id="rId10" imgW="54298440" imgH="10356120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9" y="2659"/>
                          <a:ext cx="1424" cy="272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21" name="Object 2049"/>
            <p:cNvGraphicFramePr>
              <a:graphicFrameLocks noChangeAspect="1"/>
            </p:cNvGraphicFramePr>
            <p:nvPr/>
          </p:nvGraphicFramePr>
          <p:xfrm>
            <a:off x="3742" y="1909"/>
            <a:ext cx="12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92" name="Equation" r:id="rId12" imgW="47280960" imgH="11270880" progId="">
                    <p:embed/>
                  </p:oleObj>
                </mc:Choice>
                <mc:Fallback>
                  <p:oleObj name="Equation" r:id="rId12" imgW="47280960" imgH="1127088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909"/>
                          <a:ext cx="124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22" name="Object 2050"/>
            <p:cNvGraphicFramePr>
              <a:graphicFrameLocks noChangeAspect="1"/>
            </p:cNvGraphicFramePr>
            <p:nvPr/>
          </p:nvGraphicFramePr>
          <p:xfrm>
            <a:off x="4286" y="2320"/>
            <a:ext cx="1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93" name="Equation" r:id="rId14" imgW="241195" imgH="393529" progId="">
                    <p:embed/>
                  </p:oleObj>
                </mc:Choice>
                <mc:Fallback>
                  <p:oleObj name="Equation" r:id="rId14" imgW="241195" imgH="393529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320"/>
                          <a:ext cx="15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2" name="Rectangle 4"/>
          <p:cNvSpPr>
            <a:spLocks noChangeArrowheads="1"/>
          </p:cNvSpPr>
          <p:nvPr/>
        </p:nvSpPr>
        <p:spPr bwMode="auto">
          <a:xfrm>
            <a:off x="1042988" y="765175"/>
            <a:ext cx="66976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4000" b="1">
                <a:solidFill>
                  <a:srgbClr val="02083E"/>
                </a:solidFill>
                <a:ea typeface="宋体" pitchFamily="2" charset="-122"/>
              </a:rPr>
              <a:t>参数估计</a:t>
            </a:r>
            <a:r>
              <a:rPr lang="en-US" altLang="zh-CN" sz="4000" b="1">
                <a:solidFill>
                  <a:srgbClr val="02083E"/>
                </a:solidFill>
                <a:ea typeface="宋体" pitchFamily="2" charset="-122"/>
              </a:rPr>
              <a:t>(Cont.)</a:t>
            </a:r>
          </a:p>
        </p:txBody>
      </p:sp>
      <p:grpSp>
        <p:nvGrpSpPr>
          <p:cNvPr id="5127" name="Group 5"/>
          <p:cNvGrpSpPr>
            <a:grpSpLocks/>
          </p:cNvGrpSpPr>
          <p:nvPr/>
        </p:nvGrpSpPr>
        <p:grpSpPr bwMode="auto">
          <a:xfrm>
            <a:off x="692150" y="1528763"/>
            <a:ext cx="1944688" cy="647700"/>
            <a:chOff x="793" y="119"/>
            <a:chExt cx="1225" cy="408"/>
          </a:xfrm>
        </p:grpSpPr>
        <p:sp>
          <p:nvSpPr>
            <p:cNvPr id="5137" name="Text Box 6"/>
            <p:cNvSpPr txBox="1">
              <a:spLocks noChangeArrowheads="1"/>
            </p:cNvSpPr>
            <p:nvPr/>
          </p:nvSpPr>
          <p:spPr bwMode="auto">
            <a:xfrm>
              <a:off x="793" y="119"/>
              <a:ext cx="1225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>
                  <a:ea typeface="宋体" pitchFamily="2" charset="-122"/>
                </a:rPr>
                <a:t>  </a:t>
              </a:r>
              <a:r>
                <a:rPr lang="zh-CN" altLang="en-US" b="1">
                  <a:solidFill>
                    <a:srgbClr val="339933"/>
                  </a:solidFill>
                  <a:ea typeface="宋体" pitchFamily="2" charset="-122"/>
                </a:rPr>
                <a:t>为估计</a:t>
              </a:r>
              <a:r>
                <a:rPr lang="zh-CN" altLang="en-US" b="1">
                  <a:solidFill>
                    <a:schemeClr val="hlink"/>
                  </a:solidFill>
                  <a:ea typeface="宋体" pitchFamily="2" charset="-122"/>
                </a:rPr>
                <a:t>    </a:t>
              </a:r>
              <a:r>
                <a:rPr lang="en-US" altLang="zh-CN" b="1">
                  <a:solidFill>
                    <a:schemeClr val="hlink"/>
                  </a:solidFill>
                  <a:ea typeface="宋体" pitchFamily="2" charset="-122"/>
                </a:rPr>
                <a:t>:</a:t>
              </a:r>
            </a:p>
          </p:txBody>
        </p:sp>
        <p:graphicFrame>
          <p:nvGraphicFramePr>
            <p:cNvPr id="5125" name="Object 7"/>
            <p:cNvGraphicFramePr>
              <a:graphicFrameLocks noChangeAspect="1"/>
            </p:cNvGraphicFramePr>
            <p:nvPr/>
          </p:nvGraphicFramePr>
          <p:xfrm>
            <a:off x="1610" y="237"/>
            <a:ext cx="27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公式" r:id="rId3" imgW="142920" imgH="152280" progId="Equation.3">
                    <p:embed/>
                  </p:oleObj>
                </mc:Choice>
                <mc:Fallback>
                  <p:oleObj name="公式" r:id="rId3" imgW="142920" imgH="1522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37"/>
                          <a:ext cx="270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36613" y="2390775"/>
            <a:ext cx="8280400" cy="1657350"/>
            <a:chOff x="249" y="544"/>
            <a:chExt cx="5216" cy="1044"/>
          </a:xfrm>
        </p:grpSpPr>
        <p:sp>
          <p:nvSpPr>
            <p:cNvPr id="5136" name="Text Box 9"/>
            <p:cNvSpPr txBox="1">
              <a:spLocks noChangeArrowheads="1"/>
            </p:cNvSpPr>
            <p:nvPr/>
          </p:nvSpPr>
          <p:spPr bwMode="auto">
            <a:xfrm>
              <a:off x="249" y="544"/>
              <a:ext cx="5216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>
                  <a:ea typeface="宋体" pitchFamily="2" charset="-122"/>
                </a:rPr>
                <a:t>我们需要构造出适当的样本的函数 </a:t>
              </a:r>
              <a:r>
                <a:rPr lang="en-US" altLang="zh-CN" b="1" i="1">
                  <a:solidFill>
                    <a:srgbClr val="339933"/>
                  </a:solidFill>
                  <a:ea typeface="宋体" pitchFamily="2" charset="-122"/>
                </a:rPr>
                <a:t>T</a:t>
              </a:r>
              <a:r>
                <a:rPr lang="en-US" altLang="zh-CN" b="1">
                  <a:solidFill>
                    <a:srgbClr val="339933"/>
                  </a:solidFill>
                  <a:ea typeface="宋体" pitchFamily="2" charset="-122"/>
                </a:rPr>
                <a:t>(</a:t>
              </a:r>
              <a:r>
                <a:rPr lang="en-US" altLang="zh-CN" b="1" i="1">
                  <a:solidFill>
                    <a:srgbClr val="339933"/>
                  </a:solidFill>
                  <a:ea typeface="宋体" pitchFamily="2" charset="-122"/>
                </a:rPr>
                <a:t>X</a:t>
              </a:r>
              <a:r>
                <a:rPr lang="en-US" altLang="zh-CN" b="1" baseline="-25000">
                  <a:solidFill>
                    <a:srgbClr val="339933"/>
                  </a:solidFill>
                  <a:ea typeface="宋体" pitchFamily="2" charset="-122"/>
                </a:rPr>
                <a:t>1</a:t>
              </a:r>
              <a:r>
                <a:rPr lang="en-US" altLang="zh-CN" b="1">
                  <a:solidFill>
                    <a:srgbClr val="339933"/>
                  </a:solidFill>
                  <a:ea typeface="宋体" pitchFamily="2" charset="-122"/>
                </a:rPr>
                <a:t>,</a:t>
              </a:r>
              <a:r>
                <a:rPr lang="en-US" altLang="zh-CN" b="1" i="1">
                  <a:solidFill>
                    <a:srgbClr val="339933"/>
                  </a:solidFill>
                  <a:ea typeface="宋体" pitchFamily="2" charset="-122"/>
                </a:rPr>
                <a:t>X</a:t>
              </a:r>
              <a:r>
                <a:rPr lang="en-US" altLang="zh-CN" b="1" baseline="-25000">
                  <a:solidFill>
                    <a:srgbClr val="339933"/>
                  </a:solidFill>
                  <a:ea typeface="宋体" pitchFamily="2" charset="-122"/>
                </a:rPr>
                <a:t>2</a:t>
              </a:r>
              <a:r>
                <a:rPr lang="en-US" altLang="zh-CN" b="1">
                  <a:solidFill>
                    <a:srgbClr val="339933"/>
                  </a:solidFill>
                  <a:ea typeface="宋体" pitchFamily="2" charset="-122"/>
                </a:rPr>
                <a:t>,…</a:t>
              </a:r>
              <a:r>
                <a:rPr lang="en-US" altLang="zh-CN" b="1" i="1">
                  <a:solidFill>
                    <a:srgbClr val="339933"/>
                  </a:solidFill>
                  <a:ea typeface="宋体" pitchFamily="2" charset="-122"/>
                </a:rPr>
                <a:t>X</a:t>
              </a:r>
              <a:r>
                <a:rPr lang="en-US" altLang="zh-CN" b="1" i="1" baseline="-25000">
                  <a:solidFill>
                    <a:srgbClr val="339933"/>
                  </a:solidFill>
                  <a:ea typeface="宋体" pitchFamily="2" charset="-122"/>
                </a:rPr>
                <a:t>n</a:t>
              </a:r>
              <a:r>
                <a:rPr lang="en-US" altLang="zh-CN" b="1">
                  <a:solidFill>
                    <a:srgbClr val="339933"/>
                  </a:solidFill>
                  <a:ea typeface="宋体" pitchFamily="2" charset="-122"/>
                </a:rPr>
                <a:t>)</a:t>
              </a:r>
              <a:r>
                <a:rPr lang="en-US" altLang="zh-CN" b="1">
                  <a:solidFill>
                    <a:schemeClr val="accent1"/>
                  </a:solidFill>
                  <a:ea typeface="宋体" pitchFamily="2" charset="-122"/>
                </a:rPr>
                <a:t>  </a:t>
              </a:r>
              <a:r>
                <a:rPr lang="zh-CN" altLang="en-US" b="1">
                  <a:ea typeface="宋体" pitchFamily="2" charset="-122"/>
                </a:rPr>
                <a:t>， 每当有了样本，就代入该函数中算出一个值，用来作为    的估计值 </a:t>
              </a:r>
              <a:r>
                <a:rPr lang="en-US" altLang="zh-CN" b="1"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5124" name="Object 10"/>
            <p:cNvGraphicFramePr>
              <a:graphicFrameLocks noChangeAspect="1"/>
            </p:cNvGraphicFramePr>
            <p:nvPr/>
          </p:nvGraphicFramePr>
          <p:xfrm>
            <a:off x="748" y="1298"/>
            <a:ext cx="27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name="公式" r:id="rId5" imgW="142920" imgH="152280" progId="Equation.3">
                    <p:embed/>
                  </p:oleObj>
                </mc:Choice>
                <mc:Fallback>
                  <p:oleObj name="公式" r:id="rId5" imgW="142920" imgH="1522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298"/>
                          <a:ext cx="270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25099" name="Rectangle 11"/>
          <p:cNvSpPr>
            <a:spLocks noChangeArrowheads="1"/>
          </p:cNvSpPr>
          <p:nvPr/>
        </p:nvSpPr>
        <p:spPr bwMode="auto">
          <a:xfrm>
            <a:off x="1412875" y="4941888"/>
            <a:ext cx="5329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把样本值代入</a:t>
            </a:r>
            <a:r>
              <a:rPr lang="en-US" altLang="zh-CN" b="1" i="1">
                <a:solidFill>
                  <a:srgbClr val="339933"/>
                </a:solidFill>
                <a:ea typeface="宋体" pitchFamily="2" charset="-122"/>
              </a:rPr>
              <a:t>T</a:t>
            </a:r>
            <a:r>
              <a:rPr lang="en-US" altLang="zh-CN" b="1">
                <a:solidFill>
                  <a:srgbClr val="339933"/>
                </a:solidFill>
                <a:ea typeface="宋体" pitchFamily="2" charset="-122"/>
              </a:rPr>
              <a:t>(</a:t>
            </a:r>
            <a:r>
              <a:rPr lang="en-US" altLang="zh-CN" b="1" i="1">
                <a:solidFill>
                  <a:srgbClr val="339933"/>
                </a:solidFill>
                <a:ea typeface="宋体" pitchFamily="2" charset="-122"/>
              </a:rPr>
              <a:t>X</a:t>
            </a:r>
            <a:r>
              <a:rPr lang="en-US" altLang="zh-CN" b="1" baseline="-25000">
                <a:solidFill>
                  <a:srgbClr val="339933"/>
                </a:solidFill>
                <a:ea typeface="宋体" pitchFamily="2" charset="-122"/>
              </a:rPr>
              <a:t>1</a:t>
            </a:r>
            <a:r>
              <a:rPr lang="en-US" altLang="zh-CN" b="1">
                <a:solidFill>
                  <a:srgbClr val="339933"/>
                </a:solidFill>
                <a:ea typeface="宋体" pitchFamily="2" charset="-122"/>
              </a:rPr>
              <a:t>,</a:t>
            </a:r>
            <a:r>
              <a:rPr lang="en-US" altLang="zh-CN" b="1" i="1">
                <a:solidFill>
                  <a:srgbClr val="339933"/>
                </a:solidFill>
                <a:ea typeface="宋体" pitchFamily="2" charset="-122"/>
              </a:rPr>
              <a:t>X</a:t>
            </a:r>
            <a:r>
              <a:rPr lang="en-US" altLang="zh-CN" b="1" baseline="-25000">
                <a:solidFill>
                  <a:srgbClr val="339933"/>
                </a:solidFill>
                <a:ea typeface="宋体" pitchFamily="2" charset="-122"/>
              </a:rPr>
              <a:t>2</a:t>
            </a:r>
            <a:r>
              <a:rPr lang="en-US" altLang="zh-CN" b="1">
                <a:solidFill>
                  <a:srgbClr val="339933"/>
                </a:solidFill>
                <a:ea typeface="宋体" pitchFamily="2" charset="-122"/>
              </a:rPr>
              <a:t>,…</a:t>
            </a:r>
            <a:r>
              <a:rPr lang="en-US" altLang="zh-CN" b="1" i="1">
                <a:solidFill>
                  <a:srgbClr val="339933"/>
                </a:solidFill>
                <a:ea typeface="宋体" pitchFamily="2" charset="-122"/>
              </a:rPr>
              <a:t>X</a:t>
            </a:r>
            <a:r>
              <a:rPr lang="en-US" altLang="zh-CN" b="1" i="1" baseline="-25000">
                <a:solidFill>
                  <a:srgbClr val="339933"/>
                </a:solidFill>
                <a:ea typeface="宋体" pitchFamily="2" charset="-122"/>
              </a:rPr>
              <a:t>n</a:t>
            </a:r>
            <a:r>
              <a:rPr lang="en-US" altLang="zh-CN" b="1">
                <a:solidFill>
                  <a:srgbClr val="339933"/>
                </a:solidFill>
                <a:ea typeface="宋体" pitchFamily="2" charset="-122"/>
              </a:rPr>
              <a:t>)</a:t>
            </a:r>
            <a:r>
              <a:rPr lang="en-US" altLang="zh-CN" b="1">
                <a:ea typeface="宋体" pitchFamily="2" charset="-122"/>
              </a:rPr>
              <a:t> </a:t>
            </a:r>
            <a:r>
              <a:rPr lang="zh-CN" altLang="en-US" b="1">
                <a:ea typeface="宋体" pitchFamily="2" charset="-122"/>
              </a:rPr>
              <a:t>中，</a:t>
            </a:r>
          </a:p>
        </p:txBody>
      </p:sp>
      <p:sp>
        <p:nvSpPr>
          <p:cNvPr id="1625100" name="Rectangle 12"/>
          <p:cNvSpPr>
            <a:spLocks noChangeArrowheads="1"/>
          </p:cNvSpPr>
          <p:nvPr/>
        </p:nvSpPr>
        <p:spPr bwMode="auto">
          <a:xfrm>
            <a:off x="765175" y="5561013"/>
            <a:ext cx="1428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估计值</a:t>
            </a:r>
            <a:r>
              <a:rPr lang="zh-CN" altLang="en-US" b="1">
                <a:ea typeface="宋体" pitchFamily="2" charset="-122"/>
              </a:rPr>
              <a:t> 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489075" y="4265613"/>
            <a:ext cx="6169025" cy="574675"/>
            <a:chOff x="660" y="2060"/>
            <a:chExt cx="3886" cy="362"/>
          </a:xfrm>
        </p:grpSpPr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660" y="2060"/>
              <a:ext cx="23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1" i="1">
                  <a:solidFill>
                    <a:srgbClr val="339933"/>
                  </a:solidFill>
                  <a:ea typeface="宋体" pitchFamily="2" charset="-122"/>
                </a:rPr>
                <a:t>T</a:t>
              </a:r>
              <a:r>
                <a:rPr lang="en-US" altLang="zh-CN" b="1">
                  <a:solidFill>
                    <a:srgbClr val="339933"/>
                  </a:solidFill>
                  <a:ea typeface="宋体" pitchFamily="2" charset="-122"/>
                </a:rPr>
                <a:t>(</a:t>
              </a:r>
              <a:r>
                <a:rPr lang="en-US" altLang="zh-CN" b="1" i="1">
                  <a:solidFill>
                    <a:srgbClr val="339933"/>
                  </a:solidFill>
                  <a:ea typeface="宋体" pitchFamily="2" charset="-122"/>
                </a:rPr>
                <a:t>X</a:t>
              </a:r>
              <a:r>
                <a:rPr lang="en-US" altLang="zh-CN" b="1" baseline="-25000">
                  <a:solidFill>
                    <a:srgbClr val="339933"/>
                  </a:solidFill>
                  <a:ea typeface="宋体" pitchFamily="2" charset="-122"/>
                </a:rPr>
                <a:t>1</a:t>
              </a:r>
              <a:r>
                <a:rPr lang="en-US" altLang="zh-CN" b="1">
                  <a:solidFill>
                    <a:srgbClr val="339933"/>
                  </a:solidFill>
                  <a:ea typeface="宋体" pitchFamily="2" charset="-122"/>
                </a:rPr>
                <a:t>,</a:t>
              </a:r>
              <a:r>
                <a:rPr lang="en-US" altLang="zh-CN" b="1" i="1">
                  <a:solidFill>
                    <a:srgbClr val="339933"/>
                  </a:solidFill>
                  <a:ea typeface="宋体" pitchFamily="2" charset="-122"/>
                </a:rPr>
                <a:t>X</a:t>
              </a:r>
              <a:r>
                <a:rPr lang="en-US" altLang="zh-CN" b="1" baseline="-25000">
                  <a:solidFill>
                    <a:srgbClr val="339933"/>
                  </a:solidFill>
                  <a:ea typeface="宋体" pitchFamily="2" charset="-122"/>
                </a:rPr>
                <a:t>2</a:t>
              </a:r>
              <a:r>
                <a:rPr lang="en-US" altLang="zh-CN" b="1">
                  <a:solidFill>
                    <a:srgbClr val="339933"/>
                  </a:solidFill>
                  <a:ea typeface="宋体" pitchFamily="2" charset="-122"/>
                </a:rPr>
                <a:t>,…</a:t>
              </a:r>
              <a:r>
                <a:rPr lang="en-US" altLang="zh-CN" b="1" i="1">
                  <a:solidFill>
                    <a:srgbClr val="339933"/>
                  </a:solidFill>
                  <a:ea typeface="宋体" pitchFamily="2" charset="-122"/>
                </a:rPr>
                <a:t>X</a:t>
              </a:r>
              <a:r>
                <a:rPr lang="en-US" altLang="zh-CN" b="1" i="1" baseline="-25000">
                  <a:solidFill>
                    <a:srgbClr val="339933"/>
                  </a:solidFill>
                  <a:ea typeface="宋体" pitchFamily="2" charset="-122"/>
                </a:rPr>
                <a:t>n</a:t>
              </a:r>
              <a:r>
                <a:rPr lang="en-US" altLang="zh-CN" b="1">
                  <a:solidFill>
                    <a:srgbClr val="339933"/>
                  </a:solidFill>
                  <a:ea typeface="宋体" pitchFamily="2" charset="-122"/>
                </a:rPr>
                <a:t>)</a:t>
              </a:r>
              <a:r>
                <a:rPr lang="en-US" altLang="zh-CN" b="1">
                  <a:solidFill>
                    <a:schemeClr val="accent1"/>
                  </a:solidFill>
                  <a:ea typeface="宋体" pitchFamily="2" charset="-122"/>
                </a:rPr>
                <a:t> </a:t>
              </a:r>
              <a:r>
                <a:rPr lang="zh-CN" altLang="en-US" b="1">
                  <a:ea typeface="宋体" pitchFamily="2" charset="-122"/>
                </a:rPr>
                <a:t>称为参数</a:t>
              </a:r>
            </a:p>
          </p:txBody>
        </p:sp>
        <p:graphicFrame>
          <p:nvGraphicFramePr>
            <p:cNvPr id="5123" name="Object 15"/>
            <p:cNvGraphicFramePr>
              <a:graphicFrameLocks noChangeAspect="1"/>
            </p:cNvGraphicFramePr>
            <p:nvPr/>
          </p:nvGraphicFramePr>
          <p:xfrm>
            <a:off x="2971" y="2132"/>
            <a:ext cx="269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" name="公式" r:id="rId7" imgW="142920" imgH="152280" progId="Equation.3">
                    <p:embed/>
                  </p:oleObj>
                </mc:Choice>
                <mc:Fallback>
                  <p:oleObj name="公式" r:id="rId7" imgW="142920" imgH="1522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132"/>
                          <a:ext cx="269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5" name="Rectangle 16"/>
            <p:cNvSpPr>
              <a:spLocks noChangeArrowheads="1"/>
            </p:cNvSpPr>
            <p:nvPr/>
          </p:nvSpPr>
          <p:spPr bwMode="auto">
            <a:xfrm>
              <a:off x="3310" y="2060"/>
              <a:ext cx="12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>
                  <a:ea typeface="宋体" pitchFamily="2" charset="-122"/>
                </a:rPr>
                <a:t>的</a:t>
              </a:r>
              <a:r>
                <a:rPr lang="zh-CN" altLang="en-US" b="1">
                  <a:solidFill>
                    <a:srgbClr val="3366CC"/>
                  </a:solidFill>
                  <a:ea typeface="宋体" pitchFamily="2" charset="-122"/>
                </a:rPr>
                <a:t>估计量</a:t>
              </a:r>
              <a:r>
                <a:rPr lang="zh-CN" altLang="en-US" b="1">
                  <a:ea typeface="宋体" pitchFamily="2" charset="-122"/>
                </a:rPr>
                <a:t>，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381750" y="4913313"/>
            <a:ext cx="2406650" cy="576262"/>
            <a:chOff x="3742" y="2251"/>
            <a:chExt cx="1516" cy="363"/>
          </a:xfrm>
        </p:grpSpPr>
        <p:graphicFrame>
          <p:nvGraphicFramePr>
            <p:cNvPr id="5122" name="Object 18"/>
            <p:cNvGraphicFramePr>
              <a:graphicFrameLocks noChangeAspect="1"/>
            </p:cNvGraphicFramePr>
            <p:nvPr/>
          </p:nvGraphicFramePr>
          <p:xfrm>
            <a:off x="4241" y="2324"/>
            <a:ext cx="269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name="公式" r:id="rId9" imgW="142920" imgH="152280" progId="Equation.3">
                    <p:embed/>
                  </p:oleObj>
                </mc:Choice>
                <mc:Fallback>
                  <p:oleObj name="公式" r:id="rId9" imgW="142920" imgH="1522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324"/>
                          <a:ext cx="269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3" name="Rectangle 19"/>
            <p:cNvSpPr>
              <a:spLocks noChangeArrowheads="1"/>
            </p:cNvSpPr>
            <p:nvPr/>
          </p:nvSpPr>
          <p:spPr bwMode="auto">
            <a:xfrm>
              <a:off x="3742" y="2251"/>
              <a:ext cx="1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>
                  <a:ea typeface="宋体" pitchFamily="2" charset="-122"/>
                </a:rPr>
                <a:t>得到     的一个</a:t>
              </a:r>
              <a:endParaRPr lang="zh-CN" altLang="en-US" b="1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5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5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2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5092" grpId="0" autoUpdateAnimBg="0"/>
      <p:bldP spid="1625099" grpId="0" autoUpdateAnimBg="0"/>
      <p:bldP spid="1625100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xf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41550"/>
            <a:ext cx="4419600" cy="3203575"/>
          </a:xfrm>
          <a:prstGeom prst="rect">
            <a:avLst/>
          </a:prstGeom>
          <a:noFill/>
        </p:spPr>
      </p:pic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334000" y="1304925"/>
            <a:ext cx="3276600" cy="1795463"/>
            <a:chOff x="3360" y="572"/>
            <a:chExt cx="2064" cy="1131"/>
          </a:xfrm>
        </p:grpSpPr>
        <p:sp>
          <p:nvSpPr>
            <p:cNvPr id="72709" name="Rectangle 5"/>
            <p:cNvSpPr>
              <a:spLocks noChangeArrowheads="1"/>
            </p:cNvSpPr>
            <p:nvPr/>
          </p:nvSpPr>
          <p:spPr bwMode="auto">
            <a:xfrm>
              <a:off x="3792" y="891"/>
              <a:ext cx="1632" cy="794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en-US" altLang="zh-CN" sz="3200" b="1"/>
                <a:t>     </a:t>
              </a:r>
              <a:r>
                <a:rPr lang="zh-CN" altLang="en-US" sz="3200" b="1"/>
                <a:t>分布的上    分位数</a:t>
              </a:r>
            </a:p>
          </p:txBody>
        </p:sp>
        <p:graphicFrame>
          <p:nvGraphicFramePr>
            <p:cNvPr id="72710" name="Object 6"/>
            <p:cNvGraphicFramePr>
              <a:graphicFrameLocks noChangeAspect="1"/>
            </p:cNvGraphicFramePr>
            <p:nvPr/>
          </p:nvGraphicFramePr>
          <p:xfrm>
            <a:off x="5161" y="1000"/>
            <a:ext cx="263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19" name="公式" r:id="rId4" imgW="3651840" imgH="3344040" progId="Equation.3">
                    <p:embed/>
                  </p:oleObj>
                </mc:Choice>
                <mc:Fallback>
                  <p:oleObj name="公式" r:id="rId4" imgW="3651840" imgH="33440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1" y="1000"/>
                          <a:ext cx="263" cy="244"/>
                        </a:xfrm>
                        <a:prstGeom prst="rect">
                          <a:avLst/>
                        </a:prstGeom>
                        <a:solidFill>
                          <a:srgbClr val="0066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1" name="Object 7"/>
            <p:cNvGraphicFramePr>
              <a:graphicFrameLocks noChangeAspect="1"/>
            </p:cNvGraphicFramePr>
            <p:nvPr/>
          </p:nvGraphicFramePr>
          <p:xfrm>
            <a:off x="4656" y="1268"/>
            <a:ext cx="758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20" name="公式" r:id="rId6" imgW="10058760" imgH="5783040" progId="Equation.3">
                    <p:embed/>
                  </p:oleObj>
                </mc:Choice>
                <mc:Fallback>
                  <p:oleObj name="公式" r:id="rId6" imgW="10058760" imgH="57830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268"/>
                          <a:ext cx="758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2" name="Object 8"/>
            <p:cNvGraphicFramePr>
              <a:graphicFrameLocks noChangeAspect="1"/>
            </p:cNvGraphicFramePr>
            <p:nvPr/>
          </p:nvGraphicFramePr>
          <p:xfrm>
            <a:off x="3803" y="886"/>
            <a:ext cx="370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21" name="公式" r:id="rId8" imgW="4872240" imgH="5478120" progId="Equation.3">
                    <p:embed/>
                  </p:oleObj>
                </mc:Choice>
                <mc:Fallback>
                  <p:oleObj name="公式" r:id="rId8" imgW="4872240" imgH="547812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886"/>
                          <a:ext cx="370" cy="421"/>
                        </a:xfrm>
                        <a:prstGeom prst="rect">
                          <a:avLst/>
                        </a:prstGeom>
                        <a:solidFill>
                          <a:srgbClr val="0066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3" name="Rectangle 9"/>
            <p:cNvSpPr>
              <a:spLocks noChangeArrowheads="1"/>
            </p:cNvSpPr>
            <p:nvPr/>
          </p:nvSpPr>
          <p:spPr bwMode="auto">
            <a:xfrm>
              <a:off x="3778" y="572"/>
              <a:ext cx="1646" cy="365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zh-CN" altLang="en-US" sz="3200" b="1"/>
                <a:t>自由度为</a:t>
              </a:r>
              <a:r>
                <a:rPr lang="en-US" altLang="zh-CN" sz="3200" b="1"/>
                <a:t>n</a:t>
              </a:r>
              <a:r>
                <a:rPr lang="zh-CN" altLang="en-US" sz="3200" b="1"/>
                <a:t>的</a:t>
              </a:r>
            </a:p>
          </p:txBody>
        </p:sp>
        <p:sp>
          <p:nvSpPr>
            <p:cNvPr id="72725" name="AutoShape 21"/>
            <p:cNvSpPr>
              <a:spLocks noChangeArrowheads="1"/>
            </p:cNvSpPr>
            <p:nvPr/>
          </p:nvSpPr>
          <p:spPr bwMode="auto">
            <a:xfrm rot="-1894750">
              <a:off x="3360" y="1116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606800" y="4257675"/>
            <a:ext cx="893763" cy="461963"/>
            <a:chOff x="2509" y="2116"/>
            <a:chExt cx="563" cy="291"/>
          </a:xfrm>
        </p:grpSpPr>
        <p:graphicFrame>
          <p:nvGraphicFramePr>
            <p:cNvPr id="72729" name="Object 25"/>
            <p:cNvGraphicFramePr>
              <a:graphicFrameLocks noChangeAspect="1"/>
            </p:cNvGraphicFramePr>
            <p:nvPr/>
          </p:nvGraphicFramePr>
          <p:xfrm>
            <a:off x="2832" y="2116"/>
            <a:ext cx="24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22" name="Equation" r:id="rId10" imgW="142920" imgH="133560" progId="Equation.3">
                    <p:embed/>
                  </p:oleObj>
                </mc:Choice>
                <mc:Fallback>
                  <p:oleObj name="Equation" r:id="rId10" imgW="142920" imgH="13356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116"/>
                          <a:ext cx="24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30" name="AutoShape 26"/>
            <p:cNvSpPr>
              <a:spLocks noChangeArrowheads="1"/>
            </p:cNvSpPr>
            <p:nvPr/>
          </p:nvSpPr>
          <p:spPr bwMode="auto">
            <a:xfrm rot="-1661596">
              <a:off x="2509" y="2352"/>
              <a:ext cx="362" cy="55"/>
            </a:xfrm>
            <a:prstGeom prst="leftArrow">
              <a:avLst>
                <a:gd name="adj1" fmla="val 50000"/>
                <a:gd name="adj2" fmla="val 164545"/>
              </a:avLst>
            </a:prstGeom>
            <a:solidFill>
              <a:srgbClr val="FF5050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843588" y="3571875"/>
            <a:ext cx="2832100" cy="1693863"/>
            <a:chOff x="3500" y="1909"/>
            <a:chExt cx="1784" cy="1067"/>
          </a:xfrm>
        </p:grpSpPr>
        <p:graphicFrame>
          <p:nvGraphicFramePr>
            <p:cNvPr id="72732" name="Object 28"/>
            <p:cNvGraphicFramePr>
              <a:graphicFrameLocks noChangeAspect="1"/>
            </p:cNvGraphicFramePr>
            <p:nvPr/>
          </p:nvGraphicFramePr>
          <p:xfrm>
            <a:off x="3500" y="2672"/>
            <a:ext cx="178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23" name="Equation" r:id="rId12" imgW="68027760" imgH="11575800" progId="">
                    <p:embed/>
                  </p:oleObj>
                </mc:Choice>
                <mc:Fallback>
                  <p:oleObj name="Equation" r:id="rId12" imgW="68027760" imgH="11575800" progId="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" y="2672"/>
                          <a:ext cx="1784" cy="304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33" name="Object 29"/>
            <p:cNvGraphicFramePr>
              <a:graphicFrameLocks noChangeAspect="1"/>
            </p:cNvGraphicFramePr>
            <p:nvPr/>
          </p:nvGraphicFramePr>
          <p:xfrm>
            <a:off x="3858" y="1909"/>
            <a:ext cx="10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24" name="Equation" r:id="rId14" imgW="38433240" imgH="11270880" progId="">
                    <p:embed/>
                  </p:oleObj>
                </mc:Choice>
                <mc:Fallback>
                  <p:oleObj name="Equation" r:id="rId14" imgW="38433240" imgH="11270880" progId="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8" y="1909"/>
                          <a:ext cx="1008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34" name="Object 30"/>
            <p:cNvGraphicFramePr>
              <a:graphicFrameLocks noChangeAspect="1"/>
            </p:cNvGraphicFramePr>
            <p:nvPr/>
          </p:nvGraphicFramePr>
          <p:xfrm>
            <a:off x="4286" y="2320"/>
            <a:ext cx="1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25" name="Equation" r:id="rId16" imgW="241195" imgH="393529" progId="">
                    <p:embed/>
                  </p:oleObj>
                </mc:Choice>
                <mc:Fallback>
                  <p:oleObj name="Equation" r:id="rId16" imgW="241195" imgH="393529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320"/>
                          <a:ext cx="15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ff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2205038"/>
            <a:ext cx="4152900" cy="3094037"/>
          </a:xfrm>
          <a:prstGeom prst="rect">
            <a:avLst/>
          </a:prstGeom>
          <a:noFill/>
        </p:spPr>
      </p:pic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960938" y="1196975"/>
            <a:ext cx="3581400" cy="1874838"/>
            <a:chOff x="3216" y="1872"/>
            <a:chExt cx="2256" cy="1181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547" y="1872"/>
              <a:ext cx="1925" cy="1181"/>
              <a:chOff x="3408" y="1891"/>
              <a:chExt cx="1925" cy="1181"/>
            </a:xfrm>
          </p:grpSpPr>
          <p:sp>
            <p:nvSpPr>
              <p:cNvPr id="73732" name="Rectangle 4"/>
              <p:cNvSpPr>
                <a:spLocks noChangeArrowheads="1"/>
              </p:cNvSpPr>
              <p:nvPr/>
            </p:nvSpPr>
            <p:spPr bwMode="auto">
              <a:xfrm>
                <a:off x="3408" y="2256"/>
                <a:ext cx="1920" cy="794"/>
              </a:xfrm>
              <a:prstGeom prst="rect">
                <a:avLst/>
              </a:prstGeom>
              <a:solidFill>
                <a:srgbClr val="0066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3200" b="1" i="1"/>
                  <a:t>F</a:t>
                </a:r>
                <a:r>
                  <a:rPr lang="zh-CN" altLang="en-US" sz="3200" b="1"/>
                  <a:t>分布的上     分位数</a:t>
                </a:r>
              </a:p>
            </p:txBody>
          </p:sp>
          <p:graphicFrame>
            <p:nvGraphicFramePr>
              <p:cNvPr id="134148" name="Object 4"/>
              <p:cNvGraphicFramePr>
                <a:graphicFrameLocks noChangeAspect="1"/>
              </p:cNvGraphicFramePr>
              <p:nvPr/>
            </p:nvGraphicFramePr>
            <p:xfrm>
              <a:off x="4656" y="2373"/>
              <a:ext cx="288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836" name="公式" r:id="rId4" imgW="3651840" imgH="3344040" progId="Equation.3">
                      <p:embed/>
                    </p:oleObj>
                  </mc:Choice>
                  <mc:Fallback>
                    <p:oleObj name="公式" r:id="rId4" imgW="3651840" imgH="3344040" progId="Equation.3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373"/>
                            <a:ext cx="288" cy="267"/>
                          </a:xfrm>
                          <a:prstGeom prst="rect">
                            <a:avLst/>
                          </a:prstGeom>
                          <a:solidFill>
                            <a:srgbClr val="006600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4149" name="Object 5"/>
              <p:cNvGraphicFramePr>
                <a:graphicFrameLocks noChangeAspect="1"/>
              </p:cNvGraphicFramePr>
              <p:nvPr/>
            </p:nvGraphicFramePr>
            <p:xfrm>
              <a:off x="4032" y="2662"/>
              <a:ext cx="1136" cy="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837" name="公式" r:id="rId6" imgW="15245640" imgH="5478120" progId="Equation.3">
                      <p:embed/>
                    </p:oleObj>
                  </mc:Choice>
                  <mc:Fallback>
                    <p:oleObj name="公式" r:id="rId6" imgW="15245640" imgH="5478120" progId="Equation.3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662"/>
                            <a:ext cx="1136" cy="4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6600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735" name="Rectangle 7"/>
              <p:cNvSpPr>
                <a:spLocks noChangeArrowheads="1"/>
              </p:cNvSpPr>
              <p:nvPr/>
            </p:nvSpPr>
            <p:spPr bwMode="auto">
              <a:xfrm>
                <a:off x="3416" y="1891"/>
                <a:ext cx="1917" cy="365"/>
              </a:xfrm>
              <a:prstGeom prst="rect">
                <a:avLst/>
              </a:prstGeom>
              <a:solidFill>
                <a:srgbClr val="0066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zh-CN" altLang="en-US" sz="3200" b="1"/>
                  <a:t>自由度为</a:t>
                </a:r>
                <a:r>
                  <a:rPr lang="en-US" altLang="zh-CN" sz="3200" b="1" i="1"/>
                  <a:t>n</a:t>
                </a:r>
                <a:r>
                  <a:rPr lang="en-US" altLang="zh-CN" sz="3200" b="1" baseline="-25000"/>
                  <a:t>1</a:t>
                </a:r>
                <a:r>
                  <a:rPr lang="en-US" altLang="zh-CN" sz="3200" b="1"/>
                  <a:t>,</a:t>
                </a:r>
                <a:r>
                  <a:rPr lang="en-US" altLang="zh-CN" sz="3200" b="1" i="1"/>
                  <a:t>n</a:t>
                </a:r>
                <a:r>
                  <a:rPr lang="en-US" altLang="zh-CN" sz="3200" b="1" baseline="-25000"/>
                  <a:t>2</a:t>
                </a:r>
                <a:r>
                  <a:rPr lang="zh-CN" altLang="en-US" sz="3200" b="1"/>
                  <a:t>的</a:t>
                </a:r>
              </a:p>
            </p:txBody>
          </p:sp>
        </p:grpSp>
        <p:sp>
          <p:nvSpPr>
            <p:cNvPr id="73747" name="AutoShape 19"/>
            <p:cNvSpPr>
              <a:spLocks noChangeArrowheads="1"/>
            </p:cNvSpPr>
            <p:nvPr/>
          </p:nvSpPr>
          <p:spPr bwMode="auto">
            <a:xfrm rot="-1894750">
              <a:off x="3216" y="2496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132138" y="4221163"/>
            <a:ext cx="893762" cy="461962"/>
            <a:chOff x="2509" y="2116"/>
            <a:chExt cx="563" cy="291"/>
          </a:xfrm>
        </p:grpSpPr>
        <p:graphicFrame>
          <p:nvGraphicFramePr>
            <p:cNvPr id="134147" name="Object 3"/>
            <p:cNvGraphicFramePr>
              <a:graphicFrameLocks noChangeAspect="1"/>
            </p:cNvGraphicFramePr>
            <p:nvPr/>
          </p:nvGraphicFramePr>
          <p:xfrm>
            <a:off x="2832" y="2116"/>
            <a:ext cx="24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38" name="Equation" r:id="rId8" imgW="3651840" imgH="3344040" progId="Equation.3">
                    <p:embed/>
                  </p:oleObj>
                </mc:Choice>
                <mc:Fallback>
                  <p:oleObj name="Equation" r:id="rId8" imgW="3651840" imgH="33440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116"/>
                          <a:ext cx="24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51" name="AutoShape 23"/>
            <p:cNvSpPr>
              <a:spLocks noChangeArrowheads="1"/>
            </p:cNvSpPr>
            <p:nvPr/>
          </p:nvSpPr>
          <p:spPr bwMode="auto">
            <a:xfrm rot="-1661596">
              <a:off x="2509" y="2352"/>
              <a:ext cx="362" cy="55"/>
            </a:xfrm>
            <a:prstGeom prst="leftArrow">
              <a:avLst>
                <a:gd name="adj1" fmla="val 50000"/>
                <a:gd name="adj2" fmla="val 164545"/>
              </a:avLst>
            </a:prstGeom>
            <a:solidFill>
              <a:srgbClr val="FF5050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291138" y="4097338"/>
            <a:ext cx="3175000" cy="1636712"/>
            <a:chOff x="3424" y="1900"/>
            <a:chExt cx="2000" cy="1031"/>
          </a:xfrm>
        </p:grpSpPr>
        <p:graphicFrame>
          <p:nvGraphicFramePr>
            <p:cNvPr id="134144" name="Object 0"/>
            <p:cNvGraphicFramePr>
              <a:graphicFrameLocks noChangeAspect="1"/>
            </p:cNvGraphicFramePr>
            <p:nvPr/>
          </p:nvGraphicFramePr>
          <p:xfrm>
            <a:off x="3855" y="1900"/>
            <a:ext cx="1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39" name="Equation" r:id="rId10" imgW="47586240" imgH="10356120" progId="">
                    <p:embed/>
                  </p:oleObj>
                </mc:Choice>
                <mc:Fallback>
                  <p:oleObj name="Equation" r:id="rId10" imgW="47586240" imgH="10356120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5" y="1900"/>
                          <a:ext cx="124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45" name="Object 1"/>
            <p:cNvGraphicFramePr>
              <a:graphicFrameLocks noChangeAspect="1"/>
            </p:cNvGraphicFramePr>
            <p:nvPr/>
          </p:nvGraphicFramePr>
          <p:xfrm>
            <a:off x="4301" y="2299"/>
            <a:ext cx="1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40" name="Equation" r:id="rId12" imgW="241195" imgH="393529" progId="">
                    <p:embed/>
                  </p:oleObj>
                </mc:Choice>
                <mc:Fallback>
                  <p:oleObj name="Equation" r:id="rId12" imgW="241195" imgH="393529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" y="2299"/>
                          <a:ext cx="15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46" name="Object 2"/>
            <p:cNvGraphicFramePr>
              <a:graphicFrameLocks noChangeAspect="1"/>
            </p:cNvGraphicFramePr>
            <p:nvPr/>
          </p:nvGraphicFramePr>
          <p:xfrm>
            <a:off x="3424" y="2659"/>
            <a:ext cx="20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41" name="Equation" r:id="rId14" imgW="76265640" imgH="10356120" progId="">
                    <p:embed/>
                  </p:oleObj>
                </mc:Choice>
                <mc:Fallback>
                  <p:oleObj name="Equation" r:id="rId14" imgW="76265640" imgH="10356120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659"/>
                          <a:ext cx="2000" cy="272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2946400" y="3116263"/>
            <a:ext cx="1782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3200" b="1"/>
              <a:t>~ </a:t>
            </a:r>
            <a:r>
              <a:rPr lang="en-US" altLang="zh-CN" sz="3200" b="1" i="1"/>
              <a:t>N</a:t>
            </a:r>
            <a:r>
              <a:rPr lang="en-US" altLang="zh-CN" sz="3200" b="1"/>
              <a:t>(0, 1)</a:t>
            </a:r>
            <a:endParaRPr lang="en-US" altLang="zh-CN" sz="3200" b="1">
              <a:latin typeface="宋体" pitchFamily="2" charset="-122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612900" y="2251075"/>
            <a:ext cx="3606800" cy="566738"/>
            <a:chOff x="1152" y="1485"/>
            <a:chExt cx="2272" cy="357"/>
          </a:xfrm>
        </p:grpSpPr>
        <p:graphicFrame>
          <p:nvGraphicFramePr>
            <p:cNvPr id="135173" name="Object 1029"/>
            <p:cNvGraphicFramePr>
              <a:graphicFrameLocks noChangeAspect="1"/>
            </p:cNvGraphicFramePr>
            <p:nvPr/>
          </p:nvGraphicFramePr>
          <p:xfrm>
            <a:off x="1513" y="1562"/>
            <a:ext cx="21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67" name="公式" r:id="rId4" imgW="3041640" imgH="3953880" progId="Equation.3">
                    <p:embed/>
                  </p:oleObj>
                </mc:Choice>
                <mc:Fallback>
                  <p:oleObj name="公式" r:id="rId4" imgW="3041640" imgH="395388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1562"/>
                          <a:ext cx="215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1152" y="1485"/>
              <a:ext cx="22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>
                  <a:latin typeface="宋体" pitchFamily="2" charset="-122"/>
                </a:rPr>
                <a:t>选  的点估计为   </a:t>
              </a:r>
              <a:r>
                <a:rPr lang="en-US" altLang="zh-CN" b="1">
                  <a:latin typeface="宋体" pitchFamily="2" charset="-122"/>
                </a:rPr>
                <a:t>,</a:t>
              </a:r>
            </a:p>
          </p:txBody>
        </p:sp>
        <p:graphicFrame>
          <p:nvGraphicFramePr>
            <p:cNvPr id="135174" name="Object 1030"/>
            <p:cNvGraphicFramePr>
              <a:graphicFrameLocks noChangeAspect="1"/>
            </p:cNvGraphicFramePr>
            <p:nvPr/>
          </p:nvGraphicFramePr>
          <p:xfrm>
            <a:off x="2835" y="1514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68" name="公式" r:id="rId6" imgW="3956760" imgH="4563720" progId="Equation.3">
                    <p:embed/>
                  </p:oleObj>
                </mc:Choice>
                <mc:Fallback>
                  <p:oleObj name="公式" r:id="rId6" imgW="3956760" imgH="456372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1514"/>
                          <a:ext cx="24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50825" y="765175"/>
            <a:ext cx="8426450" cy="1323975"/>
            <a:chOff x="267" y="607"/>
            <a:chExt cx="5308" cy="834"/>
          </a:xfrm>
        </p:grpSpPr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451" y="1076"/>
              <a:ext cx="48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endParaRPr lang="zh-CN" altLang="zh-CN" sz="3200" b="1"/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267" y="1019"/>
              <a:ext cx="40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zh-CN" altLang="en-US" b="1"/>
                <a:t>求参数    的置信度为           的置信区间</a:t>
              </a:r>
              <a:r>
                <a:rPr lang="en-US" altLang="zh-CN" b="1"/>
                <a:t>. </a:t>
              </a:r>
            </a:p>
          </p:txBody>
        </p:sp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612" y="621"/>
              <a:ext cx="49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b="1" dirty="0"/>
                <a:t>   </a:t>
              </a:r>
              <a:r>
                <a:rPr lang="zh-CN" altLang="en-US" b="1" dirty="0">
                  <a:solidFill>
                    <a:srgbClr val="CCFFFF"/>
                  </a:solidFill>
                </a:rPr>
                <a:t>例</a:t>
              </a:r>
              <a:r>
                <a:rPr lang="en-US" altLang="zh-CN" b="1" dirty="0">
                  <a:solidFill>
                    <a:srgbClr val="CCFFFF"/>
                  </a:solidFill>
                </a:rPr>
                <a:t> </a:t>
              </a:r>
              <a:r>
                <a:rPr lang="en-US" altLang="zh-CN" b="1" dirty="0"/>
                <a:t> </a:t>
              </a:r>
              <a:r>
                <a:rPr lang="zh-CN" altLang="en-US" b="1" dirty="0"/>
                <a:t>设</a:t>
              </a:r>
              <a:r>
                <a:rPr lang="en-US" altLang="zh-CN" b="1" i="1" dirty="0"/>
                <a:t>X</a:t>
              </a:r>
              <a:r>
                <a:rPr lang="en-US" altLang="zh-CN" b="1" baseline="-25000" dirty="0"/>
                <a:t>1</a:t>
              </a:r>
              <a:r>
                <a:rPr lang="en-US" altLang="zh-CN" b="1" dirty="0"/>
                <a:t>,…</a:t>
              </a:r>
              <a:r>
                <a:rPr lang="en-US" altLang="zh-CN" b="1" i="1" dirty="0" err="1"/>
                <a:t>X</a:t>
              </a:r>
              <a:r>
                <a:rPr lang="en-US" altLang="zh-CN" b="1" i="1" baseline="-25000" dirty="0" err="1"/>
                <a:t>n</a:t>
              </a:r>
              <a:r>
                <a:rPr lang="zh-CN" altLang="en-US" b="1" dirty="0"/>
                <a:t>是取自</a:t>
              </a:r>
              <a:r>
                <a:rPr lang="zh-CN" altLang="zh-CN" b="1" dirty="0"/>
                <a:t>               </a:t>
              </a:r>
              <a:r>
                <a:rPr lang="zh-CN" altLang="en-US" b="1" dirty="0"/>
                <a:t>   的样本，             </a:t>
              </a:r>
            </a:p>
          </p:txBody>
        </p:sp>
        <p:graphicFrame>
          <p:nvGraphicFramePr>
            <p:cNvPr id="135169" name="Object 1025"/>
            <p:cNvGraphicFramePr>
              <a:graphicFrameLocks noChangeAspect="1"/>
            </p:cNvGraphicFramePr>
            <p:nvPr/>
          </p:nvGraphicFramePr>
          <p:xfrm>
            <a:off x="4664" y="649"/>
            <a:ext cx="89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69" name="公式" r:id="rId8" imgW="12499560" imgH="5173200" progId="Equation.3">
                    <p:embed/>
                  </p:oleObj>
                </mc:Choice>
                <mc:Fallback>
                  <p:oleObj name="公式" r:id="rId8" imgW="12499560" imgH="51732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649"/>
                          <a:ext cx="89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0" name="Object 1026"/>
            <p:cNvGraphicFramePr>
              <a:graphicFrameLocks noChangeAspect="1"/>
            </p:cNvGraphicFramePr>
            <p:nvPr/>
          </p:nvGraphicFramePr>
          <p:xfrm>
            <a:off x="2880" y="607"/>
            <a:ext cx="95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70" name="公式" r:id="rId10" imgW="14940360" imgH="5478120" progId="Equation.3">
                    <p:embed/>
                  </p:oleObj>
                </mc:Choice>
                <mc:Fallback>
                  <p:oleObj name="公式" r:id="rId10" imgW="14940360" imgH="547812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607"/>
                          <a:ext cx="953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1" name="Object 1027"/>
            <p:cNvGraphicFramePr>
              <a:graphicFrameLocks noChangeAspect="1"/>
            </p:cNvGraphicFramePr>
            <p:nvPr/>
          </p:nvGraphicFramePr>
          <p:xfrm>
            <a:off x="1023" y="1085"/>
            <a:ext cx="269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71" name="公式" r:id="rId12" imgW="3651840" imgH="3953880" progId="Equation.3">
                    <p:embed/>
                  </p:oleObj>
                </mc:Choice>
                <mc:Fallback>
                  <p:oleObj name="公式" r:id="rId12" imgW="3651840" imgH="395388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" y="1085"/>
                          <a:ext cx="269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2" name="Object 1028"/>
            <p:cNvGraphicFramePr>
              <a:graphicFrameLocks noChangeAspect="1"/>
            </p:cNvGraphicFramePr>
            <p:nvPr/>
          </p:nvGraphicFramePr>
          <p:xfrm>
            <a:off x="2405" y="1017"/>
            <a:ext cx="61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72" name="公式" r:id="rId14" imgW="8228160" imgH="4258800" progId="Equation.3">
                    <p:embed/>
                  </p:oleObj>
                </mc:Choice>
                <mc:Fallback>
                  <p:oleObj name="公式" r:id="rId14" imgW="8228160" imgH="42588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5" y="1017"/>
                          <a:ext cx="611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5168" name="Object 1024"/>
          <p:cNvGraphicFramePr>
            <a:graphicFrameLocks noChangeAspect="1"/>
          </p:cNvGraphicFramePr>
          <p:nvPr/>
        </p:nvGraphicFramePr>
        <p:xfrm>
          <a:off x="323850" y="2865438"/>
          <a:ext cx="26225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73" name="公式" r:id="rId16" imgW="24398640" imgH="10661040" progId="Equation.3">
                  <p:embed/>
                </p:oleObj>
              </mc:Choice>
              <mc:Fallback>
                <p:oleObj name="公式" r:id="rId16" imgW="24398640" imgH="106610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865438"/>
                        <a:ext cx="26225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5" name="AutoShape 17"/>
          <p:cNvSpPr>
            <a:spLocks noChangeArrowheads="1"/>
          </p:cNvSpPr>
          <p:nvPr/>
        </p:nvSpPr>
        <p:spPr bwMode="auto">
          <a:xfrm>
            <a:off x="5867400" y="2133600"/>
            <a:ext cx="2808288" cy="1531938"/>
          </a:xfrm>
          <a:prstGeom prst="wedgeRectCallout">
            <a:avLst>
              <a:gd name="adj1" fmla="val -21454"/>
              <a:gd name="adj2" fmla="val 48861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zh-CN" altLang="en-US" sz="2400" b="1"/>
              <a:t>明确问题</a:t>
            </a:r>
            <a:r>
              <a:rPr lang="en-US" altLang="zh-CN" sz="2400" b="1"/>
              <a:t>,</a:t>
            </a:r>
            <a:r>
              <a:rPr lang="zh-CN" altLang="en-US" sz="2400" b="1"/>
              <a:t>是求什么</a:t>
            </a:r>
          </a:p>
          <a:p>
            <a:pPr eaLnBrk="1" hangingPunct="1"/>
            <a:r>
              <a:rPr lang="zh-CN" altLang="en-US" sz="2400" b="1"/>
              <a:t>参数的置信区间</a:t>
            </a:r>
            <a:r>
              <a:rPr lang="en-US" altLang="zh-CN" sz="2400" b="1"/>
              <a:t>?</a:t>
            </a:r>
          </a:p>
          <a:p>
            <a:pPr eaLnBrk="1" hangingPunct="1"/>
            <a:r>
              <a:rPr lang="zh-CN" altLang="en-US" sz="2400" b="1"/>
              <a:t>置信水平是多少？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580063" y="4149725"/>
            <a:ext cx="1873250" cy="1295400"/>
            <a:chOff x="3606" y="2705"/>
            <a:chExt cx="1180" cy="816"/>
          </a:xfrm>
        </p:grpSpPr>
        <p:sp>
          <p:nvSpPr>
            <p:cNvPr id="78867" name="AutoShape 19"/>
            <p:cNvSpPr>
              <a:spLocks noChangeArrowheads="1"/>
            </p:cNvSpPr>
            <p:nvPr/>
          </p:nvSpPr>
          <p:spPr bwMode="auto">
            <a:xfrm>
              <a:off x="3606" y="2705"/>
              <a:ext cx="1180" cy="816"/>
            </a:xfrm>
            <a:prstGeom prst="wedgeRoundRectCallout">
              <a:avLst>
                <a:gd name="adj1" fmla="val -105338"/>
                <a:gd name="adj2" fmla="val -15686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zh-CN" sz="2400" b="1"/>
            </a:p>
          </p:txBody>
        </p:sp>
        <p:sp>
          <p:nvSpPr>
            <p:cNvPr id="78868" name="Rectangle 20"/>
            <p:cNvSpPr>
              <a:spLocks noChangeArrowheads="1"/>
            </p:cNvSpPr>
            <p:nvPr/>
          </p:nvSpPr>
          <p:spPr bwMode="auto">
            <a:xfrm>
              <a:off x="3696" y="2705"/>
              <a:ext cx="1081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 sz="2400" b="1" dirty="0"/>
                <a:t>寻找未知参</a:t>
              </a:r>
            </a:p>
            <a:p>
              <a:pPr eaLnBrk="1" hangingPunct="1"/>
              <a:r>
                <a:rPr lang="zh-CN" altLang="en-US" sz="2400" b="1" dirty="0"/>
                <a:t>数的一个良</a:t>
              </a:r>
            </a:p>
            <a:p>
              <a:pPr eaLnBrk="1" hangingPunct="1"/>
              <a:r>
                <a:rPr lang="zh-CN" altLang="en-US" sz="2400" b="1" dirty="0"/>
                <a:t>好估计</a:t>
              </a:r>
              <a:r>
                <a:rPr lang="zh-CN" altLang="zh-CN" sz="2400" b="1" dirty="0"/>
                <a:t>.</a:t>
              </a:r>
              <a:endParaRPr lang="en-US" altLang="zh-CN" sz="2400" b="1" dirty="0"/>
            </a:p>
          </p:txBody>
        </p:sp>
      </p:grpSp>
      <p:sp>
        <p:nvSpPr>
          <p:cNvPr id="78869" name="Rectangle 21"/>
          <p:cNvSpPr>
            <a:spLocks noChangeArrowheads="1"/>
          </p:cNvSpPr>
          <p:nvPr/>
        </p:nvSpPr>
        <p:spPr bwMode="auto">
          <a:xfrm>
            <a:off x="1006475" y="2205038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>
                <a:latin typeface="宋体" pitchFamily="2" charset="-122"/>
              </a:rPr>
              <a:t>解</a:t>
            </a:r>
          </a:p>
        </p:txBody>
      </p: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179388" y="4221163"/>
            <a:ext cx="3384550" cy="1295400"/>
          </a:xfrm>
          <a:prstGeom prst="wedgeRoundRectCallout">
            <a:avLst>
              <a:gd name="adj1" fmla="val 47375"/>
              <a:gd name="adj2" fmla="val -9289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CN" sz="2400" b="1"/>
              <a:t> </a:t>
            </a:r>
            <a:r>
              <a:rPr lang="zh-CN" altLang="en-US" sz="2400" b="1"/>
              <a:t>寻找一个待估参数和</a:t>
            </a:r>
          </a:p>
          <a:p>
            <a:pPr eaLnBrk="1" hangingPunct="1"/>
            <a:r>
              <a:rPr lang="zh-CN" altLang="en-US" sz="2400" b="1"/>
              <a:t>统计量的函数 ，要求</a:t>
            </a:r>
          </a:p>
          <a:p>
            <a:pPr eaLnBrk="1" hangingPunct="1"/>
            <a:r>
              <a:rPr lang="zh-CN" altLang="en-US" sz="2400" b="1"/>
              <a:t>其分布为已知</a:t>
            </a:r>
            <a:r>
              <a:rPr lang="en-US" altLang="zh-CN" sz="2400" b="1"/>
              <a:t>.</a:t>
            </a:r>
          </a:p>
        </p:txBody>
      </p:sp>
      <p:sp>
        <p:nvSpPr>
          <p:cNvPr id="78871" name="Rectangle 23"/>
          <p:cNvSpPr>
            <a:spLocks noChangeArrowheads="1"/>
          </p:cNvSpPr>
          <p:nvPr/>
        </p:nvSpPr>
        <p:spPr bwMode="auto">
          <a:xfrm>
            <a:off x="2843213" y="5661025"/>
            <a:ext cx="360045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400" b="1" dirty="0"/>
              <a:t>有了分布，就可以求出</a:t>
            </a:r>
          </a:p>
          <a:p>
            <a:pPr eaLnBrk="1" hangingPunct="1"/>
            <a:r>
              <a:rPr lang="en-US" altLang="zh-CN" sz="2400" b="1" i="1" dirty="0"/>
              <a:t>U</a:t>
            </a:r>
            <a:r>
              <a:rPr lang="zh-CN" altLang="en-US" sz="2400" b="1" dirty="0"/>
              <a:t>取值于任意区间的概率</a:t>
            </a:r>
            <a:r>
              <a:rPr lang="en-US" altLang="zh-CN" sz="2400" b="1" dirty="0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65" grpId="0" animBg="1" autoUpdateAnimBg="0"/>
      <p:bldP spid="78869" grpId="0" autoUpdateAnimBg="0"/>
      <p:bldP spid="78870" grpId="0" animBg="1" autoUpdateAnimBg="0"/>
      <p:bldP spid="78871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06500" y="3068638"/>
            <a:ext cx="4186238" cy="573087"/>
            <a:chOff x="291" y="595"/>
            <a:chExt cx="2637" cy="361"/>
          </a:xfrm>
        </p:grpSpPr>
        <p:graphicFrame>
          <p:nvGraphicFramePr>
            <p:cNvPr id="136194" name="Object 2"/>
            <p:cNvGraphicFramePr>
              <a:graphicFrameLocks noChangeAspect="1"/>
            </p:cNvGraphicFramePr>
            <p:nvPr/>
          </p:nvGraphicFramePr>
          <p:xfrm>
            <a:off x="2256" y="624"/>
            <a:ext cx="67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863" name="公式" r:id="rId4" imgW="9143640" imgH="4563720" progId="Equation.3">
                    <p:embed/>
                  </p:oleObj>
                </mc:Choice>
                <mc:Fallback>
                  <p:oleObj name="公式" r:id="rId4" imgW="9143640" imgH="45637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624"/>
                          <a:ext cx="672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76" name="Rectangle 4"/>
            <p:cNvSpPr>
              <a:spLocks noChangeArrowheads="1"/>
            </p:cNvSpPr>
            <p:nvPr/>
          </p:nvSpPr>
          <p:spPr bwMode="auto">
            <a:xfrm>
              <a:off x="291" y="595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对给定的置信水平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68313" y="3879850"/>
            <a:ext cx="3627437" cy="628650"/>
            <a:chOff x="3139" y="1332"/>
            <a:chExt cx="2285" cy="396"/>
          </a:xfrm>
        </p:grpSpPr>
        <p:sp>
          <p:nvSpPr>
            <p:cNvPr id="79878" name="Rectangle 6"/>
            <p:cNvSpPr>
              <a:spLocks noChangeArrowheads="1"/>
            </p:cNvSpPr>
            <p:nvPr/>
          </p:nvSpPr>
          <p:spPr bwMode="auto">
            <a:xfrm>
              <a:off x="3139" y="1351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查正态分布表得</a:t>
              </a:r>
            </a:p>
          </p:txBody>
        </p:sp>
        <p:graphicFrame>
          <p:nvGraphicFramePr>
            <p:cNvPr id="136193" name="Object 1"/>
            <p:cNvGraphicFramePr>
              <a:graphicFrameLocks noChangeAspect="1"/>
            </p:cNvGraphicFramePr>
            <p:nvPr/>
          </p:nvGraphicFramePr>
          <p:xfrm>
            <a:off x="4898" y="1332"/>
            <a:ext cx="526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864" name="公式" r:id="rId6" imgW="7617960" imgH="5783040" progId="Equation.3">
                    <p:embed/>
                  </p:oleObj>
                </mc:Choice>
                <mc:Fallback>
                  <p:oleObj name="公式" r:id="rId6" imgW="7617960" imgH="57830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8" y="1332"/>
                          <a:ext cx="526" cy="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80" name="AutoShape 8"/>
          <p:cNvSpPr>
            <a:spLocks noChangeArrowheads="1"/>
          </p:cNvSpPr>
          <p:nvPr/>
        </p:nvSpPr>
        <p:spPr bwMode="auto">
          <a:xfrm>
            <a:off x="546100" y="908050"/>
            <a:ext cx="7770813" cy="1584325"/>
          </a:xfrm>
          <a:prstGeom prst="wedgeRoundRectCallout">
            <a:avLst>
              <a:gd name="adj1" fmla="val -194"/>
              <a:gd name="adj2" fmla="val 31463"/>
              <a:gd name="adj3" fmla="val 1666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15000"/>
              </a:lnSpc>
            </a:pPr>
            <a:r>
              <a:rPr lang="zh-CN" altLang="en-US" b="1"/>
              <a:t>对于给定的置信水平</a:t>
            </a:r>
            <a:r>
              <a:rPr lang="en-US" altLang="zh-CN" b="1"/>
              <a:t>,  </a:t>
            </a:r>
            <a:r>
              <a:rPr lang="zh-CN" altLang="en-US" b="1"/>
              <a:t>根据</a:t>
            </a:r>
            <a:r>
              <a:rPr lang="en-US" altLang="zh-CN" b="1" i="1"/>
              <a:t>U</a:t>
            </a:r>
            <a:r>
              <a:rPr lang="zh-CN" altLang="en-US" b="1"/>
              <a:t>的分布，确定一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b="1"/>
              <a:t>个区间</a:t>
            </a:r>
            <a:r>
              <a:rPr lang="zh-CN" altLang="zh-CN" b="1"/>
              <a:t>, </a:t>
            </a:r>
            <a:r>
              <a:rPr lang="zh-CN" altLang="en-US" b="1"/>
              <a:t>使得</a:t>
            </a:r>
            <a:r>
              <a:rPr lang="en-US" altLang="zh-CN" b="1" i="1"/>
              <a:t>U</a:t>
            </a:r>
            <a:r>
              <a:rPr lang="zh-CN" altLang="en-US" b="1"/>
              <a:t>取值于该区间的概率为置信水平</a:t>
            </a:r>
            <a:r>
              <a:rPr lang="en-US" altLang="zh-CN" b="1"/>
              <a:t>.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93713" y="4868863"/>
            <a:ext cx="5259387" cy="1160462"/>
            <a:chOff x="698" y="2197"/>
            <a:chExt cx="3313" cy="731"/>
          </a:xfrm>
        </p:grpSpPr>
        <p:graphicFrame>
          <p:nvGraphicFramePr>
            <p:cNvPr id="136192" name="Object 0"/>
            <p:cNvGraphicFramePr>
              <a:graphicFrameLocks noChangeAspect="1"/>
            </p:cNvGraphicFramePr>
            <p:nvPr/>
          </p:nvGraphicFramePr>
          <p:xfrm>
            <a:off x="1117" y="2197"/>
            <a:ext cx="2894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865" name="公式" r:id="rId8" imgW="41789160" imgH="10661040" progId="Equation.3">
                    <p:embed/>
                  </p:oleObj>
                </mc:Choice>
                <mc:Fallback>
                  <p:oleObj name="公式" r:id="rId8" imgW="41789160" imgH="10661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2197"/>
                          <a:ext cx="2894" cy="7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698" y="2323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使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108700" y="3194050"/>
            <a:ext cx="2590800" cy="2971800"/>
            <a:chOff x="3984" y="1440"/>
            <a:chExt cx="1632" cy="1872"/>
          </a:xfrm>
        </p:grpSpPr>
        <p:sp>
          <p:nvSpPr>
            <p:cNvPr id="79885" name="AutoShape 13"/>
            <p:cNvSpPr>
              <a:spLocks noChangeArrowheads="1"/>
            </p:cNvSpPr>
            <p:nvPr/>
          </p:nvSpPr>
          <p:spPr bwMode="auto">
            <a:xfrm flipH="1">
              <a:off x="3984" y="1440"/>
              <a:ext cx="1152" cy="720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zh-CN" sz="2400" b="1"/>
            </a:p>
          </p:txBody>
        </p: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55" y="2056"/>
              <a:ext cx="661" cy="1256"/>
              <a:chOff x="2748" y="2113"/>
              <a:chExt cx="661" cy="1256"/>
            </a:xfrm>
          </p:grpSpPr>
          <p:sp>
            <p:nvSpPr>
              <p:cNvPr id="79887" name="Freeform 15"/>
              <p:cNvSpPr>
                <a:spLocks/>
              </p:cNvSpPr>
              <p:nvPr/>
            </p:nvSpPr>
            <p:spPr bwMode="auto">
              <a:xfrm>
                <a:off x="2748" y="2497"/>
                <a:ext cx="258" cy="428"/>
              </a:xfrm>
              <a:custGeom>
                <a:avLst/>
                <a:gdLst/>
                <a:ahLst/>
                <a:cxnLst>
                  <a:cxn ang="0">
                    <a:pos x="274" y="127"/>
                  </a:cxn>
                  <a:cxn ang="0">
                    <a:pos x="328" y="74"/>
                  </a:cxn>
                  <a:cxn ang="0">
                    <a:pos x="402" y="21"/>
                  </a:cxn>
                  <a:cxn ang="0">
                    <a:pos x="454" y="0"/>
                  </a:cxn>
                  <a:cxn ang="0">
                    <a:pos x="518" y="4"/>
                  </a:cxn>
                  <a:cxn ang="0">
                    <a:pos x="518" y="53"/>
                  </a:cxn>
                  <a:cxn ang="0">
                    <a:pos x="486" y="95"/>
                  </a:cxn>
                  <a:cxn ang="0">
                    <a:pos x="426" y="127"/>
                  </a:cxn>
                  <a:cxn ang="0">
                    <a:pos x="278" y="194"/>
                  </a:cxn>
                  <a:cxn ang="0">
                    <a:pos x="137" y="275"/>
                  </a:cxn>
                  <a:cxn ang="0">
                    <a:pos x="77" y="295"/>
                  </a:cxn>
                  <a:cxn ang="0">
                    <a:pos x="57" y="327"/>
                  </a:cxn>
                  <a:cxn ang="0">
                    <a:pos x="77" y="359"/>
                  </a:cxn>
                  <a:cxn ang="0">
                    <a:pos x="200" y="478"/>
                  </a:cxn>
                  <a:cxn ang="0">
                    <a:pos x="257" y="517"/>
                  </a:cxn>
                  <a:cxn ang="0">
                    <a:pos x="341" y="584"/>
                  </a:cxn>
                  <a:cxn ang="0">
                    <a:pos x="426" y="647"/>
                  </a:cxn>
                  <a:cxn ang="0">
                    <a:pos x="422" y="679"/>
                  </a:cxn>
                  <a:cxn ang="0">
                    <a:pos x="358" y="689"/>
                  </a:cxn>
                  <a:cxn ang="0">
                    <a:pos x="264" y="689"/>
                  </a:cxn>
                  <a:cxn ang="0">
                    <a:pos x="205" y="721"/>
                  </a:cxn>
                  <a:cxn ang="0">
                    <a:pos x="183" y="802"/>
                  </a:cxn>
                  <a:cxn ang="0">
                    <a:pos x="183" y="844"/>
                  </a:cxn>
                  <a:cxn ang="0">
                    <a:pos x="158" y="854"/>
                  </a:cxn>
                  <a:cxn ang="0">
                    <a:pos x="119" y="817"/>
                  </a:cxn>
                  <a:cxn ang="0">
                    <a:pos x="127" y="749"/>
                  </a:cxn>
                  <a:cxn ang="0">
                    <a:pos x="161" y="700"/>
                  </a:cxn>
                  <a:cxn ang="0">
                    <a:pos x="232" y="657"/>
                  </a:cxn>
                  <a:cxn ang="0">
                    <a:pos x="309" y="637"/>
                  </a:cxn>
                  <a:cxn ang="0">
                    <a:pos x="316" y="615"/>
                  </a:cxn>
                  <a:cxn ang="0">
                    <a:pos x="278" y="573"/>
                  </a:cxn>
                  <a:cxn ang="0">
                    <a:pos x="116" y="468"/>
                  </a:cxn>
                  <a:cxn ang="0">
                    <a:pos x="67" y="426"/>
                  </a:cxn>
                  <a:cxn ang="0">
                    <a:pos x="21" y="369"/>
                  </a:cxn>
                  <a:cxn ang="0">
                    <a:pos x="0" y="305"/>
                  </a:cxn>
                  <a:cxn ang="0">
                    <a:pos x="14" y="268"/>
                  </a:cxn>
                  <a:cxn ang="0">
                    <a:pos x="95" y="243"/>
                  </a:cxn>
                  <a:cxn ang="0">
                    <a:pos x="193" y="201"/>
                  </a:cxn>
                  <a:cxn ang="0">
                    <a:pos x="257" y="158"/>
                  </a:cxn>
                  <a:cxn ang="0">
                    <a:pos x="274" y="127"/>
                  </a:cxn>
                </a:cxnLst>
                <a:rect l="0" t="0" r="r" b="b"/>
                <a:pathLst>
                  <a:path w="518" h="854">
                    <a:moveTo>
                      <a:pt x="274" y="127"/>
                    </a:moveTo>
                    <a:lnTo>
                      <a:pt x="328" y="74"/>
                    </a:lnTo>
                    <a:lnTo>
                      <a:pt x="402" y="21"/>
                    </a:lnTo>
                    <a:lnTo>
                      <a:pt x="454" y="0"/>
                    </a:lnTo>
                    <a:lnTo>
                      <a:pt x="518" y="4"/>
                    </a:lnTo>
                    <a:lnTo>
                      <a:pt x="518" y="53"/>
                    </a:lnTo>
                    <a:lnTo>
                      <a:pt x="486" y="95"/>
                    </a:lnTo>
                    <a:lnTo>
                      <a:pt x="426" y="127"/>
                    </a:lnTo>
                    <a:lnTo>
                      <a:pt x="278" y="194"/>
                    </a:lnTo>
                    <a:lnTo>
                      <a:pt x="137" y="275"/>
                    </a:lnTo>
                    <a:lnTo>
                      <a:pt x="77" y="295"/>
                    </a:lnTo>
                    <a:lnTo>
                      <a:pt x="57" y="327"/>
                    </a:lnTo>
                    <a:lnTo>
                      <a:pt x="77" y="359"/>
                    </a:lnTo>
                    <a:lnTo>
                      <a:pt x="200" y="478"/>
                    </a:lnTo>
                    <a:lnTo>
                      <a:pt x="257" y="517"/>
                    </a:lnTo>
                    <a:lnTo>
                      <a:pt x="341" y="584"/>
                    </a:lnTo>
                    <a:lnTo>
                      <a:pt x="426" y="647"/>
                    </a:lnTo>
                    <a:lnTo>
                      <a:pt x="422" y="679"/>
                    </a:lnTo>
                    <a:lnTo>
                      <a:pt x="358" y="689"/>
                    </a:lnTo>
                    <a:lnTo>
                      <a:pt x="264" y="689"/>
                    </a:lnTo>
                    <a:lnTo>
                      <a:pt x="205" y="721"/>
                    </a:lnTo>
                    <a:lnTo>
                      <a:pt x="183" y="802"/>
                    </a:lnTo>
                    <a:lnTo>
                      <a:pt x="183" y="844"/>
                    </a:lnTo>
                    <a:lnTo>
                      <a:pt x="158" y="854"/>
                    </a:lnTo>
                    <a:lnTo>
                      <a:pt x="119" y="817"/>
                    </a:lnTo>
                    <a:lnTo>
                      <a:pt x="127" y="749"/>
                    </a:lnTo>
                    <a:lnTo>
                      <a:pt x="161" y="700"/>
                    </a:lnTo>
                    <a:lnTo>
                      <a:pt x="232" y="657"/>
                    </a:lnTo>
                    <a:lnTo>
                      <a:pt x="309" y="637"/>
                    </a:lnTo>
                    <a:lnTo>
                      <a:pt x="316" y="615"/>
                    </a:lnTo>
                    <a:lnTo>
                      <a:pt x="278" y="573"/>
                    </a:lnTo>
                    <a:lnTo>
                      <a:pt x="116" y="468"/>
                    </a:lnTo>
                    <a:lnTo>
                      <a:pt x="67" y="426"/>
                    </a:lnTo>
                    <a:lnTo>
                      <a:pt x="21" y="369"/>
                    </a:lnTo>
                    <a:lnTo>
                      <a:pt x="0" y="305"/>
                    </a:lnTo>
                    <a:lnTo>
                      <a:pt x="14" y="268"/>
                    </a:lnTo>
                    <a:lnTo>
                      <a:pt x="95" y="243"/>
                    </a:lnTo>
                    <a:lnTo>
                      <a:pt x="193" y="201"/>
                    </a:lnTo>
                    <a:lnTo>
                      <a:pt x="257" y="158"/>
                    </a:lnTo>
                    <a:lnTo>
                      <a:pt x="274" y="127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8" name="Freeform 16"/>
              <p:cNvSpPr>
                <a:spLocks/>
              </p:cNvSpPr>
              <p:nvPr/>
            </p:nvSpPr>
            <p:spPr bwMode="auto">
              <a:xfrm>
                <a:off x="2978" y="2478"/>
                <a:ext cx="180" cy="410"/>
              </a:xfrm>
              <a:custGeom>
                <a:avLst/>
                <a:gdLst/>
                <a:ahLst/>
                <a:cxnLst>
                  <a:cxn ang="0">
                    <a:pos x="77" y="62"/>
                  </a:cxn>
                  <a:cxn ang="0">
                    <a:pos x="109" y="10"/>
                  </a:cxn>
                  <a:cxn ang="0">
                    <a:pos x="148" y="0"/>
                  </a:cxn>
                  <a:cxn ang="0">
                    <a:pos x="201" y="0"/>
                  </a:cxn>
                  <a:cxn ang="0">
                    <a:pos x="268" y="38"/>
                  </a:cxn>
                  <a:cxn ang="0">
                    <a:pos x="310" y="123"/>
                  </a:cxn>
                  <a:cxn ang="0">
                    <a:pos x="342" y="232"/>
                  </a:cxn>
                  <a:cxn ang="0">
                    <a:pos x="360" y="343"/>
                  </a:cxn>
                  <a:cxn ang="0">
                    <a:pos x="360" y="495"/>
                  </a:cxn>
                  <a:cxn ang="0">
                    <a:pos x="321" y="661"/>
                  </a:cxn>
                  <a:cxn ang="0">
                    <a:pos x="265" y="758"/>
                  </a:cxn>
                  <a:cxn ang="0">
                    <a:pos x="190" y="807"/>
                  </a:cxn>
                  <a:cxn ang="0">
                    <a:pos x="120" y="819"/>
                  </a:cxn>
                  <a:cxn ang="0">
                    <a:pos x="67" y="787"/>
                  </a:cxn>
                  <a:cxn ang="0">
                    <a:pos x="25" y="748"/>
                  </a:cxn>
                  <a:cxn ang="0">
                    <a:pos x="13" y="685"/>
                  </a:cxn>
                  <a:cxn ang="0">
                    <a:pos x="0" y="565"/>
                  </a:cxn>
                  <a:cxn ang="0">
                    <a:pos x="10" y="417"/>
                  </a:cxn>
                  <a:cxn ang="0">
                    <a:pos x="42" y="263"/>
                  </a:cxn>
                  <a:cxn ang="0">
                    <a:pos x="63" y="154"/>
                  </a:cxn>
                  <a:cxn ang="0">
                    <a:pos x="77" y="62"/>
                  </a:cxn>
                </a:cxnLst>
                <a:rect l="0" t="0" r="r" b="b"/>
                <a:pathLst>
                  <a:path w="360" h="819">
                    <a:moveTo>
                      <a:pt x="77" y="62"/>
                    </a:moveTo>
                    <a:lnTo>
                      <a:pt x="109" y="10"/>
                    </a:lnTo>
                    <a:lnTo>
                      <a:pt x="148" y="0"/>
                    </a:lnTo>
                    <a:lnTo>
                      <a:pt x="201" y="0"/>
                    </a:lnTo>
                    <a:lnTo>
                      <a:pt x="268" y="38"/>
                    </a:lnTo>
                    <a:lnTo>
                      <a:pt x="310" y="123"/>
                    </a:lnTo>
                    <a:lnTo>
                      <a:pt x="342" y="232"/>
                    </a:lnTo>
                    <a:lnTo>
                      <a:pt x="360" y="343"/>
                    </a:lnTo>
                    <a:lnTo>
                      <a:pt x="360" y="495"/>
                    </a:lnTo>
                    <a:lnTo>
                      <a:pt x="321" y="661"/>
                    </a:lnTo>
                    <a:lnTo>
                      <a:pt x="265" y="758"/>
                    </a:lnTo>
                    <a:lnTo>
                      <a:pt x="190" y="807"/>
                    </a:lnTo>
                    <a:lnTo>
                      <a:pt x="120" y="819"/>
                    </a:lnTo>
                    <a:lnTo>
                      <a:pt x="67" y="787"/>
                    </a:lnTo>
                    <a:lnTo>
                      <a:pt x="25" y="748"/>
                    </a:lnTo>
                    <a:lnTo>
                      <a:pt x="13" y="685"/>
                    </a:lnTo>
                    <a:lnTo>
                      <a:pt x="0" y="565"/>
                    </a:lnTo>
                    <a:lnTo>
                      <a:pt x="10" y="417"/>
                    </a:lnTo>
                    <a:lnTo>
                      <a:pt x="42" y="263"/>
                    </a:lnTo>
                    <a:lnTo>
                      <a:pt x="63" y="154"/>
                    </a:lnTo>
                    <a:lnTo>
                      <a:pt x="77" y="62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9" name="Freeform 17"/>
              <p:cNvSpPr>
                <a:spLocks/>
              </p:cNvSpPr>
              <p:nvPr/>
            </p:nvSpPr>
            <p:spPr bwMode="auto">
              <a:xfrm>
                <a:off x="3028" y="2834"/>
                <a:ext cx="105" cy="535"/>
              </a:xfrm>
              <a:custGeom>
                <a:avLst/>
                <a:gdLst/>
                <a:ahLst/>
                <a:cxnLst>
                  <a:cxn ang="0">
                    <a:pos x="101" y="189"/>
                  </a:cxn>
                  <a:cxn ang="0">
                    <a:pos x="72" y="119"/>
                  </a:cxn>
                  <a:cxn ang="0">
                    <a:pos x="72" y="42"/>
                  </a:cxn>
                  <a:cxn ang="0">
                    <a:pos x="111" y="0"/>
                  </a:cxn>
                  <a:cxn ang="0">
                    <a:pos x="157" y="20"/>
                  </a:cxn>
                  <a:cxn ang="0">
                    <a:pos x="188" y="94"/>
                  </a:cxn>
                  <a:cxn ang="0">
                    <a:pos x="206" y="221"/>
                  </a:cxn>
                  <a:cxn ang="0">
                    <a:pos x="210" y="379"/>
                  </a:cxn>
                  <a:cxn ang="0">
                    <a:pos x="199" y="516"/>
                  </a:cxn>
                  <a:cxn ang="0">
                    <a:pos x="178" y="664"/>
                  </a:cxn>
                  <a:cxn ang="0">
                    <a:pos x="178" y="842"/>
                  </a:cxn>
                  <a:cxn ang="0">
                    <a:pos x="206" y="916"/>
                  </a:cxn>
                  <a:cxn ang="0">
                    <a:pos x="196" y="951"/>
                  </a:cxn>
                  <a:cxn ang="0">
                    <a:pos x="146" y="962"/>
                  </a:cxn>
                  <a:cxn ang="0">
                    <a:pos x="94" y="1012"/>
                  </a:cxn>
                  <a:cxn ang="0">
                    <a:pos x="69" y="1054"/>
                  </a:cxn>
                  <a:cxn ang="0">
                    <a:pos x="10" y="1068"/>
                  </a:cxn>
                  <a:cxn ang="0">
                    <a:pos x="0" y="1022"/>
                  </a:cxn>
                  <a:cxn ang="0">
                    <a:pos x="20" y="983"/>
                  </a:cxn>
                  <a:cxn ang="0">
                    <a:pos x="94" y="951"/>
                  </a:cxn>
                  <a:cxn ang="0">
                    <a:pos x="146" y="928"/>
                  </a:cxn>
                  <a:cxn ang="0">
                    <a:pos x="164" y="906"/>
                  </a:cxn>
                  <a:cxn ang="0">
                    <a:pos x="143" y="847"/>
                  </a:cxn>
                  <a:cxn ang="0">
                    <a:pos x="126" y="726"/>
                  </a:cxn>
                  <a:cxn ang="0">
                    <a:pos x="122" y="583"/>
                  </a:cxn>
                  <a:cxn ang="0">
                    <a:pos x="126" y="487"/>
                  </a:cxn>
                  <a:cxn ang="0">
                    <a:pos x="132" y="358"/>
                  </a:cxn>
                  <a:cxn ang="0">
                    <a:pos x="122" y="242"/>
                  </a:cxn>
                  <a:cxn ang="0">
                    <a:pos x="101" y="189"/>
                  </a:cxn>
                </a:cxnLst>
                <a:rect l="0" t="0" r="r" b="b"/>
                <a:pathLst>
                  <a:path w="210" h="1068">
                    <a:moveTo>
                      <a:pt x="101" y="189"/>
                    </a:moveTo>
                    <a:lnTo>
                      <a:pt x="72" y="119"/>
                    </a:lnTo>
                    <a:lnTo>
                      <a:pt x="72" y="42"/>
                    </a:lnTo>
                    <a:lnTo>
                      <a:pt x="111" y="0"/>
                    </a:lnTo>
                    <a:lnTo>
                      <a:pt x="157" y="20"/>
                    </a:lnTo>
                    <a:lnTo>
                      <a:pt x="188" y="94"/>
                    </a:lnTo>
                    <a:lnTo>
                      <a:pt x="206" y="221"/>
                    </a:lnTo>
                    <a:lnTo>
                      <a:pt x="210" y="379"/>
                    </a:lnTo>
                    <a:lnTo>
                      <a:pt x="199" y="516"/>
                    </a:lnTo>
                    <a:lnTo>
                      <a:pt x="178" y="664"/>
                    </a:lnTo>
                    <a:lnTo>
                      <a:pt x="178" y="842"/>
                    </a:lnTo>
                    <a:lnTo>
                      <a:pt x="206" y="916"/>
                    </a:lnTo>
                    <a:lnTo>
                      <a:pt x="196" y="951"/>
                    </a:lnTo>
                    <a:lnTo>
                      <a:pt x="146" y="962"/>
                    </a:lnTo>
                    <a:lnTo>
                      <a:pt x="94" y="1012"/>
                    </a:lnTo>
                    <a:lnTo>
                      <a:pt x="69" y="1054"/>
                    </a:lnTo>
                    <a:lnTo>
                      <a:pt x="10" y="1068"/>
                    </a:lnTo>
                    <a:lnTo>
                      <a:pt x="0" y="1022"/>
                    </a:lnTo>
                    <a:lnTo>
                      <a:pt x="20" y="983"/>
                    </a:lnTo>
                    <a:lnTo>
                      <a:pt x="94" y="951"/>
                    </a:lnTo>
                    <a:lnTo>
                      <a:pt x="146" y="928"/>
                    </a:lnTo>
                    <a:lnTo>
                      <a:pt x="164" y="906"/>
                    </a:lnTo>
                    <a:lnTo>
                      <a:pt x="143" y="847"/>
                    </a:lnTo>
                    <a:lnTo>
                      <a:pt x="126" y="726"/>
                    </a:lnTo>
                    <a:lnTo>
                      <a:pt x="122" y="583"/>
                    </a:lnTo>
                    <a:lnTo>
                      <a:pt x="126" y="487"/>
                    </a:lnTo>
                    <a:lnTo>
                      <a:pt x="132" y="358"/>
                    </a:lnTo>
                    <a:lnTo>
                      <a:pt x="122" y="242"/>
                    </a:lnTo>
                    <a:lnTo>
                      <a:pt x="101" y="189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0" name="Freeform 18"/>
              <p:cNvSpPr>
                <a:spLocks/>
              </p:cNvSpPr>
              <p:nvPr/>
            </p:nvSpPr>
            <p:spPr bwMode="auto">
              <a:xfrm>
                <a:off x="2881" y="2835"/>
                <a:ext cx="163" cy="533"/>
              </a:xfrm>
              <a:custGeom>
                <a:avLst/>
                <a:gdLst/>
                <a:ahLst/>
                <a:cxnLst>
                  <a:cxn ang="0">
                    <a:pos x="201" y="98"/>
                  </a:cxn>
                  <a:cxn ang="0">
                    <a:pos x="236" y="32"/>
                  </a:cxn>
                  <a:cxn ang="0">
                    <a:pos x="278" y="0"/>
                  </a:cxn>
                  <a:cxn ang="0">
                    <a:pos x="327" y="20"/>
                  </a:cxn>
                  <a:cxn ang="0">
                    <a:pos x="320" y="84"/>
                  </a:cxn>
                  <a:cxn ang="0">
                    <a:pos x="288" y="129"/>
                  </a:cxn>
                  <a:cxn ang="0">
                    <a:pos x="226" y="242"/>
                  </a:cxn>
                  <a:cxn ang="0">
                    <a:pos x="184" y="351"/>
                  </a:cxn>
                  <a:cxn ang="0">
                    <a:pos x="159" y="467"/>
                  </a:cxn>
                  <a:cxn ang="0">
                    <a:pos x="162" y="580"/>
                  </a:cxn>
                  <a:cxn ang="0">
                    <a:pos x="201" y="731"/>
                  </a:cxn>
                  <a:cxn ang="0">
                    <a:pos x="233" y="875"/>
                  </a:cxn>
                  <a:cxn ang="0">
                    <a:pos x="278" y="938"/>
                  </a:cxn>
                  <a:cxn ang="0">
                    <a:pos x="275" y="974"/>
                  </a:cxn>
                  <a:cxn ang="0">
                    <a:pos x="236" y="991"/>
                  </a:cxn>
                  <a:cxn ang="0">
                    <a:pos x="148" y="1005"/>
                  </a:cxn>
                  <a:cxn ang="0">
                    <a:pos x="85" y="1044"/>
                  </a:cxn>
                  <a:cxn ang="0">
                    <a:pos x="53" y="1065"/>
                  </a:cxn>
                  <a:cxn ang="0">
                    <a:pos x="0" y="1016"/>
                  </a:cxn>
                  <a:cxn ang="0">
                    <a:pos x="11" y="984"/>
                  </a:cxn>
                  <a:cxn ang="0">
                    <a:pos x="64" y="963"/>
                  </a:cxn>
                  <a:cxn ang="0">
                    <a:pos x="130" y="952"/>
                  </a:cxn>
                  <a:cxn ang="0">
                    <a:pos x="194" y="952"/>
                  </a:cxn>
                  <a:cxn ang="0">
                    <a:pos x="204" y="932"/>
                  </a:cxn>
                  <a:cxn ang="0">
                    <a:pos x="194" y="896"/>
                  </a:cxn>
                  <a:cxn ang="0">
                    <a:pos x="141" y="759"/>
                  </a:cxn>
                  <a:cxn ang="0">
                    <a:pos x="106" y="625"/>
                  </a:cxn>
                  <a:cxn ang="0">
                    <a:pos x="88" y="527"/>
                  </a:cxn>
                  <a:cxn ang="0">
                    <a:pos x="85" y="436"/>
                  </a:cxn>
                  <a:cxn ang="0">
                    <a:pos x="99" y="348"/>
                  </a:cxn>
                  <a:cxn ang="0">
                    <a:pos x="130" y="256"/>
                  </a:cxn>
                  <a:cxn ang="0">
                    <a:pos x="180" y="136"/>
                  </a:cxn>
                  <a:cxn ang="0">
                    <a:pos x="201" y="98"/>
                  </a:cxn>
                </a:cxnLst>
                <a:rect l="0" t="0" r="r" b="b"/>
                <a:pathLst>
                  <a:path w="327" h="1065">
                    <a:moveTo>
                      <a:pt x="201" y="98"/>
                    </a:moveTo>
                    <a:lnTo>
                      <a:pt x="236" y="32"/>
                    </a:lnTo>
                    <a:lnTo>
                      <a:pt x="278" y="0"/>
                    </a:lnTo>
                    <a:lnTo>
                      <a:pt x="327" y="20"/>
                    </a:lnTo>
                    <a:lnTo>
                      <a:pt x="320" y="84"/>
                    </a:lnTo>
                    <a:lnTo>
                      <a:pt x="288" y="129"/>
                    </a:lnTo>
                    <a:lnTo>
                      <a:pt x="226" y="242"/>
                    </a:lnTo>
                    <a:lnTo>
                      <a:pt x="184" y="351"/>
                    </a:lnTo>
                    <a:lnTo>
                      <a:pt x="159" y="467"/>
                    </a:lnTo>
                    <a:lnTo>
                      <a:pt x="162" y="580"/>
                    </a:lnTo>
                    <a:lnTo>
                      <a:pt x="201" y="731"/>
                    </a:lnTo>
                    <a:lnTo>
                      <a:pt x="233" y="875"/>
                    </a:lnTo>
                    <a:lnTo>
                      <a:pt x="278" y="938"/>
                    </a:lnTo>
                    <a:lnTo>
                      <a:pt x="275" y="974"/>
                    </a:lnTo>
                    <a:lnTo>
                      <a:pt x="236" y="991"/>
                    </a:lnTo>
                    <a:lnTo>
                      <a:pt x="148" y="1005"/>
                    </a:lnTo>
                    <a:lnTo>
                      <a:pt x="85" y="1044"/>
                    </a:lnTo>
                    <a:lnTo>
                      <a:pt x="53" y="1065"/>
                    </a:lnTo>
                    <a:lnTo>
                      <a:pt x="0" y="1016"/>
                    </a:lnTo>
                    <a:lnTo>
                      <a:pt x="11" y="984"/>
                    </a:lnTo>
                    <a:lnTo>
                      <a:pt x="64" y="963"/>
                    </a:lnTo>
                    <a:lnTo>
                      <a:pt x="130" y="952"/>
                    </a:lnTo>
                    <a:lnTo>
                      <a:pt x="194" y="952"/>
                    </a:lnTo>
                    <a:lnTo>
                      <a:pt x="204" y="932"/>
                    </a:lnTo>
                    <a:lnTo>
                      <a:pt x="194" y="896"/>
                    </a:lnTo>
                    <a:lnTo>
                      <a:pt x="141" y="759"/>
                    </a:lnTo>
                    <a:lnTo>
                      <a:pt x="106" y="625"/>
                    </a:lnTo>
                    <a:lnTo>
                      <a:pt x="88" y="527"/>
                    </a:lnTo>
                    <a:lnTo>
                      <a:pt x="85" y="436"/>
                    </a:lnTo>
                    <a:lnTo>
                      <a:pt x="99" y="348"/>
                    </a:lnTo>
                    <a:lnTo>
                      <a:pt x="130" y="256"/>
                    </a:lnTo>
                    <a:lnTo>
                      <a:pt x="180" y="136"/>
                    </a:lnTo>
                    <a:lnTo>
                      <a:pt x="201" y="98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1" name="Freeform 19"/>
              <p:cNvSpPr>
                <a:spLocks/>
              </p:cNvSpPr>
              <p:nvPr/>
            </p:nvSpPr>
            <p:spPr bwMode="auto">
              <a:xfrm>
                <a:off x="2912" y="2172"/>
                <a:ext cx="211" cy="278"/>
              </a:xfrm>
              <a:custGeom>
                <a:avLst/>
                <a:gdLst/>
                <a:ahLst/>
                <a:cxnLst>
                  <a:cxn ang="0">
                    <a:pos x="154" y="465"/>
                  </a:cxn>
                  <a:cxn ang="0">
                    <a:pos x="185" y="535"/>
                  </a:cxn>
                  <a:cxn ang="0">
                    <a:pos x="259" y="556"/>
                  </a:cxn>
                  <a:cxn ang="0">
                    <a:pos x="323" y="549"/>
                  </a:cxn>
                  <a:cxn ang="0">
                    <a:pos x="375" y="504"/>
                  </a:cxn>
                  <a:cxn ang="0">
                    <a:pos x="417" y="412"/>
                  </a:cxn>
                  <a:cxn ang="0">
                    <a:pos x="421" y="303"/>
                  </a:cxn>
                  <a:cxn ang="0">
                    <a:pos x="407" y="207"/>
                  </a:cxn>
                  <a:cxn ang="0">
                    <a:pos x="348" y="102"/>
                  </a:cxn>
                  <a:cxn ang="0">
                    <a:pos x="304" y="52"/>
                  </a:cxn>
                  <a:cxn ang="0">
                    <a:pos x="259" y="22"/>
                  </a:cxn>
                  <a:cxn ang="0">
                    <a:pos x="217" y="0"/>
                  </a:cxn>
                  <a:cxn ang="0">
                    <a:pos x="143" y="7"/>
                  </a:cxn>
                  <a:cxn ang="0">
                    <a:pos x="104" y="71"/>
                  </a:cxn>
                  <a:cxn ang="0">
                    <a:pos x="84" y="138"/>
                  </a:cxn>
                  <a:cxn ang="0">
                    <a:pos x="84" y="243"/>
                  </a:cxn>
                  <a:cxn ang="0">
                    <a:pos x="101" y="345"/>
                  </a:cxn>
                  <a:cxn ang="0">
                    <a:pos x="122" y="401"/>
                  </a:cxn>
                  <a:cxn ang="0">
                    <a:pos x="6" y="485"/>
                  </a:cxn>
                  <a:cxn ang="0">
                    <a:pos x="0" y="517"/>
                  </a:cxn>
                  <a:cxn ang="0">
                    <a:pos x="17" y="535"/>
                  </a:cxn>
                  <a:cxn ang="0">
                    <a:pos x="143" y="440"/>
                  </a:cxn>
                  <a:cxn ang="0">
                    <a:pos x="154" y="465"/>
                  </a:cxn>
                </a:cxnLst>
                <a:rect l="0" t="0" r="r" b="b"/>
                <a:pathLst>
                  <a:path w="421" h="556">
                    <a:moveTo>
                      <a:pt x="154" y="465"/>
                    </a:moveTo>
                    <a:lnTo>
                      <a:pt x="185" y="535"/>
                    </a:lnTo>
                    <a:lnTo>
                      <a:pt x="259" y="556"/>
                    </a:lnTo>
                    <a:lnTo>
                      <a:pt x="323" y="549"/>
                    </a:lnTo>
                    <a:lnTo>
                      <a:pt x="375" y="504"/>
                    </a:lnTo>
                    <a:lnTo>
                      <a:pt x="417" y="412"/>
                    </a:lnTo>
                    <a:lnTo>
                      <a:pt x="421" y="303"/>
                    </a:lnTo>
                    <a:lnTo>
                      <a:pt x="407" y="207"/>
                    </a:lnTo>
                    <a:lnTo>
                      <a:pt x="348" y="102"/>
                    </a:lnTo>
                    <a:lnTo>
                      <a:pt x="304" y="52"/>
                    </a:lnTo>
                    <a:lnTo>
                      <a:pt x="259" y="22"/>
                    </a:lnTo>
                    <a:lnTo>
                      <a:pt x="217" y="0"/>
                    </a:lnTo>
                    <a:lnTo>
                      <a:pt x="143" y="7"/>
                    </a:lnTo>
                    <a:lnTo>
                      <a:pt x="104" y="71"/>
                    </a:lnTo>
                    <a:lnTo>
                      <a:pt x="84" y="138"/>
                    </a:lnTo>
                    <a:lnTo>
                      <a:pt x="84" y="243"/>
                    </a:lnTo>
                    <a:lnTo>
                      <a:pt x="101" y="345"/>
                    </a:lnTo>
                    <a:lnTo>
                      <a:pt x="122" y="401"/>
                    </a:lnTo>
                    <a:lnTo>
                      <a:pt x="6" y="485"/>
                    </a:lnTo>
                    <a:lnTo>
                      <a:pt x="0" y="517"/>
                    </a:lnTo>
                    <a:lnTo>
                      <a:pt x="17" y="535"/>
                    </a:lnTo>
                    <a:lnTo>
                      <a:pt x="143" y="440"/>
                    </a:lnTo>
                    <a:lnTo>
                      <a:pt x="154" y="465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2" name="Freeform 20"/>
              <p:cNvSpPr>
                <a:spLocks/>
              </p:cNvSpPr>
              <p:nvPr/>
            </p:nvSpPr>
            <p:spPr bwMode="auto">
              <a:xfrm>
                <a:off x="2989" y="2113"/>
                <a:ext cx="420" cy="465"/>
              </a:xfrm>
              <a:custGeom>
                <a:avLst/>
                <a:gdLst/>
                <a:ahLst/>
                <a:cxnLst>
                  <a:cxn ang="0">
                    <a:pos x="558" y="643"/>
                  </a:cxn>
                  <a:cxn ang="0">
                    <a:pos x="516" y="686"/>
                  </a:cxn>
                  <a:cxn ang="0">
                    <a:pos x="428" y="738"/>
                  </a:cxn>
                  <a:cxn ang="0">
                    <a:pos x="348" y="770"/>
                  </a:cxn>
                  <a:cxn ang="0">
                    <a:pos x="291" y="801"/>
                  </a:cxn>
                  <a:cxn ang="0">
                    <a:pos x="238" y="844"/>
                  </a:cxn>
                  <a:cxn ang="0">
                    <a:pos x="232" y="917"/>
                  </a:cxn>
                  <a:cxn ang="0">
                    <a:pos x="284" y="931"/>
                  </a:cxn>
                  <a:cxn ang="0">
                    <a:pos x="417" y="854"/>
                  </a:cxn>
                  <a:cxn ang="0">
                    <a:pos x="516" y="762"/>
                  </a:cxn>
                  <a:cxn ang="0">
                    <a:pos x="632" y="647"/>
                  </a:cxn>
                  <a:cxn ang="0">
                    <a:pos x="726" y="573"/>
                  </a:cxn>
                  <a:cxn ang="0">
                    <a:pos x="807" y="516"/>
                  </a:cxn>
                  <a:cxn ang="0">
                    <a:pos x="839" y="488"/>
                  </a:cxn>
                  <a:cxn ang="0">
                    <a:pos x="828" y="454"/>
                  </a:cxn>
                  <a:cxn ang="0">
                    <a:pos x="790" y="404"/>
                  </a:cxn>
                  <a:cxn ang="0">
                    <a:pos x="649" y="327"/>
                  </a:cxn>
                  <a:cxn ang="0">
                    <a:pos x="516" y="257"/>
                  </a:cxn>
                  <a:cxn ang="0">
                    <a:pos x="354" y="183"/>
                  </a:cxn>
                  <a:cxn ang="0">
                    <a:pos x="294" y="141"/>
                  </a:cxn>
                  <a:cxn ang="0">
                    <a:pos x="232" y="84"/>
                  </a:cxn>
                  <a:cxn ang="0">
                    <a:pos x="168" y="22"/>
                  </a:cxn>
                  <a:cxn ang="0">
                    <a:pos x="112" y="0"/>
                  </a:cxn>
                  <a:cxn ang="0">
                    <a:pos x="0" y="78"/>
                  </a:cxn>
                  <a:cxn ang="0">
                    <a:pos x="7" y="151"/>
                  </a:cxn>
                  <a:cxn ang="0">
                    <a:pos x="27" y="180"/>
                  </a:cxn>
                  <a:cxn ang="0">
                    <a:pos x="84" y="168"/>
                  </a:cxn>
                  <a:cxn ang="0">
                    <a:pos x="74" y="138"/>
                  </a:cxn>
                  <a:cxn ang="0">
                    <a:pos x="52" y="126"/>
                  </a:cxn>
                  <a:cxn ang="0">
                    <a:pos x="42" y="88"/>
                  </a:cxn>
                  <a:cxn ang="0">
                    <a:pos x="104" y="46"/>
                  </a:cxn>
                  <a:cxn ang="0">
                    <a:pos x="158" y="88"/>
                  </a:cxn>
                  <a:cxn ang="0">
                    <a:pos x="158" y="126"/>
                  </a:cxn>
                  <a:cxn ang="0">
                    <a:pos x="136" y="172"/>
                  </a:cxn>
                  <a:cxn ang="0">
                    <a:pos x="154" y="204"/>
                  </a:cxn>
                  <a:cxn ang="0">
                    <a:pos x="259" y="232"/>
                  </a:cxn>
                  <a:cxn ang="0">
                    <a:pos x="301" y="193"/>
                  </a:cxn>
                  <a:cxn ang="0">
                    <a:pos x="442" y="278"/>
                  </a:cxn>
                  <a:cxn ang="0">
                    <a:pos x="558" y="330"/>
                  </a:cxn>
                  <a:cxn ang="0">
                    <a:pos x="621" y="362"/>
                  </a:cxn>
                  <a:cxn ang="0">
                    <a:pos x="684" y="394"/>
                  </a:cxn>
                  <a:cxn ang="0">
                    <a:pos x="733" y="436"/>
                  </a:cxn>
                  <a:cxn ang="0">
                    <a:pos x="765" y="478"/>
                  </a:cxn>
                  <a:cxn ang="0">
                    <a:pos x="736" y="509"/>
                  </a:cxn>
                  <a:cxn ang="0">
                    <a:pos x="670" y="552"/>
                  </a:cxn>
                  <a:cxn ang="0">
                    <a:pos x="600" y="600"/>
                  </a:cxn>
                  <a:cxn ang="0">
                    <a:pos x="558" y="643"/>
                  </a:cxn>
                </a:cxnLst>
                <a:rect l="0" t="0" r="r" b="b"/>
                <a:pathLst>
                  <a:path w="839" h="931">
                    <a:moveTo>
                      <a:pt x="558" y="643"/>
                    </a:moveTo>
                    <a:lnTo>
                      <a:pt x="516" y="686"/>
                    </a:lnTo>
                    <a:lnTo>
                      <a:pt x="428" y="738"/>
                    </a:lnTo>
                    <a:lnTo>
                      <a:pt x="348" y="770"/>
                    </a:lnTo>
                    <a:lnTo>
                      <a:pt x="291" y="801"/>
                    </a:lnTo>
                    <a:lnTo>
                      <a:pt x="238" y="844"/>
                    </a:lnTo>
                    <a:lnTo>
                      <a:pt x="232" y="917"/>
                    </a:lnTo>
                    <a:lnTo>
                      <a:pt x="284" y="931"/>
                    </a:lnTo>
                    <a:lnTo>
                      <a:pt x="417" y="854"/>
                    </a:lnTo>
                    <a:lnTo>
                      <a:pt x="516" y="762"/>
                    </a:lnTo>
                    <a:lnTo>
                      <a:pt x="632" y="647"/>
                    </a:lnTo>
                    <a:lnTo>
                      <a:pt x="726" y="573"/>
                    </a:lnTo>
                    <a:lnTo>
                      <a:pt x="807" y="516"/>
                    </a:lnTo>
                    <a:lnTo>
                      <a:pt x="839" y="488"/>
                    </a:lnTo>
                    <a:lnTo>
                      <a:pt x="828" y="454"/>
                    </a:lnTo>
                    <a:lnTo>
                      <a:pt x="790" y="404"/>
                    </a:lnTo>
                    <a:lnTo>
                      <a:pt x="649" y="327"/>
                    </a:lnTo>
                    <a:lnTo>
                      <a:pt x="516" y="257"/>
                    </a:lnTo>
                    <a:lnTo>
                      <a:pt x="354" y="183"/>
                    </a:lnTo>
                    <a:lnTo>
                      <a:pt x="294" y="141"/>
                    </a:lnTo>
                    <a:lnTo>
                      <a:pt x="232" y="84"/>
                    </a:lnTo>
                    <a:lnTo>
                      <a:pt x="168" y="22"/>
                    </a:lnTo>
                    <a:lnTo>
                      <a:pt x="112" y="0"/>
                    </a:lnTo>
                    <a:lnTo>
                      <a:pt x="0" y="78"/>
                    </a:lnTo>
                    <a:lnTo>
                      <a:pt x="7" y="151"/>
                    </a:lnTo>
                    <a:lnTo>
                      <a:pt x="27" y="180"/>
                    </a:lnTo>
                    <a:lnTo>
                      <a:pt x="84" y="168"/>
                    </a:lnTo>
                    <a:lnTo>
                      <a:pt x="74" y="138"/>
                    </a:lnTo>
                    <a:lnTo>
                      <a:pt x="52" y="126"/>
                    </a:lnTo>
                    <a:lnTo>
                      <a:pt x="42" y="88"/>
                    </a:lnTo>
                    <a:lnTo>
                      <a:pt x="104" y="46"/>
                    </a:lnTo>
                    <a:lnTo>
                      <a:pt x="158" y="88"/>
                    </a:lnTo>
                    <a:lnTo>
                      <a:pt x="158" y="126"/>
                    </a:lnTo>
                    <a:lnTo>
                      <a:pt x="136" y="172"/>
                    </a:lnTo>
                    <a:lnTo>
                      <a:pt x="154" y="204"/>
                    </a:lnTo>
                    <a:lnTo>
                      <a:pt x="259" y="232"/>
                    </a:lnTo>
                    <a:lnTo>
                      <a:pt x="301" y="193"/>
                    </a:lnTo>
                    <a:lnTo>
                      <a:pt x="442" y="278"/>
                    </a:lnTo>
                    <a:lnTo>
                      <a:pt x="558" y="330"/>
                    </a:lnTo>
                    <a:lnTo>
                      <a:pt x="621" y="362"/>
                    </a:lnTo>
                    <a:lnTo>
                      <a:pt x="684" y="394"/>
                    </a:lnTo>
                    <a:lnTo>
                      <a:pt x="733" y="436"/>
                    </a:lnTo>
                    <a:lnTo>
                      <a:pt x="765" y="478"/>
                    </a:lnTo>
                    <a:lnTo>
                      <a:pt x="736" y="509"/>
                    </a:lnTo>
                    <a:lnTo>
                      <a:pt x="670" y="552"/>
                    </a:lnTo>
                    <a:lnTo>
                      <a:pt x="600" y="600"/>
                    </a:lnTo>
                    <a:lnTo>
                      <a:pt x="558" y="643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893" name="Rectangle 21"/>
            <p:cNvSpPr>
              <a:spLocks noChangeArrowheads="1"/>
            </p:cNvSpPr>
            <p:nvPr/>
          </p:nvSpPr>
          <p:spPr bwMode="auto">
            <a:xfrm>
              <a:off x="4121" y="1468"/>
              <a:ext cx="101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 dirty="0"/>
                <a:t>为什么</a:t>
              </a:r>
            </a:p>
            <a:p>
              <a:pPr algn="ctr" eaLnBrk="1" hangingPunct="1"/>
              <a:r>
                <a:rPr lang="zh-CN" altLang="en-US" b="1" dirty="0"/>
                <a:t>这样取</a:t>
              </a:r>
              <a:r>
                <a:rPr lang="zh-CN" altLang="en-US" b="1" dirty="0">
                  <a:solidFill>
                    <a:schemeClr val="accent1"/>
                  </a:solidFill>
                </a:rPr>
                <a:t>？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0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6" name="Object 2048"/>
          <p:cNvGraphicFramePr>
            <a:graphicFrameLocks noChangeAspect="1"/>
          </p:cNvGraphicFramePr>
          <p:nvPr/>
        </p:nvGraphicFramePr>
        <p:xfrm>
          <a:off x="682625" y="5291157"/>
          <a:ext cx="669766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94" name="公式" r:id="rId3" imgW="67112640" imgH="10051200" progId="Equation.3">
                  <p:embed/>
                </p:oleObj>
              </mc:Choice>
              <mc:Fallback>
                <p:oleObj name="公式" r:id="rId3" imgW="67112640" imgH="1005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291157"/>
                        <a:ext cx="6697663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468313" y="42926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从中解得</a:t>
            </a:r>
          </a:p>
        </p:txBody>
      </p:sp>
      <p:pic>
        <p:nvPicPr>
          <p:cNvPr id="80911" name="Picture 15" descr="分位数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5600" y="2060575"/>
            <a:ext cx="3276600" cy="2720975"/>
          </a:xfrm>
          <a:prstGeom prst="rect">
            <a:avLst/>
          </a:prstGeom>
          <a:noFill/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06500" y="1054100"/>
            <a:ext cx="4186238" cy="573088"/>
            <a:chOff x="291" y="595"/>
            <a:chExt cx="2637" cy="361"/>
          </a:xfrm>
        </p:grpSpPr>
        <p:graphicFrame>
          <p:nvGraphicFramePr>
            <p:cNvPr id="137219" name="Object 2051"/>
            <p:cNvGraphicFramePr>
              <a:graphicFrameLocks noChangeAspect="1"/>
            </p:cNvGraphicFramePr>
            <p:nvPr/>
          </p:nvGraphicFramePr>
          <p:xfrm>
            <a:off x="2256" y="624"/>
            <a:ext cx="67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895" name="公式" r:id="rId6" imgW="371880" imgH="181080" progId="Equation.3">
                    <p:embed/>
                  </p:oleObj>
                </mc:Choice>
                <mc:Fallback>
                  <p:oleObj name="公式" r:id="rId6" imgW="371880" imgH="1810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624"/>
                          <a:ext cx="672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4" name="Rectangle 18"/>
            <p:cNvSpPr>
              <a:spLocks noChangeArrowheads="1"/>
            </p:cNvSpPr>
            <p:nvPr/>
          </p:nvSpPr>
          <p:spPr bwMode="auto">
            <a:xfrm>
              <a:off x="291" y="595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对给定的置信水平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68313" y="1916113"/>
            <a:ext cx="3627437" cy="628650"/>
            <a:chOff x="3139" y="1332"/>
            <a:chExt cx="2285" cy="396"/>
          </a:xfrm>
        </p:grpSpPr>
        <p:sp>
          <p:nvSpPr>
            <p:cNvPr id="80916" name="Rectangle 20"/>
            <p:cNvSpPr>
              <a:spLocks noChangeArrowheads="1"/>
            </p:cNvSpPr>
            <p:nvPr/>
          </p:nvSpPr>
          <p:spPr bwMode="auto">
            <a:xfrm>
              <a:off x="3139" y="1351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查正态分布表得</a:t>
              </a:r>
            </a:p>
          </p:txBody>
        </p:sp>
        <p:graphicFrame>
          <p:nvGraphicFramePr>
            <p:cNvPr id="137218" name="Object 2050"/>
            <p:cNvGraphicFramePr>
              <a:graphicFrameLocks noChangeAspect="1"/>
            </p:cNvGraphicFramePr>
            <p:nvPr/>
          </p:nvGraphicFramePr>
          <p:xfrm>
            <a:off x="4898" y="1332"/>
            <a:ext cx="526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896" name="公式" r:id="rId8" imgW="305280" imgH="228600" progId="Equation.3">
                    <p:embed/>
                  </p:oleObj>
                </mc:Choice>
                <mc:Fallback>
                  <p:oleObj name="公式" r:id="rId8" imgW="305280" imgH="2286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8" y="1332"/>
                          <a:ext cx="526" cy="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7217" name="Object 2049"/>
          <p:cNvGraphicFramePr>
            <a:graphicFrameLocks noChangeAspect="1"/>
          </p:cNvGraphicFramePr>
          <p:nvPr/>
        </p:nvGraphicFramePr>
        <p:xfrm>
          <a:off x="250825" y="2852738"/>
          <a:ext cx="459422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97" name="公式" r:id="rId10" imgW="1735200" imgH="438120" progId="Equation.3">
                  <p:embed/>
                </p:oleObj>
              </mc:Choice>
              <mc:Fallback>
                <p:oleObj name="公式" r:id="rId10" imgW="1735200" imgH="4381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852738"/>
                        <a:ext cx="4594225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1" name="Rectangle 25"/>
          <p:cNvSpPr>
            <a:spLocks noChangeArrowheads="1"/>
          </p:cNvSpPr>
          <p:nvPr/>
        </p:nvSpPr>
        <p:spPr bwMode="auto">
          <a:xfrm>
            <a:off x="4059238" y="196850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使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8" grpId="0" autoUpdateAnimBg="0"/>
      <p:bldP spid="8092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4957770" y="2843225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endParaRPr lang="zh-CN" altLang="zh-CN" sz="3200" b="1"/>
          </a:p>
        </p:txBody>
      </p:sp>
      <p:graphicFrame>
        <p:nvGraphicFramePr>
          <p:cNvPr id="138240" name="Object 2048"/>
          <p:cNvGraphicFramePr>
            <a:graphicFrameLocks noChangeAspect="1"/>
          </p:cNvGraphicFramePr>
          <p:nvPr/>
        </p:nvGraphicFramePr>
        <p:xfrm>
          <a:off x="1392245" y="2092338"/>
          <a:ext cx="4322763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12" name="公式" r:id="rId3" imgW="41789160" imgH="10051200" progId="Equation.3">
                  <p:embed/>
                </p:oleObj>
              </mc:Choice>
              <mc:Fallback>
                <p:oleObj name="公式" r:id="rId3" imgW="41789160" imgH="1005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45" y="2092338"/>
                        <a:ext cx="4322763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01695" y="32909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也可简记为</a:t>
            </a:r>
          </a:p>
        </p:txBody>
      </p:sp>
      <p:graphicFrame>
        <p:nvGraphicFramePr>
          <p:cNvPr id="138241" name="Object 2049"/>
          <p:cNvGraphicFramePr>
            <a:graphicFrameLocks noChangeAspect="1"/>
          </p:cNvGraphicFramePr>
          <p:nvPr/>
        </p:nvGraphicFramePr>
        <p:xfrm>
          <a:off x="2386020" y="3846525"/>
          <a:ext cx="30956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13" name="Equation" r:id="rId5" imgW="48501360" imgH="21636720" progId="">
                  <p:embed/>
                </p:oleObj>
              </mc:Choice>
              <mc:Fallback>
                <p:oleObj name="Equation" r:id="rId5" imgW="48501360" imgH="2163672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20" y="3846525"/>
                        <a:ext cx="3095625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01695" y="1362088"/>
            <a:ext cx="4200525" cy="539750"/>
            <a:chOff x="531" y="1315"/>
            <a:chExt cx="2646" cy="340"/>
          </a:xfrm>
        </p:grpSpPr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531" y="1315"/>
              <a:ext cx="26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于是所求</a:t>
              </a:r>
              <a:r>
                <a:rPr lang="zh-CN" altLang="zh-CN" b="1"/>
                <a:t>    的 </a:t>
              </a:r>
              <a:r>
                <a:rPr lang="zh-CN" altLang="en-US" b="1"/>
                <a:t>置信区间为</a:t>
              </a:r>
            </a:p>
          </p:txBody>
        </p:sp>
        <p:graphicFrame>
          <p:nvGraphicFramePr>
            <p:cNvPr id="138243" name="Object 2051"/>
            <p:cNvGraphicFramePr>
              <a:graphicFrameLocks noChangeAspect="1"/>
            </p:cNvGraphicFramePr>
            <p:nvPr/>
          </p:nvGraphicFramePr>
          <p:xfrm>
            <a:off x="1409" y="1365"/>
            <a:ext cx="27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914" name="公式" r:id="rId7" imgW="142920" imgH="152280" progId="Equation.3">
                    <p:embed/>
                  </p:oleObj>
                </mc:Choice>
                <mc:Fallback>
                  <p:oleObj name="公式" r:id="rId7" imgW="142920" imgH="1522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9" y="1365"/>
                          <a:ext cx="271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3981" name="Picture 13" descr="分位数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08625" y="1916113"/>
            <a:ext cx="3200400" cy="26574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8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0"/>
            <a:ext cx="7793037" cy="1143000"/>
          </a:xfrm>
        </p:spPr>
        <p:txBody>
          <a:bodyPr/>
          <a:lstStyle/>
          <a:p>
            <a:r>
              <a:rPr lang="zh-CN" altLang="en-US" dirty="0"/>
              <a:t>区间估计的</a:t>
            </a:r>
            <a:r>
              <a:rPr lang="en-US" altLang="zh-CN" dirty="0"/>
              <a:t>5</a:t>
            </a:r>
            <a:r>
              <a:rPr lang="zh-CN" altLang="en-US" dirty="0"/>
              <a:t>个步骤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950913" y="1450975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aphicFrame>
        <p:nvGraphicFramePr>
          <p:cNvPr id="231428" name="Object 4"/>
          <p:cNvGraphicFramePr>
            <a:graphicFrameLocks noChangeAspect="1"/>
          </p:cNvGraphicFramePr>
          <p:nvPr/>
        </p:nvGraphicFramePr>
        <p:xfrm>
          <a:off x="5219700" y="1196975"/>
          <a:ext cx="34290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13" name="公式" r:id="rId3" imgW="1079032" imgH="253890" progId="Equation.3">
                  <p:embed/>
                </p:oleObj>
              </mc:Choice>
              <mc:Fallback>
                <p:oleObj name="公式" r:id="rId3" imgW="1079032" imgH="25389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196975"/>
                        <a:ext cx="3429000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2195513" y="134143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0" y="1341438"/>
            <a:ext cx="1662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）取</a:t>
            </a:r>
          </a:p>
        </p:txBody>
      </p:sp>
      <p:graphicFrame>
        <p:nvGraphicFramePr>
          <p:cNvPr id="231431" name="Object 7"/>
          <p:cNvGraphicFramePr>
            <a:graphicFrameLocks noChangeAspect="1"/>
          </p:cNvGraphicFramePr>
          <p:nvPr/>
        </p:nvGraphicFramePr>
        <p:xfrm>
          <a:off x="1692275" y="1341438"/>
          <a:ext cx="4349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14" name="公式" r:id="rId5" imgW="139579" imgH="177646" progId="Equation.3">
                  <p:embed/>
                </p:oleObj>
              </mc:Choice>
              <mc:Fallback>
                <p:oleObj name="公式" r:id="rId5" imgW="139579" imgH="177646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341438"/>
                        <a:ext cx="43497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2051050" y="1268413"/>
            <a:ext cx="3028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的较优点估计量</a:t>
            </a: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0" y="1989138"/>
            <a:ext cx="1662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）由</a:t>
            </a:r>
          </a:p>
        </p:txBody>
      </p:sp>
      <p:graphicFrame>
        <p:nvGraphicFramePr>
          <p:cNvPr id="231434" name="Object 10"/>
          <p:cNvGraphicFramePr>
            <a:graphicFrameLocks noChangeAspect="1"/>
          </p:cNvGraphicFramePr>
          <p:nvPr/>
        </p:nvGraphicFramePr>
        <p:xfrm>
          <a:off x="1619250" y="1916113"/>
          <a:ext cx="44291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15" name="公式" r:id="rId7" imgW="139579" imgH="215713" progId="Equation.3">
                  <p:embed/>
                </p:oleObj>
              </mc:Choice>
              <mc:Fallback>
                <p:oleObj name="公式" r:id="rId7" imgW="139579" imgH="21571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16113"/>
                        <a:ext cx="442913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5" name="Text Box 11"/>
          <p:cNvSpPr txBox="1">
            <a:spLocks noChangeArrowheads="1"/>
          </p:cNvSpPr>
          <p:nvPr/>
        </p:nvSpPr>
        <p:spPr bwMode="auto">
          <a:xfrm>
            <a:off x="2000232" y="2000240"/>
            <a:ext cx="4248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出发，找一个样本函数</a:t>
            </a:r>
          </a:p>
        </p:txBody>
      </p:sp>
      <p:graphicFrame>
        <p:nvGraphicFramePr>
          <p:cNvPr id="231436" name="Object 12"/>
          <p:cNvGraphicFramePr>
            <a:graphicFrameLocks noChangeAspect="1"/>
          </p:cNvGraphicFramePr>
          <p:nvPr/>
        </p:nvGraphicFramePr>
        <p:xfrm>
          <a:off x="6227763" y="1916113"/>
          <a:ext cx="2592387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16" name="公式" r:id="rId9" imgW="850531" imgH="241195" progId="Equation.3">
                  <p:embed/>
                </p:oleObj>
              </mc:Choice>
              <mc:Fallback>
                <p:oleObj name="公式" r:id="rId9" imgW="850531" imgH="241195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916113"/>
                        <a:ext cx="2592387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7" name="Text Box 13"/>
          <p:cNvSpPr txBox="1">
            <a:spLocks noChangeArrowheads="1"/>
          </p:cNvSpPr>
          <p:nvPr/>
        </p:nvSpPr>
        <p:spPr bwMode="auto">
          <a:xfrm>
            <a:off x="971550" y="2492375"/>
            <a:ext cx="6280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其分布已知，且只含一个未知参数</a:t>
            </a:r>
          </a:p>
        </p:txBody>
      </p:sp>
      <p:graphicFrame>
        <p:nvGraphicFramePr>
          <p:cNvPr id="231438" name="Object 14"/>
          <p:cNvGraphicFramePr>
            <a:graphicFrameLocks noChangeAspect="1"/>
          </p:cNvGraphicFramePr>
          <p:nvPr/>
        </p:nvGraphicFramePr>
        <p:xfrm>
          <a:off x="6429388" y="2500306"/>
          <a:ext cx="434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17" name="公式" r:id="rId11" imgW="139579" imgH="177646" progId="Equation.3">
                  <p:embed/>
                </p:oleObj>
              </mc:Choice>
              <mc:Fallback>
                <p:oleObj name="公式" r:id="rId11" imgW="139579" imgH="177646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2500306"/>
                        <a:ext cx="434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9" name="Text Box 15"/>
          <p:cNvSpPr txBox="1">
            <a:spLocks noChangeArrowheads="1"/>
          </p:cNvSpPr>
          <p:nvPr/>
        </p:nvSpPr>
        <p:spPr bwMode="auto">
          <a:xfrm>
            <a:off x="0" y="3068638"/>
            <a:ext cx="614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）查表求得</a:t>
            </a:r>
            <a:r>
              <a:rPr lang="en-US" altLang="zh-CN" dirty="0"/>
              <a:t>W</a:t>
            </a:r>
            <a:r>
              <a:rPr lang="zh-CN" altLang="en-US" dirty="0"/>
              <a:t>的分位点，使得</a:t>
            </a:r>
          </a:p>
        </p:txBody>
      </p:sp>
      <p:graphicFrame>
        <p:nvGraphicFramePr>
          <p:cNvPr id="231440" name="Object 16"/>
          <p:cNvGraphicFramePr>
            <a:graphicFrameLocks noChangeAspect="1"/>
          </p:cNvGraphicFramePr>
          <p:nvPr/>
        </p:nvGraphicFramePr>
        <p:xfrm>
          <a:off x="788988" y="3573463"/>
          <a:ext cx="6211904" cy="1118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18" name="公式" r:id="rId12" imgW="1905000" imgH="342900" progId="Equation.3">
                  <p:embed/>
                </p:oleObj>
              </mc:Choice>
              <mc:Fallback>
                <p:oleObj name="公式" r:id="rId12" imgW="1905000" imgH="3429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3573463"/>
                        <a:ext cx="6211904" cy="11185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41" name="Text Box 17"/>
          <p:cNvSpPr txBox="1">
            <a:spLocks noChangeArrowheads="1"/>
          </p:cNvSpPr>
          <p:nvPr/>
        </p:nvSpPr>
        <p:spPr bwMode="auto">
          <a:xfrm>
            <a:off x="0" y="4581525"/>
            <a:ext cx="6391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）反解（</a:t>
            </a:r>
            <a:r>
              <a:rPr lang="en-US" altLang="zh-CN"/>
              <a:t>3</a:t>
            </a:r>
            <a:r>
              <a:rPr lang="zh-CN" altLang="en-US"/>
              <a:t>）中的不等式，即得</a:t>
            </a:r>
          </a:p>
        </p:txBody>
      </p:sp>
      <p:graphicFrame>
        <p:nvGraphicFramePr>
          <p:cNvPr id="231442" name="Object 18"/>
          <p:cNvGraphicFramePr>
            <a:graphicFrameLocks noChangeAspect="1"/>
          </p:cNvGraphicFramePr>
          <p:nvPr/>
        </p:nvGraphicFramePr>
        <p:xfrm>
          <a:off x="2195513" y="5013325"/>
          <a:ext cx="4805379" cy="829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19" name="公式" r:id="rId14" imgW="1397000" imgH="241300" progId="Equation.3">
                  <p:embed/>
                </p:oleObj>
              </mc:Choice>
              <mc:Fallback>
                <p:oleObj name="公式" r:id="rId14" imgW="1397000" imgH="2413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13325"/>
                        <a:ext cx="4805379" cy="8290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43" name="Text Box 19"/>
          <p:cNvSpPr txBox="1">
            <a:spLocks noChangeArrowheads="1"/>
          </p:cNvSpPr>
          <p:nvPr/>
        </p:nvSpPr>
        <p:spPr bwMode="auto">
          <a:xfrm>
            <a:off x="0" y="5949950"/>
            <a:ext cx="3694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）将样本值代入</a:t>
            </a:r>
          </a:p>
        </p:txBody>
      </p:sp>
      <p:graphicFrame>
        <p:nvGraphicFramePr>
          <p:cNvPr id="231444" name="Object 20"/>
          <p:cNvGraphicFramePr>
            <a:graphicFrameLocks noChangeAspect="1"/>
          </p:cNvGraphicFramePr>
          <p:nvPr/>
        </p:nvGraphicFramePr>
        <p:xfrm>
          <a:off x="3635375" y="5805488"/>
          <a:ext cx="11318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20" name="公式" r:id="rId16" imgW="355446" imgH="241195" progId="Equation.3">
                  <p:embed/>
                </p:oleObj>
              </mc:Choice>
              <mc:Fallback>
                <p:oleObj name="公式" r:id="rId16" imgW="355446" imgH="241195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805488"/>
                        <a:ext cx="1131888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45" name="Text Box 21"/>
          <p:cNvSpPr txBox="1">
            <a:spLocks noChangeArrowheads="1"/>
          </p:cNvSpPr>
          <p:nvPr/>
        </p:nvSpPr>
        <p:spPr bwMode="auto">
          <a:xfrm>
            <a:off x="4572000" y="5949950"/>
            <a:ext cx="2622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，得置信区间</a:t>
            </a:r>
          </a:p>
        </p:txBody>
      </p:sp>
      <p:graphicFrame>
        <p:nvGraphicFramePr>
          <p:cNvPr id="231446" name="Object 22"/>
          <p:cNvGraphicFramePr>
            <a:graphicFrameLocks noChangeAspect="1"/>
          </p:cNvGraphicFramePr>
          <p:nvPr/>
        </p:nvGraphicFramePr>
        <p:xfrm>
          <a:off x="7092950" y="5805488"/>
          <a:ext cx="15382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21" name="公式" r:id="rId18" imgW="482391" imgH="241195" progId="Equation.3">
                  <p:embed/>
                </p:oleObj>
              </mc:Choice>
              <mc:Fallback>
                <p:oleObj name="公式" r:id="rId18" imgW="482391" imgH="241195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5805488"/>
                        <a:ext cx="1538288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3" grpId="0"/>
      <p:bldP spid="231435" grpId="0"/>
      <p:bldP spid="231437" grpId="0"/>
      <p:bldP spid="231439" grpId="0"/>
      <p:bldP spid="231441" grpId="0"/>
      <p:bldP spid="231443" grpId="0"/>
      <p:bldP spid="23144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69900" y="1341438"/>
            <a:ext cx="7848600" cy="254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/>
              <a:t>        </a:t>
            </a:r>
            <a:r>
              <a:rPr lang="zh-CN" altLang="en-US" b="1"/>
              <a:t>可见，确定区间估计很关键的是要寻找一个</a:t>
            </a:r>
          </a:p>
          <a:p>
            <a:pPr>
              <a:lnSpc>
                <a:spcPct val="115000"/>
              </a:lnSpc>
            </a:pPr>
            <a:endParaRPr lang="zh-CN" altLang="en-US" b="1"/>
          </a:p>
          <a:p>
            <a:pPr>
              <a:lnSpc>
                <a:spcPct val="115000"/>
              </a:lnSpc>
            </a:pPr>
            <a:r>
              <a:rPr lang="zh-CN" altLang="en-US" b="1"/>
              <a:t>待估参数    和估计量</a:t>
            </a:r>
            <a:r>
              <a:rPr lang="en-US" altLang="zh-CN" b="1" i="1"/>
              <a:t>T </a:t>
            </a:r>
            <a:r>
              <a:rPr lang="zh-CN" altLang="en-US" b="1"/>
              <a:t>的函数</a:t>
            </a:r>
            <a:r>
              <a:rPr lang="en-US" altLang="zh-CN" b="1" i="1"/>
              <a:t>U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,    ), </a:t>
            </a:r>
            <a:r>
              <a:rPr lang="zh-CN" altLang="en-US" b="1"/>
              <a:t>且</a:t>
            </a:r>
            <a:r>
              <a:rPr lang="en-US" altLang="zh-CN" b="1" i="1"/>
              <a:t>U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,   )</a:t>
            </a:r>
          </a:p>
          <a:p>
            <a:pPr>
              <a:lnSpc>
                <a:spcPct val="115000"/>
              </a:lnSpc>
            </a:pPr>
            <a:endParaRPr lang="en-US" altLang="zh-CN" b="1"/>
          </a:p>
          <a:p>
            <a:pPr>
              <a:lnSpc>
                <a:spcPct val="115000"/>
              </a:lnSpc>
            </a:pPr>
            <a:r>
              <a:rPr lang="zh-CN" altLang="en-US" b="1"/>
              <a:t>的分布为已知</a:t>
            </a:r>
            <a:r>
              <a:rPr lang="en-US" altLang="zh-CN" b="1"/>
              <a:t>, </a:t>
            </a:r>
            <a:r>
              <a:rPr lang="zh-CN" altLang="en-US" b="1"/>
              <a:t>不依赖于任何未知参数 </a:t>
            </a:r>
            <a:r>
              <a:rPr lang="en-US" altLang="zh-CN" b="1"/>
              <a:t>.</a:t>
            </a:r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1944688" y="2408238"/>
          <a:ext cx="3952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3" name="公式" r:id="rId3" imgW="3346560" imgH="4258800" progId="Equation.3">
                  <p:embed/>
                </p:oleObj>
              </mc:Choice>
              <mc:Fallback>
                <p:oleObj name="公式" r:id="rId3" imgW="3346560" imgH="4258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2408238"/>
                        <a:ext cx="39528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5830888" y="2408238"/>
          <a:ext cx="396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4" name="公式" r:id="rId5" imgW="133560" imgH="171360" progId="Equation.3">
                  <p:embed/>
                </p:oleObj>
              </mc:Choice>
              <mc:Fallback>
                <p:oleObj name="公式" r:id="rId5" imgW="133560" imgH="1713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888" y="2408238"/>
                        <a:ext cx="3968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7488238" y="2408238"/>
          <a:ext cx="396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5" name="公式" r:id="rId7" imgW="133560" imgH="171360" progId="Equation.3">
                  <p:embed/>
                </p:oleObj>
              </mc:Choice>
              <mc:Fallback>
                <p:oleObj name="公式" r:id="rId7" imgW="133560" imgH="1713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8238" y="2408238"/>
                        <a:ext cx="3968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95288" y="4229100"/>
            <a:ext cx="7848600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/>
              <a:t>而这与总体分布有关，所以，</a:t>
            </a:r>
            <a:r>
              <a:rPr lang="zh-CN" altLang="en-US" b="1">
                <a:solidFill>
                  <a:schemeClr val="accent1"/>
                </a:solidFill>
              </a:rPr>
              <a:t>总体分布的形式是</a:t>
            </a:r>
          </a:p>
          <a:p>
            <a:pPr>
              <a:lnSpc>
                <a:spcPct val="115000"/>
              </a:lnSpc>
            </a:pPr>
            <a:endParaRPr lang="zh-CN" altLang="en-US" b="1">
              <a:solidFill>
                <a:schemeClr val="accent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b="1">
                <a:solidFill>
                  <a:schemeClr val="accent1"/>
                </a:solidFill>
              </a:rPr>
              <a:t>否已知，是怎样的类型，至关重要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598488" y="620713"/>
            <a:ext cx="7848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/>
              <a:t>        </a:t>
            </a:r>
            <a:r>
              <a:rPr lang="zh-CN" altLang="en-US" b="1">
                <a:solidFill>
                  <a:schemeClr val="hlink"/>
                </a:solidFill>
              </a:rPr>
              <a:t>需要指出的是</a:t>
            </a:r>
            <a:r>
              <a:rPr lang="zh-CN" altLang="en-US" b="1"/>
              <a:t>，给定样本，给定置信水平 ，</a:t>
            </a:r>
            <a:r>
              <a:rPr lang="zh-CN" altLang="en-US" b="1">
                <a:latin typeface="宋体" pitchFamily="2" charset="-122"/>
              </a:rPr>
              <a:t>置信区间也</a:t>
            </a:r>
            <a:r>
              <a:rPr lang="zh-CN" altLang="en-US" b="1">
                <a:solidFill>
                  <a:schemeClr val="accent1"/>
                </a:solidFill>
                <a:latin typeface="宋体" pitchFamily="2" charset="-122"/>
              </a:rPr>
              <a:t>不是唯一</a:t>
            </a:r>
            <a:r>
              <a:rPr lang="zh-CN" altLang="en-US" b="1">
                <a:latin typeface="宋体" pitchFamily="2" charset="-122"/>
              </a:rPr>
              <a:t>的</a:t>
            </a:r>
            <a:r>
              <a:rPr lang="en-US" altLang="zh-CN" b="1">
                <a:latin typeface="宋体" pitchFamily="2" charset="-122"/>
              </a:rPr>
              <a:t>.</a:t>
            </a:r>
            <a:endParaRPr lang="en-US" altLang="zh-CN" b="1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1309688" y="1935163"/>
            <a:ext cx="715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>
                <a:latin typeface="宋体" pitchFamily="2" charset="-122"/>
              </a:rPr>
              <a:t>对同一个参数，我们可以构造许多置信区间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93713" y="2420938"/>
            <a:ext cx="8326437" cy="2798762"/>
            <a:chOff x="311" y="1525"/>
            <a:chExt cx="5245" cy="1763"/>
          </a:xfrm>
        </p:grpSpPr>
        <p:graphicFrame>
          <p:nvGraphicFramePr>
            <p:cNvPr id="140288" name="Object 1024"/>
            <p:cNvGraphicFramePr>
              <a:graphicFrameLocks noChangeAspect="1"/>
            </p:cNvGraphicFramePr>
            <p:nvPr/>
          </p:nvGraphicFramePr>
          <p:xfrm>
            <a:off x="385" y="2001"/>
            <a:ext cx="89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28" name="公式" r:id="rId3" imgW="12499560" imgH="5173200" progId="Equation.3">
                    <p:embed/>
                  </p:oleObj>
                </mc:Choice>
                <mc:Fallback>
                  <p:oleObj name="公式" r:id="rId3" imgW="12499560" imgH="51732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001"/>
                          <a:ext cx="89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04" y="1525"/>
              <a:ext cx="4952" cy="372"/>
              <a:chOff x="604" y="1697"/>
              <a:chExt cx="4952" cy="372"/>
            </a:xfrm>
          </p:grpSpPr>
          <p:sp>
            <p:nvSpPr>
              <p:cNvPr id="94214" name="Rectangle 6"/>
              <p:cNvSpPr>
                <a:spLocks noChangeArrowheads="1"/>
              </p:cNvSpPr>
              <p:nvPr/>
            </p:nvSpPr>
            <p:spPr bwMode="auto">
              <a:xfrm>
                <a:off x="604" y="1697"/>
                <a:ext cx="495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lang="en-US" altLang="zh-CN" b="1"/>
                  <a:t>   </a:t>
                </a:r>
                <a:r>
                  <a:rPr lang="zh-CN" altLang="en-US" b="1"/>
                  <a:t>例如，设 </a:t>
                </a:r>
                <a:r>
                  <a:rPr lang="en-US" altLang="zh-CN" b="1" i="1"/>
                  <a:t>X</a:t>
                </a:r>
                <a:r>
                  <a:rPr lang="en-US" altLang="zh-CN" b="1" baseline="-25000"/>
                  <a:t>1 </a:t>
                </a:r>
                <a:r>
                  <a:rPr lang="en-US" altLang="zh-CN" b="1"/>
                  <a:t>, … , </a:t>
                </a:r>
                <a:r>
                  <a:rPr lang="en-US" altLang="zh-CN" b="1" i="1"/>
                  <a:t>X</a:t>
                </a:r>
                <a:r>
                  <a:rPr lang="en-US" altLang="zh-CN" b="1" i="1" baseline="-25000"/>
                  <a:t>n </a:t>
                </a:r>
                <a:r>
                  <a:rPr lang="zh-CN" altLang="en-US" b="1"/>
                  <a:t>是取自</a:t>
                </a:r>
                <a:r>
                  <a:rPr lang="zh-CN" altLang="zh-CN" b="1"/>
                  <a:t>                 </a:t>
                </a:r>
                <a:r>
                  <a:rPr lang="zh-CN" altLang="en-US" b="1"/>
                  <a:t>的样本 ，             </a:t>
                </a:r>
              </a:p>
            </p:txBody>
          </p:sp>
          <p:graphicFrame>
            <p:nvGraphicFramePr>
              <p:cNvPr id="140293" name="Object 1029"/>
              <p:cNvGraphicFramePr>
                <a:graphicFrameLocks noChangeAspect="1"/>
              </p:cNvGraphicFramePr>
              <p:nvPr/>
            </p:nvGraphicFramePr>
            <p:xfrm>
              <a:off x="3515" y="1706"/>
              <a:ext cx="907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29" name="公式" r:id="rId5" imgW="14940360" imgH="5478120" progId="Equation.3">
                      <p:embed/>
                    </p:oleObj>
                  </mc:Choice>
                  <mc:Fallback>
                    <p:oleObj name="公式" r:id="rId5" imgW="14940360" imgH="5478120" progId="Equation.3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5" y="1706"/>
                            <a:ext cx="907" cy="3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485" y="1886"/>
              <a:ext cx="48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endParaRPr lang="zh-CN" altLang="zh-CN" sz="3200" b="1"/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1201" y="1973"/>
              <a:ext cx="42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求参数    的置信水平为                      的置 </a:t>
              </a:r>
            </a:p>
          </p:txBody>
        </p:sp>
        <p:graphicFrame>
          <p:nvGraphicFramePr>
            <p:cNvPr id="140289" name="Object 1025"/>
            <p:cNvGraphicFramePr>
              <a:graphicFrameLocks noChangeAspect="1"/>
            </p:cNvGraphicFramePr>
            <p:nvPr/>
          </p:nvGraphicFramePr>
          <p:xfrm>
            <a:off x="1907" y="2031"/>
            <a:ext cx="27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30" name="公式" r:id="rId7" imgW="3651840" imgH="3953880" progId="Equation.3">
                    <p:embed/>
                  </p:oleObj>
                </mc:Choice>
                <mc:Fallback>
                  <p:oleObj name="公式" r:id="rId7" imgW="3651840" imgH="395388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" y="2031"/>
                          <a:ext cx="270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290" name="Object 1026"/>
            <p:cNvGraphicFramePr>
              <a:graphicFrameLocks noChangeAspect="1"/>
            </p:cNvGraphicFramePr>
            <p:nvPr/>
          </p:nvGraphicFramePr>
          <p:xfrm>
            <a:off x="3515" y="2000"/>
            <a:ext cx="59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31" name="Equation" r:id="rId9" imgW="8228160" imgH="4258800" progId="">
                    <p:embed/>
                  </p:oleObj>
                </mc:Choice>
                <mc:Fallback>
                  <p:oleObj name="Equation" r:id="rId9" imgW="8228160" imgH="4258800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000"/>
                          <a:ext cx="590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613" y="2568"/>
              <a:ext cx="2083" cy="720"/>
              <a:chOff x="2189" y="1488"/>
              <a:chExt cx="2083" cy="720"/>
            </a:xfrm>
          </p:grpSpPr>
          <p:sp>
            <p:nvSpPr>
              <p:cNvPr id="94224" name="Rectangle 16"/>
              <p:cNvSpPr>
                <a:spLocks noChangeArrowheads="1"/>
              </p:cNvSpPr>
              <p:nvPr/>
            </p:nvSpPr>
            <p:spPr bwMode="auto">
              <a:xfrm>
                <a:off x="3284" y="1651"/>
                <a:ext cx="98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zh-CN" sz="3200" b="1"/>
                  <a:t>~</a:t>
                </a:r>
                <a:r>
                  <a:rPr lang="en-US" altLang="zh-CN" sz="3200" b="1" i="1"/>
                  <a:t>N</a:t>
                </a:r>
                <a:r>
                  <a:rPr lang="en-US" altLang="zh-CN" sz="3200" b="1"/>
                  <a:t>(0, 1)</a:t>
                </a:r>
                <a:endParaRPr lang="en-US" altLang="zh-CN" sz="3200" b="1">
                  <a:latin typeface="宋体" pitchFamily="2" charset="-122"/>
                </a:endParaRPr>
              </a:p>
            </p:txBody>
          </p:sp>
          <p:graphicFrame>
            <p:nvGraphicFramePr>
              <p:cNvPr id="140292" name="Object 1028"/>
              <p:cNvGraphicFramePr>
                <a:graphicFrameLocks noChangeAspect="1"/>
              </p:cNvGraphicFramePr>
              <p:nvPr/>
            </p:nvGraphicFramePr>
            <p:xfrm>
              <a:off x="2189" y="1488"/>
              <a:ext cx="1175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32" name="公式" r:id="rId11" imgW="17381160" imgH="10661040" progId="Equation.3">
                      <p:embed/>
                    </p:oleObj>
                  </mc:Choice>
                  <mc:Fallback>
                    <p:oleObj name="公式" r:id="rId11" imgW="17381160" imgH="10661040" progId="Equation.3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9" y="1488"/>
                            <a:ext cx="1175" cy="7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0291" name="Object 1027"/>
            <p:cNvGraphicFramePr>
              <a:graphicFrameLocks noChangeAspect="1"/>
            </p:cNvGraphicFramePr>
            <p:nvPr/>
          </p:nvGraphicFramePr>
          <p:xfrm>
            <a:off x="4105" y="2045"/>
            <a:ext cx="5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33" name="Equation" r:id="rId13" imgW="939392" imgH="317362" progId="">
                    <p:embed/>
                  </p:oleObj>
                </mc:Choice>
                <mc:Fallback>
                  <p:oleObj name="Equation" r:id="rId13" imgW="939392" imgH="317362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045"/>
                          <a:ext cx="59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8" name="Rectangle 20"/>
            <p:cNvSpPr>
              <a:spLocks noChangeArrowheads="1"/>
            </p:cNvSpPr>
            <p:nvPr/>
          </p:nvSpPr>
          <p:spPr bwMode="auto">
            <a:xfrm>
              <a:off x="311" y="2408"/>
              <a:ext cx="8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/>
                <a:t>信区间</a:t>
              </a:r>
              <a:r>
                <a:rPr lang="en-US" altLang="zh-CN" b="1"/>
                <a:t>.</a:t>
              </a:r>
            </a:p>
          </p:txBody>
        </p:sp>
      </p:grp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468313" y="5335588"/>
            <a:ext cx="79914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由标准正态分布表，对任意</a:t>
            </a:r>
            <a:r>
              <a:rPr lang="en-US" altLang="zh-CN" b="1" i="1"/>
              <a:t>a</a:t>
            </a:r>
            <a:r>
              <a:rPr lang="zh-CN" altLang="en-US" b="1"/>
              <a:t>、</a:t>
            </a:r>
            <a:r>
              <a:rPr lang="en-US" altLang="zh-CN" b="1" i="1"/>
              <a:t>b</a:t>
            </a:r>
            <a:r>
              <a:rPr lang="zh-CN" altLang="en-US" b="1"/>
              <a:t>，</a:t>
            </a:r>
            <a:r>
              <a:rPr lang="zh-CN" altLang="en-US" b="1">
                <a:latin typeface="宋体" pitchFamily="2" charset="-122"/>
              </a:rPr>
              <a:t>我们可以求得        </a:t>
            </a:r>
            <a:r>
              <a:rPr lang="en-US" altLang="zh-CN" b="1" i="1">
                <a:solidFill>
                  <a:schemeClr val="accent1"/>
                </a:solidFill>
              </a:rPr>
              <a:t>P</a:t>
            </a:r>
            <a:r>
              <a:rPr lang="en-US" altLang="zh-CN" b="1">
                <a:solidFill>
                  <a:schemeClr val="accent1"/>
                </a:solidFill>
              </a:rPr>
              <a:t>( </a:t>
            </a:r>
            <a:r>
              <a:rPr lang="en-US" altLang="zh-CN" b="1" i="1">
                <a:solidFill>
                  <a:schemeClr val="accent1"/>
                </a:solidFill>
              </a:rPr>
              <a:t>a</a:t>
            </a:r>
            <a:r>
              <a:rPr lang="en-US" altLang="zh-CN" b="1">
                <a:solidFill>
                  <a:schemeClr val="accent1"/>
                </a:solidFill>
              </a:rPr>
              <a:t>&lt;</a:t>
            </a:r>
            <a:r>
              <a:rPr lang="en-US" altLang="zh-CN" b="1" i="1">
                <a:solidFill>
                  <a:schemeClr val="accent1"/>
                </a:solidFill>
              </a:rPr>
              <a:t>U</a:t>
            </a:r>
            <a:r>
              <a:rPr lang="en-US" altLang="zh-CN" b="1">
                <a:solidFill>
                  <a:schemeClr val="accent1"/>
                </a:solidFill>
              </a:rPr>
              <a:t>&lt;</a:t>
            </a:r>
            <a:r>
              <a:rPr lang="en-US" altLang="zh-CN" b="1" i="1">
                <a:solidFill>
                  <a:schemeClr val="accent1"/>
                </a:solidFill>
              </a:rPr>
              <a:t>b</a:t>
            </a:r>
            <a:r>
              <a:rPr lang="en-US" altLang="zh-CN" b="1">
                <a:solidFill>
                  <a:schemeClr val="accent1"/>
                </a:solidFill>
              </a:rPr>
              <a:t>) </a:t>
            </a:r>
            <a:r>
              <a:rPr lang="en-US" altLang="zh-CN" b="1"/>
              <a:t>.</a:t>
            </a:r>
            <a:endParaRPr lang="en-US" altLang="zh-CN" b="1">
              <a:latin typeface="宋体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211" grpId="0" autoUpdateAnimBg="0"/>
      <p:bldP spid="94229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4306888" y="827088"/>
            <a:ext cx="1568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3200" b="1"/>
              <a:t>~</a:t>
            </a:r>
            <a:r>
              <a:rPr lang="en-US" altLang="zh-CN" sz="3200" b="1" i="1"/>
              <a:t>N</a:t>
            </a:r>
            <a:r>
              <a:rPr lang="en-US" altLang="zh-CN" sz="3200" b="1"/>
              <a:t>(0, 1)</a:t>
            </a:r>
            <a:endParaRPr lang="en-US" altLang="zh-CN" sz="3200" b="1">
              <a:latin typeface="宋体" pitchFamily="2" charset="-122"/>
            </a:endParaRPr>
          </a:p>
        </p:txBody>
      </p:sp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2568575" y="568325"/>
          <a:ext cx="18653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80" name="公式" r:id="rId3" imgW="714960" imgH="438120" progId="Equation.3">
                  <p:embed/>
                </p:oleObj>
              </mc:Choice>
              <mc:Fallback>
                <p:oleObj name="公式" r:id="rId3" imgW="714960" imgH="43812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568325"/>
                        <a:ext cx="1865313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85850" y="1635125"/>
            <a:ext cx="6084888" cy="579438"/>
            <a:chOff x="631" y="768"/>
            <a:chExt cx="3833" cy="365"/>
          </a:xfrm>
        </p:grpSpPr>
        <p:sp>
          <p:nvSpPr>
            <p:cNvPr id="96269" name="Rectangle 13"/>
            <p:cNvSpPr>
              <a:spLocks noChangeArrowheads="1"/>
            </p:cNvSpPr>
            <p:nvPr/>
          </p:nvSpPr>
          <p:spPr bwMode="auto">
            <a:xfrm>
              <a:off x="631" y="787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例如，由</a:t>
              </a:r>
            </a:p>
          </p:txBody>
        </p:sp>
        <p:sp>
          <p:nvSpPr>
            <p:cNvPr id="96270" name="Rectangle 14"/>
            <p:cNvSpPr>
              <a:spLocks noChangeArrowheads="1"/>
            </p:cNvSpPr>
            <p:nvPr/>
          </p:nvSpPr>
          <p:spPr bwMode="auto">
            <a:xfrm>
              <a:off x="1746" y="768"/>
              <a:ext cx="27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3200" b="1" i="1"/>
                <a:t>P</a:t>
              </a:r>
              <a:r>
                <a:rPr lang="en-US" altLang="zh-CN" sz="3200" b="1"/>
                <a:t>(-1.96</a:t>
              </a:r>
              <a:r>
                <a:rPr lang="en-US" altLang="zh-CN" sz="3200" b="1">
                  <a:sym typeface="Math1" pitchFamily="2" charset="2"/>
                </a:rPr>
                <a:t>≤</a:t>
              </a:r>
              <a:r>
                <a:rPr lang="en-US" altLang="zh-CN" sz="3200" b="1" i="1"/>
                <a:t>U</a:t>
              </a:r>
              <a:r>
                <a:rPr lang="en-US" altLang="zh-CN" sz="3200" b="1">
                  <a:sym typeface="Math1" pitchFamily="2" charset="2"/>
                </a:rPr>
                <a:t>≤1.96)=0.95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684338" y="2320925"/>
            <a:ext cx="5715000" cy="2006600"/>
            <a:chOff x="768" y="1328"/>
            <a:chExt cx="4222" cy="1441"/>
          </a:xfrm>
        </p:grpSpPr>
        <p:pic>
          <p:nvPicPr>
            <p:cNvPr id="96282" name="Picture 26" descr="未标题-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8" y="1328"/>
              <a:ext cx="3994" cy="1312"/>
            </a:xfrm>
            <a:prstGeom prst="rect">
              <a:avLst/>
            </a:prstGeom>
            <a:noFill/>
          </p:spPr>
        </p:pic>
        <p:graphicFrame>
          <p:nvGraphicFramePr>
            <p:cNvPr id="96280" name="Object 24"/>
            <p:cNvGraphicFramePr>
              <a:graphicFrameLocks noChangeAspect="1"/>
            </p:cNvGraphicFramePr>
            <p:nvPr/>
          </p:nvGraphicFramePr>
          <p:xfrm>
            <a:off x="2765" y="1392"/>
            <a:ext cx="59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81" name="公式" r:id="rId6" imgW="8533440" imgH="4868640" progId="Equation.3">
                    <p:embed/>
                  </p:oleObj>
                </mc:Choice>
                <mc:Fallback>
                  <p:oleObj name="公式" r:id="rId6" imgW="8533440" imgH="486864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5" y="1392"/>
                          <a:ext cx="592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81" name="Object 25"/>
            <p:cNvGraphicFramePr>
              <a:graphicFrameLocks noChangeAspect="1"/>
            </p:cNvGraphicFramePr>
            <p:nvPr/>
          </p:nvGraphicFramePr>
          <p:xfrm>
            <a:off x="4781" y="2400"/>
            <a:ext cx="20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82" name="公式" r:id="rId8" imgW="3041640" imgH="3344040" progId="Equation.3">
                    <p:embed/>
                  </p:oleObj>
                </mc:Choice>
                <mc:Fallback>
                  <p:oleObj name="公式" r:id="rId8" imgW="3041640" imgH="334404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1" y="2400"/>
                          <a:ext cx="209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83" name="Object 27"/>
            <p:cNvGraphicFramePr>
              <a:graphicFrameLocks noChangeAspect="1"/>
            </p:cNvGraphicFramePr>
            <p:nvPr/>
          </p:nvGraphicFramePr>
          <p:xfrm>
            <a:off x="3869" y="2544"/>
            <a:ext cx="38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83" name="公式" r:id="rId10" imgW="7313040" imgH="4258800" progId="Equation.3">
                    <p:embed/>
                  </p:oleObj>
                </mc:Choice>
                <mc:Fallback>
                  <p:oleObj name="公式" r:id="rId10" imgW="7313040" imgH="42588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" y="2544"/>
                          <a:ext cx="384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84" name="Object 28"/>
            <p:cNvGraphicFramePr>
              <a:graphicFrameLocks noChangeAspect="1"/>
            </p:cNvGraphicFramePr>
            <p:nvPr/>
          </p:nvGraphicFramePr>
          <p:xfrm>
            <a:off x="1108" y="2496"/>
            <a:ext cx="53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84" name="公式" r:id="rId12" imgW="10058760" imgH="4258800" progId="Equation.3">
                    <p:embed/>
                  </p:oleObj>
                </mc:Choice>
                <mc:Fallback>
                  <p:oleObj name="公式" r:id="rId12" imgW="10058760" imgH="42588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8" y="2496"/>
                          <a:ext cx="531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9" name="Object 23"/>
            <p:cNvGraphicFramePr>
              <a:graphicFrameLocks noChangeAspect="1"/>
            </p:cNvGraphicFramePr>
            <p:nvPr/>
          </p:nvGraphicFramePr>
          <p:xfrm>
            <a:off x="2352" y="2016"/>
            <a:ext cx="57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85" name="公式" r:id="rId14" imgW="7313040" imgH="4258800" progId="Equation.3">
                    <p:embed/>
                  </p:oleObj>
                </mc:Choice>
                <mc:Fallback>
                  <p:oleObj name="公式" r:id="rId14" imgW="7313040" imgH="425880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016"/>
                          <a:ext cx="576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88" name="Object 32"/>
          <p:cNvGraphicFramePr>
            <a:graphicFrameLocks noChangeAspect="1"/>
          </p:cNvGraphicFramePr>
          <p:nvPr/>
        </p:nvGraphicFramePr>
        <p:xfrm>
          <a:off x="1347788" y="5772150"/>
          <a:ext cx="52403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86" name="公式" r:id="rId16" imgW="49111560" imgH="5783040" progId="Equation.3">
                  <p:embed/>
                </p:oleObj>
              </mc:Choice>
              <mc:Fallback>
                <p:oleObj name="公式" r:id="rId16" imgW="49111560" imgH="57830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5772150"/>
                        <a:ext cx="5240337" cy="609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39750" y="4408488"/>
            <a:ext cx="7234238" cy="1163637"/>
            <a:chOff x="431" y="2707"/>
            <a:chExt cx="4557" cy="733"/>
          </a:xfrm>
        </p:grpSpPr>
        <p:sp>
          <p:nvSpPr>
            <p:cNvPr id="96259" name="Rectangle 3"/>
            <p:cNvSpPr>
              <a:spLocks noChangeArrowheads="1"/>
            </p:cNvSpPr>
            <p:nvPr/>
          </p:nvSpPr>
          <p:spPr bwMode="auto">
            <a:xfrm>
              <a:off x="473" y="2736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我们得到</a:t>
              </a:r>
            </a:p>
          </p:txBody>
        </p:sp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1386" y="2736"/>
              <a:ext cx="21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均值     的置信水平为</a:t>
              </a:r>
            </a:p>
          </p:txBody>
        </p:sp>
        <p:graphicFrame>
          <p:nvGraphicFramePr>
            <p:cNvPr id="96261" name="Object 5"/>
            <p:cNvGraphicFramePr>
              <a:graphicFrameLocks noChangeAspect="1"/>
            </p:cNvGraphicFramePr>
            <p:nvPr/>
          </p:nvGraphicFramePr>
          <p:xfrm>
            <a:off x="1932" y="2813"/>
            <a:ext cx="27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87" name="公式" r:id="rId18" imgW="142920" imgH="152280" progId="Equation.3">
                    <p:embed/>
                  </p:oleObj>
                </mc:Choice>
                <mc:Fallback>
                  <p:oleObj name="公式" r:id="rId18" imgW="142920" imgH="15228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2813"/>
                          <a:ext cx="270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2" name="Object 6"/>
            <p:cNvGraphicFramePr>
              <a:graphicFrameLocks noChangeAspect="1"/>
            </p:cNvGraphicFramePr>
            <p:nvPr/>
          </p:nvGraphicFramePr>
          <p:xfrm>
            <a:off x="3517" y="2741"/>
            <a:ext cx="60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88" name="公式" r:id="rId20" imgW="333720" imgH="171360" progId="Equation.3">
                    <p:embed/>
                  </p:oleObj>
                </mc:Choice>
                <mc:Fallback>
                  <p:oleObj name="公式" r:id="rId20" imgW="333720" imgH="17136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7" y="2741"/>
                          <a:ext cx="609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4647" y="2707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的</a:t>
              </a:r>
            </a:p>
          </p:txBody>
        </p:sp>
        <p:sp>
          <p:nvSpPr>
            <p:cNvPr id="96264" name="Rectangle 8"/>
            <p:cNvSpPr>
              <a:spLocks noChangeArrowheads="1"/>
            </p:cNvSpPr>
            <p:nvPr/>
          </p:nvSpPr>
          <p:spPr bwMode="auto">
            <a:xfrm>
              <a:off x="431" y="3113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置信区间为</a:t>
              </a:r>
            </a:p>
          </p:txBody>
        </p:sp>
        <p:graphicFrame>
          <p:nvGraphicFramePr>
            <p:cNvPr id="96290" name="Object 34"/>
            <p:cNvGraphicFramePr>
              <a:graphicFrameLocks noChangeAspect="1"/>
            </p:cNvGraphicFramePr>
            <p:nvPr/>
          </p:nvGraphicFramePr>
          <p:xfrm>
            <a:off x="4107" y="2795"/>
            <a:ext cx="5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89" name="Equation" r:id="rId22" imgW="939392" imgH="317362" progId="">
                    <p:embed/>
                  </p:oleObj>
                </mc:Choice>
                <mc:Fallback>
                  <p:oleObj name="Equation" r:id="rId22" imgW="939392" imgH="317362" progId="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7" y="2795"/>
                          <a:ext cx="59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18"/>
          <p:cNvGrpSpPr>
            <a:grpSpLocks/>
          </p:cNvGrpSpPr>
          <p:nvPr/>
        </p:nvGrpSpPr>
        <p:grpSpPr bwMode="auto">
          <a:xfrm>
            <a:off x="1446213" y="2146300"/>
            <a:ext cx="6477000" cy="655638"/>
            <a:chOff x="768" y="691"/>
            <a:chExt cx="4080" cy="413"/>
          </a:xfrm>
        </p:grpSpPr>
        <p:sp>
          <p:nvSpPr>
            <p:cNvPr id="6152" name="Text Box 19"/>
            <p:cNvSpPr txBox="1">
              <a:spLocks noChangeArrowheads="1"/>
            </p:cNvSpPr>
            <p:nvPr/>
          </p:nvSpPr>
          <p:spPr bwMode="auto">
            <a:xfrm>
              <a:off x="768" y="691"/>
              <a:ext cx="40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宋体" pitchFamily="2" charset="-122"/>
                </a:rPr>
                <a:t>使用什么样的</a:t>
              </a:r>
              <a:r>
                <a:rPr lang="zh-CN" altLang="en-US" sz="3200" b="1">
                  <a:solidFill>
                    <a:srgbClr val="02083E"/>
                  </a:solidFill>
                  <a:ea typeface="宋体" pitchFamily="2" charset="-122"/>
                </a:rPr>
                <a:t>统计量</a:t>
              </a:r>
              <a:r>
                <a:rPr lang="zh-CN" altLang="en-US" sz="3200" b="1">
                  <a:ea typeface="宋体" pitchFamily="2" charset="-122"/>
                </a:rPr>
                <a:t>去估计     ？</a:t>
              </a:r>
            </a:p>
          </p:txBody>
        </p:sp>
        <p:graphicFrame>
          <p:nvGraphicFramePr>
            <p:cNvPr id="6146" name="Object 20"/>
            <p:cNvGraphicFramePr>
              <a:graphicFrameLocks noChangeAspect="1"/>
            </p:cNvGraphicFramePr>
            <p:nvPr/>
          </p:nvGraphicFramePr>
          <p:xfrm>
            <a:off x="3904" y="745"/>
            <a:ext cx="333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公式" r:id="rId3" imgW="142920" imgH="152280" progId="Equation.3">
                    <p:embed/>
                  </p:oleObj>
                </mc:Choice>
                <mc:Fallback>
                  <p:oleObj name="公式" r:id="rId3" imgW="142920" imgH="1522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4" y="745"/>
                          <a:ext cx="333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52757" name="Rectangle 21"/>
          <p:cNvSpPr>
            <a:spLocks noChangeArrowheads="1"/>
          </p:cNvSpPr>
          <p:nvPr/>
        </p:nvSpPr>
        <p:spPr bwMode="auto">
          <a:xfrm>
            <a:off x="1692275" y="3213100"/>
            <a:ext cx="3163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>
                <a:ea typeface="宋体" pitchFamily="2" charset="-122"/>
              </a:rPr>
              <a:t>可以用样本均值</a:t>
            </a:r>
            <a:r>
              <a:rPr lang="en-US" altLang="zh-CN" sz="3200" b="1">
                <a:ea typeface="宋体" pitchFamily="2" charset="-122"/>
              </a:rPr>
              <a:t>;</a:t>
            </a:r>
            <a:endParaRPr lang="en-US" altLang="zh-CN" sz="3600" b="1">
              <a:ea typeface="宋体" pitchFamily="2" charset="-122"/>
            </a:endParaRPr>
          </a:p>
        </p:txBody>
      </p:sp>
      <p:sp>
        <p:nvSpPr>
          <p:cNvPr id="1652758" name="Rectangle 22"/>
          <p:cNvSpPr>
            <a:spLocks noChangeArrowheads="1"/>
          </p:cNvSpPr>
          <p:nvPr/>
        </p:nvSpPr>
        <p:spPr bwMode="auto">
          <a:xfrm>
            <a:off x="1835150" y="4076700"/>
            <a:ext cx="3163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>
                <a:ea typeface="宋体" pitchFamily="2" charset="-122"/>
              </a:rPr>
              <a:t>也可以用样本矩</a:t>
            </a:r>
            <a:r>
              <a:rPr lang="en-US" altLang="zh-CN" sz="3200" b="1">
                <a:ea typeface="宋体" pitchFamily="2" charset="-122"/>
              </a:rPr>
              <a:t>;</a:t>
            </a:r>
            <a:endParaRPr lang="en-US" altLang="zh-CN" sz="3600" b="1">
              <a:ea typeface="宋体" pitchFamily="2" charset="-122"/>
            </a:endParaRPr>
          </a:p>
        </p:txBody>
      </p:sp>
      <p:sp>
        <p:nvSpPr>
          <p:cNvPr id="1652759" name="Rectangle 23"/>
          <p:cNvSpPr>
            <a:spLocks noChangeArrowheads="1"/>
          </p:cNvSpPr>
          <p:nvPr/>
        </p:nvSpPr>
        <p:spPr bwMode="auto">
          <a:xfrm>
            <a:off x="1217613" y="4981575"/>
            <a:ext cx="4832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3200" b="1">
                <a:ea typeface="宋体" pitchFamily="2" charset="-122"/>
              </a:rPr>
              <a:t>还可以用别的统计量 </a:t>
            </a:r>
            <a:r>
              <a:rPr lang="en-US" altLang="zh-CN" sz="3200" b="1">
                <a:ea typeface="宋体" pitchFamily="2" charset="-122"/>
              </a:rPr>
              <a:t>.</a:t>
            </a:r>
            <a:endParaRPr lang="en-US" altLang="zh-CN" sz="3600" b="1">
              <a:ea typeface="宋体" pitchFamily="2" charset="-122"/>
            </a:endParaRPr>
          </a:p>
        </p:txBody>
      </p:sp>
      <p:sp>
        <p:nvSpPr>
          <p:cNvPr id="6151" name="Rectangle 24"/>
          <p:cNvSpPr>
            <a:spLocks noChangeArrowheads="1"/>
          </p:cNvSpPr>
          <p:nvPr/>
        </p:nvSpPr>
        <p:spPr bwMode="auto">
          <a:xfrm>
            <a:off x="1331913" y="981075"/>
            <a:ext cx="1741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339933"/>
                </a:solidFill>
                <a:ea typeface="宋体" pitchFamily="2" charset="-122"/>
              </a:rPr>
              <a:t>问题是</a:t>
            </a:r>
            <a:r>
              <a:rPr lang="en-US" altLang="zh-CN" sz="3200" b="1">
                <a:solidFill>
                  <a:srgbClr val="339933"/>
                </a:solidFill>
                <a:ea typeface="宋体" pitchFamily="2" charset="-122"/>
              </a:rPr>
              <a:t>:</a:t>
            </a:r>
            <a:r>
              <a:rPr lang="en-US" altLang="zh-CN" sz="3200" b="1">
                <a:ea typeface="宋体" pitchFamily="2" charset="-122"/>
              </a:rPr>
              <a:t> 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2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2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2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2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2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2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757" grpId="0" autoUpdateAnimBg="0"/>
      <p:bldP spid="1652758" grpId="0" autoUpdateAnimBg="0"/>
      <p:bldP spid="1652759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971550" y="620713"/>
            <a:ext cx="4335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由  </a:t>
            </a:r>
            <a:r>
              <a:rPr lang="en-US" altLang="zh-CN" b="1" i="1"/>
              <a:t>P</a:t>
            </a:r>
            <a:r>
              <a:rPr lang="en-US" altLang="zh-CN" b="1"/>
              <a:t>(-1.75</a:t>
            </a:r>
            <a:r>
              <a:rPr lang="en-US" altLang="zh-CN" b="1">
                <a:sym typeface="Math1" pitchFamily="2" charset="2"/>
              </a:rPr>
              <a:t>≤</a:t>
            </a:r>
            <a:r>
              <a:rPr lang="en-US" altLang="zh-CN" b="1" i="1"/>
              <a:t>U</a:t>
            </a:r>
            <a:r>
              <a:rPr lang="en-US" altLang="zh-CN" b="1">
                <a:sym typeface="Math1" pitchFamily="2" charset="2"/>
              </a:rPr>
              <a:t>≤2.33)=0.95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619250" y="5934075"/>
            <a:ext cx="5006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chemeClr val="hlink"/>
                </a:solidFill>
                <a:latin typeface="宋体" pitchFamily="2" charset="-122"/>
              </a:rPr>
              <a:t>这个区间比前面一个要长一些</a:t>
            </a:r>
            <a:r>
              <a:rPr lang="en-US" altLang="zh-CN" b="1">
                <a:solidFill>
                  <a:schemeClr val="hlink"/>
                </a:solidFill>
                <a:latin typeface="宋体" pitchFamily="2" charset="-122"/>
              </a:rPr>
              <a:t>.</a:t>
            </a:r>
          </a:p>
        </p:txBody>
      </p:sp>
      <p:graphicFrame>
        <p:nvGraphicFramePr>
          <p:cNvPr id="141312" name="Object 1024"/>
          <p:cNvGraphicFramePr>
            <a:graphicFrameLocks noChangeAspect="1"/>
          </p:cNvGraphicFramePr>
          <p:nvPr/>
        </p:nvGraphicFramePr>
        <p:xfrm>
          <a:off x="1908175" y="5051425"/>
          <a:ext cx="5240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90" name="公式" r:id="rId3" imgW="49111560" imgH="5783040" progId="Equation.3">
                  <p:embed/>
                </p:oleObj>
              </mc:Choice>
              <mc:Fallback>
                <p:oleObj name="公式" r:id="rId3" imgW="49111560" imgH="5783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51425"/>
                        <a:ext cx="5240338" cy="609600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1295400"/>
            <a:ext cx="5486400" cy="2078038"/>
            <a:chOff x="1152" y="816"/>
            <a:chExt cx="3456" cy="1309"/>
          </a:xfrm>
        </p:grpSpPr>
        <p:pic>
          <p:nvPicPr>
            <p:cNvPr id="98321" name="Picture 17" descr="未标题-2 副本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52" y="816"/>
              <a:ext cx="3456" cy="1249"/>
            </a:xfrm>
            <a:prstGeom prst="rect">
              <a:avLst/>
            </a:prstGeom>
            <a:noFill/>
          </p:spPr>
        </p:pic>
        <p:graphicFrame>
          <p:nvGraphicFramePr>
            <p:cNvPr id="141316" name="Object 1028"/>
            <p:cNvGraphicFramePr>
              <a:graphicFrameLocks noChangeAspect="1"/>
            </p:cNvGraphicFramePr>
            <p:nvPr/>
          </p:nvGraphicFramePr>
          <p:xfrm>
            <a:off x="2794" y="816"/>
            <a:ext cx="51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91" name="公式" r:id="rId6" imgW="8533440" imgH="4868640" progId="Equation.3">
                    <p:embed/>
                  </p:oleObj>
                </mc:Choice>
                <mc:Fallback>
                  <p:oleObj name="公式" r:id="rId6" imgW="8533440" imgH="486864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4" y="816"/>
                          <a:ext cx="518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17" name="Object 1029"/>
            <p:cNvGraphicFramePr>
              <a:graphicFrameLocks noChangeAspect="1"/>
            </p:cNvGraphicFramePr>
            <p:nvPr/>
          </p:nvGraphicFramePr>
          <p:xfrm>
            <a:off x="4416" y="1776"/>
            <a:ext cx="18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92" name="公式" r:id="rId8" imgW="3041640" imgH="3344040" progId="Equation.3">
                    <p:embed/>
                  </p:oleObj>
                </mc:Choice>
                <mc:Fallback>
                  <p:oleObj name="公式" r:id="rId8" imgW="3041640" imgH="334404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776"/>
                          <a:ext cx="183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18" name="Object 1030"/>
            <p:cNvGraphicFramePr>
              <a:graphicFrameLocks noChangeAspect="1"/>
            </p:cNvGraphicFramePr>
            <p:nvPr/>
          </p:nvGraphicFramePr>
          <p:xfrm>
            <a:off x="3600" y="1920"/>
            <a:ext cx="33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93" name="公式" r:id="rId10" imgW="7313040" imgH="4258800" progId="Equation.3">
                    <p:embed/>
                  </p:oleObj>
                </mc:Choice>
                <mc:Fallback>
                  <p:oleObj name="公式" r:id="rId10" imgW="7313040" imgH="42588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920"/>
                          <a:ext cx="336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19" name="Object 1031"/>
            <p:cNvGraphicFramePr>
              <a:graphicFrameLocks noChangeAspect="1"/>
            </p:cNvGraphicFramePr>
            <p:nvPr/>
          </p:nvGraphicFramePr>
          <p:xfrm>
            <a:off x="1624" y="1920"/>
            <a:ext cx="449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94" name="公式" r:id="rId12" imgW="9753840" imgH="4258800" progId="Equation.3">
                    <p:embed/>
                  </p:oleObj>
                </mc:Choice>
                <mc:Fallback>
                  <p:oleObj name="公式" r:id="rId12" imgW="9753840" imgH="42588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1920"/>
                          <a:ext cx="449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55650" y="3589338"/>
            <a:ext cx="7239000" cy="1181100"/>
            <a:chOff x="476" y="2261"/>
            <a:chExt cx="4560" cy="744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476" y="2678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置信区间为</a:t>
              </a: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521" y="2290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我们得到</a:t>
              </a:r>
            </a:p>
          </p:txBody>
        </p:sp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1429" y="2290"/>
              <a:ext cx="21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均值     的置信水平为</a:t>
              </a:r>
            </a:p>
          </p:txBody>
        </p:sp>
        <p:graphicFrame>
          <p:nvGraphicFramePr>
            <p:cNvPr id="141313" name="Object 1025"/>
            <p:cNvGraphicFramePr>
              <a:graphicFrameLocks noChangeAspect="1"/>
            </p:cNvGraphicFramePr>
            <p:nvPr/>
          </p:nvGraphicFramePr>
          <p:xfrm>
            <a:off x="1975" y="2367"/>
            <a:ext cx="27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95" name="公式" r:id="rId14" imgW="3651840" imgH="3953880" progId="Equation.3">
                    <p:embed/>
                  </p:oleObj>
                </mc:Choice>
                <mc:Fallback>
                  <p:oleObj name="公式" r:id="rId14" imgW="3651840" imgH="395388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5" y="2367"/>
                          <a:ext cx="270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14" name="Object 1026"/>
            <p:cNvGraphicFramePr>
              <a:graphicFrameLocks noChangeAspect="1"/>
            </p:cNvGraphicFramePr>
            <p:nvPr/>
          </p:nvGraphicFramePr>
          <p:xfrm>
            <a:off x="3560" y="2295"/>
            <a:ext cx="60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96" name="公式" r:id="rId16" imgW="8228160" imgH="4258800" progId="Equation.3">
                    <p:embed/>
                  </p:oleObj>
                </mc:Choice>
                <mc:Fallback>
                  <p:oleObj name="公式" r:id="rId16" imgW="8228160" imgH="42588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295"/>
                          <a:ext cx="609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695" y="2261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的</a:t>
              </a:r>
            </a:p>
          </p:txBody>
        </p:sp>
        <p:graphicFrame>
          <p:nvGraphicFramePr>
            <p:cNvPr id="141315" name="Object 1027"/>
            <p:cNvGraphicFramePr>
              <a:graphicFrameLocks noChangeAspect="1"/>
            </p:cNvGraphicFramePr>
            <p:nvPr/>
          </p:nvGraphicFramePr>
          <p:xfrm>
            <a:off x="4148" y="2341"/>
            <a:ext cx="5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97" name="Equation" r:id="rId18" imgW="939392" imgH="317362" progId="">
                    <p:embed/>
                  </p:oleObj>
                </mc:Choice>
                <mc:Fallback>
                  <p:oleObj name="Equation" r:id="rId18" imgW="939392" imgH="317362" progId="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8" y="2341"/>
                          <a:ext cx="59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13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650875" y="5718175"/>
            <a:ext cx="6081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chemeClr val="hlink"/>
                </a:solidFill>
                <a:latin typeface="宋体" pitchFamily="2" charset="-122"/>
              </a:rPr>
              <a:t>我们总是希望置信区间尽可能短</a:t>
            </a:r>
            <a:r>
              <a:rPr lang="en-US" altLang="zh-CN" b="1">
                <a:solidFill>
                  <a:schemeClr val="hlink"/>
                </a:solidFill>
                <a:latin typeface="宋体" pitchFamily="2" charset="-122"/>
              </a:rPr>
              <a:t>.    </a:t>
            </a: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827088" y="850900"/>
            <a:ext cx="7758112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类似地，我们可得到若干个不同的置信区间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762000" y="1557338"/>
            <a:ext cx="80772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>
                <a:latin typeface="宋体" pitchFamily="2" charset="-122"/>
              </a:rPr>
              <a:t>   </a:t>
            </a:r>
            <a:r>
              <a:rPr lang="zh-CN" altLang="en-US" b="1">
                <a:latin typeface="宋体" pitchFamily="2" charset="-122"/>
              </a:rPr>
              <a:t>任意两个数</a:t>
            </a:r>
            <a:r>
              <a:rPr lang="en-US" altLang="zh-CN" b="1" i="1"/>
              <a:t>a</a:t>
            </a:r>
            <a:r>
              <a:rPr lang="zh-CN" altLang="en-US" b="1"/>
              <a:t>和</a:t>
            </a:r>
            <a:r>
              <a:rPr lang="en-US" altLang="zh-CN" b="1" i="1"/>
              <a:t>b</a:t>
            </a:r>
            <a:r>
              <a:rPr lang="zh-CN" altLang="en-US" b="1">
                <a:latin typeface="宋体" pitchFamily="2" charset="-122"/>
              </a:rPr>
              <a:t>，只要它们的纵标包含</a:t>
            </a:r>
            <a:r>
              <a:rPr lang="en-US" altLang="zh-CN" b="1" i="1"/>
              <a:t>f</a:t>
            </a:r>
            <a:r>
              <a:rPr lang="en-US" altLang="zh-CN" b="1"/>
              <a:t>(</a:t>
            </a:r>
            <a:r>
              <a:rPr lang="en-US" altLang="zh-CN" b="1" i="1"/>
              <a:t>u</a:t>
            </a:r>
            <a:r>
              <a:rPr lang="en-US" altLang="zh-CN" b="1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下</a:t>
            </a:r>
            <a:r>
              <a:rPr lang="en-US" altLang="zh-CN" b="1"/>
              <a:t>95%</a:t>
            </a:r>
            <a:r>
              <a:rPr lang="zh-CN" altLang="en-US" b="1">
                <a:latin typeface="宋体" pitchFamily="2" charset="-122"/>
              </a:rPr>
              <a:t>的面积，就确定一个</a:t>
            </a:r>
            <a:r>
              <a:rPr lang="en-US" altLang="zh-CN" b="1"/>
              <a:t>95%</a:t>
            </a:r>
            <a:r>
              <a:rPr lang="zh-CN" altLang="en-US" b="1">
                <a:latin typeface="宋体" pitchFamily="2" charset="-122"/>
              </a:rPr>
              <a:t>的置信区间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667000" y="3130550"/>
            <a:ext cx="3200400" cy="2447925"/>
            <a:chOff x="1632" y="1818"/>
            <a:chExt cx="2016" cy="1542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632" y="1818"/>
              <a:ext cx="2016" cy="1542"/>
              <a:chOff x="1632" y="1732"/>
              <a:chExt cx="2016" cy="1542"/>
            </a:xfrm>
          </p:grpSpPr>
          <p:pic>
            <p:nvPicPr>
              <p:cNvPr id="99353" name="Picture 25" descr="未标题-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632" y="1751"/>
                <a:ext cx="1920" cy="1523"/>
              </a:xfrm>
              <a:prstGeom prst="rect">
                <a:avLst/>
              </a:prstGeom>
              <a:noFill/>
            </p:spPr>
          </p:pic>
          <p:graphicFrame>
            <p:nvGraphicFramePr>
              <p:cNvPr id="99342" name="Object 14"/>
              <p:cNvGraphicFramePr>
                <a:graphicFrameLocks noChangeAspect="1"/>
              </p:cNvGraphicFramePr>
              <p:nvPr/>
            </p:nvGraphicFramePr>
            <p:xfrm>
              <a:off x="2503" y="3045"/>
              <a:ext cx="140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56" name="公式" r:id="rId4" imgW="2736360" imgH="4258800" progId="Equation.3">
                      <p:embed/>
                    </p:oleObj>
                  </mc:Choice>
                  <mc:Fallback>
                    <p:oleObj name="公式" r:id="rId4" imgW="2736360" imgH="4258800" progId="Equation.3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3" y="3045"/>
                            <a:ext cx="140" cy="2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343" name="Object 15"/>
              <p:cNvGraphicFramePr>
                <a:graphicFrameLocks noChangeAspect="1"/>
              </p:cNvGraphicFramePr>
              <p:nvPr/>
            </p:nvGraphicFramePr>
            <p:xfrm>
              <a:off x="3008" y="3024"/>
              <a:ext cx="156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57" name="公式" r:id="rId6" imgW="3041640" imgH="4258800" progId="Equation.3">
                      <p:embed/>
                    </p:oleObj>
                  </mc:Choice>
                  <mc:Fallback>
                    <p:oleObj name="公式" r:id="rId6" imgW="3041640" imgH="4258800" progId="Equation.3">
                      <p:embed/>
                      <p:pic>
                        <p:nvPicPr>
                          <p:cNvPr id="0" name="Picture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8" y="3024"/>
                            <a:ext cx="156" cy="2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344" name="Object 16"/>
              <p:cNvGraphicFramePr>
                <a:graphicFrameLocks noChangeAspect="1"/>
              </p:cNvGraphicFramePr>
              <p:nvPr/>
            </p:nvGraphicFramePr>
            <p:xfrm>
              <a:off x="3476" y="2160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58" name="公式" r:id="rId8" imgW="114480" imgH="133560" progId="Equation.3">
                      <p:embed/>
                    </p:oleObj>
                  </mc:Choice>
                  <mc:Fallback>
                    <p:oleObj name="公式" r:id="rId8" imgW="114480" imgH="133560" progId="Equation.3">
                      <p:embed/>
                      <p:pic>
                        <p:nvPicPr>
                          <p:cNvPr id="0" name="Picture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6" y="2160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345" name="Object 17"/>
              <p:cNvGraphicFramePr>
                <a:graphicFrameLocks noChangeAspect="1"/>
              </p:cNvGraphicFramePr>
              <p:nvPr/>
            </p:nvGraphicFramePr>
            <p:xfrm>
              <a:off x="3428" y="2544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59" name="公式" r:id="rId10" imgW="114480" imgH="133560" progId="Equation.3">
                      <p:embed/>
                    </p:oleObj>
                  </mc:Choice>
                  <mc:Fallback>
                    <p:oleObj name="公式" r:id="rId10" imgW="114480" imgH="133560" progId="Equation.3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8" y="2544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346" name="Object 18"/>
              <p:cNvGraphicFramePr>
                <a:graphicFrameLocks noChangeAspect="1"/>
              </p:cNvGraphicFramePr>
              <p:nvPr/>
            </p:nvGraphicFramePr>
            <p:xfrm>
              <a:off x="3431" y="2980"/>
              <a:ext cx="169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60" name="公式" r:id="rId12" imgW="114480" imgH="133560" progId="Equation.3">
                      <p:embed/>
                    </p:oleObj>
                  </mc:Choice>
                  <mc:Fallback>
                    <p:oleObj name="公式" r:id="rId12" imgW="114480" imgH="133560" progId="Equation.3">
                      <p:embed/>
                      <p:pic>
                        <p:nvPicPr>
                          <p:cNvPr id="0" name="Picture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1" y="2980"/>
                            <a:ext cx="169" cy="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347" name="Object 19"/>
              <p:cNvGraphicFramePr>
                <a:graphicFrameLocks noChangeAspect="1"/>
              </p:cNvGraphicFramePr>
              <p:nvPr/>
            </p:nvGraphicFramePr>
            <p:xfrm>
              <a:off x="2657" y="1732"/>
              <a:ext cx="415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61" name="公式" r:id="rId14" imgW="8533440" imgH="4868640" progId="Equation.3">
                      <p:embed/>
                    </p:oleObj>
                  </mc:Choice>
                  <mc:Fallback>
                    <p:oleObj name="公式" r:id="rId14" imgW="8533440" imgH="4868640" progId="Equation.3">
                      <p:embed/>
                      <p:pic>
                        <p:nvPicPr>
                          <p:cNvPr id="0" name="Picture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7" y="1732"/>
                            <a:ext cx="415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348" name="Object 20"/>
              <p:cNvGraphicFramePr>
                <a:graphicFrameLocks noChangeAspect="1"/>
              </p:cNvGraphicFramePr>
              <p:nvPr/>
            </p:nvGraphicFramePr>
            <p:xfrm>
              <a:off x="1860" y="3024"/>
              <a:ext cx="156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62" name="公式" r:id="rId16" imgW="3041640" imgH="3344040" progId="Equation.3">
                      <p:embed/>
                    </p:oleObj>
                  </mc:Choice>
                  <mc:Fallback>
                    <p:oleObj name="公式" r:id="rId16" imgW="3041640" imgH="3344040" progId="Equation.3">
                      <p:embed/>
                      <p:pic>
                        <p:nvPicPr>
                          <p:cNvPr id="0" name="Picture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0" y="3024"/>
                            <a:ext cx="156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349" name="Object 21"/>
              <p:cNvGraphicFramePr>
                <a:graphicFrameLocks noChangeAspect="1"/>
              </p:cNvGraphicFramePr>
              <p:nvPr/>
            </p:nvGraphicFramePr>
            <p:xfrm>
              <a:off x="1764" y="2640"/>
              <a:ext cx="156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63" name="公式" r:id="rId18" imgW="114480" imgH="133560" progId="Equation.3">
                      <p:embed/>
                    </p:oleObj>
                  </mc:Choice>
                  <mc:Fallback>
                    <p:oleObj name="公式" r:id="rId18" imgW="114480" imgH="133560" progId="Equation.3">
                      <p:embed/>
                      <p:pic>
                        <p:nvPicPr>
                          <p:cNvPr id="0" name="Picture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4" y="2640"/>
                            <a:ext cx="156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350" name="Object 22"/>
              <p:cNvGraphicFramePr>
                <a:graphicFrameLocks noChangeAspect="1"/>
              </p:cNvGraphicFramePr>
              <p:nvPr/>
            </p:nvGraphicFramePr>
            <p:xfrm>
              <a:off x="2009" y="2256"/>
              <a:ext cx="155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64" name="公式" r:id="rId20" imgW="114480" imgH="133560" progId="Equation.3">
                      <p:embed/>
                    </p:oleObj>
                  </mc:Choice>
                  <mc:Fallback>
                    <p:oleObj name="公式" r:id="rId20" imgW="114480" imgH="133560" progId="Equation.3">
                      <p:embed/>
                      <p:pic>
                        <p:nvPicPr>
                          <p:cNvPr id="0" name="Picture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9" y="2256"/>
                            <a:ext cx="155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351" name="Object 23"/>
              <p:cNvGraphicFramePr>
                <a:graphicFrameLocks noChangeAspect="1"/>
              </p:cNvGraphicFramePr>
              <p:nvPr/>
            </p:nvGraphicFramePr>
            <p:xfrm>
              <a:off x="2876" y="2613"/>
              <a:ext cx="156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65" name="公式" r:id="rId22" imgW="114480" imgH="171360" progId="Equation.3">
                      <p:embed/>
                    </p:oleObj>
                  </mc:Choice>
                  <mc:Fallback>
                    <p:oleObj name="公式" r:id="rId22" imgW="114480" imgH="171360" progId="Equation.3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6" y="2613"/>
                            <a:ext cx="156" cy="2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352" name="Object 24"/>
              <p:cNvGraphicFramePr>
                <a:graphicFrameLocks noChangeAspect="1"/>
              </p:cNvGraphicFramePr>
              <p:nvPr/>
            </p:nvGraphicFramePr>
            <p:xfrm>
              <a:off x="3152" y="2208"/>
              <a:ext cx="156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66" name="公式" r:id="rId24" imgW="114480" imgH="171360" progId="Equation.3">
                      <p:embed/>
                    </p:oleObj>
                  </mc:Choice>
                  <mc:Fallback>
                    <p:oleObj name="公式" r:id="rId24" imgW="114480" imgH="171360" progId="Equation.3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2208"/>
                            <a:ext cx="156" cy="2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9355" name="Object 27"/>
            <p:cNvGraphicFramePr>
              <a:graphicFrameLocks noChangeAspect="1"/>
            </p:cNvGraphicFramePr>
            <p:nvPr/>
          </p:nvGraphicFramePr>
          <p:xfrm>
            <a:off x="2393" y="2064"/>
            <a:ext cx="349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67" name="公式" r:id="rId26" imgW="317087" imgH="177569" progId="Equation.3">
                    <p:embed/>
                  </p:oleObj>
                </mc:Choice>
                <mc:Fallback>
                  <p:oleObj name="公式" r:id="rId26" imgW="317087" imgH="177569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3" y="2064"/>
                          <a:ext cx="349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6" name="Object 28"/>
            <p:cNvGraphicFramePr>
              <a:graphicFrameLocks noChangeAspect="1"/>
            </p:cNvGraphicFramePr>
            <p:nvPr/>
          </p:nvGraphicFramePr>
          <p:xfrm>
            <a:off x="2400" y="2925"/>
            <a:ext cx="349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68" name="公式" r:id="rId28" imgW="317087" imgH="177569" progId="Equation.3">
                    <p:embed/>
                  </p:oleObj>
                </mc:Choice>
                <mc:Fallback>
                  <p:oleObj name="公式" r:id="rId28" imgW="317087" imgH="177569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925"/>
                          <a:ext cx="349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7" name="Object 29"/>
            <p:cNvGraphicFramePr>
              <a:graphicFrameLocks noChangeAspect="1"/>
            </p:cNvGraphicFramePr>
            <p:nvPr/>
          </p:nvGraphicFramePr>
          <p:xfrm>
            <a:off x="2400" y="2493"/>
            <a:ext cx="349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69" name="公式" r:id="rId29" imgW="317087" imgH="177569" progId="Equation.3">
                    <p:embed/>
                  </p:oleObj>
                </mc:Choice>
                <mc:Fallback>
                  <p:oleObj name="公式" r:id="rId29" imgW="317087" imgH="177569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493"/>
                          <a:ext cx="349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 autoUpdateAnimBg="0"/>
      <p:bldP spid="99338" grpId="0" autoUpdateAnimBg="0"/>
      <p:bldP spid="99339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609600" y="889000"/>
            <a:ext cx="8229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hlink"/>
                </a:solidFill>
                <a:latin typeface="宋体" pitchFamily="2" charset="-122"/>
              </a:rPr>
              <a:t>在概率密度为单峰且对称的情形，当</a:t>
            </a:r>
            <a:r>
              <a:rPr lang="en-US" altLang="zh-CN" b="1" i="1">
                <a:solidFill>
                  <a:schemeClr val="hlink"/>
                </a:solidFill>
              </a:rPr>
              <a:t>a</a:t>
            </a:r>
            <a:r>
              <a:rPr lang="en-US" altLang="zh-CN" b="1">
                <a:solidFill>
                  <a:schemeClr val="hlink"/>
                </a:solidFill>
              </a:rPr>
              <a:t> =-</a:t>
            </a:r>
            <a:r>
              <a:rPr lang="en-US" altLang="zh-CN" b="1" i="1">
                <a:solidFill>
                  <a:schemeClr val="hlink"/>
                </a:solidFill>
              </a:rPr>
              <a:t>b</a:t>
            </a:r>
            <a:r>
              <a:rPr lang="zh-CN" altLang="en-US" b="1">
                <a:solidFill>
                  <a:schemeClr val="hlink"/>
                </a:solidFill>
                <a:latin typeface="宋体" pitchFamily="2" charset="-122"/>
              </a:rPr>
              <a:t>时求得的置信区间的长度为最短</a:t>
            </a:r>
            <a:r>
              <a:rPr lang="en-US" altLang="zh-CN" b="1">
                <a:solidFill>
                  <a:schemeClr val="hlink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100355" name="AutoShape 3"/>
          <p:cNvSpPr>
            <a:spLocks/>
          </p:cNvSpPr>
          <p:nvPr/>
        </p:nvSpPr>
        <p:spPr bwMode="auto">
          <a:xfrm rot="-5400000">
            <a:off x="3810000" y="4260850"/>
            <a:ext cx="304800" cy="16764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 rot="1455786">
            <a:off x="3733800" y="5251450"/>
            <a:ext cx="152400" cy="6096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590800" y="2584450"/>
            <a:ext cx="3200400" cy="2447925"/>
            <a:chOff x="1632" y="1818"/>
            <a:chExt cx="2016" cy="1542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1632" y="1818"/>
              <a:ext cx="2016" cy="1542"/>
              <a:chOff x="1632" y="1732"/>
              <a:chExt cx="2016" cy="1542"/>
            </a:xfrm>
          </p:grpSpPr>
          <p:pic>
            <p:nvPicPr>
              <p:cNvPr id="100372" name="Picture 20" descr="未标题-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632" y="1751"/>
                <a:ext cx="1920" cy="1523"/>
              </a:xfrm>
              <a:prstGeom prst="rect">
                <a:avLst/>
              </a:prstGeom>
              <a:noFill/>
            </p:spPr>
          </p:pic>
          <p:graphicFrame>
            <p:nvGraphicFramePr>
              <p:cNvPr id="100373" name="Object 21"/>
              <p:cNvGraphicFramePr>
                <a:graphicFrameLocks noChangeAspect="1"/>
              </p:cNvGraphicFramePr>
              <p:nvPr/>
            </p:nvGraphicFramePr>
            <p:xfrm>
              <a:off x="2503" y="3045"/>
              <a:ext cx="140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80" name="公式" r:id="rId4" imgW="104760" imgH="171360" progId="Equation.3">
                      <p:embed/>
                    </p:oleObj>
                  </mc:Choice>
                  <mc:Fallback>
                    <p:oleObj name="公式" r:id="rId4" imgW="104760" imgH="171360" progId="Equation.3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3" y="3045"/>
                            <a:ext cx="140" cy="2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374" name="Object 22"/>
              <p:cNvGraphicFramePr>
                <a:graphicFrameLocks noChangeAspect="1"/>
              </p:cNvGraphicFramePr>
              <p:nvPr/>
            </p:nvGraphicFramePr>
            <p:xfrm>
              <a:off x="3008" y="3024"/>
              <a:ext cx="156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81" name="公式" r:id="rId6" imgW="114480" imgH="171360" progId="Equation.3">
                      <p:embed/>
                    </p:oleObj>
                  </mc:Choice>
                  <mc:Fallback>
                    <p:oleObj name="公式" r:id="rId6" imgW="114480" imgH="171360" progId="Equation.3">
                      <p:embed/>
                      <p:pic>
                        <p:nvPicPr>
                          <p:cNvPr id="0" name="Picture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8" y="3024"/>
                            <a:ext cx="156" cy="2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375" name="Object 23"/>
              <p:cNvGraphicFramePr>
                <a:graphicFrameLocks noChangeAspect="1"/>
              </p:cNvGraphicFramePr>
              <p:nvPr/>
            </p:nvGraphicFramePr>
            <p:xfrm>
              <a:off x="3476" y="2160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82" name="公式" r:id="rId8" imgW="114480" imgH="133560" progId="Equation.3">
                      <p:embed/>
                    </p:oleObj>
                  </mc:Choice>
                  <mc:Fallback>
                    <p:oleObj name="公式" r:id="rId8" imgW="114480" imgH="133560" progId="Equation.3">
                      <p:embed/>
                      <p:pic>
                        <p:nvPicPr>
                          <p:cNvPr id="0" name="Picture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6" y="2160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376" name="Object 24"/>
              <p:cNvGraphicFramePr>
                <a:graphicFrameLocks noChangeAspect="1"/>
              </p:cNvGraphicFramePr>
              <p:nvPr/>
            </p:nvGraphicFramePr>
            <p:xfrm>
              <a:off x="3428" y="2544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83" name="公式" r:id="rId10" imgW="114480" imgH="133560" progId="Equation.3">
                      <p:embed/>
                    </p:oleObj>
                  </mc:Choice>
                  <mc:Fallback>
                    <p:oleObj name="公式" r:id="rId10" imgW="114480" imgH="133560" progId="Equation.3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8" y="2544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377" name="Object 25"/>
              <p:cNvGraphicFramePr>
                <a:graphicFrameLocks noChangeAspect="1"/>
              </p:cNvGraphicFramePr>
              <p:nvPr/>
            </p:nvGraphicFramePr>
            <p:xfrm>
              <a:off x="3431" y="2980"/>
              <a:ext cx="169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84" name="公式" r:id="rId12" imgW="114480" imgH="133560" progId="Equation.3">
                      <p:embed/>
                    </p:oleObj>
                  </mc:Choice>
                  <mc:Fallback>
                    <p:oleObj name="公式" r:id="rId12" imgW="114480" imgH="133560" progId="Equation.3">
                      <p:embed/>
                      <p:pic>
                        <p:nvPicPr>
                          <p:cNvPr id="0" name="Picture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1" y="2980"/>
                            <a:ext cx="169" cy="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378" name="Object 26"/>
              <p:cNvGraphicFramePr>
                <a:graphicFrameLocks noChangeAspect="1"/>
              </p:cNvGraphicFramePr>
              <p:nvPr/>
            </p:nvGraphicFramePr>
            <p:xfrm>
              <a:off x="2657" y="1732"/>
              <a:ext cx="415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85" name="公式" r:id="rId14" imgW="343080" imgH="190440" progId="Equation.3">
                      <p:embed/>
                    </p:oleObj>
                  </mc:Choice>
                  <mc:Fallback>
                    <p:oleObj name="公式" r:id="rId14" imgW="343080" imgH="190440" progId="Equation.3">
                      <p:embed/>
                      <p:pic>
                        <p:nvPicPr>
                          <p:cNvPr id="0" name="Picture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7" y="1732"/>
                            <a:ext cx="415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379" name="Object 27"/>
              <p:cNvGraphicFramePr>
                <a:graphicFrameLocks noChangeAspect="1"/>
              </p:cNvGraphicFramePr>
              <p:nvPr/>
            </p:nvGraphicFramePr>
            <p:xfrm>
              <a:off x="1860" y="3024"/>
              <a:ext cx="156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86" name="公式" r:id="rId16" imgW="114480" imgH="133560" progId="Equation.3">
                      <p:embed/>
                    </p:oleObj>
                  </mc:Choice>
                  <mc:Fallback>
                    <p:oleObj name="公式" r:id="rId16" imgW="114480" imgH="133560" progId="Equation.3">
                      <p:embed/>
                      <p:pic>
                        <p:nvPicPr>
                          <p:cNvPr id="0" name="Picture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0" y="3024"/>
                            <a:ext cx="156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380" name="Object 28"/>
              <p:cNvGraphicFramePr>
                <a:graphicFrameLocks noChangeAspect="1"/>
              </p:cNvGraphicFramePr>
              <p:nvPr/>
            </p:nvGraphicFramePr>
            <p:xfrm>
              <a:off x="1764" y="2640"/>
              <a:ext cx="156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87" name="公式" r:id="rId18" imgW="114480" imgH="133560" progId="Equation.3">
                      <p:embed/>
                    </p:oleObj>
                  </mc:Choice>
                  <mc:Fallback>
                    <p:oleObj name="公式" r:id="rId18" imgW="114480" imgH="133560" progId="Equation.3">
                      <p:embed/>
                      <p:pic>
                        <p:nvPicPr>
                          <p:cNvPr id="0" name="Picture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4" y="2640"/>
                            <a:ext cx="156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381" name="Object 29"/>
              <p:cNvGraphicFramePr>
                <a:graphicFrameLocks noChangeAspect="1"/>
              </p:cNvGraphicFramePr>
              <p:nvPr/>
            </p:nvGraphicFramePr>
            <p:xfrm>
              <a:off x="2009" y="2256"/>
              <a:ext cx="155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88" name="公式" r:id="rId20" imgW="114480" imgH="133560" progId="Equation.3">
                      <p:embed/>
                    </p:oleObj>
                  </mc:Choice>
                  <mc:Fallback>
                    <p:oleObj name="公式" r:id="rId20" imgW="114480" imgH="133560" progId="Equation.3">
                      <p:embed/>
                      <p:pic>
                        <p:nvPicPr>
                          <p:cNvPr id="0" name="Picture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9" y="2256"/>
                            <a:ext cx="155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382" name="Object 30"/>
              <p:cNvGraphicFramePr>
                <a:graphicFrameLocks noChangeAspect="1"/>
              </p:cNvGraphicFramePr>
              <p:nvPr/>
            </p:nvGraphicFramePr>
            <p:xfrm>
              <a:off x="2876" y="2613"/>
              <a:ext cx="156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89" name="公式" r:id="rId22" imgW="114480" imgH="171360" progId="Equation.3">
                      <p:embed/>
                    </p:oleObj>
                  </mc:Choice>
                  <mc:Fallback>
                    <p:oleObj name="公式" r:id="rId22" imgW="114480" imgH="171360" progId="Equation.3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6" y="2613"/>
                            <a:ext cx="156" cy="2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383" name="Object 31"/>
              <p:cNvGraphicFramePr>
                <a:graphicFrameLocks noChangeAspect="1"/>
              </p:cNvGraphicFramePr>
              <p:nvPr/>
            </p:nvGraphicFramePr>
            <p:xfrm>
              <a:off x="3152" y="2208"/>
              <a:ext cx="156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90" name="公式" r:id="rId24" imgW="114480" imgH="171360" progId="Equation.3">
                      <p:embed/>
                    </p:oleObj>
                  </mc:Choice>
                  <mc:Fallback>
                    <p:oleObj name="公式" r:id="rId24" imgW="114480" imgH="171360" progId="Equation.3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2208"/>
                            <a:ext cx="156" cy="2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0384" name="Object 32"/>
            <p:cNvGraphicFramePr>
              <a:graphicFrameLocks noChangeAspect="1"/>
            </p:cNvGraphicFramePr>
            <p:nvPr/>
          </p:nvGraphicFramePr>
          <p:xfrm>
            <a:off x="2393" y="2064"/>
            <a:ext cx="349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191" name="公式" r:id="rId26" imgW="317087" imgH="177569" progId="Equation.3">
                    <p:embed/>
                  </p:oleObj>
                </mc:Choice>
                <mc:Fallback>
                  <p:oleObj name="公式" r:id="rId26" imgW="317087" imgH="177569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3" y="2064"/>
                          <a:ext cx="349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85" name="Object 33"/>
            <p:cNvGraphicFramePr>
              <a:graphicFrameLocks noChangeAspect="1"/>
            </p:cNvGraphicFramePr>
            <p:nvPr/>
          </p:nvGraphicFramePr>
          <p:xfrm>
            <a:off x="2400" y="2925"/>
            <a:ext cx="349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192" name="公式" r:id="rId28" imgW="317087" imgH="177569" progId="Equation.3">
                    <p:embed/>
                  </p:oleObj>
                </mc:Choice>
                <mc:Fallback>
                  <p:oleObj name="公式" r:id="rId28" imgW="317087" imgH="177569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925"/>
                          <a:ext cx="349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86" name="Object 34"/>
            <p:cNvGraphicFramePr>
              <a:graphicFrameLocks noChangeAspect="1"/>
            </p:cNvGraphicFramePr>
            <p:nvPr/>
          </p:nvGraphicFramePr>
          <p:xfrm>
            <a:off x="2400" y="2493"/>
            <a:ext cx="349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193" name="公式" r:id="rId29" imgW="317087" imgH="177569" progId="Equation.3">
                    <p:embed/>
                  </p:oleObj>
                </mc:Choice>
                <mc:Fallback>
                  <p:oleObj name="公式" r:id="rId29" imgW="317087" imgH="177569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493"/>
                          <a:ext cx="349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3733800" y="5586413"/>
            <a:ext cx="1058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i="1"/>
              <a:t>a</a:t>
            </a:r>
            <a:r>
              <a:rPr lang="en-US" altLang="zh-CN" sz="3200" b="1"/>
              <a:t> =-</a:t>
            </a:r>
            <a:r>
              <a:rPr lang="en-US" altLang="zh-CN" sz="3200" b="1" i="1"/>
              <a:t>b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95288" y="560388"/>
            <a:ext cx="8029575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>
                <a:latin typeface="宋体" pitchFamily="2" charset="-122"/>
              </a:rPr>
              <a:t>    </a:t>
            </a:r>
            <a:r>
              <a:rPr lang="zh-CN" altLang="en-US" b="1">
                <a:latin typeface="宋体" pitchFamily="2" charset="-122"/>
              </a:rPr>
              <a:t>即使在概率密度不对称的情形，如   </a:t>
            </a:r>
            <a:r>
              <a:rPr lang="zh-CN" altLang="en-US" b="1">
                <a:solidFill>
                  <a:schemeClr val="accent1"/>
                </a:solidFill>
                <a:latin typeface="宋体" pitchFamily="2" charset="-122"/>
              </a:rPr>
              <a:t>分布</a:t>
            </a:r>
            <a:r>
              <a:rPr lang="zh-CN" altLang="en-US" b="1">
                <a:latin typeface="宋体" pitchFamily="2" charset="-122"/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i="1">
                <a:solidFill>
                  <a:schemeClr val="accent1"/>
                </a:solidFill>
              </a:rPr>
              <a:t>F</a:t>
            </a:r>
            <a:r>
              <a:rPr lang="zh-CN" altLang="en-US" b="1">
                <a:solidFill>
                  <a:schemeClr val="accent1"/>
                </a:solidFill>
                <a:latin typeface="宋体" pitchFamily="2" charset="-122"/>
              </a:rPr>
              <a:t>分布</a:t>
            </a:r>
            <a:r>
              <a:rPr lang="zh-CN" altLang="en-US" b="1">
                <a:latin typeface="宋体" pitchFamily="2" charset="-122"/>
              </a:rPr>
              <a:t>，习惯上仍取对称的分位点来计算未知参数的置信区间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6662738" y="525463"/>
          <a:ext cx="5715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48" name="公式" r:id="rId3" imgW="4872240" imgH="5478120" progId="Equation.3">
                  <p:embed/>
                </p:oleObj>
              </mc:Choice>
              <mc:Fallback>
                <p:oleObj name="公式" r:id="rId3" imgW="4872240" imgH="54781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738" y="525463"/>
                        <a:ext cx="571500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395288" y="4751388"/>
            <a:ext cx="80010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>
                <a:latin typeface="宋体" pitchFamily="2" charset="-122"/>
              </a:rPr>
              <a:t>     </a:t>
            </a:r>
            <a:r>
              <a:rPr lang="zh-CN" altLang="en-US" b="1">
                <a:latin typeface="宋体" pitchFamily="2" charset="-122"/>
              </a:rPr>
              <a:t>我们可以得到未知参数的的任何</a:t>
            </a:r>
            <a:r>
              <a:rPr lang="zh-CN" altLang="en-US" b="1"/>
              <a:t>置信水平小于 </a:t>
            </a:r>
            <a:r>
              <a:rPr lang="en-US" altLang="zh-CN" b="1"/>
              <a:t>1 </a:t>
            </a:r>
            <a:r>
              <a:rPr lang="zh-CN" altLang="en-US" b="1"/>
              <a:t>的</a:t>
            </a:r>
            <a:r>
              <a:rPr lang="zh-CN" altLang="en-US" b="1">
                <a:latin typeface="宋体" pitchFamily="2" charset="-122"/>
              </a:rPr>
              <a:t>置信区间，并且</a:t>
            </a:r>
            <a:r>
              <a:rPr lang="zh-CN" altLang="en-US" b="1"/>
              <a:t>置信水平越高，相应的</a:t>
            </a:r>
            <a:r>
              <a:rPr lang="zh-CN" altLang="en-US" b="1">
                <a:latin typeface="宋体" pitchFamily="2" charset="-122"/>
              </a:rPr>
              <a:t>置信区间</a:t>
            </a:r>
            <a:r>
              <a:rPr lang="zh-CN" altLang="en-US" b="1"/>
              <a:t>平均长度</a:t>
            </a:r>
            <a:r>
              <a:rPr lang="zh-CN" altLang="en-US" b="1">
                <a:latin typeface="宋体" pitchFamily="2" charset="-122"/>
              </a:rPr>
              <a:t>越长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462088" y="2282825"/>
            <a:ext cx="4891087" cy="2438400"/>
            <a:chOff x="1056" y="1296"/>
            <a:chExt cx="3081" cy="1536"/>
          </a:xfrm>
        </p:grpSpPr>
        <p:sp>
          <p:nvSpPr>
            <p:cNvPr id="101383" name="Line 7"/>
            <p:cNvSpPr>
              <a:spLocks noChangeShapeType="1"/>
            </p:cNvSpPr>
            <p:nvPr/>
          </p:nvSpPr>
          <p:spPr bwMode="auto">
            <a:xfrm>
              <a:off x="1056" y="2544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 flipV="1">
              <a:off x="1584" y="148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5" name="Freeform 9"/>
            <p:cNvSpPr>
              <a:spLocks/>
            </p:cNvSpPr>
            <p:nvPr/>
          </p:nvSpPr>
          <p:spPr bwMode="auto">
            <a:xfrm>
              <a:off x="1584" y="1704"/>
              <a:ext cx="1440" cy="840"/>
            </a:xfrm>
            <a:custGeom>
              <a:avLst/>
              <a:gdLst/>
              <a:ahLst/>
              <a:cxnLst>
                <a:cxn ang="0">
                  <a:pos x="0" y="840"/>
                </a:cxn>
                <a:cxn ang="0">
                  <a:pos x="48" y="504"/>
                </a:cxn>
                <a:cxn ang="0">
                  <a:pos x="144" y="168"/>
                </a:cxn>
                <a:cxn ang="0">
                  <a:pos x="288" y="24"/>
                </a:cxn>
                <a:cxn ang="0">
                  <a:pos x="384" y="24"/>
                </a:cxn>
                <a:cxn ang="0">
                  <a:pos x="480" y="120"/>
                </a:cxn>
                <a:cxn ang="0">
                  <a:pos x="624" y="312"/>
                </a:cxn>
                <a:cxn ang="0">
                  <a:pos x="816" y="504"/>
                </a:cxn>
                <a:cxn ang="0">
                  <a:pos x="960" y="600"/>
                </a:cxn>
                <a:cxn ang="0">
                  <a:pos x="1152" y="696"/>
                </a:cxn>
                <a:cxn ang="0">
                  <a:pos x="1440" y="792"/>
                </a:cxn>
              </a:cxnLst>
              <a:rect l="0" t="0" r="r" b="b"/>
              <a:pathLst>
                <a:path w="1440" h="840">
                  <a:moveTo>
                    <a:pt x="0" y="840"/>
                  </a:moveTo>
                  <a:cubicBezTo>
                    <a:pt x="12" y="728"/>
                    <a:pt x="24" y="616"/>
                    <a:pt x="48" y="504"/>
                  </a:cubicBezTo>
                  <a:cubicBezTo>
                    <a:pt x="72" y="392"/>
                    <a:pt x="104" y="248"/>
                    <a:pt x="144" y="168"/>
                  </a:cubicBezTo>
                  <a:cubicBezTo>
                    <a:pt x="184" y="88"/>
                    <a:pt x="248" y="48"/>
                    <a:pt x="288" y="24"/>
                  </a:cubicBezTo>
                  <a:cubicBezTo>
                    <a:pt x="328" y="0"/>
                    <a:pt x="352" y="8"/>
                    <a:pt x="384" y="24"/>
                  </a:cubicBezTo>
                  <a:cubicBezTo>
                    <a:pt x="416" y="40"/>
                    <a:pt x="440" y="72"/>
                    <a:pt x="480" y="120"/>
                  </a:cubicBezTo>
                  <a:cubicBezTo>
                    <a:pt x="520" y="168"/>
                    <a:pt x="568" y="248"/>
                    <a:pt x="624" y="312"/>
                  </a:cubicBezTo>
                  <a:cubicBezTo>
                    <a:pt x="680" y="376"/>
                    <a:pt x="760" y="456"/>
                    <a:pt x="816" y="504"/>
                  </a:cubicBezTo>
                  <a:cubicBezTo>
                    <a:pt x="872" y="552"/>
                    <a:pt x="904" y="568"/>
                    <a:pt x="960" y="600"/>
                  </a:cubicBezTo>
                  <a:cubicBezTo>
                    <a:pt x="1016" y="632"/>
                    <a:pt x="1072" y="664"/>
                    <a:pt x="1152" y="696"/>
                  </a:cubicBezTo>
                  <a:cubicBezTo>
                    <a:pt x="1232" y="728"/>
                    <a:pt x="1384" y="776"/>
                    <a:pt x="1440" y="792"/>
                  </a:cubicBezTo>
                </a:path>
              </a:pathLst>
            </a:custGeom>
            <a:noFill/>
            <a:ln w="9525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6" name="Line 10"/>
            <p:cNvSpPr>
              <a:spLocks noChangeShapeType="1"/>
            </p:cNvSpPr>
            <p:nvPr/>
          </p:nvSpPr>
          <p:spPr bwMode="auto">
            <a:xfrm>
              <a:off x="2592" y="2352"/>
              <a:ext cx="0" cy="19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7" name="Line 11"/>
            <p:cNvSpPr>
              <a:spLocks noChangeShapeType="1"/>
            </p:cNvSpPr>
            <p:nvPr/>
          </p:nvSpPr>
          <p:spPr bwMode="auto">
            <a:xfrm>
              <a:off x="1680" y="2064"/>
              <a:ext cx="0" cy="48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1388" name="Object 12"/>
            <p:cNvGraphicFramePr>
              <a:graphicFrameLocks noChangeAspect="1"/>
            </p:cNvGraphicFramePr>
            <p:nvPr/>
          </p:nvGraphicFramePr>
          <p:xfrm>
            <a:off x="2325" y="2507"/>
            <a:ext cx="60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149" name="公式" r:id="rId5" imgW="11584440" imgH="6087960" progId="Equation.3">
                    <p:embed/>
                  </p:oleObj>
                </mc:Choice>
                <mc:Fallback>
                  <p:oleObj name="公式" r:id="rId5" imgW="11584440" imgH="608796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5" y="2507"/>
                          <a:ext cx="603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89" name="Object 13"/>
            <p:cNvGraphicFramePr>
              <a:graphicFrameLocks noChangeAspect="1"/>
            </p:cNvGraphicFramePr>
            <p:nvPr/>
          </p:nvGraphicFramePr>
          <p:xfrm>
            <a:off x="1344" y="2514"/>
            <a:ext cx="72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150" name="公式" r:id="rId7" imgW="13719960" imgH="6087960" progId="Equation.3">
                    <p:embed/>
                  </p:oleObj>
                </mc:Choice>
                <mc:Fallback>
                  <p:oleObj name="公式" r:id="rId7" imgW="13719960" imgH="608796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514"/>
                          <a:ext cx="72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0" name="Object 14"/>
            <p:cNvGraphicFramePr>
              <a:graphicFrameLocks noChangeAspect="1"/>
            </p:cNvGraphicFramePr>
            <p:nvPr/>
          </p:nvGraphicFramePr>
          <p:xfrm>
            <a:off x="1603" y="1296"/>
            <a:ext cx="53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151" name="公式" r:id="rId9" imgW="8533440" imgH="4868640" progId="Equation.3">
                    <p:embed/>
                  </p:oleObj>
                </mc:Choice>
                <mc:Fallback>
                  <p:oleObj name="公式" r:id="rId9" imgW="8533440" imgH="48686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1296"/>
                          <a:ext cx="537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1" name="Object 15"/>
            <p:cNvGraphicFramePr>
              <a:graphicFrameLocks noChangeAspect="1"/>
            </p:cNvGraphicFramePr>
            <p:nvPr/>
          </p:nvGraphicFramePr>
          <p:xfrm>
            <a:off x="3925" y="2429"/>
            <a:ext cx="21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152" name="公式" r:id="rId11" imgW="3346560" imgH="3344040" progId="Equation.3">
                    <p:embed/>
                  </p:oleObj>
                </mc:Choice>
                <mc:Fallback>
                  <p:oleObj name="公式" r:id="rId11" imgW="3346560" imgH="334404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5" y="2429"/>
                          <a:ext cx="212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2" name="Object 16"/>
            <p:cNvGraphicFramePr>
              <a:graphicFrameLocks noChangeAspect="1"/>
            </p:cNvGraphicFramePr>
            <p:nvPr/>
          </p:nvGraphicFramePr>
          <p:xfrm>
            <a:off x="2322" y="1584"/>
            <a:ext cx="107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153" name="公式" r:id="rId13" imgW="17076240" imgH="5478120" progId="Equation.3">
                    <p:embed/>
                  </p:oleObj>
                </mc:Choice>
                <mc:Fallback>
                  <p:oleObj name="公式" r:id="rId13" imgW="17076240" imgH="547812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1584"/>
                          <a:ext cx="1076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706438" y="1457325"/>
            <a:ext cx="7897812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b="1">
                <a:latin typeface="宋体" pitchFamily="2" charset="-122"/>
              </a:rPr>
              <a:t>    </a:t>
            </a:r>
            <a:r>
              <a:rPr lang="zh-CN" altLang="en-US" b="1">
                <a:latin typeface="宋体" pitchFamily="2" charset="-122"/>
              </a:rPr>
              <a:t>也就是说，要想得到的区间估计可靠度高，</a:t>
            </a:r>
          </a:p>
          <a:p>
            <a:pPr eaLnBrk="1" hangingPunct="1"/>
            <a:endParaRPr lang="zh-CN" altLang="en-US" b="1">
              <a:latin typeface="宋体" pitchFamily="2" charset="-122"/>
            </a:endParaRPr>
          </a:p>
          <a:p>
            <a:pPr eaLnBrk="1" hangingPunct="1"/>
            <a:r>
              <a:rPr lang="zh-CN" altLang="en-US" b="1">
                <a:latin typeface="宋体" pitchFamily="2" charset="-122"/>
              </a:rPr>
              <a:t>区间长度就长，估计的精度就差</a:t>
            </a:r>
            <a:r>
              <a:rPr lang="en-US" altLang="zh-CN" b="1">
                <a:latin typeface="宋体" pitchFamily="2" charset="-122"/>
              </a:rPr>
              <a:t>.</a:t>
            </a:r>
            <a:r>
              <a:rPr lang="zh-CN" altLang="en-US" b="1">
                <a:latin typeface="宋体" pitchFamily="2" charset="-122"/>
              </a:rPr>
              <a:t>这是一对矛盾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684213" y="3424238"/>
            <a:ext cx="7924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b="1"/>
              <a:t>        </a:t>
            </a:r>
            <a:r>
              <a:rPr lang="zh-CN" altLang="en-US" b="1"/>
              <a:t>实用中应在保证足够可靠的前提下，尽量使</a:t>
            </a:r>
          </a:p>
          <a:p>
            <a:pPr eaLnBrk="1" hangingPunct="1"/>
            <a:endParaRPr lang="zh-CN" altLang="en-US" b="1"/>
          </a:p>
          <a:p>
            <a:pPr eaLnBrk="1" hangingPunct="1"/>
            <a:r>
              <a:rPr lang="zh-CN" altLang="en-US" b="1"/>
              <a:t>得区间的长度短一些 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3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755650" y="657225"/>
            <a:ext cx="4057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tx2"/>
                </a:solidFill>
                <a:ea typeface="黑体" pitchFamily="2" charset="-122"/>
              </a:rPr>
              <a:t>三、单侧置信区间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647700" y="1377950"/>
            <a:ext cx="795655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/>
              <a:t>        </a:t>
            </a:r>
            <a:r>
              <a:rPr lang="zh-CN" altLang="en-US" b="1"/>
              <a:t>上述置信区间中置信限都是双侧的，但对于有些实际问题，人们关心的只是参数在一个方向的界限</a:t>
            </a:r>
            <a:r>
              <a:rPr lang="en-US" altLang="zh-CN" b="1"/>
              <a:t>.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539750" y="2959100"/>
            <a:ext cx="80645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</a:rPr>
              <a:t> </a:t>
            </a:r>
            <a:r>
              <a:rPr lang="zh-CN" altLang="en-US" b="1">
                <a:solidFill>
                  <a:schemeClr val="folHlink"/>
                </a:solidFill>
              </a:rPr>
              <a:t>例如对于设备、元件的使用寿命来说，平均寿命过长没什么问题，过短就有问题了</a:t>
            </a:r>
            <a:r>
              <a:rPr lang="en-US" altLang="zh-CN" b="1">
                <a:solidFill>
                  <a:schemeClr val="folHlink"/>
                </a:solidFill>
              </a:rPr>
              <a:t>.</a:t>
            </a:r>
          </a:p>
        </p:txBody>
      </p:sp>
      <p:pic>
        <p:nvPicPr>
          <p:cNvPr id="106501" name="Picture 5" descr="零件寿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350" y="4508500"/>
            <a:ext cx="2311400" cy="1657350"/>
          </a:xfrm>
          <a:prstGeom prst="rect">
            <a:avLst/>
          </a:prstGeom>
          <a:noFill/>
        </p:spPr>
      </p:pic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3232150" y="4565650"/>
            <a:ext cx="55880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/>
              <a:t> </a:t>
            </a:r>
            <a:r>
              <a:rPr lang="zh-CN" altLang="en-US" b="1"/>
              <a:t>这时</a:t>
            </a:r>
            <a:r>
              <a:rPr lang="en-US" altLang="zh-CN" b="1"/>
              <a:t>, </a:t>
            </a:r>
            <a:r>
              <a:rPr lang="zh-CN" altLang="en-US" b="1"/>
              <a:t>可将置信上限取为</a:t>
            </a:r>
            <a:r>
              <a:rPr lang="en-US" altLang="zh-CN" b="1"/>
              <a:t>+∞ </a:t>
            </a:r>
            <a:r>
              <a:rPr lang="zh-CN" altLang="en-US" b="1"/>
              <a:t>，而只着眼于置信下限 ，这样求得的置信区间叫</a:t>
            </a:r>
            <a:r>
              <a:rPr lang="zh-CN" altLang="en-US" b="1">
                <a:solidFill>
                  <a:schemeClr val="accent1"/>
                </a:solidFill>
              </a:rPr>
              <a:t>单侧置信区间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  <p:bldP spid="106500" grpId="0" autoUpdateAnimBg="0"/>
      <p:bldP spid="106502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544513" y="714375"/>
            <a:ext cx="6970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b="1"/>
              <a:t>于是引入单侧置信区间和置信限的定义：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88950" y="1449388"/>
            <a:ext cx="7975600" cy="5091112"/>
            <a:chOff x="308" y="913"/>
            <a:chExt cx="5024" cy="3207"/>
          </a:xfrm>
        </p:grpSpPr>
        <p:graphicFrame>
          <p:nvGraphicFramePr>
            <p:cNvPr id="142336" name="Object 0"/>
            <p:cNvGraphicFramePr>
              <a:graphicFrameLocks noChangeAspect="1"/>
            </p:cNvGraphicFramePr>
            <p:nvPr/>
          </p:nvGraphicFramePr>
          <p:xfrm>
            <a:off x="1728" y="979"/>
            <a:ext cx="24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207" name="公式" r:id="rId3" imgW="3346560" imgH="4258800" progId="Equation.3">
                    <p:embed/>
                  </p:oleObj>
                </mc:Choice>
                <mc:Fallback>
                  <p:oleObj name="公式" r:id="rId3" imgW="3346560" imgH="42588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979"/>
                          <a:ext cx="249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满足</a:t>
              </a:r>
            </a:p>
          </p:txBody>
        </p:sp>
        <p:sp>
          <p:nvSpPr>
            <p:cNvPr id="107528" name="Rectangle 8"/>
            <p:cNvSpPr>
              <a:spLocks noChangeArrowheads="1"/>
            </p:cNvSpPr>
            <p:nvPr/>
          </p:nvSpPr>
          <p:spPr bwMode="auto">
            <a:xfrm>
              <a:off x="1433" y="946"/>
              <a:ext cx="30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设     是 一个待估参数，给定</a:t>
              </a:r>
            </a:p>
          </p:txBody>
        </p:sp>
        <p:graphicFrame>
          <p:nvGraphicFramePr>
            <p:cNvPr id="142337" name="Object 1"/>
            <p:cNvGraphicFramePr>
              <a:graphicFrameLocks noChangeAspect="1"/>
            </p:cNvGraphicFramePr>
            <p:nvPr/>
          </p:nvGraphicFramePr>
          <p:xfrm>
            <a:off x="4381" y="956"/>
            <a:ext cx="72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208" name="公式" r:id="rId5" imgW="9753840" imgH="4563720" progId="Equation.3">
                    <p:embed/>
                  </p:oleObj>
                </mc:Choice>
                <mc:Fallback>
                  <p:oleObj name="公式" r:id="rId5" imgW="9753840" imgH="456372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" y="956"/>
                          <a:ext cx="724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30" name="Rectangle 10"/>
            <p:cNvSpPr>
              <a:spLocks noChangeArrowheads="1"/>
            </p:cNvSpPr>
            <p:nvPr/>
          </p:nvSpPr>
          <p:spPr bwMode="auto">
            <a:xfrm>
              <a:off x="343" y="1311"/>
              <a:ext cx="33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 b="1"/>
                <a:t>若由样本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  <a:r>
                <a:rPr lang="en-US" altLang="zh-CN" b="1"/>
                <a:t>,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2</a:t>
              </a:r>
              <a:r>
                <a:rPr lang="en-US" altLang="zh-CN" b="1"/>
                <a:t>,…</a:t>
              </a:r>
              <a:r>
                <a:rPr lang="en-US" altLang="zh-CN" b="1" i="1"/>
                <a:t>X</a:t>
              </a:r>
              <a:r>
                <a:rPr lang="en-US" altLang="zh-CN" b="1" i="1" baseline="-25000"/>
                <a:t>n</a:t>
              </a:r>
              <a:r>
                <a:rPr lang="zh-CN" altLang="en-US" b="1"/>
                <a:t>确定的统计量</a:t>
              </a:r>
            </a:p>
          </p:txBody>
        </p:sp>
        <p:sp>
          <p:nvSpPr>
            <p:cNvPr id="107532" name="Text Box 12"/>
            <p:cNvSpPr txBox="1">
              <a:spLocks noChangeArrowheads="1"/>
            </p:cNvSpPr>
            <p:nvPr/>
          </p:nvSpPr>
          <p:spPr bwMode="auto">
            <a:xfrm>
              <a:off x="340" y="2909"/>
              <a:ext cx="4992" cy="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/>
                <a:t>则称区间            是</a:t>
              </a:r>
              <a:r>
                <a:rPr lang="zh-CN" altLang="en-US" b="1">
                  <a:solidFill>
                    <a:schemeClr val="accent1"/>
                  </a:solidFill>
                </a:rPr>
                <a:t>    的置信水平为          的单侧置</a:t>
              </a: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chemeClr val="accent1"/>
                  </a:solidFill>
                </a:rPr>
                <a:t>信区间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142338" name="Object 2"/>
            <p:cNvGraphicFramePr>
              <a:graphicFrameLocks noChangeAspect="1"/>
            </p:cNvGraphicFramePr>
            <p:nvPr/>
          </p:nvGraphicFramePr>
          <p:xfrm>
            <a:off x="2179" y="3000"/>
            <a:ext cx="25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209" name="公式" r:id="rId7" imgW="133560" imgH="171360" progId="Equation.3">
                    <p:embed/>
                  </p:oleObj>
                </mc:Choice>
                <mc:Fallback>
                  <p:oleObj name="公式" r:id="rId7" imgW="133560" imgH="17136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" y="3000"/>
                          <a:ext cx="25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39" name="Object 3"/>
            <p:cNvGraphicFramePr>
              <a:graphicFrameLocks noChangeAspect="1"/>
            </p:cNvGraphicFramePr>
            <p:nvPr/>
          </p:nvGraphicFramePr>
          <p:xfrm>
            <a:off x="3696" y="2976"/>
            <a:ext cx="57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210" name="公式" r:id="rId9" imgW="8228160" imgH="4258800" progId="Equation.3">
                    <p:embed/>
                  </p:oleObj>
                </mc:Choice>
                <mc:Fallback>
                  <p:oleObj name="公式" r:id="rId9" imgW="8228160" imgH="425880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976"/>
                          <a:ext cx="57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38" name="Text Box 18"/>
            <p:cNvSpPr txBox="1">
              <a:spLocks noChangeArrowheads="1"/>
            </p:cNvSpPr>
            <p:nvPr/>
          </p:nvSpPr>
          <p:spPr bwMode="auto">
            <a:xfrm>
              <a:off x="796" y="913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hlink"/>
                  </a:solidFill>
                </a:rPr>
                <a:t>定义</a:t>
              </a:r>
            </a:p>
          </p:txBody>
        </p:sp>
        <p:graphicFrame>
          <p:nvGraphicFramePr>
            <p:cNvPr id="142340" name="Object 4"/>
            <p:cNvGraphicFramePr>
              <a:graphicFrameLocks noChangeAspect="1"/>
            </p:cNvGraphicFramePr>
            <p:nvPr/>
          </p:nvGraphicFramePr>
          <p:xfrm>
            <a:off x="1658" y="1797"/>
            <a:ext cx="19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211" name="Equation" r:id="rId11" imgW="73214640" imgH="10356120" progId="">
                    <p:embed/>
                  </p:oleObj>
                </mc:Choice>
                <mc:Fallback>
                  <p:oleObj name="Equation" r:id="rId11" imgW="73214640" imgH="10356120" progId="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" y="1797"/>
                          <a:ext cx="192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41" name="Object 5"/>
            <p:cNvGraphicFramePr>
              <a:graphicFrameLocks noChangeAspect="1"/>
            </p:cNvGraphicFramePr>
            <p:nvPr/>
          </p:nvGraphicFramePr>
          <p:xfrm>
            <a:off x="1839" y="2584"/>
            <a:ext cx="14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212" name="Equation" r:id="rId13" imgW="56433960" imgH="9746640" progId="">
                    <p:embed/>
                  </p:oleObj>
                </mc:Choice>
                <mc:Fallback>
                  <p:oleObj name="Equation" r:id="rId13" imgW="56433960" imgH="9746640" progId="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9" y="2584"/>
                          <a:ext cx="148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42" name="Object 6"/>
            <p:cNvGraphicFramePr>
              <a:graphicFrameLocks noChangeAspect="1"/>
            </p:cNvGraphicFramePr>
            <p:nvPr/>
          </p:nvGraphicFramePr>
          <p:xfrm>
            <a:off x="1312" y="2963"/>
            <a:ext cx="6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213" name="Equation" r:id="rId15" imgW="25619040" imgH="10051200" progId="">
                    <p:embed/>
                  </p:oleObj>
                </mc:Choice>
                <mc:Fallback>
                  <p:oleObj name="Equation" r:id="rId15" imgW="25619040" imgH="10051200" progId="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2963"/>
                          <a:ext cx="672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37" name="Rectangle 17"/>
            <p:cNvSpPr>
              <a:spLocks noChangeArrowheads="1"/>
            </p:cNvSpPr>
            <p:nvPr/>
          </p:nvSpPr>
          <p:spPr bwMode="auto">
            <a:xfrm>
              <a:off x="1347" y="3408"/>
              <a:ext cx="393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称为    </a:t>
              </a:r>
              <a:r>
                <a:rPr lang="zh-CN" altLang="en-US" b="1">
                  <a:solidFill>
                    <a:schemeClr val="accent1"/>
                  </a:solidFill>
                </a:rPr>
                <a:t>的置信水平为           的单侧置信</a:t>
              </a:r>
            </a:p>
          </p:txBody>
        </p:sp>
        <p:graphicFrame>
          <p:nvGraphicFramePr>
            <p:cNvPr id="142343" name="Object 7"/>
            <p:cNvGraphicFramePr>
              <a:graphicFrameLocks noChangeAspect="1"/>
            </p:cNvGraphicFramePr>
            <p:nvPr/>
          </p:nvGraphicFramePr>
          <p:xfrm>
            <a:off x="1201" y="3437"/>
            <a:ext cx="1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214" name="Equation" r:id="rId17" imgW="5482440" imgH="9746640" progId="">
                    <p:embed/>
                  </p:oleObj>
                </mc:Choice>
                <mc:Fallback>
                  <p:oleObj name="Equation" r:id="rId17" imgW="5482440" imgH="9746640" progId="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3437"/>
                          <a:ext cx="14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5" name="Rectangle 25"/>
            <p:cNvSpPr>
              <a:spLocks noChangeArrowheads="1"/>
            </p:cNvSpPr>
            <p:nvPr/>
          </p:nvSpPr>
          <p:spPr bwMode="auto">
            <a:xfrm>
              <a:off x="308" y="3793"/>
              <a:ext cx="6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1"/>
                  </a:solidFill>
                </a:rPr>
                <a:t>下限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142344" name="Object 8"/>
            <p:cNvGraphicFramePr>
              <a:graphicFrameLocks noChangeAspect="1"/>
            </p:cNvGraphicFramePr>
            <p:nvPr/>
          </p:nvGraphicFramePr>
          <p:xfrm>
            <a:off x="3438" y="3430"/>
            <a:ext cx="57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215" name="公式" r:id="rId19" imgW="333720" imgH="171360" progId="Equation.3">
                    <p:embed/>
                  </p:oleObj>
                </mc:Choice>
                <mc:Fallback>
                  <p:oleObj name="公式" r:id="rId19" imgW="333720" imgH="17136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8" y="3430"/>
                          <a:ext cx="57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45" name="Object 9"/>
            <p:cNvGraphicFramePr>
              <a:graphicFrameLocks noChangeAspect="1"/>
            </p:cNvGraphicFramePr>
            <p:nvPr/>
          </p:nvGraphicFramePr>
          <p:xfrm>
            <a:off x="1882" y="3476"/>
            <a:ext cx="25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216" name="公式" r:id="rId21" imgW="133560" imgH="171360" progId="Equation.3">
                    <p:embed/>
                  </p:oleObj>
                </mc:Choice>
                <mc:Fallback>
                  <p:oleObj name="公式" r:id="rId21" imgW="133560" imgH="17136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476"/>
                          <a:ext cx="25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340" y="2160"/>
              <a:ext cx="1724" cy="327"/>
              <a:chOff x="340" y="2160"/>
              <a:chExt cx="1724" cy="327"/>
            </a:xfrm>
          </p:grpSpPr>
          <p:graphicFrame>
            <p:nvGraphicFramePr>
              <p:cNvPr id="142346" name="Object 10"/>
              <p:cNvGraphicFramePr>
                <a:graphicFrameLocks noChangeAspect="1"/>
              </p:cNvGraphicFramePr>
              <p:nvPr/>
            </p:nvGraphicFramePr>
            <p:xfrm>
              <a:off x="1338" y="2251"/>
              <a:ext cx="53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4217" name="Equation" r:id="rId23" imgW="20432160" imgH="7612200" progId="">
                      <p:embed/>
                    </p:oleObj>
                  </mc:Choice>
                  <mc:Fallback>
                    <p:oleObj name="Equation" r:id="rId23" imgW="20432160" imgH="7612200" progId="">
                      <p:embed/>
                      <p:pic>
                        <p:nvPicPr>
                          <p:cNvPr id="0" name="Picture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8" y="2251"/>
                            <a:ext cx="536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49" name="Text Box 29"/>
              <p:cNvSpPr txBox="1">
                <a:spLocks noChangeArrowheads="1"/>
              </p:cNvSpPr>
              <p:nvPr/>
            </p:nvSpPr>
            <p:spPr bwMode="auto">
              <a:xfrm>
                <a:off x="340" y="2160"/>
                <a:ext cx="17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对于任意           </a:t>
                </a:r>
                <a:r>
                  <a:rPr lang="en-US" altLang="zh-CN" b="1"/>
                  <a:t>,</a:t>
                </a:r>
              </a:p>
            </p:txBody>
          </p:sp>
        </p:grp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88950" y="985838"/>
            <a:ext cx="8043863" cy="4819650"/>
            <a:chOff x="308" y="621"/>
            <a:chExt cx="5067" cy="3036"/>
          </a:xfrm>
        </p:grpSpPr>
        <p:sp>
          <p:nvSpPr>
            <p:cNvPr id="108558" name="Rectangle 14"/>
            <p:cNvSpPr>
              <a:spLocks noChangeArrowheads="1"/>
            </p:cNvSpPr>
            <p:nvPr/>
          </p:nvSpPr>
          <p:spPr bwMode="auto">
            <a:xfrm>
              <a:off x="2018" y="1515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满足</a:t>
              </a:r>
            </a:p>
          </p:txBody>
        </p:sp>
        <p:sp>
          <p:nvSpPr>
            <p:cNvPr id="108559" name="Rectangle 15"/>
            <p:cNvSpPr>
              <a:spLocks noChangeArrowheads="1"/>
            </p:cNvSpPr>
            <p:nvPr/>
          </p:nvSpPr>
          <p:spPr bwMode="auto">
            <a:xfrm>
              <a:off x="343" y="621"/>
              <a:ext cx="33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 b="1"/>
                <a:t>若由样本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  <a:r>
                <a:rPr lang="en-US" altLang="zh-CN" b="1"/>
                <a:t>,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2</a:t>
              </a:r>
              <a:r>
                <a:rPr lang="en-US" altLang="zh-CN" b="1"/>
                <a:t>,…</a:t>
              </a:r>
              <a:r>
                <a:rPr lang="en-US" altLang="zh-CN" b="1" i="1"/>
                <a:t>X</a:t>
              </a:r>
              <a:r>
                <a:rPr lang="en-US" altLang="zh-CN" b="1" i="1" baseline="-25000"/>
                <a:t>n</a:t>
              </a:r>
              <a:r>
                <a:rPr lang="zh-CN" altLang="en-US" b="1"/>
                <a:t>确定的统计量</a:t>
              </a:r>
            </a:p>
          </p:txBody>
        </p:sp>
        <p:sp>
          <p:nvSpPr>
            <p:cNvPr id="108560" name="Text Box 16"/>
            <p:cNvSpPr txBox="1">
              <a:spLocks noChangeArrowheads="1"/>
            </p:cNvSpPr>
            <p:nvPr/>
          </p:nvSpPr>
          <p:spPr bwMode="auto">
            <a:xfrm>
              <a:off x="340" y="2446"/>
              <a:ext cx="4992" cy="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/>
                <a:t>则称区间            是</a:t>
              </a:r>
              <a:r>
                <a:rPr lang="zh-CN" altLang="en-US" b="1">
                  <a:solidFill>
                    <a:schemeClr val="accent1"/>
                  </a:solidFill>
                </a:rPr>
                <a:t>    的置信水平为          的单侧置</a:t>
              </a: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chemeClr val="accent1"/>
                  </a:solidFill>
                </a:rPr>
                <a:t>信区间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143360" name="Object 0"/>
            <p:cNvGraphicFramePr>
              <a:graphicFrameLocks noChangeAspect="1"/>
            </p:cNvGraphicFramePr>
            <p:nvPr/>
          </p:nvGraphicFramePr>
          <p:xfrm>
            <a:off x="2179" y="2537"/>
            <a:ext cx="25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217" name="公式" r:id="rId3" imgW="3346560" imgH="4258800" progId="Equation.3">
                    <p:embed/>
                  </p:oleObj>
                </mc:Choice>
                <mc:Fallback>
                  <p:oleObj name="公式" r:id="rId3" imgW="3346560" imgH="425880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" y="2537"/>
                          <a:ext cx="25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61" name="Object 1"/>
            <p:cNvGraphicFramePr>
              <a:graphicFrameLocks noChangeAspect="1"/>
            </p:cNvGraphicFramePr>
            <p:nvPr/>
          </p:nvGraphicFramePr>
          <p:xfrm>
            <a:off x="3696" y="2513"/>
            <a:ext cx="57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218" name="公式" r:id="rId5" imgW="8228160" imgH="4258800" progId="Equation.3">
                    <p:embed/>
                  </p:oleObj>
                </mc:Choice>
                <mc:Fallback>
                  <p:oleObj name="公式" r:id="rId5" imgW="8228160" imgH="42588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513"/>
                          <a:ext cx="57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62" name="Object 2"/>
            <p:cNvGraphicFramePr>
              <a:graphicFrameLocks noChangeAspect="1"/>
            </p:cNvGraphicFramePr>
            <p:nvPr/>
          </p:nvGraphicFramePr>
          <p:xfrm>
            <a:off x="1658" y="1117"/>
            <a:ext cx="19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219" name="Equation" r:id="rId7" imgW="73214640" imgH="11880720" progId="">
                    <p:embed/>
                  </p:oleObj>
                </mc:Choice>
                <mc:Fallback>
                  <p:oleObj name="Equation" r:id="rId7" imgW="73214640" imgH="11880720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" y="1117"/>
                          <a:ext cx="1920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63" name="Object 3"/>
            <p:cNvGraphicFramePr>
              <a:graphicFrameLocks noChangeAspect="1"/>
            </p:cNvGraphicFramePr>
            <p:nvPr/>
          </p:nvGraphicFramePr>
          <p:xfrm>
            <a:off x="1839" y="2000"/>
            <a:ext cx="14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220" name="Equation" r:id="rId9" imgW="56433960" imgH="11270880" progId="">
                    <p:embed/>
                  </p:oleObj>
                </mc:Choice>
                <mc:Fallback>
                  <p:oleObj name="Equation" r:id="rId9" imgW="56433960" imgH="11270880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9" y="2000"/>
                          <a:ext cx="148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64" name="Object 4"/>
            <p:cNvGraphicFramePr>
              <a:graphicFrameLocks noChangeAspect="1"/>
            </p:cNvGraphicFramePr>
            <p:nvPr/>
          </p:nvGraphicFramePr>
          <p:xfrm>
            <a:off x="1280" y="2480"/>
            <a:ext cx="7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221" name="Equation" r:id="rId11" imgW="28059840" imgH="11575800" progId="">
                    <p:embed/>
                  </p:oleObj>
                </mc:Choice>
                <mc:Fallback>
                  <p:oleObj name="Equation" r:id="rId11" imgW="28059840" imgH="11575800" progId="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2480"/>
                          <a:ext cx="73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6" name="Rectangle 22"/>
            <p:cNvSpPr>
              <a:spLocks noChangeArrowheads="1"/>
            </p:cNvSpPr>
            <p:nvPr/>
          </p:nvSpPr>
          <p:spPr bwMode="auto">
            <a:xfrm>
              <a:off x="1347" y="2945"/>
              <a:ext cx="40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称为    </a:t>
              </a:r>
              <a:r>
                <a:rPr lang="zh-CN" altLang="en-US" b="1">
                  <a:solidFill>
                    <a:schemeClr val="accent1"/>
                  </a:solidFill>
                </a:rPr>
                <a:t>的置信水平为            的单侧置信</a:t>
              </a:r>
            </a:p>
          </p:txBody>
        </p:sp>
        <p:graphicFrame>
          <p:nvGraphicFramePr>
            <p:cNvPr id="143365" name="Object 5"/>
            <p:cNvGraphicFramePr>
              <a:graphicFrameLocks noChangeAspect="1"/>
            </p:cNvGraphicFramePr>
            <p:nvPr/>
          </p:nvGraphicFramePr>
          <p:xfrm>
            <a:off x="1201" y="2974"/>
            <a:ext cx="1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222" name="Equation" r:id="rId13" imgW="5482440" imgH="9746640" progId="">
                    <p:embed/>
                  </p:oleObj>
                </mc:Choice>
                <mc:Fallback>
                  <p:oleObj name="Equation" r:id="rId13" imgW="5482440" imgH="9746640" progId="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2974"/>
                          <a:ext cx="14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8" name="Rectangle 24"/>
            <p:cNvSpPr>
              <a:spLocks noChangeArrowheads="1"/>
            </p:cNvSpPr>
            <p:nvPr/>
          </p:nvSpPr>
          <p:spPr bwMode="auto">
            <a:xfrm>
              <a:off x="308" y="3330"/>
              <a:ext cx="6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1"/>
                  </a:solidFill>
                </a:rPr>
                <a:t>上限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143366" name="Object 6"/>
            <p:cNvGraphicFramePr>
              <a:graphicFrameLocks noChangeAspect="1"/>
            </p:cNvGraphicFramePr>
            <p:nvPr/>
          </p:nvGraphicFramePr>
          <p:xfrm>
            <a:off x="3483" y="2967"/>
            <a:ext cx="57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223" name="公式" r:id="rId15" imgW="333720" imgH="171360" progId="Equation.3">
                    <p:embed/>
                  </p:oleObj>
                </mc:Choice>
                <mc:Fallback>
                  <p:oleObj name="公式" r:id="rId15" imgW="333720" imgH="17136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3" y="2967"/>
                          <a:ext cx="57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67" name="Object 7"/>
            <p:cNvGraphicFramePr>
              <a:graphicFrameLocks noChangeAspect="1"/>
            </p:cNvGraphicFramePr>
            <p:nvPr/>
          </p:nvGraphicFramePr>
          <p:xfrm>
            <a:off x="1882" y="3013"/>
            <a:ext cx="25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224" name="公式" r:id="rId17" imgW="133560" imgH="171360" progId="Equation.3">
                    <p:embed/>
                  </p:oleObj>
                </mc:Choice>
                <mc:Fallback>
                  <p:oleObj name="公式" r:id="rId17" imgW="133560" imgH="17136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013"/>
                          <a:ext cx="25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40" y="1515"/>
              <a:ext cx="1724" cy="327"/>
              <a:chOff x="340" y="2160"/>
              <a:chExt cx="1724" cy="327"/>
            </a:xfrm>
          </p:grpSpPr>
          <p:graphicFrame>
            <p:nvGraphicFramePr>
              <p:cNvPr id="143368" name="Object 8"/>
              <p:cNvGraphicFramePr>
                <a:graphicFrameLocks noChangeAspect="1"/>
              </p:cNvGraphicFramePr>
              <p:nvPr/>
            </p:nvGraphicFramePr>
            <p:xfrm>
              <a:off x="1338" y="2251"/>
              <a:ext cx="53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5225" name="Equation" r:id="rId19" imgW="20432160" imgH="7612200" progId="">
                      <p:embed/>
                    </p:oleObj>
                  </mc:Choice>
                  <mc:Fallback>
                    <p:oleObj name="Equation" r:id="rId19" imgW="20432160" imgH="7612200" progId="">
                      <p:embed/>
                      <p:pic>
                        <p:nvPicPr>
                          <p:cNvPr id="0" name="Picture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8" y="2251"/>
                            <a:ext cx="536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573" name="Text Box 29"/>
              <p:cNvSpPr txBox="1">
                <a:spLocks noChangeArrowheads="1"/>
              </p:cNvSpPr>
              <p:nvPr/>
            </p:nvSpPr>
            <p:spPr bwMode="auto">
              <a:xfrm>
                <a:off x="340" y="2160"/>
                <a:ext cx="17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对于任意           </a:t>
                </a:r>
                <a:r>
                  <a:rPr lang="en-US" altLang="zh-CN" b="1"/>
                  <a:t>,</a:t>
                </a:r>
              </a:p>
            </p:txBody>
          </p:sp>
        </p:grpSp>
      </p:grpSp>
    </p:spTree>
  </p:cSld>
  <p:clrMapOvr>
    <a:masterClrMapping/>
  </p:clrMapOvr>
  <p:transition spd="slow">
    <p:pull dir="rd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539750" y="2598738"/>
            <a:ext cx="76962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/>
              <a:t>设灯泡寿命服从正态分布</a:t>
            </a:r>
            <a:r>
              <a:rPr lang="en-US" altLang="zh-CN" b="1"/>
              <a:t>.  </a:t>
            </a:r>
            <a:r>
              <a:rPr lang="zh-CN" altLang="en-US" b="1"/>
              <a:t>求灯泡寿命均值    的置信水平为</a:t>
            </a:r>
            <a:r>
              <a:rPr lang="en-US" altLang="zh-CN" b="1">
                <a:solidFill>
                  <a:schemeClr val="accent1"/>
                </a:solidFill>
              </a:rPr>
              <a:t>0.95</a:t>
            </a:r>
            <a:r>
              <a:rPr lang="zh-CN" altLang="en-US" b="1"/>
              <a:t>的单侧置信下限</a:t>
            </a:r>
            <a:r>
              <a:rPr lang="en-US" altLang="zh-CN" b="1"/>
              <a:t>.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609600" y="727075"/>
            <a:ext cx="7620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CCFFFF"/>
                </a:solidFill>
              </a:rPr>
              <a:t>         </a:t>
            </a:r>
            <a:r>
              <a:rPr lang="zh-CN" altLang="en-US" b="1">
                <a:solidFill>
                  <a:srgbClr val="CCFFFF"/>
                </a:solidFill>
              </a:rPr>
              <a:t>例</a:t>
            </a:r>
            <a:r>
              <a:rPr lang="en-US" altLang="zh-CN" b="1">
                <a:solidFill>
                  <a:srgbClr val="CCFFFF"/>
                </a:solidFill>
              </a:rPr>
              <a:t>2  </a:t>
            </a:r>
            <a:r>
              <a:rPr lang="en-US" altLang="zh-CN" b="1"/>
              <a:t> </a:t>
            </a:r>
            <a:r>
              <a:rPr lang="zh-CN" altLang="en-US" b="1"/>
              <a:t>从一批灯泡中随机抽取</a:t>
            </a:r>
            <a:r>
              <a:rPr lang="en-US" altLang="zh-CN" b="1"/>
              <a:t>5</a:t>
            </a:r>
            <a:r>
              <a:rPr lang="zh-CN" altLang="en-US" b="1"/>
              <a:t>只作寿命试验，测得寿命</a:t>
            </a:r>
            <a:r>
              <a:rPr lang="en-US" altLang="zh-CN" b="1" i="1"/>
              <a:t>X</a:t>
            </a:r>
            <a:r>
              <a:rPr lang="zh-CN" altLang="en-US" b="1"/>
              <a:t>（单位：小时）如下：</a:t>
            </a:r>
            <a:endParaRPr lang="zh-CN" altLang="en-U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2247900" y="2079625"/>
            <a:ext cx="5168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b="1"/>
              <a:t>1050</a:t>
            </a:r>
            <a:r>
              <a:rPr lang="zh-CN" altLang="en-US" b="1"/>
              <a:t>，</a:t>
            </a:r>
            <a:r>
              <a:rPr lang="en-US" altLang="zh-CN" b="1"/>
              <a:t>1100</a:t>
            </a:r>
            <a:r>
              <a:rPr lang="zh-CN" altLang="en-US" b="1"/>
              <a:t>，</a:t>
            </a:r>
            <a:r>
              <a:rPr lang="en-US" altLang="zh-CN" b="1"/>
              <a:t>1120</a:t>
            </a:r>
            <a:r>
              <a:rPr lang="zh-CN" altLang="en-US" b="1"/>
              <a:t>，</a:t>
            </a:r>
            <a:r>
              <a:rPr lang="en-US" altLang="zh-CN" b="1"/>
              <a:t>1250</a:t>
            </a:r>
            <a:r>
              <a:rPr lang="zh-CN" altLang="en-US" b="1"/>
              <a:t>，</a:t>
            </a:r>
            <a:r>
              <a:rPr lang="en-US" altLang="zh-CN" b="1"/>
              <a:t>1280</a:t>
            </a:r>
          </a:p>
        </p:txBody>
      </p:sp>
      <p:graphicFrame>
        <p:nvGraphicFramePr>
          <p:cNvPr id="144384" name="Object 0"/>
          <p:cNvGraphicFramePr>
            <a:graphicFrameLocks noChangeAspect="1"/>
          </p:cNvGraphicFramePr>
          <p:nvPr/>
        </p:nvGraphicFramePr>
        <p:xfrm>
          <a:off x="7308850" y="2738438"/>
          <a:ext cx="4302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48" name="公式" r:id="rId3" imgW="3651840" imgH="3953880" progId="Equation.3">
                  <p:embed/>
                </p:oleObj>
              </mc:Choice>
              <mc:Fallback>
                <p:oleObj name="公式" r:id="rId3" imgW="3651840" imgH="3953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738438"/>
                        <a:ext cx="4302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5" name="Object 1"/>
          <p:cNvGraphicFramePr>
            <a:graphicFrameLocks noChangeAspect="1"/>
          </p:cNvGraphicFramePr>
          <p:nvPr/>
        </p:nvGraphicFramePr>
        <p:xfrm>
          <a:off x="2771775" y="4797425"/>
          <a:ext cx="28321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49" name="公式" r:id="rId5" imgW="25313760" imgH="10661040" progId="Equation.3">
                  <p:embed/>
                </p:oleObj>
              </mc:Choice>
              <mc:Fallback>
                <p:oleObj name="公式" r:id="rId5" imgW="25313760" imgH="106610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797425"/>
                        <a:ext cx="2832100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84213" y="6021388"/>
            <a:ext cx="2232025" cy="520700"/>
            <a:chOff x="3107" y="2613"/>
            <a:chExt cx="1406" cy="328"/>
          </a:xfrm>
        </p:grpSpPr>
        <p:sp>
          <p:nvSpPr>
            <p:cNvPr id="109577" name="Rectangle 9"/>
            <p:cNvSpPr>
              <a:spLocks noChangeArrowheads="1"/>
            </p:cNvSpPr>
            <p:nvPr/>
          </p:nvSpPr>
          <p:spPr bwMode="auto">
            <a:xfrm>
              <a:off x="3107" y="2614"/>
              <a:ext cx="14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方差      未知</a:t>
              </a:r>
            </a:p>
          </p:txBody>
        </p:sp>
        <p:graphicFrame>
          <p:nvGraphicFramePr>
            <p:cNvPr id="144393" name="Object 9"/>
            <p:cNvGraphicFramePr>
              <a:graphicFrameLocks noChangeAspect="1"/>
            </p:cNvGraphicFramePr>
            <p:nvPr/>
          </p:nvGraphicFramePr>
          <p:xfrm>
            <a:off x="3653" y="2613"/>
            <a:ext cx="36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250" name="公式" r:id="rId7" imgW="4872240" imgH="4868640" progId="Equation.3">
                    <p:embed/>
                  </p:oleObj>
                </mc:Choice>
                <mc:Fallback>
                  <p:oleObj name="公式" r:id="rId7" imgW="4872240" imgH="486864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3" y="2613"/>
                          <a:ext cx="361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258888" y="4016375"/>
            <a:ext cx="6408737" cy="558800"/>
            <a:chOff x="884" y="2462"/>
            <a:chExt cx="4037" cy="352"/>
          </a:xfrm>
        </p:grpSpPr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884" y="2462"/>
              <a:ext cx="403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解       的点估计取为样本均值        </a:t>
              </a:r>
              <a:r>
                <a:rPr lang="en-US" altLang="zh-CN" b="1"/>
                <a:t>, </a:t>
              </a:r>
            </a:p>
          </p:txBody>
        </p:sp>
        <p:graphicFrame>
          <p:nvGraphicFramePr>
            <p:cNvPr id="144386" name="Object 2"/>
            <p:cNvGraphicFramePr>
              <a:graphicFrameLocks noChangeAspect="1"/>
            </p:cNvGraphicFramePr>
            <p:nvPr/>
          </p:nvGraphicFramePr>
          <p:xfrm>
            <a:off x="1294" y="2524"/>
            <a:ext cx="27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251" name="公式" r:id="rId9" imgW="142920" imgH="152280" progId="Equation.3">
                    <p:embed/>
                  </p:oleObj>
                </mc:Choice>
                <mc:Fallback>
                  <p:oleObj name="公式" r:id="rId9" imgW="142920" imgH="15228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2524"/>
                          <a:ext cx="271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387" name="Object 3"/>
            <p:cNvGraphicFramePr>
              <a:graphicFrameLocks noChangeAspect="1"/>
            </p:cNvGraphicFramePr>
            <p:nvPr/>
          </p:nvGraphicFramePr>
          <p:xfrm>
            <a:off x="3878" y="2496"/>
            <a:ext cx="2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252" name="公式" r:id="rId11" imgW="4262040" imgH="4563720" progId="Equation.3">
                    <p:embed/>
                  </p:oleObj>
                </mc:Choice>
                <mc:Fallback>
                  <p:oleObj name="公式" r:id="rId11" imgW="4262040" imgH="456372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496"/>
                          <a:ext cx="27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388" name="Object 4"/>
            <p:cNvGraphicFramePr>
              <a:graphicFrameLocks noChangeAspect="1"/>
            </p:cNvGraphicFramePr>
            <p:nvPr/>
          </p:nvGraphicFramePr>
          <p:xfrm>
            <a:off x="2844" y="2519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253" name="公式" r:id="rId13" imgW="114151" imgH="215619" progId="Equation.3">
                    <p:embed/>
                  </p:oleObj>
                </mc:Choice>
                <mc:Fallback>
                  <p:oleObj name="公式" r:id="rId13" imgW="114151" imgH="215619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519"/>
                          <a:ext cx="71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389" name="Object 5"/>
            <p:cNvGraphicFramePr>
              <a:graphicFrameLocks noChangeAspect="1"/>
            </p:cNvGraphicFramePr>
            <p:nvPr/>
          </p:nvGraphicFramePr>
          <p:xfrm>
            <a:off x="2844" y="2519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254" name="公式" r:id="rId15" imgW="114151" imgH="215619" progId="Equation.3">
                    <p:embed/>
                  </p:oleObj>
                </mc:Choice>
                <mc:Fallback>
                  <p:oleObj name="公式" r:id="rId15" imgW="114151" imgH="215619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519"/>
                          <a:ext cx="71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390" name="Object 6"/>
            <p:cNvGraphicFramePr>
              <a:graphicFrameLocks noChangeAspect="1"/>
            </p:cNvGraphicFramePr>
            <p:nvPr/>
          </p:nvGraphicFramePr>
          <p:xfrm>
            <a:off x="2844" y="2519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255" name="公式" r:id="rId16" imgW="114151" imgH="215619" progId="Equation.3">
                    <p:embed/>
                  </p:oleObj>
                </mc:Choice>
                <mc:Fallback>
                  <p:oleObj name="公式" r:id="rId16" imgW="114151" imgH="215619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519"/>
                          <a:ext cx="71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391" name="Object 7"/>
            <p:cNvGraphicFramePr>
              <a:graphicFrameLocks noChangeAspect="1"/>
            </p:cNvGraphicFramePr>
            <p:nvPr/>
          </p:nvGraphicFramePr>
          <p:xfrm>
            <a:off x="2844" y="2519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256" name="公式" r:id="rId17" imgW="114151" imgH="215619" progId="Equation.3">
                    <p:embed/>
                  </p:oleObj>
                </mc:Choice>
                <mc:Fallback>
                  <p:oleObj name="公式" r:id="rId17" imgW="114151" imgH="215619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519"/>
                          <a:ext cx="71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392" name="Object 8"/>
            <p:cNvGraphicFramePr>
              <a:graphicFrameLocks noChangeAspect="1"/>
            </p:cNvGraphicFramePr>
            <p:nvPr/>
          </p:nvGraphicFramePr>
          <p:xfrm>
            <a:off x="2844" y="2519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257" name="公式" r:id="rId18" imgW="114151" imgH="215619" progId="Equation.3">
                    <p:embed/>
                  </p:oleObj>
                </mc:Choice>
                <mc:Fallback>
                  <p:oleObj name="公式" r:id="rId18" imgW="114151" imgH="215619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519"/>
                          <a:ext cx="71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533400" y="10160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b="1"/>
              <a:t> </a:t>
            </a:r>
            <a:r>
              <a:rPr lang="zh-CN" altLang="en-US" b="1"/>
              <a:t>对给定的置信水平</a:t>
            </a:r>
            <a:r>
              <a:rPr lang="zh-CN" altLang="en-US" b="1">
                <a:solidFill>
                  <a:schemeClr val="accent1"/>
                </a:solidFill>
              </a:rPr>
              <a:t>        </a:t>
            </a:r>
            <a:r>
              <a:rPr lang="zh-CN" altLang="en-US" b="1"/>
              <a:t>，确定分位点</a:t>
            </a:r>
          </a:p>
        </p:txBody>
      </p:sp>
      <p:graphicFrame>
        <p:nvGraphicFramePr>
          <p:cNvPr id="145408" name="Object 0"/>
          <p:cNvGraphicFramePr>
            <a:graphicFrameLocks noChangeAspect="1"/>
          </p:cNvGraphicFramePr>
          <p:nvPr/>
        </p:nvGraphicFramePr>
        <p:xfrm>
          <a:off x="6443663" y="1017588"/>
          <a:ext cx="13446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1" name="公式" r:id="rId3" imgW="13109760" imgH="5478120" progId="Equation.3">
                  <p:embed/>
                </p:oleObj>
              </mc:Choice>
              <mc:Fallback>
                <p:oleObj name="公式" r:id="rId3" imgW="13109760" imgH="54781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017588"/>
                        <a:ext cx="1344612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09" name="Object 1"/>
          <p:cNvGraphicFramePr>
            <a:graphicFrameLocks noChangeAspect="1"/>
          </p:cNvGraphicFramePr>
          <p:nvPr/>
        </p:nvGraphicFramePr>
        <p:xfrm>
          <a:off x="3492500" y="1063625"/>
          <a:ext cx="8540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2" name="公式" r:id="rId5" imgW="8228160" imgH="4258800" progId="Equation.3">
                  <p:embed/>
                </p:oleObj>
              </mc:Choice>
              <mc:Fallback>
                <p:oleObj name="公式" r:id="rId5" imgW="8228160" imgH="4258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063625"/>
                        <a:ext cx="854075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1619250" y="1728788"/>
          <a:ext cx="48101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3" name="公式" r:id="rId7" imgW="43009560" imgH="10661040" progId="Equation.3">
                  <p:embed/>
                </p:oleObj>
              </mc:Choice>
              <mc:Fallback>
                <p:oleObj name="公式" r:id="rId7" imgW="43009560" imgH="10661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28788"/>
                        <a:ext cx="4810125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539750" y="19113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使</a:t>
            </a: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574675" y="3160713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即</a:t>
            </a:r>
          </a:p>
        </p:txBody>
      </p:sp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1684338" y="2933700"/>
          <a:ext cx="53895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4" name="公式" r:id="rId9" imgW="48196440" imgH="10051200" progId="Equation.3">
                  <p:embed/>
                </p:oleObj>
              </mc:Choice>
              <mc:Fallback>
                <p:oleObj name="公式" r:id="rId9" imgW="48196440" imgH="10051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2933700"/>
                        <a:ext cx="5389562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68313" y="4294188"/>
            <a:ext cx="7696200" cy="1117600"/>
            <a:chOff x="295" y="2705"/>
            <a:chExt cx="4848" cy="704"/>
          </a:xfrm>
        </p:grpSpPr>
        <p:sp>
          <p:nvSpPr>
            <p:cNvPr id="110603" name="Rectangle 11"/>
            <p:cNvSpPr>
              <a:spLocks noChangeArrowheads="1"/>
            </p:cNvSpPr>
            <p:nvPr/>
          </p:nvSpPr>
          <p:spPr bwMode="auto">
            <a:xfrm>
              <a:off x="295" y="2705"/>
              <a:ext cx="4848" cy="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/>
                <a:t>于是得到     的置信水平为          的单侧置信区间为</a:t>
              </a:r>
              <a:r>
                <a:rPr lang="zh-CN" altLang="en-US" b="1">
                  <a:solidFill>
                    <a:schemeClr val="accent1"/>
                  </a:solidFill>
                </a:rPr>
                <a:t>          </a:t>
              </a:r>
            </a:p>
          </p:txBody>
        </p:sp>
        <p:graphicFrame>
          <p:nvGraphicFramePr>
            <p:cNvPr id="145413" name="Object 5"/>
            <p:cNvGraphicFramePr>
              <a:graphicFrameLocks noChangeAspect="1"/>
            </p:cNvGraphicFramePr>
            <p:nvPr/>
          </p:nvGraphicFramePr>
          <p:xfrm>
            <a:off x="1247" y="2801"/>
            <a:ext cx="27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55" name="公式" r:id="rId11" imgW="142920" imgH="152280" progId="Equation.3">
                    <p:embed/>
                  </p:oleObj>
                </mc:Choice>
                <mc:Fallback>
                  <p:oleObj name="公式" r:id="rId11" imgW="142920" imgH="15228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801"/>
                          <a:ext cx="271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14" name="Object 6"/>
            <p:cNvGraphicFramePr>
              <a:graphicFrameLocks noChangeAspect="1"/>
            </p:cNvGraphicFramePr>
            <p:nvPr/>
          </p:nvGraphicFramePr>
          <p:xfrm>
            <a:off x="2835" y="2761"/>
            <a:ext cx="61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56" name="公式" r:id="rId13" imgW="333720" imgH="171360" progId="Equation.3">
                    <p:embed/>
                  </p:oleObj>
                </mc:Choice>
                <mc:Fallback>
                  <p:oleObj name="公式" r:id="rId13" imgW="333720" imgH="17136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761"/>
                          <a:ext cx="611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2460625" y="5327650"/>
          <a:ext cx="36512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7" name="公式" r:id="rId15" imgW="32636160" imgH="10051200" progId="Equation.3">
                  <p:embed/>
                </p:oleObj>
              </mc:Choice>
              <mc:Fallback>
                <p:oleObj name="公式" r:id="rId15" imgW="32636160" imgH="10051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5327650"/>
                        <a:ext cx="3651250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 autoUpdateAnimBg="0"/>
      <p:bldP spid="110600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CCE8C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15039</TotalTime>
  <Words>6181</Words>
  <Application>Microsoft Macintosh PowerPoint</Application>
  <PresentationFormat>全屏显示(4:3)</PresentationFormat>
  <Paragraphs>600</Paragraphs>
  <Slides>138</Slides>
  <Notes>14</Notes>
  <HiddenSlides>23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138</vt:i4>
      </vt:variant>
    </vt:vector>
  </HeadingPairs>
  <TitlesOfParts>
    <vt:vector size="153" baseType="lpstr">
      <vt:lpstr>黑体</vt:lpstr>
      <vt:lpstr>楷体_GB2312</vt:lpstr>
      <vt:lpstr>隶书</vt:lpstr>
      <vt:lpstr>宋体</vt:lpstr>
      <vt:lpstr>Arial</vt:lpstr>
      <vt:lpstr>Franklin Gothic Book</vt:lpstr>
      <vt:lpstr>Franklin Gothic Medium</vt:lpstr>
      <vt:lpstr>Symbol</vt:lpstr>
      <vt:lpstr>Times New Roman</vt:lpstr>
      <vt:lpstr>Wingdings</vt:lpstr>
      <vt:lpstr>Wingdings 2</vt:lpstr>
      <vt:lpstr>暗香扑面</vt:lpstr>
      <vt:lpstr>Equation</vt:lpstr>
      <vt:lpstr>公式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问题的提出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相合性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区间估计的5个步骤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二、双正态总体均值差的置信区间</vt:lpstr>
      <vt:lpstr>PowerPoint 演示文稿</vt:lpstr>
      <vt:lpstr>PowerPoint 演示文稿</vt:lpstr>
      <vt:lpstr>PowerPoint 演示文稿</vt:lpstr>
      <vt:lpstr>PowerPoint 演示文稿</vt:lpstr>
      <vt:lpstr>三、双正态总体方差比的置信区间</vt:lpstr>
      <vt:lpstr>PowerPoint 演示文稿</vt:lpstr>
      <vt:lpstr>PowerPoint 演示文稿</vt:lpstr>
      <vt:lpstr>PowerPoint 演示文稿</vt:lpstr>
      <vt:lpstr>Bayes估计</vt:lpstr>
      <vt:lpstr>PowerPoint 演示文稿</vt:lpstr>
      <vt:lpstr>PowerPoint 演示文稿</vt:lpstr>
      <vt:lpstr>PowerPoint 演示文稿</vt:lpstr>
      <vt:lpstr>贝叶斯公式的密度函数形式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Networks</dc:title>
  <dc:creator>KOKA</dc:creator>
  <cp:lastModifiedBy>刘 斯宇</cp:lastModifiedBy>
  <cp:revision>1050</cp:revision>
  <dcterms:created xsi:type="dcterms:W3CDTF">2000-11-07T09:00:01Z</dcterms:created>
  <dcterms:modified xsi:type="dcterms:W3CDTF">2018-12-31T02:29:18Z</dcterms:modified>
</cp:coreProperties>
</file>