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7102475" cy="10233025"/>
  <p:defaultTextStyle>
    <a:defPPr>
      <a:defRPr lang="en-US"/>
    </a:defPPr>
    <a:lvl1pPr marL="0" algn="l" defTabSz="3507611" rtl="0" eaLnBrk="1" latinLnBrk="0" hangingPunct="1">
      <a:defRPr sz="6905" kern="1200">
        <a:solidFill>
          <a:schemeClr val="tx1"/>
        </a:solidFill>
        <a:latin typeface="+mn-lt"/>
        <a:ea typeface="+mn-ea"/>
        <a:cs typeface="+mn-cs"/>
      </a:defRPr>
    </a:lvl1pPr>
    <a:lvl2pPr marL="1753806" algn="l" defTabSz="3507611" rtl="0" eaLnBrk="1" latinLnBrk="0" hangingPunct="1">
      <a:defRPr sz="6905" kern="1200">
        <a:solidFill>
          <a:schemeClr val="tx1"/>
        </a:solidFill>
        <a:latin typeface="+mn-lt"/>
        <a:ea typeface="+mn-ea"/>
        <a:cs typeface="+mn-cs"/>
      </a:defRPr>
    </a:lvl2pPr>
    <a:lvl3pPr marL="3507611" algn="l" defTabSz="3507611" rtl="0" eaLnBrk="1" latinLnBrk="0" hangingPunct="1">
      <a:defRPr sz="6905" kern="1200">
        <a:solidFill>
          <a:schemeClr val="tx1"/>
        </a:solidFill>
        <a:latin typeface="+mn-lt"/>
        <a:ea typeface="+mn-ea"/>
        <a:cs typeface="+mn-cs"/>
      </a:defRPr>
    </a:lvl3pPr>
    <a:lvl4pPr marL="5261418" algn="l" defTabSz="3507611" rtl="0" eaLnBrk="1" latinLnBrk="0" hangingPunct="1">
      <a:defRPr sz="6905" kern="1200">
        <a:solidFill>
          <a:schemeClr val="tx1"/>
        </a:solidFill>
        <a:latin typeface="+mn-lt"/>
        <a:ea typeface="+mn-ea"/>
        <a:cs typeface="+mn-cs"/>
      </a:defRPr>
    </a:lvl4pPr>
    <a:lvl5pPr marL="7015223" algn="l" defTabSz="3507611" rtl="0" eaLnBrk="1" latinLnBrk="0" hangingPunct="1">
      <a:defRPr sz="6905" kern="1200">
        <a:solidFill>
          <a:schemeClr val="tx1"/>
        </a:solidFill>
        <a:latin typeface="+mn-lt"/>
        <a:ea typeface="+mn-ea"/>
        <a:cs typeface="+mn-cs"/>
      </a:defRPr>
    </a:lvl5pPr>
    <a:lvl6pPr marL="8769029" algn="l" defTabSz="3507611" rtl="0" eaLnBrk="1" latinLnBrk="0" hangingPunct="1">
      <a:defRPr sz="6905" kern="1200">
        <a:solidFill>
          <a:schemeClr val="tx1"/>
        </a:solidFill>
        <a:latin typeface="+mn-lt"/>
        <a:ea typeface="+mn-ea"/>
        <a:cs typeface="+mn-cs"/>
      </a:defRPr>
    </a:lvl6pPr>
    <a:lvl7pPr marL="10522835" algn="l" defTabSz="3507611" rtl="0" eaLnBrk="1" latinLnBrk="0" hangingPunct="1">
      <a:defRPr sz="6905" kern="1200">
        <a:solidFill>
          <a:schemeClr val="tx1"/>
        </a:solidFill>
        <a:latin typeface="+mn-lt"/>
        <a:ea typeface="+mn-ea"/>
        <a:cs typeface="+mn-cs"/>
      </a:defRPr>
    </a:lvl7pPr>
    <a:lvl8pPr marL="12276641" algn="l" defTabSz="3507611" rtl="0" eaLnBrk="1" latinLnBrk="0" hangingPunct="1">
      <a:defRPr sz="6905" kern="1200">
        <a:solidFill>
          <a:schemeClr val="tx1"/>
        </a:solidFill>
        <a:latin typeface="+mn-lt"/>
        <a:ea typeface="+mn-ea"/>
        <a:cs typeface="+mn-cs"/>
      </a:defRPr>
    </a:lvl8pPr>
    <a:lvl9pPr marL="14030447" algn="l" defTabSz="350761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8" d="100"/>
          <a:sy n="18" d="100"/>
        </p:scale>
        <p:origin x="142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219669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13586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75768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E99B15-4664-468D-85FF-32921E5F6364}"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48944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E99B15-4664-468D-85FF-32921E5F6364}"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309424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E99B15-4664-468D-85FF-32921E5F6364}"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390537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99B15-4664-468D-85FF-32921E5F6364}" type="datetimeFigureOut">
              <a:rPr lang="en-GB" smtClean="0"/>
              <a:t>20/01/2019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99350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E99B15-4664-468D-85FF-32921E5F6364}" type="datetimeFigureOut">
              <a:rPr lang="en-GB" smtClean="0"/>
              <a:t>20/01/2019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06944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99B15-4664-468D-85FF-32921E5F6364}" type="datetimeFigureOut">
              <a:rPr lang="en-GB" smtClean="0"/>
              <a:t>20/01/2019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68391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DE99B15-4664-468D-85FF-32921E5F6364}"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71963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DE99B15-4664-468D-85FF-32921E5F6364}"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4CDFBD-52ED-472C-BA2F-433AFC24CE30}" type="slidenum">
              <a:rPr lang="en-GB" smtClean="0"/>
              <a:t>‹#›</a:t>
            </a:fld>
            <a:endParaRPr lang="en-GB"/>
          </a:p>
        </p:txBody>
      </p:sp>
    </p:spTree>
    <p:extLst>
      <p:ext uri="{BB962C8B-B14F-4D97-AF65-F5344CB8AC3E}">
        <p14:creationId xmlns:p14="http://schemas.microsoft.com/office/powerpoint/2010/main" val="11539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ADE99B15-4664-468D-85FF-32921E5F6364}" type="datetimeFigureOut">
              <a:rPr lang="en-GB" smtClean="0"/>
              <a:t>20/01/2019</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364CDFBD-52ED-472C-BA2F-433AFC24CE30}" type="slidenum">
              <a:rPr lang="en-GB" smtClean="0"/>
              <a:t>‹#›</a:t>
            </a:fld>
            <a:endParaRPr lang="en-GB"/>
          </a:p>
        </p:txBody>
      </p:sp>
    </p:spTree>
    <p:extLst>
      <p:ext uri="{BB962C8B-B14F-4D97-AF65-F5344CB8AC3E}">
        <p14:creationId xmlns:p14="http://schemas.microsoft.com/office/powerpoint/2010/main" val="2908492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1000" r="-29000" b="22000"/>
          </a:stretch>
        </a:blipFill>
        <a:effectLst/>
      </p:bgPr>
    </p:bg>
    <p:spTree>
      <p:nvGrpSpPr>
        <p:cNvPr id="1" name=""/>
        <p:cNvGrpSpPr/>
        <p:nvPr/>
      </p:nvGrpSpPr>
      <p:grpSpPr>
        <a:xfrm>
          <a:off x="0" y="0"/>
          <a:ext cx="0" cy="0"/>
          <a:chOff x="0" y="0"/>
          <a:chExt cx="0" cy="0"/>
        </a:xfrm>
      </p:grpSpPr>
      <p:sp>
        <p:nvSpPr>
          <p:cNvPr id="19" name="Rectangle 18"/>
          <p:cNvSpPr/>
          <p:nvPr/>
        </p:nvSpPr>
        <p:spPr>
          <a:xfrm>
            <a:off x="433138" y="481264"/>
            <a:ext cx="30429906" cy="435015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11218257" y="33270353"/>
            <a:ext cx="19040832" cy="7294305"/>
          </a:xfrm>
          <a:prstGeom prst="rect">
            <a:avLst/>
          </a:prstGeom>
          <a:noFill/>
        </p:spPr>
        <p:txBody>
          <a:bodyPr wrap="square" rtlCol="0">
            <a:spAutoFit/>
          </a:bodyPr>
          <a:lstStyle/>
          <a:p>
            <a:r>
              <a:rPr lang="en-GB" sz="3600">
                <a:latin typeface="Lucida Console" panose="020B0609040504020204" pitchFamily="49" charset="0"/>
              </a:rPr>
              <a:t>The final solution of the </a:t>
            </a:r>
          </a:p>
          <a:p>
            <a:r>
              <a:rPr lang="en-GB" sz="3600">
                <a:latin typeface="Lucida Console" panose="020B0609040504020204" pitchFamily="49" charset="0"/>
              </a:rPr>
              <a:t>Sudoku emerges when the </a:t>
            </a:r>
          </a:p>
          <a:p>
            <a:r>
              <a:rPr lang="en-GB" sz="3600">
                <a:latin typeface="Lucida Console" panose="020B0609040504020204" pitchFamily="49" charset="0"/>
              </a:rPr>
              <a:t>described bits and pieces </a:t>
            </a:r>
          </a:p>
          <a:p>
            <a:r>
              <a:rPr lang="en-GB" sz="3600">
                <a:latin typeface="Lucida Console" panose="020B0609040504020204" pitchFamily="49" charset="0"/>
              </a:rPr>
              <a:t>come together. To solve a </a:t>
            </a:r>
          </a:p>
          <a:p>
            <a:r>
              <a:rPr lang="en-GB" sz="3600">
                <a:latin typeface="Lucida Console" panose="020B0609040504020204" pitchFamily="49" charset="0"/>
              </a:rPr>
              <a:t>Sudoku, the first step is </a:t>
            </a:r>
          </a:p>
          <a:p>
            <a:r>
              <a:rPr lang="en-GB" sz="3600">
                <a:latin typeface="Lucida Console" panose="020B0609040504020204" pitchFamily="49" charset="0"/>
              </a:rPr>
              <a:t>to propagate constraints. </a:t>
            </a:r>
          </a:p>
          <a:p>
            <a:r>
              <a:rPr lang="en-GB" sz="3600">
                <a:latin typeface="Lucida Console" panose="020B0609040504020204" pitchFamily="49" charset="0"/>
              </a:rPr>
              <a:t>Then the global pheromone </a:t>
            </a:r>
          </a:p>
          <a:p>
            <a:r>
              <a:rPr lang="en-GB" sz="3600">
                <a:latin typeface="Lucida Console" panose="020B0609040504020204" pitchFamily="49" charset="0"/>
              </a:rPr>
              <a:t>table is initialized and </a:t>
            </a:r>
          </a:p>
          <a:p>
            <a:r>
              <a:rPr lang="en-GB" sz="3600">
                <a:latin typeface="Lucida Console" panose="020B0609040504020204" pitchFamily="49" charset="0"/>
              </a:rPr>
              <a:t>ants are generated. Each </a:t>
            </a:r>
          </a:p>
          <a:p>
            <a:r>
              <a:rPr lang="en-GB" sz="3600">
                <a:latin typeface="Lucida Console" panose="020B0609040504020204" pitchFamily="49" charset="0"/>
              </a:rPr>
              <a:t>ant receives a copy of the Sudoku and starts to travel through it. Based on “best ant’s” result, the global pheromone map is updated. New ants from next generation use this as their guide, until the Sudoku is solved.</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13542">
            <a:off x="6868831" y="23583277"/>
            <a:ext cx="5942752" cy="5634934"/>
          </a:xfrm>
          <a:prstGeom prst="rect">
            <a:avLst/>
          </a:prstGeom>
          <a:noFill/>
        </p:spPr>
      </p:pic>
      <p:sp>
        <p:nvSpPr>
          <p:cNvPr id="6" name="TextBox 5"/>
          <p:cNvSpPr txBox="1"/>
          <p:nvPr/>
        </p:nvSpPr>
        <p:spPr>
          <a:xfrm>
            <a:off x="1246044" y="1118323"/>
            <a:ext cx="29007881" cy="3573286"/>
          </a:xfrm>
          <a:prstGeom prst="rect">
            <a:avLst/>
          </a:prstGeom>
          <a:noFill/>
        </p:spPr>
        <p:txBody>
          <a:bodyPr wrap="square" rtlCol="0">
            <a:spAutoFit/>
          </a:bodyPr>
          <a:lstStyle/>
          <a:p>
            <a:r>
              <a:rPr lang="en-GB" sz="11310" b="1">
                <a:latin typeface="Castellar" panose="020A0402060406010301" pitchFamily="18" charset="0"/>
              </a:rPr>
              <a:t>Solving Sudokus</a:t>
            </a:r>
          </a:p>
          <a:p>
            <a:r>
              <a:rPr lang="en-GB" sz="11310" b="1">
                <a:latin typeface="Castellar" panose="020A0402060406010301" pitchFamily="18" charset="0"/>
              </a:rPr>
              <a:t>With Ant Colony Optimisation</a:t>
            </a:r>
          </a:p>
        </p:txBody>
      </p:sp>
      <p:sp>
        <p:nvSpPr>
          <p:cNvPr id="5" name="TextBox 4"/>
          <p:cNvSpPr txBox="1"/>
          <p:nvPr/>
        </p:nvSpPr>
        <p:spPr>
          <a:xfrm>
            <a:off x="11159198" y="40841853"/>
            <a:ext cx="19094727" cy="2062103"/>
          </a:xfrm>
          <a:prstGeom prst="rect">
            <a:avLst/>
          </a:prstGeom>
          <a:noFill/>
        </p:spPr>
        <p:txBody>
          <a:bodyPr wrap="square" rtlCol="0">
            <a:spAutoFit/>
          </a:bodyPr>
          <a:lstStyle/>
          <a:p>
            <a:r>
              <a:rPr lang="en-GB" sz="3200">
                <a:latin typeface="Lucida Console" panose="020B0609040504020204" pitchFamily="49" charset="0"/>
              </a:rPr>
              <a:t>The project is based on the article: Lloyd H, Amos M. Solving Sudoku with </a:t>
            </a:r>
          </a:p>
          <a:p>
            <a:r>
              <a:rPr lang="en-GB" sz="3200">
                <a:latin typeface="Lucida Console" panose="020B0609040504020204" pitchFamily="49" charset="0"/>
              </a:rPr>
              <a:t>Ant Colony Optimisation. arXiv preprint arXiv:1805.03545. 2018 May 9.</a:t>
            </a:r>
          </a:p>
          <a:p>
            <a:r>
              <a:rPr lang="en-GB" sz="3200">
                <a:latin typeface="Lucida Console" panose="020B0609040504020204" pitchFamily="49" charset="0"/>
              </a:rPr>
              <a:t>Project available at: https://github.com/jyrigr/MTAT.03.238-Project</a:t>
            </a:r>
          </a:p>
          <a:p>
            <a:endParaRPr lang="en-GB" sz="3200">
              <a:latin typeface="Lucida Console" panose="020B0609040504020204" pitchFamily="49" charset="0"/>
            </a:endParaRPr>
          </a:p>
        </p:txBody>
      </p:sp>
      <p:cxnSp>
        <p:nvCxnSpPr>
          <p:cNvPr id="8" name="Straight Connector 7"/>
          <p:cNvCxnSpPr/>
          <p:nvPr/>
        </p:nvCxnSpPr>
        <p:spPr>
          <a:xfrm>
            <a:off x="11159198" y="40795152"/>
            <a:ext cx="19116015" cy="0"/>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246044" y="5032987"/>
            <a:ext cx="26839097" cy="3785652"/>
          </a:xfrm>
          <a:prstGeom prst="rect">
            <a:avLst/>
          </a:prstGeom>
          <a:noFill/>
        </p:spPr>
        <p:txBody>
          <a:bodyPr wrap="square" rtlCol="0">
            <a:spAutoFit/>
          </a:bodyPr>
          <a:lstStyle/>
          <a:p>
            <a:r>
              <a:rPr lang="en-GB" sz="6000">
                <a:latin typeface="Lucida Console" panose="020B0609040504020204" pitchFamily="49" charset="0"/>
              </a:rPr>
              <a:t>Jüri Gramann, Raid Vellerind</a:t>
            </a:r>
          </a:p>
          <a:p>
            <a:r>
              <a:rPr lang="en-GB" sz="6000">
                <a:latin typeface="Lucida Console" panose="020B0609040504020204" pitchFamily="49" charset="0"/>
              </a:rPr>
              <a:t>University of Tartu</a:t>
            </a:r>
          </a:p>
          <a:p>
            <a:r>
              <a:rPr lang="en-GB" sz="6000">
                <a:latin typeface="Lucida Console" panose="020B0609040504020204" pitchFamily="49" charset="0"/>
              </a:rPr>
              <a:t>Algorithmics Course </a:t>
            </a:r>
          </a:p>
          <a:p>
            <a:r>
              <a:rPr lang="en-GB" sz="6000">
                <a:latin typeface="Lucida Console" panose="020B0609040504020204" pitchFamily="49" charset="0"/>
              </a:rPr>
              <a:t>Fall 2018/19</a:t>
            </a:r>
          </a:p>
        </p:txBody>
      </p:sp>
      <p:sp>
        <p:nvSpPr>
          <p:cNvPr id="9" name="Rectangle 8"/>
          <p:cNvSpPr/>
          <p:nvPr/>
        </p:nvSpPr>
        <p:spPr>
          <a:xfrm rot="21092534">
            <a:off x="1220180" y="35225395"/>
            <a:ext cx="9427839" cy="6001643"/>
          </a:xfrm>
          <a:prstGeom prst="rect">
            <a:avLst/>
          </a:prstGeom>
          <a:solidFill>
            <a:schemeClr val="bg1">
              <a:lumMod val="85000"/>
              <a:alpha val="6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mj-lt"/>
              <a:buAutoNum type="arabicPeriod"/>
            </a:pPr>
            <a:r>
              <a:rPr lang="en-GB" sz="3200">
                <a:solidFill>
                  <a:srgbClr val="000000"/>
                </a:solidFill>
                <a:latin typeface="Consolas" panose="020B0609020204030204" pitchFamily="49" charset="0"/>
              </a:rPr>
              <a:t>solve_sudoku():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initialise_sudoku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constraint_propagation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initialise_global_pheromones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a:t>
            </a:r>
            <a:r>
              <a:rPr lang="en-GB" sz="3200" b="1">
                <a:solidFill>
                  <a:srgbClr val="006699"/>
                </a:solidFill>
                <a:latin typeface="Consolas" panose="020B0609020204030204" pitchFamily="49" charset="0"/>
              </a:rPr>
              <a:t>while</a:t>
            </a:r>
            <a:r>
              <a:rPr lang="en-GB" sz="3200">
                <a:solidFill>
                  <a:srgbClr val="000000"/>
                </a:solidFill>
                <a:latin typeface="Consolas" panose="020B0609020204030204" pitchFamily="49" charset="0"/>
              </a:rPr>
              <a:t> sudoku not solved: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generate ants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each ant tries to solve sudoku</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find best ant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update global pheromones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a:t>
            </a:r>
            <a:r>
              <a:rPr lang="en-GB" sz="3200" b="1">
                <a:solidFill>
                  <a:srgbClr val="006699"/>
                </a:solidFill>
                <a:latin typeface="Consolas" panose="020B0609020204030204" pitchFamily="49" charset="0"/>
              </a:rPr>
              <a:t>if</a:t>
            </a:r>
            <a:r>
              <a:rPr lang="en-GB" sz="3200">
                <a:solidFill>
                  <a:srgbClr val="000000"/>
                </a:solidFill>
                <a:latin typeface="Consolas" panose="020B0609020204030204" pitchFamily="49" charset="0"/>
              </a:rPr>
              <a:t> best ant has solution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a:t>
            </a:r>
            <a:r>
              <a:rPr lang="en-GB" sz="3200" b="1">
                <a:solidFill>
                  <a:srgbClr val="006699"/>
                </a:solidFill>
                <a:latin typeface="Consolas" panose="020B0609020204030204" pitchFamily="49" charset="0"/>
              </a:rPr>
              <a:t>break</a:t>
            </a:r>
            <a:r>
              <a:rPr lang="en-GB" sz="3200">
                <a:solidFill>
                  <a:srgbClr val="000000"/>
                </a:solidFill>
                <a:latin typeface="Consolas" panose="020B0609020204030204" pitchFamily="49" charset="0"/>
              </a:rPr>
              <a:t>  </a:t>
            </a:r>
            <a:endParaRPr lang="en-GB" sz="3200">
              <a:solidFill>
                <a:srgbClr val="5C5C5C"/>
              </a:solidFill>
              <a:latin typeface="Consolas" panose="020B0609020204030204" pitchFamily="49" charset="0"/>
            </a:endParaRPr>
          </a:p>
          <a:p>
            <a:pPr>
              <a:buFont typeface="+mj-lt"/>
              <a:buAutoNum type="arabicPeriod"/>
            </a:pPr>
            <a:r>
              <a:rPr lang="en-GB" sz="3200">
                <a:solidFill>
                  <a:srgbClr val="000000"/>
                </a:solidFill>
                <a:latin typeface="Consolas" panose="020B0609020204030204" pitchFamily="49" charset="0"/>
              </a:rPr>
              <a:t>    </a:t>
            </a:r>
            <a:r>
              <a:rPr lang="en-GB" sz="3200" b="1">
                <a:solidFill>
                  <a:srgbClr val="006699"/>
                </a:solidFill>
                <a:latin typeface="Consolas" panose="020B0609020204030204" pitchFamily="49" charset="0"/>
              </a:rPr>
              <a:t>return</a:t>
            </a:r>
            <a:r>
              <a:rPr lang="en-GB" sz="3200">
                <a:solidFill>
                  <a:srgbClr val="000000"/>
                </a:solidFill>
                <a:latin typeface="Consolas" panose="020B0609020204030204" pitchFamily="49" charset="0"/>
              </a:rPr>
              <a:t> solved sudoku </a:t>
            </a:r>
            <a:endParaRPr lang="en-GB" sz="3200" b="0" i="0">
              <a:solidFill>
                <a:srgbClr val="5C5C5C"/>
              </a:solidFill>
              <a:effectLst/>
              <a:latin typeface="Consolas" panose="020B0609020204030204" pitchFamily="49" charset="0"/>
            </a:endParaRPr>
          </a:p>
        </p:txBody>
      </p:sp>
      <p:sp>
        <p:nvSpPr>
          <p:cNvPr id="7" name="Rectangle 6"/>
          <p:cNvSpPr/>
          <p:nvPr/>
        </p:nvSpPr>
        <p:spPr>
          <a:xfrm>
            <a:off x="19006456" y="33099970"/>
            <a:ext cx="10811233" cy="5016758"/>
          </a:xfrm>
          <a:prstGeom prst="rect">
            <a:avLst/>
          </a:prstGeom>
          <a:solidFill>
            <a:schemeClr val="bg1">
              <a:lumMod val="85000"/>
              <a:alpha val="6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buFont typeface="+mj-lt"/>
              <a:buAutoNum type="arabicPeriod"/>
            </a:pPr>
            <a:r>
              <a:rPr lang="en-GB" sz="3200" dirty="0" err="1">
                <a:solidFill>
                  <a:srgbClr val="000000"/>
                </a:solidFill>
                <a:latin typeface="Consolas" panose="020B0609020204030204" pitchFamily="49" charset="0"/>
              </a:rPr>
              <a:t>constraint_propagation</a:t>
            </a:r>
            <a:r>
              <a:rPr lang="en-GB" sz="3200" dirty="0">
                <a:solidFill>
                  <a:srgbClr val="000000"/>
                </a:solidFill>
                <a:latin typeface="Consolas" panose="020B0609020204030204" pitchFamily="49" charset="0"/>
              </a:rPr>
              <a:t>: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while</a:t>
            </a:r>
            <a:r>
              <a:rPr lang="en-GB" sz="3200" dirty="0">
                <a:solidFill>
                  <a:srgbClr val="000000"/>
                </a:solidFill>
                <a:latin typeface="Consolas" panose="020B0609020204030204" pitchFamily="49" charset="0"/>
              </a:rPr>
              <a:t> changes in sudoku: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Eliminate from a cell’s value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set all values that are fixed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in any of the cell’s peers.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If any values in a cell’s value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set are in the only possible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place in any of the cell’s units,</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then fix that value.  </a:t>
            </a:r>
            <a:endParaRPr lang="en-GB" sz="3200" dirty="0">
              <a:solidFill>
                <a:srgbClr val="5C5C5C"/>
              </a:solidFill>
              <a:latin typeface="Consolas" panose="020B0609020204030204" pitchFamily="49" charset="0"/>
            </a:endParaRPr>
          </a:p>
          <a:p>
            <a:pPr>
              <a:buFont typeface="+mj-lt"/>
              <a:buAutoNum type="arabicPeriod"/>
            </a:pPr>
            <a:r>
              <a:rPr lang="en-GB" sz="3200" dirty="0">
                <a:solidFill>
                  <a:srgbClr val="000000"/>
                </a:solidFill>
                <a:latin typeface="Consolas" panose="020B0609020204030204" pitchFamily="49" charset="0"/>
              </a:rPr>
              <a:t>    </a:t>
            </a:r>
            <a:r>
              <a:rPr lang="en-GB" sz="3200" b="1" dirty="0">
                <a:solidFill>
                  <a:srgbClr val="006699"/>
                </a:solidFill>
                <a:latin typeface="Consolas" panose="020B0609020204030204" pitchFamily="49" charset="0"/>
              </a:rPr>
              <a:t>return</a:t>
            </a:r>
            <a:r>
              <a:rPr lang="en-GB" sz="3200" dirty="0">
                <a:solidFill>
                  <a:srgbClr val="000000"/>
                </a:solidFill>
                <a:latin typeface="Consolas" panose="020B0609020204030204" pitchFamily="49" charset="0"/>
              </a:rPr>
              <a:t> changed sudoku  </a:t>
            </a:r>
            <a:endParaRPr lang="en-GB" sz="3200" b="0" i="0" dirty="0">
              <a:solidFill>
                <a:srgbClr val="5C5C5C"/>
              </a:solidFill>
              <a:effectLst/>
              <a:latin typeface="Consolas" panose="020B0609020204030204" pitchFamily="49" charset="0"/>
            </a:endParaRPr>
          </a:p>
        </p:txBody>
      </p:sp>
      <p:sp>
        <p:nvSpPr>
          <p:cNvPr id="12" name="TextBox 11"/>
          <p:cNvSpPr txBox="1"/>
          <p:nvPr/>
        </p:nvSpPr>
        <p:spPr>
          <a:xfrm>
            <a:off x="11332029" y="27237670"/>
            <a:ext cx="13683342" cy="5078313"/>
          </a:xfrm>
          <a:prstGeom prst="rect">
            <a:avLst/>
          </a:prstGeom>
          <a:noFill/>
        </p:spPr>
        <p:txBody>
          <a:bodyPr wrap="square" rtlCol="0">
            <a:spAutoFit/>
          </a:bodyPr>
          <a:lstStyle/>
          <a:p>
            <a:r>
              <a:rPr lang="en-GB" sz="3600" dirty="0">
                <a:latin typeface="Lucida Console" panose="020B0609040504020204" pitchFamily="49" charset="0"/>
              </a:rPr>
              <a:t>    Constraint propagation is a method that </a:t>
            </a:r>
          </a:p>
          <a:p>
            <a:r>
              <a:rPr lang="en-GB" sz="3600" dirty="0">
                <a:latin typeface="Lucida Console" panose="020B0609040504020204" pitchFamily="49" charset="0"/>
              </a:rPr>
              <a:t>  fills in all the “obvious” cells. For this </a:t>
            </a:r>
          </a:p>
          <a:p>
            <a:r>
              <a:rPr lang="en-GB" sz="3600" dirty="0">
                <a:latin typeface="Lucida Console" panose="020B0609040504020204" pitchFamily="49" charset="0"/>
              </a:rPr>
              <a:t>the peers of a cell are checked. Any cell has exactly three units and 20 peers. The three units are row, column and box. The set of </a:t>
            </a:r>
          </a:p>
          <a:p>
            <a:r>
              <a:rPr lang="en-GB" sz="3600" dirty="0">
                <a:latin typeface="Lucida Console" panose="020B0609040504020204" pitchFamily="49" charset="0"/>
              </a:rPr>
              <a:t>peers is made up of the cells containing in units. For easier Sudokus, constraint propagation is enough to solve the whole </a:t>
            </a:r>
          </a:p>
          <a:p>
            <a:r>
              <a:rPr lang="en-GB" sz="3600" dirty="0">
                <a:latin typeface="Lucida Console" panose="020B0609040504020204" pitchFamily="49" charset="0"/>
              </a:rPr>
              <a:t>Sudoku. </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33483">
            <a:off x="253226" y="15124453"/>
            <a:ext cx="5111220" cy="5031994"/>
          </a:xfrm>
          <a:prstGeom prst="rect">
            <a:avLst/>
          </a:prstGeom>
          <a:solidFill>
            <a:schemeClr val="bg1"/>
          </a:solidFill>
        </p:spPr>
      </p:pic>
      <p:sp>
        <p:nvSpPr>
          <p:cNvPr id="14" name="TextBox 13"/>
          <p:cNvSpPr txBox="1"/>
          <p:nvPr/>
        </p:nvSpPr>
        <p:spPr>
          <a:xfrm>
            <a:off x="1246044" y="16876370"/>
            <a:ext cx="11754660" cy="7848302"/>
          </a:xfrm>
          <a:prstGeom prst="rect">
            <a:avLst/>
          </a:prstGeom>
          <a:noFill/>
        </p:spPr>
        <p:txBody>
          <a:bodyPr wrap="square" rtlCol="0">
            <a:spAutoFit/>
          </a:bodyPr>
          <a:lstStyle/>
          <a:p>
            <a:pPr algn="just"/>
            <a:r>
              <a:rPr lang="en-GB" sz="3600" dirty="0">
                <a:latin typeface="Lucida Console" panose="020B0609040504020204" pitchFamily="49" charset="0"/>
              </a:rPr>
              <a:t>                Global pheromone table is 	   initialised with default 	   probability for each 	 	   possible value in given 	   cells value set. After 	   every generation, the global pheromone table is updated based on the findings of “best ant” and all of the pheromone values are increased. The „best ant“ is an ant who got the most cells fixed in a generation but did not find a correct solution. Over gene-rations, pheromones for wrong values get decreased. </a:t>
            </a:r>
          </a:p>
        </p:txBody>
      </p:sp>
      <p:sp>
        <p:nvSpPr>
          <p:cNvPr id="15" name="TextBox 14"/>
          <p:cNvSpPr txBox="1"/>
          <p:nvPr/>
        </p:nvSpPr>
        <p:spPr>
          <a:xfrm>
            <a:off x="1098559" y="8854187"/>
            <a:ext cx="11843151" cy="5078313"/>
          </a:xfrm>
          <a:prstGeom prst="rect">
            <a:avLst/>
          </a:prstGeom>
          <a:noFill/>
        </p:spPr>
        <p:txBody>
          <a:bodyPr wrap="square" rtlCol="0">
            <a:spAutoFit/>
          </a:bodyPr>
          <a:lstStyle/>
          <a:p>
            <a:pPr algn="just"/>
            <a:r>
              <a:rPr lang="en-GB" sz="3600">
                <a:latin typeface="Lucida Console" panose="020B0609040504020204" pitchFamily="49" charset="0"/>
              </a:rPr>
              <a:t>Solving a sudoku is a NP-complete problem. There are multiple possible ways to solving a sudoku and one of them is ant colony optimization. For solving Sudokus with ant colonies, we give each ant a copy of the Sudoku and let them randomly guess which value should be in which cell. Most ants will be drawn towards the best solution by global pheromone trail.</a:t>
            </a:r>
          </a:p>
        </p:txBody>
      </p:sp>
      <p:sp>
        <p:nvSpPr>
          <p:cNvPr id="16" name="TextBox 15"/>
          <p:cNvSpPr txBox="1"/>
          <p:nvPr/>
        </p:nvSpPr>
        <p:spPr>
          <a:xfrm>
            <a:off x="1246046" y="26280394"/>
            <a:ext cx="9792070" cy="8956298"/>
          </a:xfrm>
          <a:prstGeom prst="rect">
            <a:avLst/>
          </a:prstGeom>
          <a:noFill/>
        </p:spPr>
        <p:txBody>
          <a:bodyPr wrap="square" rtlCol="0">
            <a:spAutoFit/>
          </a:bodyPr>
          <a:lstStyle/>
          <a:p>
            <a:pPr algn="just"/>
            <a:r>
              <a:rPr lang="en-GB" sz="3600" dirty="0">
                <a:latin typeface="Lucida Console" panose="020B0609040504020204" pitchFamily="49" charset="0"/>
              </a:rPr>
              <a:t>Each ant starts its </a:t>
            </a:r>
          </a:p>
          <a:p>
            <a:pPr algn="just"/>
            <a:r>
              <a:rPr lang="en-GB" sz="3600" dirty="0">
                <a:latin typeface="Lucida Console" panose="020B0609040504020204" pitchFamily="49" charset="0"/>
              </a:rPr>
              <a:t>journey from a random </a:t>
            </a:r>
          </a:p>
          <a:p>
            <a:pPr algn="just"/>
            <a:r>
              <a:rPr lang="en-GB" sz="3600" dirty="0">
                <a:latin typeface="Lucida Console" panose="020B0609040504020204" pitchFamily="49" charset="0"/>
              </a:rPr>
              <a:t>cell. If the cell’s </a:t>
            </a:r>
          </a:p>
          <a:p>
            <a:pPr algn="just"/>
            <a:r>
              <a:rPr lang="en-GB" sz="3600" dirty="0">
                <a:latin typeface="Lucida Console" panose="020B0609040504020204" pitchFamily="49" charset="0"/>
              </a:rPr>
              <a:t>value is not fixed, </a:t>
            </a:r>
          </a:p>
          <a:p>
            <a:pPr algn="just"/>
            <a:r>
              <a:rPr lang="en-GB" sz="3600" dirty="0">
                <a:latin typeface="Lucida Console" panose="020B0609040504020204" pitchFamily="49" charset="0"/>
              </a:rPr>
              <a:t>the ant will make a </a:t>
            </a:r>
          </a:p>
          <a:p>
            <a:pPr algn="just"/>
            <a:r>
              <a:rPr lang="en-GB" sz="3600" dirty="0">
                <a:latin typeface="Lucida Console" panose="020B0609040504020204" pitchFamily="49" charset="0"/>
              </a:rPr>
              <a:t>weighed random</a:t>
            </a:r>
            <a:r>
              <a:rPr lang="et-EE" sz="3600" dirty="0">
                <a:latin typeface="Lucida Console" panose="020B0609040504020204" pitchFamily="49" charset="0"/>
              </a:rPr>
              <a:t> </a:t>
            </a:r>
            <a:r>
              <a:rPr lang="en-GB" sz="3600" dirty="0">
                <a:latin typeface="Lucida Console" panose="020B0609040504020204" pitchFamily="49" charset="0"/>
              </a:rPr>
              <a:t>decision based </a:t>
            </a:r>
          </a:p>
          <a:p>
            <a:pPr algn="just"/>
            <a:r>
              <a:rPr lang="en-GB" sz="3600" dirty="0">
                <a:latin typeface="Lucida Console" panose="020B0609040504020204" pitchFamily="49" charset="0"/>
              </a:rPr>
              <a:t>on the pheromone table. After that, constraint propagation is applied to the Sudoku to determine what effect the ant’s decision had on the whole Sudoku. Then the ant lowers the pheromone level for next generation. That way, if the ant does not find a solution, other ants will choose it at a lower probability.</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62859">
            <a:off x="24306484" y="27433054"/>
            <a:ext cx="5720191" cy="5720191"/>
          </a:xfrm>
          <a:prstGeom prst="rect">
            <a:avLst/>
          </a:prstGeom>
          <a:noFill/>
        </p:spPr>
      </p:pic>
    </p:spTree>
    <p:extLst>
      <p:ext uri="{BB962C8B-B14F-4D97-AF65-F5344CB8AC3E}">
        <p14:creationId xmlns:p14="http://schemas.microsoft.com/office/powerpoint/2010/main" val="28552591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TotalTime>
  <Words>397</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Castellar</vt:lpstr>
      <vt:lpstr>Consolas</vt:lpstr>
      <vt:lpstr>Lucida Console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Raid</dc:creator>
  <cp:lastModifiedBy>Jüri Gramann</cp:lastModifiedBy>
  <cp:revision>39</cp:revision>
  <dcterms:created xsi:type="dcterms:W3CDTF">2019-01-14T21:59:02Z</dcterms:created>
  <dcterms:modified xsi:type="dcterms:W3CDTF">2019-01-20T16:36:35Z</dcterms:modified>
</cp:coreProperties>
</file>