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0275213" cy="42803763"/>
  <p:notesSz cx="7104063" cy="10234613"/>
  <p:defaultTextStyle>
    <a:defPPr>
      <a:defRPr lang="en-US"/>
    </a:defPPr>
    <a:lvl1pPr marL="0" algn="l" defTabSz="3507611" rtl="0" eaLnBrk="1" latinLnBrk="0" hangingPunct="1">
      <a:defRPr sz="6905" kern="1200">
        <a:solidFill>
          <a:schemeClr val="tx1"/>
        </a:solidFill>
        <a:latin typeface="+mn-lt"/>
        <a:ea typeface="+mn-ea"/>
        <a:cs typeface="+mn-cs"/>
      </a:defRPr>
    </a:lvl1pPr>
    <a:lvl2pPr marL="1753806" algn="l" defTabSz="3507611" rtl="0" eaLnBrk="1" latinLnBrk="0" hangingPunct="1">
      <a:defRPr sz="6905" kern="1200">
        <a:solidFill>
          <a:schemeClr val="tx1"/>
        </a:solidFill>
        <a:latin typeface="+mn-lt"/>
        <a:ea typeface="+mn-ea"/>
        <a:cs typeface="+mn-cs"/>
      </a:defRPr>
    </a:lvl2pPr>
    <a:lvl3pPr marL="3507611" algn="l" defTabSz="3507611" rtl="0" eaLnBrk="1" latinLnBrk="0" hangingPunct="1">
      <a:defRPr sz="6905" kern="1200">
        <a:solidFill>
          <a:schemeClr val="tx1"/>
        </a:solidFill>
        <a:latin typeface="+mn-lt"/>
        <a:ea typeface="+mn-ea"/>
        <a:cs typeface="+mn-cs"/>
      </a:defRPr>
    </a:lvl3pPr>
    <a:lvl4pPr marL="5261418" algn="l" defTabSz="3507611" rtl="0" eaLnBrk="1" latinLnBrk="0" hangingPunct="1">
      <a:defRPr sz="6905" kern="1200">
        <a:solidFill>
          <a:schemeClr val="tx1"/>
        </a:solidFill>
        <a:latin typeface="+mn-lt"/>
        <a:ea typeface="+mn-ea"/>
        <a:cs typeface="+mn-cs"/>
      </a:defRPr>
    </a:lvl4pPr>
    <a:lvl5pPr marL="7015223" algn="l" defTabSz="3507611" rtl="0" eaLnBrk="1" latinLnBrk="0" hangingPunct="1">
      <a:defRPr sz="6905" kern="1200">
        <a:solidFill>
          <a:schemeClr val="tx1"/>
        </a:solidFill>
        <a:latin typeface="+mn-lt"/>
        <a:ea typeface="+mn-ea"/>
        <a:cs typeface="+mn-cs"/>
      </a:defRPr>
    </a:lvl5pPr>
    <a:lvl6pPr marL="8769029" algn="l" defTabSz="3507611" rtl="0" eaLnBrk="1" latinLnBrk="0" hangingPunct="1">
      <a:defRPr sz="6905" kern="1200">
        <a:solidFill>
          <a:schemeClr val="tx1"/>
        </a:solidFill>
        <a:latin typeface="+mn-lt"/>
        <a:ea typeface="+mn-ea"/>
        <a:cs typeface="+mn-cs"/>
      </a:defRPr>
    </a:lvl6pPr>
    <a:lvl7pPr marL="10522835" algn="l" defTabSz="3507611" rtl="0" eaLnBrk="1" latinLnBrk="0" hangingPunct="1">
      <a:defRPr sz="6905" kern="1200">
        <a:solidFill>
          <a:schemeClr val="tx1"/>
        </a:solidFill>
        <a:latin typeface="+mn-lt"/>
        <a:ea typeface="+mn-ea"/>
        <a:cs typeface="+mn-cs"/>
      </a:defRPr>
    </a:lvl7pPr>
    <a:lvl8pPr marL="12276641" algn="l" defTabSz="3507611" rtl="0" eaLnBrk="1" latinLnBrk="0" hangingPunct="1">
      <a:defRPr sz="6905" kern="1200">
        <a:solidFill>
          <a:schemeClr val="tx1"/>
        </a:solidFill>
        <a:latin typeface="+mn-lt"/>
        <a:ea typeface="+mn-ea"/>
        <a:cs typeface="+mn-cs"/>
      </a:defRPr>
    </a:lvl8pPr>
    <a:lvl9pPr marL="14030447" algn="l" defTabSz="3507611"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30" d="100"/>
          <a:sy n="30" d="100"/>
        </p:scale>
        <p:origin x="1236" y="-40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smtClean="0"/>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DE99B15-4664-468D-85FF-32921E5F6364}" type="datetimeFigureOut">
              <a:rPr lang="en-GB" smtClean="0"/>
              <a:t>16/01/2019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4CDFBD-52ED-472C-BA2F-433AFC24CE30}" type="slidenum">
              <a:rPr lang="en-GB" smtClean="0"/>
              <a:t>‹#›</a:t>
            </a:fld>
            <a:endParaRPr lang="en-GB"/>
          </a:p>
        </p:txBody>
      </p:sp>
    </p:spTree>
    <p:extLst>
      <p:ext uri="{BB962C8B-B14F-4D97-AF65-F5344CB8AC3E}">
        <p14:creationId xmlns:p14="http://schemas.microsoft.com/office/powerpoint/2010/main" val="2196692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E99B15-4664-468D-85FF-32921E5F6364}" type="datetimeFigureOut">
              <a:rPr lang="en-GB" smtClean="0"/>
              <a:t>16/01/2019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4CDFBD-52ED-472C-BA2F-433AFC24CE30}" type="slidenum">
              <a:rPr lang="en-GB" smtClean="0"/>
              <a:t>‹#›</a:t>
            </a:fld>
            <a:endParaRPr lang="en-GB"/>
          </a:p>
        </p:txBody>
      </p:sp>
    </p:spTree>
    <p:extLst>
      <p:ext uri="{BB962C8B-B14F-4D97-AF65-F5344CB8AC3E}">
        <p14:creationId xmlns:p14="http://schemas.microsoft.com/office/powerpoint/2010/main" val="1135860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E99B15-4664-468D-85FF-32921E5F6364}" type="datetimeFigureOut">
              <a:rPr lang="en-GB" smtClean="0"/>
              <a:t>16/01/2019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4CDFBD-52ED-472C-BA2F-433AFC24CE30}" type="slidenum">
              <a:rPr lang="en-GB" smtClean="0"/>
              <a:t>‹#›</a:t>
            </a:fld>
            <a:endParaRPr lang="en-GB"/>
          </a:p>
        </p:txBody>
      </p:sp>
    </p:spTree>
    <p:extLst>
      <p:ext uri="{BB962C8B-B14F-4D97-AF65-F5344CB8AC3E}">
        <p14:creationId xmlns:p14="http://schemas.microsoft.com/office/powerpoint/2010/main" val="1757680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E99B15-4664-468D-85FF-32921E5F6364}" type="datetimeFigureOut">
              <a:rPr lang="en-GB" smtClean="0"/>
              <a:t>16/01/2019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4CDFBD-52ED-472C-BA2F-433AFC24CE30}" type="slidenum">
              <a:rPr lang="en-GB" smtClean="0"/>
              <a:t>‹#›</a:t>
            </a:fld>
            <a:endParaRPr lang="en-GB"/>
          </a:p>
        </p:txBody>
      </p:sp>
    </p:spTree>
    <p:extLst>
      <p:ext uri="{BB962C8B-B14F-4D97-AF65-F5344CB8AC3E}">
        <p14:creationId xmlns:p14="http://schemas.microsoft.com/office/powerpoint/2010/main" val="1489442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smtClean="0"/>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E99B15-4664-468D-85FF-32921E5F6364}" type="datetimeFigureOut">
              <a:rPr lang="en-GB" smtClean="0"/>
              <a:t>16/01/2019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4CDFBD-52ED-472C-BA2F-433AFC24CE30}" type="slidenum">
              <a:rPr lang="en-GB" smtClean="0"/>
              <a:t>‹#›</a:t>
            </a:fld>
            <a:endParaRPr lang="en-GB"/>
          </a:p>
        </p:txBody>
      </p:sp>
    </p:spTree>
    <p:extLst>
      <p:ext uri="{BB962C8B-B14F-4D97-AF65-F5344CB8AC3E}">
        <p14:creationId xmlns:p14="http://schemas.microsoft.com/office/powerpoint/2010/main" val="3094242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DE99B15-4664-468D-85FF-32921E5F6364}" type="datetimeFigureOut">
              <a:rPr lang="en-GB" smtClean="0"/>
              <a:t>16/01/2019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4CDFBD-52ED-472C-BA2F-433AFC24CE30}" type="slidenum">
              <a:rPr lang="en-GB" smtClean="0"/>
              <a:t>‹#›</a:t>
            </a:fld>
            <a:endParaRPr lang="en-GB"/>
          </a:p>
        </p:txBody>
      </p:sp>
    </p:spTree>
    <p:extLst>
      <p:ext uri="{BB962C8B-B14F-4D97-AF65-F5344CB8AC3E}">
        <p14:creationId xmlns:p14="http://schemas.microsoft.com/office/powerpoint/2010/main" val="3905372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E99B15-4664-468D-85FF-32921E5F6364}" type="datetimeFigureOut">
              <a:rPr lang="en-GB" smtClean="0"/>
              <a:t>16/01/2019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64CDFBD-52ED-472C-BA2F-433AFC24CE30}" type="slidenum">
              <a:rPr lang="en-GB" smtClean="0"/>
              <a:t>‹#›</a:t>
            </a:fld>
            <a:endParaRPr lang="en-GB"/>
          </a:p>
        </p:txBody>
      </p:sp>
    </p:spTree>
    <p:extLst>
      <p:ext uri="{BB962C8B-B14F-4D97-AF65-F5344CB8AC3E}">
        <p14:creationId xmlns:p14="http://schemas.microsoft.com/office/powerpoint/2010/main" val="993509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DE99B15-4664-468D-85FF-32921E5F6364}" type="datetimeFigureOut">
              <a:rPr lang="en-GB" smtClean="0"/>
              <a:t>16/01/2019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64CDFBD-52ED-472C-BA2F-433AFC24CE30}" type="slidenum">
              <a:rPr lang="en-GB" smtClean="0"/>
              <a:t>‹#›</a:t>
            </a:fld>
            <a:endParaRPr lang="en-GB"/>
          </a:p>
        </p:txBody>
      </p:sp>
    </p:spTree>
    <p:extLst>
      <p:ext uri="{BB962C8B-B14F-4D97-AF65-F5344CB8AC3E}">
        <p14:creationId xmlns:p14="http://schemas.microsoft.com/office/powerpoint/2010/main" val="1069449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99B15-4664-468D-85FF-32921E5F6364}" type="datetimeFigureOut">
              <a:rPr lang="en-GB" smtClean="0"/>
              <a:t>16/01/2019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64CDFBD-52ED-472C-BA2F-433AFC24CE30}" type="slidenum">
              <a:rPr lang="en-GB" smtClean="0"/>
              <a:t>‹#›</a:t>
            </a:fld>
            <a:endParaRPr lang="en-GB"/>
          </a:p>
        </p:txBody>
      </p:sp>
    </p:spTree>
    <p:extLst>
      <p:ext uri="{BB962C8B-B14F-4D97-AF65-F5344CB8AC3E}">
        <p14:creationId xmlns:p14="http://schemas.microsoft.com/office/powerpoint/2010/main" val="683914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smtClean="0"/>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Edit Master text styles</a:t>
            </a:r>
          </a:p>
        </p:txBody>
      </p:sp>
      <p:sp>
        <p:nvSpPr>
          <p:cNvPr id="5" name="Date Placeholder 4"/>
          <p:cNvSpPr>
            <a:spLocks noGrp="1"/>
          </p:cNvSpPr>
          <p:nvPr>
            <p:ph type="dt" sz="half" idx="10"/>
          </p:nvPr>
        </p:nvSpPr>
        <p:spPr/>
        <p:txBody>
          <a:bodyPr/>
          <a:lstStyle/>
          <a:p>
            <a:fld id="{ADE99B15-4664-468D-85FF-32921E5F6364}" type="datetimeFigureOut">
              <a:rPr lang="en-GB" smtClean="0"/>
              <a:t>16/01/2019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4CDFBD-52ED-472C-BA2F-433AFC24CE30}" type="slidenum">
              <a:rPr lang="en-GB" smtClean="0"/>
              <a:t>‹#›</a:t>
            </a:fld>
            <a:endParaRPr lang="en-GB"/>
          </a:p>
        </p:txBody>
      </p:sp>
    </p:spTree>
    <p:extLst>
      <p:ext uri="{BB962C8B-B14F-4D97-AF65-F5344CB8AC3E}">
        <p14:creationId xmlns:p14="http://schemas.microsoft.com/office/powerpoint/2010/main" val="719630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smtClean="0"/>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Edit Master text styles</a:t>
            </a:r>
          </a:p>
        </p:txBody>
      </p:sp>
      <p:sp>
        <p:nvSpPr>
          <p:cNvPr id="5" name="Date Placeholder 4"/>
          <p:cNvSpPr>
            <a:spLocks noGrp="1"/>
          </p:cNvSpPr>
          <p:nvPr>
            <p:ph type="dt" sz="half" idx="10"/>
          </p:nvPr>
        </p:nvSpPr>
        <p:spPr/>
        <p:txBody>
          <a:bodyPr/>
          <a:lstStyle/>
          <a:p>
            <a:fld id="{ADE99B15-4664-468D-85FF-32921E5F6364}" type="datetimeFigureOut">
              <a:rPr lang="en-GB" smtClean="0"/>
              <a:t>16/01/2019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4CDFBD-52ED-472C-BA2F-433AFC24CE30}" type="slidenum">
              <a:rPr lang="en-GB" smtClean="0"/>
              <a:t>‹#›</a:t>
            </a:fld>
            <a:endParaRPr lang="en-GB"/>
          </a:p>
        </p:txBody>
      </p:sp>
    </p:spTree>
    <p:extLst>
      <p:ext uri="{BB962C8B-B14F-4D97-AF65-F5344CB8AC3E}">
        <p14:creationId xmlns:p14="http://schemas.microsoft.com/office/powerpoint/2010/main" val="11539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ADE99B15-4664-468D-85FF-32921E5F6364}" type="datetimeFigureOut">
              <a:rPr lang="en-GB" smtClean="0"/>
              <a:t>16/01/2019</a:t>
            </a:fld>
            <a:endParaRPr lang="en-GB"/>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364CDFBD-52ED-472C-BA2F-433AFC24CE30}" type="slidenum">
              <a:rPr lang="en-GB" smtClean="0"/>
              <a:t>‹#›</a:t>
            </a:fld>
            <a:endParaRPr lang="en-GB"/>
          </a:p>
        </p:txBody>
      </p:sp>
    </p:spTree>
    <p:extLst>
      <p:ext uri="{BB962C8B-B14F-4D97-AF65-F5344CB8AC3E}">
        <p14:creationId xmlns:p14="http://schemas.microsoft.com/office/powerpoint/2010/main" val="290849293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t="-1000" r="-29000" b="22000"/>
          </a:stretch>
        </a:blipFill>
        <a:effectLst/>
      </p:bgPr>
    </p:bg>
    <p:spTree>
      <p:nvGrpSpPr>
        <p:cNvPr id="1" name=""/>
        <p:cNvGrpSpPr/>
        <p:nvPr/>
      </p:nvGrpSpPr>
      <p:grpSpPr>
        <a:xfrm>
          <a:off x="0" y="0"/>
          <a:ext cx="0" cy="0"/>
          <a:chOff x="0" y="0"/>
          <a:chExt cx="0" cy="0"/>
        </a:xfrm>
      </p:grpSpPr>
      <p:sp>
        <p:nvSpPr>
          <p:cNvPr id="19" name="Rectangle 18"/>
          <p:cNvSpPr/>
          <p:nvPr/>
        </p:nvSpPr>
        <p:spPr>
          <a:xfrm>
            <a:off x="433138" y="481264"/>
            <a:ext cx="30429906" cy="4350158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11070772" y="33211359"/>
            <a:ext cx="19040832" cy="8094524"/>
          </a:xfrm>
          <a:prstGeom prst="rect">
            <a:avLst/>
          </a:prstGeom>
          <a:noFill/>
        </p:spPr>
        <p:txBody>
          <a:bodyPr wrap="square" rtlCol="0">
            <a:spAutoFit/>
          </a:bodyPr>
          <a:lstStyle/>
          <a:p>
            <a:r>
              <a:rPr lang="en-GB" sz="4000" dirty="0" smtClean="0">
                <a:latin typeface="Lucida Console" panose="020B0609040504020204" pitchFamily="49" charset="0"/>
              </a:rPr>
              <a:t>The final solution of the </a:t>
            </a:r>
          </a:p>
          <a:p>
            <a:r>
              <a:rPr lang="en-GB" sz="4000" dirty="0" smtClean="0">
                <a:latin typeface="Lucida Console" panose="020B0609040504020204" pitchFamily="49" charset="0"/>
              </a:rPr>
              <a:t>Sudoku emerges when the </a:t>
            </a:r>
          </a:p>
          <a:p>
            <a:r>
              <a:rPr lang="en-GB" sz="4000" dirty="0" smtClean="0">
                <a:latin typeface="Lucida Console" panose="020B0609040504020204" pitchFamily="49" charset="0"/>
              </a:rPr>
              <a:t>described bits and pieces </a:t>
            </a:r>
          </a:p>
          <a:p>
            <a:r>
              <a:rPr lang="en-GB" sz="4000" dirty="0" smtClean="0">
                <a:latin typeface="Lucida Console" panose="020B0609040504020204" pitchFamily="49" charset="0"/>
              </a:rPr>
              <a:t>come together. To solve a </a:t>
            </a:r>
          </a:p>
          <a:p>
            <a:r>
              <a:rPr lang="en-GB" sz="4000" dirty="0" smtClean="0">
                <a:latin typeface="Lucida Console" panose="020B0609040504020204" pitchFamily="49" charset="0"/>
              </a:rPr>
              <a:t>Sudoku, the first step is </a:t>
            </a:r>
          </a:p>
          <a:p>
            <a:r>
              <a:rPr lang="en-GB" sz="4000" dirty="0" smtClean="0">
                <a:latin typeface="Lucida Console" panose="020B0609040504020204" pitchFamily="49" charset="0"/>
              </a:rPr>
              <a:t>to propagate constraints. </a:t>
            </a:r>
          </a:p>
          <a:p>
            <a:r>
              <a:rPr lang="en-GB" sz="4000" dirty="0" smtClean="0">
                <a:latin typeface="Lucida Console" panose="020B0609040504020204" pitchFamily="49" charset="0"/>
              </a:rPr>
              <a:t>Then the global pheromone </a:t>
            </a:r>
          </a:p>
          <a:p>
            <a:r>
              <a:rPr lang="en-GB" sz="4000" dirty="0" smtClean="0">
                <a:latin typeface="Lucida Console" panose="020B0609040504020204" pitchFamily="49" charset="0"/>
              </a:rPr>
              <a:t>map is initialized and </a:t>
            </a:r>
          </a:p>
          <a:p>
            <a:r>
              <a:rPr lang="en-GB" sz="4000" dirty="0" smtClean="0">
                <a:latin typeface="Lucida Console" panose="020B0609040504020204" pitchFamily="49" charset="0"/>
              </a:rPr>
              <a:t>ants are generated. Each </a:t>
            </a:r>
          </a:p>
          <a:p>
            <a:r>
              <a:rPr lang="en-GB" sz="4000" dirty="0" smtClean="0">
                <a:latin typeface="Lucida Console" panose="020B0609040504020204" pitchFamily="49" charset="0"/>
              </a:rPr>
              <a:t>ant receives a copy of the Sudoku and starts to travel through it. Based on “best ant’s” result, the global pheromone map is updated. New ants from next generation use this as their guide, until the Sudoku is solved</a:t>
            </a:r>
            <a:endParaRPr lang="en-GB" sz="4000" dirty="0">
              <a:latin typeface="Lucida Console" panose="020B0609040504020204" pitchFamily="49" charset="0"/>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913542">
            <a:off x="6839334" y="23583277"/>
            <a:ext cx="5942752" cy="5634934"/>
          </a:xfrm>
          <a:prstGeom prst="rect">
            <a:avLst/>
          </a:prstGeom>
        </p:spPr>
      </p:pic>
      <p:sp>
        <p:nvSpPr>
          <p:cNvPr id="6" name="TextBox 5"/>
          <p:cNvSpPr txBox="1"/>
          <p:nvPr/>
        </p:nvSpPr>
        <p:spPr>
          <a:xfrm>
            <a:off x="1246044" y="1118323"/>
            <a:ext cx="29007881" cy="3573286"/>
          </a:xfrm>
          <a:prstGeom prst="rect">
            <a:avLst/>
          </a:prstGeom>
          <a:noFill/>
        </p:spPr>
        <p:txBody>
          <a:bodyPr wrap="square" rtlCol="0">
            <a:spAutoFit/>
          </a:bodyPr>
          <a:lstStyle/>
          <a:p>
            <a:r>
              <a:rPr lang="en-GB" sz="11310" b="1" dirty="0">
                <a:latin typeface="Castellar" panose="020A0402060406010301" pitchFamily="18" charset="0"/>
              </a:rPr>
              <a:t>Solving </a:t>
            </a:r>
            <a:r>
              <a:rPr lang="en-GB" sz="11310" b="1" dirty="0" err="1">
                <a:latin typeface="Castellar" panose="020A0402060406010301" pitchFamily="18" charset="0"/>
              </a:rPr>
              <a:t>Sudokus</a:t>
            </a:r>
            <a:endParaRPr lang="en-GB" sz="11310" b="1" dirty="0">
              <a:latin typeface="Castellar" panose="020A0402060406010301" pitchFamily="18" charset="0"/>
            </a:endParaRPr>
          </a:p>
          <a:p>
            <a:r>
              <a:rPr lang="en-GB" sz="11310" b="1" dirty="0">
                <a:latin typeface="Castellar" panose="020A0402060406010301" pitchFamily="18" charset="0"/>
              </a:rPr>
              <a:t>With Ant Colony Optimisation</a:t>
            </a:r>
          </a:p>
        </p:txBody>
      </p:sp>
      <p:sp>
        <p:nvSpPr>
          <p:cNvPr id="5" name="TextBox 4"/>
          <p:cNvSpPr txBox="1"/>
          <p:nvPr/>
        </p:nvSpPr>
        <p:spPr>
          <a:xfrm>
            <a:off x="11159198" y="41525199"/>
            <a:ext cx="19094727" cy="1077218"/>
          </a:xfrm>
          <a:prstGeom prst="rect">
            <a:avLst/>
          </a:prstGeom>
          <a:noFill/>
        </p:spPr>
        <p:txBody>
          <a:bodyPr wrap="square" rtlCol="0">
            <a:spAutoFit/>
          </a:bodyPr>
          <a:lstStyle/>
          <a:p>
            <a:r>
              <a:rPr lang="en-GB" sz="3200" dirty="0" smtClean="0">
                <a:latin typeface="Lucida Console" panose="020B0609040504020204" pitchFamily="49" charset="0"/>
              </a:rPr>
              <a:t>The project is based on the article: </a:t>
            </a:r>
            <a:r>
              <a:rPr lang="en-GB" sz="3200" dirty="0">
                <a:latin typeface="Lucida Console" panose="020B0609040504020204" pitchFamily="49" charset="0"/>
              </a:rPr>
              <a:t>Lloyd H, Amos M. Solving Sudoku with </a:t>
            </a:r>
            <a:endParaRPr lang="en-GB" sz="3200" dirty="0" smtClean="0">
              <a:latin typeface="Lucida Console" panose="020B0609040504020204" pitchFamily="49" charset="0"/>
            </a:endParaRPr>
          </a:p>
          <a:p>
            <a:r>
              <a:rPr lang="en-GB" sz="3200" dirty="0" smtClean="0">
                <a:latin typeface="Lucida Console" panose="020B0609040504020204" pitchFamily="49" charset="0"/>
              </a:rPr>
              <a:t>Ant </a:t>
            </a:r>
            <a:r>
              <a:rPr lang="en-GB" sz="3200" dirty="0">
                <a:latin typeface="Lucida Console" panose="020B0609040504020204" pitchFamily="49" charset="0"/>
              </a:rPr>
              <a:t>Colony Optimisation. </a:t>
            </a:r>
            <a:r>
              <a:rPr lang="en-GB" sz="3200" dirty="0" err="1">
                <a:latin typeface="Lucida Console" panose="020B0609040504020204" pitchFamily="49" charset="0"/>
              </a:rPr>
              <a:t>arXiv</a:t>
            </a:r>
            <a:r>
              <a:rPr lang="en-GB" sz="3200" dirty="0">
                <a:latin typeface="Lucida Console" panose="020B0609040504020204" pitchFamily="49" charset="0"/>
              </a:rPr>
              <a:t> preprint arXiv:1805.03545. 2018 May 9.</a:t>
            </a:r>
          </a:p>
        </p:txBody>
      </p:sp>
      <p:cxnSp>
        <p:nvCxnSpPr>
          <p:cNvPr id="8" name="Straight Connector 7"/>
          <p:cNvCxnSpPr/>
          <p:nvPr/>
        </p:nvCxnSpPr>
        <p:spPr>
          <a:xfrm>
            <a:off x="11159198" y="41525199"/>
            <a:ext cx="19116015" cy="0"/>
          </a:xfrm>
          <a:prstGeom prst="line">
            <a:avLst/>
          </a:prstGeom>
          <a:ln w="57150"/>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246044" y="5032987"/>
            <a:ext cx="26839097" cy="3785652"/>
          </a:xfrm>
          <a:prstGeom prst="rect">
            <a:avLst/>
          </a:prstGeom>
          <a:noFill/>
        </p:spPr>
        <p:txBody>
          <a:bodyPr wrap="square" rtlCol="0">
            <a:spAutoFit/>
          </a:bodyPr>
          <a:lstStyle/>
          <a:p>
            <a:r>
              <a:rPr lang="en-GB" sz="6000" dirty="0" err="1" smtClean="0">
                <a:latin typeface="Lucida Console" panose="020B0609040504020204" pitchFamily="49" charset="0"/>
              </a:rPr>
              <a:t>Jüri</a:t>
            </a:r>
            <a:r>
              <a:rPr lang="en-GB" sz="6000" dirty="0" smtClean="0">
                <a:latin typeface="Lucida Console" panose="020B0609040504020204" pitchFamily="49" charset="0"/>
              </a:rPr>
              <a:t> </a:t>
            </a:r>
            <a:r>
              <a:rPr lang="en-GB" sz="6000" dirty="0" err="1" smtClean="0">
                <a:latin typeface="Lucida Console" panose="020B0609040504020204" pitchFamily="49" charset="0"/>
              </a:rPr>
              <a:t>Gramann</a:t>
            </a:r>
            <a:r>
              <a:rPr lang="en-GB" sz="6000" dirty="0" smtClean="0">
                <a:latin typeface="Lucida Console" panose="020B0609040504020204" pitchFamily="49" charset="0"/>
              </a:rPr>
              <a:t>, Raid </a:t>
            </a:r>
            <a:r>
              <a:rPr lang="en-GB" sz="6000" dirty="0" err="1" smtClean="0">
                <a:latin typeface="Lucida Console" panose="020B0609040504020204" pitchFamily="49" charset="0"/>
              </a:rPr>
              <a:t>Vellerind</a:t>
            </a:r>
            <a:endParaRPr lang="en-GB" sz="6000" dirty="0" smtClean="0">
              <a:latin typeface="Lucida Console" panose="020B0609040504020204" pitchFamily="49" charset="0"/>
            </a:endParaRPr>
          </a:p>
          <a:p>
            <a:r>
              <a:rPr lang="en-GB" sz="6000" dirty="0" smtClean="0">
                <a:latin typeface="Lucida Console" panose="020B0609040504020204" pitchFamily="49" charset="0"/>
              </a:rPr>
              <a:t>University of Tartu</a:t>
            </a:r>
          </a:p>
          <a:p>
            <a:r>
              <a:rPr lang="en-GB" sz="6000" dirty="0" err="1" smtClean="0">
                <a:latin typeface="Lucida Console" panose="020B0609040504020204" pitchFamily="49" charset="0"/>
              </a:rPr>
              <a:t>Algorithmics</a:t>
            </a:r>
            <a:r>
              <a:rPr lang="en-GB" sz="6000" dirty="0" smtClean="0">
                <a:latin typeface="Lucida Console" panose="020B0609040504020204" pitchFamily="49" charset="0"/>
              </a:rPr>
              <a:t> Course </a:t>
            </a:r>
          </a:p>
          <a:p>
            <a:r>
              <a:rPr lang="en-GB" sz="6000" dirty="0" smtClean="0">
                <a:latin typeface="Lucida Console" panose="020B0609040504020204" pitchFamily="49" charset="0"/>
              </a:rPr>
              <a:t>Fall 2018/19</a:t>
            </a:r>
            <a:endParaRPr lang="en-GB" sz="6000" dirty="0">
              <a:latin typeface="Lucida Console" panose="020B0609040504020204" pitchFamily="49" charset="0"/>
            </a:endParaRPr>
          </a:p>
        </p:txBody>
      </p:sp>
      <p:sp>
        <p:nvSpPr>
          <p:cNvPr id="9" name="Rectangle 8"/>
          <p:cNvSpPr/>
          <p:nvPr/>
        </p:nvSpPr>
        <p:spPr>
          <a:xfrm rot="21092534">
            <a:off x="1220180" y="36080808"/>
            <a:ext cx="9427839" cy="6001643"/>
          </a:xfrm>
          <a:prstGeom prst="rect">
            <a:avLst/>
          </a:prstGeom>
          <a:solidFill>
            <a:schemeClr val="bg1">
              <a:lumMod val="85000"/>
              <a:alpha val="60000"/>
            </a:schemeClr>
          </a:solidFill>
        </p:spPr>
        <p:style>
          <a:lnRef idx="2">
            <a:schemeClr val="accent6"/>
          </a:lnRef>
          <a:fillRef idx="1">
            <a:schemeClr val="lt1"/>
          </a:fillRef>
          <a:effectRef idx="0">
            <a:schemeClr val="accent6"/>
          </a:effectRef>
          <a:fontRef idx="minor">
            <a:schemeClr val="dk1"/>
          </a:fontRef>
        </p:style>
        <p:txBody>
          <a:bodyPr wrap="square">
            <a:spAutoFit/>
          </a:bodyPr>
          <a:lstStyle/>
          <a:p>
            <a:pPr>
              <a:buFont typeface="+mj-lt"/>
              <a:buAutoNum type="arabicPeriod"/>
            </a:pPr>
            <a:r>
              <a:rPr lang="en-GB" sz="3200" dirty="0" err="1">
                <a:solidFill>
                  <a:srgbClr val="000000"/>
                </a:solidFill>
                <a:latin typeface="Consolas" panose="020B0609020204030204" pitchFamily="49" charset="0"/>
              </a:rPr>
              <a:t>solve_sudoku</a:t>
            </a:r>
            <a:r>
              <a:rPr lang="en-GB" sz="3200" dirty="0">
                <a:solidFill>
                  <a:srgbClr val="000000"/>
                </a:solidFill>
                <a:latin typeface="Consolas" panose="020B0609020204030204" pitchFamily="49" charset="0"/>
              </a:rPr>
              <a:t>():  </a:t>
            </a:r>
            <a:endParaRPr lang="en-GB" sz="3200" dirty="0">
              <a:solidFill>
                <a:srgbClr val="5C5C5C"/>
              </a:solidFill>
              <a:latin typeface="Consolas" panose="020B0609020204030204" pitchFamily="49" charset="0"/>
            </a:endParaRPr>
          </a:p>
          <a:p>
            <a:pPr>
              <a:buFont typeface="+mj-lt"/>
              <a:buAutoNum type="arabicPeriod"/>
            </a:pPr>
            <a:r>
              <a:rPr lang="en-GB" sz="3200" dirty="0">
                <a:solidFill>
                  <a:srgbClr val="000000"/>
                </a:solidFill>
                <a:latin typeface="Consolas" panose="020B0609020204030204" pitchFamily="49" charset="0"/>
              </a:rPr>
              <a:t>    </a:t>
            </a:r>
            <a:r>
              <a:rPr lang="en-GB" sz="3200" dirty="0" err="1">
                <a:solidFill>
                  <a:srgbClr val="000000"/>
                </a:solidFill>
                <a:latin typeface="Consolas" panose="020B0609020204030204" pitchFamily="49" charset="0"/>
              </a:rPr>
              <a:t>initialise_sudoku</a:t>
            </a:r>
            <a:r>
              <a:rPr lang="en-GB" sz="3200" dirty="0">
                <a:solidFill>
                  <a:srgbClr val="000000"/>
                </a:solidFill>
                <a:latin typeface="Consolas" panose="020B0609020204030204" pitchFamily="49" charset="0"/>
              </a:rPr>
              <a:t>  </a:t>
            </a:r>
            <a:endParaRPr lang="en-GB" sz="3200" dirty="0">
              <a:solidFill>
                <a:srgbClr val="5C5C5C"/>
              </a:solidFill>
              <a:latin typeface="Consolas" panose="020B0609020204030204" pitchFamily="49" charset="0"/>
            </a:endParaRPr>
          </a:p>
          <a:p>
            <a:pPr>
              <a:buFont typeface="+mj-lt"/>
              <a:buAutoNum type="arabicPeriod"/>
            </a:pPr>
            <a:r>
              <a:rPr lang="en-GB" sz="3200" dirty="0">
                <a:solidFill>
                  <a:srgbClr val="000000"/>
                </a:solidFill>
                <a:latin typeface="Consolas" panose="020B0609020204030204" pitchFamily="49" charset="0"/>
              </a:rPr>
              <a:t>    </a:t>
            </a:r>
            <a:r>
              <a:rPr lang="en-GB" sz="3200" dirty="0" err="1">
                <a:solidFill>
                  <a:srgbClr val="000000"/>
                </a:solidFill>
                <a:latin typeface="Consolas" panose="020B0609020204030204" pitchFamily="49" charset="0"/>
              </a:rPr>
              <a:t>constraint_propagation</a:t>
            </a:r>
            <a:r>
              <a:rPr lang="en-GB" sz="3200" dirty="0">
                <a:solidFill>
                  <a:srgbClr val="000000"/>
                </a:solidFill>
                <a:latin typeface="Consolas" panose="020B0609020204030204" pitchFamily="49" charset="0"/>
              </a:rPr>
              <a:t>  </a:t>
            </a:r>
            <a:endParaRPr lang="en-GB" sz="3200" dirty="0">
              <a:solidFill>
                <a:srgbClr val="5C5C5C"/>
              </a:solidFill>
              <a:latin typeface="Consolas" panose="020B0609020204030204" pitchFamily="49" charset="0"/>
            </a:endParaRPr>
          </a:p>
          <a:p>
            <a:pPr>
              <a:buFont typeface="+mj-lt"/>
              <a:buAutoNum type="arabicPeriod"/>
            </a:pPr>
            <a:r>
              <a:rPr lang="en-GB" sz="3200" dirty="0">
                <a:solidFill>
                  <a:srgbClr val="000000"/>
                </a:solidFill>
                <a:latin typeface="Consolas" panose="020B0609020204030204" pitchFamily="49" charset="0"/>
              </a:rPr>
              <a:t>    </a:t>
            </a:r>
            <a:r>
              <a:rPr lang="en-GB" sz="3200" dirty="0" err="1">
                <a:solidFill>
                  <a:srgbClr val="000000"/>
                </a:solidFill>
                <a:latin typeface="Consolas" panose="020B0609020204030204" pitchFamily="49" charset="0"/>
              </a:rPr>
              <a:t>initialise_global_pheromones</a:t>
            </a:r>
            <a:r>
              <a:rPr lang="en-GB" sz="3200" dirty="0">
                <a:solidFill>
                  <a:srgbClr val="000000"/>
                </a:solidFill>
                <a:latin typeface="Consolas" panose="020B0609020204030204" pitchFamily="49" charset="0"/>
              </a:rPr>
              <a:t>  </a:t>
            </a:r>
            <a:endParaRPr lang="en-GB" sz="3200" dirty="0">
              <a:solidFill>
                <a:srgbClr val="5C5C5C"/>
              </a:solidFill>
              <a:latin typeface="Consolas" panose="020B0609020204030204" pitchFamily="49" charset="0"/>
            </a:endParaRPr>
          </a:p>
          <a:p>
            <a:pPr>
              <a:buFont typeface="+mj-lt"/>
              <a:buAutoNum type="arabicPeriod"/>
            </a:pPr>
            <a:r>
              <a:rPr lang="en-GB" sz="3200" dirty="0">
                <a:solidFill>
                  <a:srgbClr val="000000"/>
                </a:solidFill>
                <a:latin typeface="Consolas" panose="020B0609020204030204" pitchFamily="49" charset="0"/>
              </a:rPr>
              <a:t>    </a:t>
            </a:r>
            <a:r>
              <a:rPr lang="en-GB" sz="3200" b="1" dirty="0">
                <a:solidFill>
                  <a:srgbClr val="006699"/>
                </a:solidFill>
                <a:latin typeface="Consolas" panose="020B0609020204030204" pitchFamily="49" charset="0"/>
              </a:rPr>
              <a:t>while</a:t>
            </a:r>
            <a:r>
              <a:rPr lang="en-GB" sz="3200" dirty="0">
                <a:solidFill>
                  <a:srgbClr val="000000"/>
                </a:solidFill>
                <a:latin typeface="Consolas" panose="020B0609020204030204" pitchFamily="49" charset="0"/>
              </a:rPr>
              <a:t> </a:t>
            </a:r>
            <a:r>
              <a:rPr lang="en-GB" sz="3200" dirty="0" err="1">
                <a:solidFill>
                  <a:srgbClr val="000000"/>
                </a:solidFill>
                <a:latin typeface="Consolas" panose="020B0609020204030204" pitchFamily="49" charset="0"/>
              </a:rPr>
              <a:t>sudoku</a:t>
            </a:r>
            <a:r>
              <a:rPr lang="en-GB" sz="3200" dirty="0">
                <a:solidFill>
                  <a:srgbClr val="000000"/>
                </a:solidFill>
                <a:latin typeface="Consolas" panose="020B0609020204030204" pitchFamily="49" charset="0"/>
              </a:rPr>
              <a:t> not solved:  </a:t>
            </a:r>
            <a:endParaRPr lang="en-GB" sz="3200" dirty="0">
              <a:solidFill>
                <a:srgbClr val="5C5C5C"/>
              </a:solidFill>
              <a:latin typeface="Consolas" panose="020B0609020204030204" pitchFamily="49" charset="0"/>
            </a:endParaRPr>
          </a:p>
          <a:p>
            <a:pPr>
              <a:buFont typeface="+mj-lt"/>
              <a:buAutoNum type="arabicPeriod"/>
            </a:pPr>
            <a:r>
              <a:rPr lang="en-GB" sz="3200" dirty="0">
                <a:solidFill>
                  <a:srgbClr val="000000"/>
                </a:solidFill>
                <a:latin typeface="Consolas" panose="020B0609020204030204" pitchFamily="49" charset="0"/>
              </a:rPr>
              <a:t>        generate ants  </a:t>
            </a:r>
            <a:endParaRPr lang="en-GB" sz="3200" dirty="0">
              <a:solidFill>
                <a:srgbClr val="5C5C5C"/>
              </a:solidFill>
              <a:latin typeface="Consolas" panose="020B0609020204030204" pitchFamily="49" charset="0"/>
            </a:endParaRPr>
          </a:p>
          <a:p>
            <a:pPr>
              <a:buFont typeface="+mj-lt"/>
              <a:buAutoNum type="arabicPeriod"/>
            </a:pPr>
            <a:r>
              <a:rPr lang="en-GB" sz="3200" dirty="0">
                <a:solidFill>
                  <a:srgbClr val="000000"/>
                </a:solidFill>
                <a:latin typeface="Consolas" panose="020B0609020204030204" pitchFamily="49" charset="0"/>
              </a:rPr>
              <a:t>        each ant tries to solve </a:t>
            </a:r>
            <a:r>
              <a:rPr lang="en-GB" sz="3200" dirty="0" err="1" smtClean="0">
                <a:solidFill>
                  <a:srgbClr val="000000"/>
                </a:solidFill>
                <a:latin typeface="Consolas" panose="020B0609020204030204" pitchFamily="49" charset="0"/>
              </a:rPr>
              <a:t>sudoku</a:t>
            </a:r>
            <a:endParaRPr lang="en-GB" sz="3200" dirty="0">
              <a:solidFill>
                <a:srgbClr val="5C5C5C"/>
              </a:solidFill>
              <a:latin typeface="Consolas" panose="020B0609020204030204" pitchFamily="49" charset="0"/>
            </a:endParaRPr>
          </a:p>
          <a:p>
            <a:pPr>
              <a:buFont typeface="+mj-lt"/>
              <a:buAutoNum type="arabicPeriod"/>
            </a:pPr>
            <a:r>
              <a:rPr lang="en-GB" sz="3200" dirty="0">
                <a:solidFill>
                  <a:srgbClr val="000000"/>
                </a:solidFill>
                <a:latin typeface="Consolas" panose="020B0609020204030204" pitchFamily="49" charset="0"/>
              </a:rPr>
              <a:t>        find best ant  </a:t>
            </a:r>
            <a:endParaRPr lang="en-GB" sz="3200" dirty="0">
              <a:solidFill>
                <a:srgbClr val="5C5C5C"/>
              </a:solidFill>
              <a:latin typeface="Consolas" panose="020B0609020204030204" pitchFamily="49" charset="0"/>
            </a:endParaRPr>
          </a:p>
          <a:p>
            <a:pPr>
              <a:buFont typeface="+mj-lt"/>
              <a:buAutoNum type="arabicPeriod"/>
            </a:pPr>
            <a:r>
              <a:rPr lang="en-GB" sz="3200" dirty="0">
                <a:solidFill>
                  <a:srgbClr val="000000"/>
                </a:solidFill>
                <a:latin typeface="Consolas" panose="020B0609020204030204" pitchFamily="49" charset="0"/>
              </a:rPr>
              <a:t>        update global pheromones  </a:t>
            </a:r>
            <a:endParaRPr lang="en-GB" sz="3200" dirty="0">
              <a:solidFill>
                <a:srgbClr val="5C5C5C"/>
              </a:solidFill>
              <a:latin typeface="Consolas" panose="020B0609020204030204" pitchFamily="49" charset="0"/>
            </a:endParaRPr>
          </a:p>
          <a:p>
            <a:pPr>
              <a:buFont typeface="+mj-lt"/>
              <a:buAutoNum type="arabicPeriod"/>
            </a:pPr>
            <a:r>
              <a:rPr lang="en-GB" sz="3200" dirty="0">
                <a:solidFill>
                  <a:srgbClr val="000000"/>
                </a:solidFill>
                <a:latin typeface="Consolas" panose="020B0609020204030204" pitchFamily="49" charset="0"/>
              </a:rPr>
              <a:t>        </a:t>
            </a:r>
            <a:r>
              <a:rPr lang="en-GB" sz="3200" b="1" dirty="0">
                <a:solidFill>
                  <a:srgbClr val="006699"/>
                </a:solidFill>
                <a:latin typeface="Consolas" panose="020B0609020204030204" pitchFamily="49" charset="0"/>
              </a:rPr>
              <a:t>if</a:t>
            </a:r>
            <a:r>
              <a:rPr lang="en-GB" sz="3200" dirty="0">
                <a:solidFill>
                  <a:srgbClr val="000000"/>
                </a:solidFill>
                <a:latin typeface="Consolas" panose="020B0609020204030204" pitchFamily="49" charset="0"/>
              </a:rPr>
              <a:t> best ant has solution  </a:t>
            </a:r>
            <a:endParaRPr lang="en-GB" sz="3200" dirty="0">
              <a:solidFill>
                <a:srgbClr val="5C5C5C"/>
              </a:solidFill>
              <a:latin typeface="Consolas" panose="020B0609020204030204" pitchFamily="49" charset="0"/>
            </a:endParaRPr>
          </a:p>
          <a:p>
            <a:pPr>
              <a:buFont typeface="+mj-lt"/>
              <a:buAutoNum type="arabicPeriod"/>
            </a:pPr>
            <a:r>
              <a:rPr lang="en-GB" sz="3200" dirty="0">
                <a:solidFill>
                  <a:srgbClr val="000000"/>
                </a:solidFill>
                <a:latin typeface="Consolas" panose="020B0609020204030204" pitchFamily="49" charset="0"/>
              </a:rPr>
              <a:t>            </a:t>
            </a:r>
            <a:r>
              <a:rPr lang="en-GB" sz="3200" b="1" dirty="0">
                <a:solidFill>
                  <a:srgbClr val="006699"/>
                </a:solidFill>
                <a:latin typeface="Consolas" panose="020B0609020204030204" pitchFamily="49" charset="0"/>
              </a:rPr>
              <a:t>break</a:t>
            </a:r>
            <a:r>
              <a:rPr lang="en-GB" sz="3200" dirty="0">
                <a:solidFill>
                  <a:srgbClr val="000000"/>
                </a:solidFill>
                <a:latin typeface="Consolas" panose="020B0609020204030204" pitchFamily="49" charset="0"/>
              </a:rPr>
              <a:t>  </a:t>
            </a:r>
            <a:endParaRPr lang="en-GB" sz="3200" dirty="0">
              <a:solidFill>
                <a:srgbClr val="5C5C5C"/>
              </a:solidFill>
              <a:latin typeface="Consolas" panose="020B0609020204030204" pitchFamily="49" charset="0"/>
            </a:endParaRPr>
          </a:p>
          <a:p>
            <a:pPr>
              <a:buFont typeface="+mj-lt"/>
              <a:buAutoNum type="arabicPeriod"/>
            </a:pPr>
            <a:r>
              <a:rPr lang="en-GB" sz="3200" dirty="0">
                <a:solidFill>
                  <a:srgbClr val="000000"/>
                </a:solidFill>
                <a:latin typeface="Consolas" panose="020B0609020204030204" pitchFamily="49" charset="0"/>
              </a:rPr>
              <a:t>    </a:t>
            </a:r>
            <a:r>
              <a:rPr lang="en-GB" sz="3200" b="1" dirty="0">
                <a:solidFill>
                  <a:srgbClr val="006699"/>
                </a:solidFill>
                <a:latin typeface="Consolas" panose="020B0609020204030204" pitchFamily="49" charset="0"/>
              </a:rPr>
              <a:t>return</a:t>
            </a:r>
            <a:r>
              <a:rPr lang="en-GB" sz="3200" dirty="0">
                <a:solidFill>
                  <a:srgbClr val="000000"/>
                </a:solidFill>
                <a:latin typeface="Consolas" panose="020B0609020204030204" pitchFamily="49" charset="0"/>
              </a:rPr>
              <a:t> solved </a:t>
            </a:r>
            <a:r>
              <a:rPr lang="en-GB" sz="3200" dirty="0" err="1">
                <a:solidFill>
                  <a:srgbClr val="000000"/>
                </a:solidFill>
                <a:latin typeface="Consolas" panose="020B0609020204030204" pitchFamily="49" charset="0"/>
              </a:rPr>
              <a:t>sudoku</a:t>
            </a:r>
            <a:r>
              <a:rPr lang="en-GB" sz="3200" dirty="0">
                <a:solidFill>
                  <a:srgbClr val="000000"/>
                </a:solidFill>
                <a:latin typeface="Consolas" panose="020B0609020204030204" pitchFamily="49" charset="0"/>
              </a:rPr>
              <a:t> </a:t>
            </a:r>
            <a:endParaRPr lang="en-GB" sz="3200" b="0" i="0" dirty="0">
              <a:solidFill>
                <a:srgbClr val="5C5C5C"/>
              </a:solidFill>
              <a:effectLst/>
              <a:latin typeface="Consolas" panose="020B0609020204030204" pitchFamily="49" charset="0"/>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262859">
            <a:off x="24306484" y="27433054"/>
            <a:ext cx="5720191" cy="5720191"/>
          </a:xfrm>
          <a:prstGeom prst="rect">
            <a:avLst/>
          </a:prstGeom>
        </p:spPr>
      </p:pic>
      <p:sp>
        <p:nvSpPr>
          <p:cNvPr id="7" name="Rectangle 6"/>
          <p:cNvSpPr/>
          <p:nvPr/>
        </p:nvSpPr>
        <p:spPr>
          <a:xfrm>
            <a:off x="19006456" y="33276952"/>
            <a:ext cx="10811233" cy="5016758"/>
          </a:xfrm>
          <a:prstGeom prst="rect">
            <a:avLst/>
          </a:prstGeom>
          <a:solidFill>
            <a:schemeClr val="bg1">
              <a:lumMod val="85000"/>
              <a:alpha val="60000"/>
            </a:schemeClr>
          </a:solidFill>
        </p:spPr>
        <p:style>
          <a:lnRef idx="2">
            <a:schemeClr val="accent6"/>
          </a:lnRef>
          <a:fillRef idx="1">
            <a:schemeClr val="lt1"/>
          </a:fillRef>
          <a:effectRef idx="0">
            <a:schemeClr val="accent6"/>
          </a:effectRef>
          <a:fontRef idx="minor">
            <a:schemeClr val="dk1"/>
          </a:fontRef>
        </p:style>
        <p:txBody>
          <a:bodyPr wrap="square">
            <a:spAutoFit/>
          </a:bodyPr>
          <a:lstStyle/>
          <a:p>
            <a:pPr>
              <a:buFont typeface="+mj-lt"/>
              <a:buAutoNum type="arabicPeriod"/>
            </a:pPr>
            <a:r>
              <a:rPr lang="en-GB" sz="3200" dirty="0" err="1">
                <a:solidFill>
                  <a:srgbClr val="000000"/>
                </a:solidFill>
                <a:latin typeface="Consolas" panose="020B0609020204030204" pitchFamily="49" charset="0"/>
              </a:rPr>
              <a:t>constraint_propagation</a:t>
            </a:r>
            <a:r>
              <a:rPr lang="en-GB" sz="3200" dirty="0">
                <a:solidFill>
                  <a:srgbClr val="000000"/>
                </a:solidFill>
                <a:latin typeface="Consolas" panose="020B0609020204030204" pitchFamily="49" charset="0"/>
              </a:rPr>
              <a:t>:  </a:t>
            </a:r>
            <a:endParaRPr lang="en-GB" sz="3200" dirty="0">
              <a:solidFill>
                <a:srgbClr val="5C5C5C"/>
              </a:solidFill>
              <a:latin typeface="Consolas" panose="020B0609020204030204" pitchFamily="49" charset="0"/>
            </a:endParaRPr>
          </a:p>
          <a:p>
            <a:pPr>
              <a:buFont typeface="+mj-lt"/>
              <a:buAutoNum type="arabicPeriod"/>
            </a:pPr>
            <a:r>
              <a:rPr lang="en-GB" sz="3200" dirty="0">
                <a:solidFill>
                  <a:srgbClr val="000000"/>
                </a:solidFill>
                <a:latin typeface="Consolas" panose="020B0609020204030204" pitchFamily="49" charset="0"/>
              </a:rPr>
              <a:t>    </a:t>
            </a:r>
            <a:r>
              <a:rPr lang="en-GB" sz="3200" b="1" dirty="0">
                <a:solidFill>
                  <a:srgbClr val="006699"/>
                </a:solidFill>
                <a:latin typeface="Consolas" panose="020B0609020204030204" pitchFamily="49" charset="0"/>
              </a:rPr>
              <a:t>while</a:t>
            </a:r>
            <a:r>
              <a:rPr lang="en-GB" sz="3200" dirty="0">
                <a:solidFill>
                  <a:srgbClr val="000000"/>
                </a:solidFill>
                <a:latin typeface="Consolas" panose="020B0609020204030204" pitchFamily="49" charset="0"/>
              </a:rPr>
              <a:t> changes in </a:t>
            </a:r>
            <a:r>
              <a:rPr lang="en-GB" sz="3200" dirty="0" err="1">
                <a:solidFill>
                  <a:srgbClr val="000000"/>
                </a:solidFill>
                <a:latin typeface="Consolas" panose="020B0609020204030204" pitchFamily="49" charset="0"/>
              </a:rPr>
              <a:t>sudoku</a:t>
            </a:r>
            <a:r>
              <a:rPr lang="en-GB" sz="3200" dirty="0">
                <a:solidFill>
                  <a:srgbClr val="000000"/>
                </a:solidFill>
                <a:latin typeface="Consolas" panose="020B0609020204030204" pitchFamily="49" charset="0"/>
              </a:rPr>
              <a:t>:  </a:t>
            </a:r>
            <a:endParaRPr lang="en-GB" sz="3200" dirty="0">
              <a:solidFill>
                <a:srgbClr val="5C5C5C"/>
              </a:solidFill>
              <a:latin typeface="Consolas" panose="020B0609020204030204" pitchFamily="49" charset="0"/>
            </a:endParaRPr>
          </a:p>
          <a:p>
            <a:pPr>
              <a:buFont typeface="+mj-lt"/>
              <a:buAutoNum type="arabicPeriod"/>
            </a:pPr>
            <a:r>
              <a:rPr lang="en-GB" sz="3200" dirty="0">
                <a:solidFill>
                  <a:srgbClr val="000000"/>
                </a:solidFill>
                <a:latin typeface="Consolas" panose="020B0609020204030204" pitchFamily="49" charset="0"/>
              </a:rPr>
              <a:t>        </a:t>
            </a:r>
            <a:r>
              <a:rPr lang="en-GB" sz="3200" dirty="0" smtClean="0">
                <a:solidFill>
                  <a:srgbClr val="000000"/>
                </a:solidFill>
                <a:latin typeface="Consolas" panose="020B0609020204030204" pitchFamily="49" charset="0"/>
              </a:rPr>
              <a:t>Eliminate</a:t>
            </a:r>
            <a:r>
              <a:rPr lang="en-GB" sz="3200" dirty="0">
                <a:solidFill>
                  <a:srgbClr val="000000"/>
                </a:solidFill>
                <a:latin typeface="Consolas" panose="020B0609020204030204" pitchFamily="49" charset="0"/>
              </a:rPr>
              <a:t> from a cell’s value   </a:t>
            </a:r>
            <a:endParaRPr lang="en-GB" sz="3200" dirty="0">
              <a:solidFill>
                <a:srgbClr val="5C5C5C"/>
              </a:solidFill>
              <a:latin typeface="Consolas" panose="020B0609020204030204" pitchFamily="49" charset="0"/>
            </a:endParaRPr>
          </a:p>
          <a:p>
            <a:pPr>
              <a:buFont typeface="+mj-lt"/>
              <a:buAutoNum type="arabicPeriod"/>
            </a:pPr>
            <a:r>
              <a:rPr lang="en-GB" sz="3200" dirty="0">
                <a:solidFill>
                  <a:srgbClr val="000000"/>
                </a:solidFill>
                <a:latin typeface="Consolas" panose="020B0609020204030204" pitchFamily="49" charset="0"/>
              </a:rPr>
              <a:t>            set all values that are fixed   </a:t>
            </a:r>
            <a:endParaRPr lang="en-GB" sz="3200" dirty="0">
              <a:solidFill>
                <a:srgbClr val="5C5C5C"/>
              </a:solidFill>
              <a:latin typeface="Consolas" panose="020B0609020204030204" pitchFamily="49" charset="0"/>
            </a:endParaRPr>
          </a:p>
          <a:p>
            <a:pPr>
              <a:buFont typeface="+mj-lt"/>
              <a:buAutoNum type="arabicPeriod"/>
            </a:pPr>
            <a:r>
              <a:rPr lang="en-GB" sz="3200" dirty="0">
                <a:solidFill>
                  <a:srgbClr val="000000"/>
                </a:solidFill>
                <a:latin typeface="Consolas" panose="020B0609020204030204" pitchFamily="49" charset="0"/>
              </a:rPr>
              <a:t>            in any of the cell’s peers.  </a:t>
            </a:r>
            <a:endParaRPr lang="en-GB" sz="3200" dirty="0">
              <a:solidFill>
                <a:srgbClr val="5C5C5C"/>
              </a:solidFill>
              <a:latin typeface="Consolas" panose="020B0609020204030204" pitchFamily="49" charset="0"/>
            </a:endParaRPr>
          </a:p>
          <a:p>
            <a:pPr>
              <a:buFont typeface="+mj-lt"/>
              <a:buAutoNum type="arabicPeriod"/>
            </a:pPr>
            <a:r>
              <a:rPr lang="en-GB" sz="3200" dirty="0">
                <a:solidFill>
                  <a:srgbClr val="000000"/>
                </a:solidFill>
                <a:latin typeface="Consolas" panose="020B0609020204030204" pitchFamily="49" charset="0"/>
              </a:rPr>
              <a:t>        </a:t>
            </a:r>
            <a:r>
              <a:rPr lang="en-GB" sz="3200" dirty="0" smtClean="0">
                <a:solidFill>
                  <a:srgbClr val="000000"/>
                </a:solidFill>
                <a:latin typeface="Consolas" panose="020B0609020204030204" pitchFamily="49" charset="0"/>
              </a:rPr>
              <a:t>If</a:t>
            </a:r>
            <a:r>
              <a:rPr lang="en-GB" sz="3200" dirty="0">
                <a:solidFill>
                  <a:srgbClr val="000000"/>
                </a:solidFill>
                <a:latin typeface="Consolas" panose="020B0609020204030204" pitchFamily="49" charset="0"/>
              </a:rPr>
              <a:t> any values in a cell’s value   </a:t>
            </a:r>
            <a:endParaRPr lang="en-GB" sz="3200" dirty="0">
              <a:solidFill>
                <a:srgbClr val="5C5C5C"/>
              </a:solidFill>
              <a:latin typeface="Consolas" panose="020B0609020204030204" pitchFamily="49" charset="0"/>
            </a:endParaRPr>
          </a:p>
          <a:p>
            <a:pPr>
              <a:buFont typeface="+mj-lt"/>
              <a:buAutoNum type="arabicPeriod"/>
            </a:pPr>
            <a:r>
              <a:rPr lang="en-GB" sz="3200" dirty="0">
                <a:solidFill>
                  <a:srgbClr val="000000"/>
                </a:solidFill>
                <a:latin typeface="Consolas" panose="020B0609020204030204" pitchFamily="49" charset="0"/>
              </a:rPr>
              <a:t>            set are in the only possible   </a:t>
            </a:r>
            <a:endParaRPr lang="en-GB" sz="3200" dirty="0">
              <a:solidFill>
                <a:srgbClr val="5C5C5C"/>
              </a:solidFill>
              <a:latin typeface="Consolas" panose="020B0609020204030204" pitchFamily="49" charset="0"/>
            </a:endParaRPr>
          </a:p>
          <a:p>
            <a:pPr>
              <a:buFont typeface="+mj-lt"/>
              <a:buAutoNum type="arabicPeriod"/>
            </a:pPr>
            <a:r>
              <a:rPr lang="en-GB" sz="3200" dirty="0">
                <a:solidFill>
                  <a:srgbClr val="000000"/>
                </a:solidFill>
                <a:latin typeface="Consolas" panose="020B0609020204030204" pitchFamily="49" charset="0"/>
              </a:rPr>
              <a:t>            place in any of the cell’s units</a:t>
            </a:r>
            <a:r>
              <a:rPr lang="en-GB" sz="3200" dirty="0" smtClean="0">
                <a:solidFill>
                  <a:srgbClr val="000000"/>
                </a:solidFill>
                <a:latin typeface="Consolas" panose="020B0609020204030204" pitchFamily="49" charset="0"/>
              </a:rPr>
              <a:t>,</a:t>
            </a:r>
            <a:endParaRPr lang="en-GB" sz="3200" dirty="0">
              <a:solidFill>
                <a:srgbClr val="5C5C5C"/>
              </a:solidFill>
              <a:latin typeface="Consolas" panose="020B0609020204030204" pitchFamily="49" charset="0"/>
            </a:endParaRPr>
          </a:p>
          <a:p>
            <a:pPr>
              <a:buFont typeface="+mj-lt"/>
              <a:buAutoNum type="arabicPeriod"/>
            </a:pPr>
            <a:r>
              <a:rPr lang="en-GB" sz="3200" dirty="0">
                <a:solidFill>
                  <a:srgbClr val="000000"/>
                </a:solidFill>
                <a:latin typeface="Consolas" panose="020B0609020204030204" pitchFamily="49" charset="0"/>
              </a:rPr>
              <a:t>            then fix that value.  </a:t>
            </a:r>
            <a:endParaRPr lang="en-GB" sz="3200" dirty="0">
              <a:solidFill>
                <a:srgbClr val="5C5C5C"/>
              </a:solidFill>
              <a:latin typeface="Consolas" panose="020B0609020204030204" pitchFamily="49" charset="0"/>
            </a:endParaRPr>
          </a:p>
          <a:p>
            <a:pPr>
              <a:buFont typeface="+mj-lt"/>
              <a:buAutoNum type="arabicPeriod"/>
            </a:pPr>
            <a:r>
              <a:rPr lang="en-GB" sz="3200" dirty="0">
                <a:solidFill>
                  <a:srgbClr val="000000"/>
                </a:solidFill>
                <a:latin typeface="Consolas" panose="020B0609020204030204" pitchFamily="49" charset="0"/>
              </a:rPr>
              <a:t>    </a:t>
            </a:r>
            <a:r>
              <a:rPr lang="en-GB" sz="3200" b="1" dirty="0">
                <a:solidFill>
                  <a:srgbClr val="006699"/>
                </a:solidFill>
                <a:latin typeface="Consolas" panose="020B0609020204030204" pitchFamily="49" charset="0"/>
              </a:rPr>
              <a:t>return</a:t>
            </a:r>
            <a:r>
              <a:rPr lang="en-GB" sz="3200" dirty="0">
                <a:solidFill>
                  <a:srgbClr val="000000"/>
                </a:solidFill>
                <a:latin typeface="Consolas" panose="020B0609020204030204" pitchFamily="49" charset="0"/>
              </a:rPr>
              <a:t> changed </a:t>
            </a:r>
            <a:r>
              <a:rPr lang="en-GB" sz="3200" dirty="0" err="1">
                <a:solidFill>
                  <a:srgbClr val="000000"/>
                </a:solidFill>
                <a:latin typeface="Consolas" panose="020B0609020204030204" pitchFamily="49" charset="0"/>
              </a:rPr>
              <a:t>sudoku</a:t>
            </a:r>
            <a:r>
              <a:rPr lang="en-GB" sz="3200" dirty="0">
                <a:solidFill>
                  <a:srgbClr val="000000"/>
                </a:solidFill>
                <a:latin typeface="Consolas" panose="020B0609020204030204" pitchFamily="49" charset="0"/>
              </a:rPr>
              <a:t>  </a:t>
            </a:r>
            <a:endParaRPr lang="en-GB" sz="3200" b="0" i="0" dirty="0">
              <a:solidFill>
                <a:srgbClr val="5C5C5C"/>
              </a:solidFill>
              <a:effectLst/>
              <a:latin typeface="Consolas" panose="020B0609020204030204" pitchFamily="49" charset="0"/>
            </a:endParaRPr>
          </a:p>
        </p:txBody>
      </p:sp>
      <p:sp>
        <p:nvSpPr>
          <p:cNvPr id="12" name="TextBox 11"/>
          <p:cNvSpPr txBox="1"/>
          <p:nvPr/>
        </p:nvSpPr>
        <p:spPr>
          <a:xfrm>
            <a:off x="11332029" y="27237670"/>
            <a:ext cx="13683342" cy="5632311"/>
          </a:xfrm>
          <a:prstGeom prst="rect">
            <a:avLst/>
          </a:prstGeom>
          <a:noFill/>
        </p:spPr>
        <p:txBody>
          <a:bodyPr wrap="square" rtlCol="0">
            <a:spAutoFit/>
          </a:bodyPr>
          <a:lstStyle/>
          <a:p>
            <a:r>
              <a:rPr lang="en-GB" sz="4000" dirty="0" smtClean="0">
                <a:latin typeface="Lucida Console" panose="020B0609040504020204" pitchFamily="49" charset="0"/>
              </a:rPr>
              <a:t>    Constraint propagation is a method that </a:t>
            </a:r>
          </a:p>
          <a:p>
            <a:r>
              <a:rPr lang="en-GB" sz="4000" dirty="0">
                <a:latin typeface="Lucida Console" panose="020B0609040504020204" pitchFamily="49" charset="0"/>
              </a:rPr>
              <a:t> </a:t>
            </a:r>
            <a:r>
              <a:rPr lang="en-GB" sz="4000" dirty="0" smtClean="0">
                <a:latin typeface="Lucida Console" panose="020B0609040504020204" pitchFamily="49" charset="0"/>
              </a:rPr>
              <a:t> fills in all the “obvious” cells. For </a:t>
            </a:r>
          </a:p>
          <a:p>
            <a:r>
              <a:rPr lang="en-GB" sz="4000" dirty="0" smtClean="0">
                <a:latin typeface="Lucida Console" panose="020B0609040504020204" pitchFamily="49" charset="0"/>
              </a:rPr>
              <a:t>this the peers of a cell are checked. Any cell has exactly three units and 20 peers. The three units are row, column and box. </a:t>
            </a:r>
          </a:p>
          <a:p>
            <a:r>
              <a:rPr lang="en-GB" sz="4000" dirty="0" smtClean="0">
                <a:latin typeface="Lucida Console" panose="020B0609040504020204" pitchFamily="49" charset="0"/>
              </a:rPr>
              <a:t>The set of peers is made up of the cells containing in units. For easier </a:t>
            </a:r>
            <a:r>
              <a:rPr lang="en-GB" sz="4000" dirty="0" err="1" smtClean="0">
                <a:latin typeface="Lucida Console" panose="020B0609040504020204" pitchFamily="49" charset="0"/>
              </a:rPr>
              <a:t>Sudokus</a:t>
            </a:r>
            <a:r>
              <a:rPr lang="en-GB" sz="4000" dirty="0" smtClean="0">
                <a:latin typeface="Lucida Console" panose="020B0609040504020204" pitchFamily="49" charset="0"/>
              </a:rPr>
              <a:t>, constraint propagation is enough to </a:t>
            </a:r>
          </a:p>
          <a:p>
            <a:r>
              <a:rPr lang="en-GB" sz="4000" dirty="0" smtClean="0">
                <a:latin typeface="Lucida Console" panose="020B0609040504020204" pitchFamily="49" charset="0"/>
              </a:rPr>
              <a:t>solve the whole Sudoku. </a:t>
            </a:r>
            <a:endParaRPr lang="en-GB" sz="4000" dirty="0">
              <a:latin typeface="Lucida Console" panose="020B0609040504020204" pitchFamily="49" charset="0"/>
            </a:endParaRP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233483">
            <a:off x="253226" y="15124453"/>
            <a:ext cx="5111220" cy="5031994"/>
          </a:xfrm>
          <a:prstGeom prst="rect">
            <a:avLst/>
          </a:prstGeom>
        </p:spPr>
      </p:pic>
      <p:sp>
        <p:nvSpPr>
          <p:cNvPr id="14" name="TextBox 13"/>
          <p:cNvSpPr txBox="1"/>
          <p:nvPr/>
        </p:nvSpPr>
        <p:spPr>
          <a:xfrm>
            <a:off x="1246044" y="16197943"/>
            <a:ext cx="11784155" cy="8710077"/>
          </a:xfrm>
          <a:prstGeom prst="rect">
            <a:avLst/>
          </a:prstGeom>
          <a:noFill/>
        </p:spPr>
        <p:txBody>
          <a:bodyPr wrap="square" rtlCol="0">
            <a:spAutoFit/>
          </a:bodyPr>
          <a:lstStyle/>
          <a:p>
            <a:r>
              <a:rPr lang="en-GB" sz="4000" dirty="0" smtClean="0">
                <a:latin typeface="Lucida Console" panose="020B0609040504020204" pitchFamily="49" charset="0"/>
              </a:rPr>
              <a:t>             Global pheromone map is</a:t>
            </a:r>
          </a:p>
          <a:p>
            <a:r>
              <a:rPr lang="en-GB" sz="4000" dirty="0" smtClean="0">
                <a:latin typeface="Lucida Console" panose="020B0609040504020204" pitchFamily="49" charset="0"/>
              </a:rPr>
              <a:t>             initialised with default</a:t>
            </a:r>
          </a:p>
          <a:p>
            <a:r>
              <a:rPr lang="en-GB" sz="4000" dirty="0" smtClean="0">
                <a:latin typeface="Lucida Console" panose="020B0609040504020204" pitchFamily="49" charset="0"/>
              </a:rPr>
              <a:t>              probability for each </a:t>
            </a:r>
          </a:p>
          <a:p>
            <a:r>
              <a:rPr lang="en-GB" sz="4000" dirty="0">
                <a:latin typeface="Lucida Console" panose="020B0609040504020204" pitchFamily="49" charset="0"/>
              </a:rPr>
              <a:t> </a:t>
            </a:r>
            <a:r>
              <a:rPr lang="en-GB" sz="4000" dirty="0" smtClean="0">
                <a:latin typeface="Lucida Console" panose="020B0609040504020204" pitchFamily="49" charset="0"/>
              </a:rPr>
              <a:t>             value in given cell’s</a:t>
            </a:r>
          </a:p>
          <a:p>
            <a:r>
              <a:rPr lang="en-GB" sz="4000" dirty="0" smtClean="0">
                <a:latin typeface="Lucida Console" panose="020B0609040504020204" pitchFamily="49" charset="0"/>
              </a:rPr>
              <a:t>              value set. With every</a:t>
            </a:r>
          </a:p>
          <a:p>
            <a:r>
              <a:rPr lang="en-GB" sz="4000" dirty="0" smtClean="0">
                <a:latin typeface="Lucida Console" panose="020B0609040504020204" pitchFamily="49" charset="0"/>
              </a:rPr>
              <a:t>              generation the global </a:t>
            </a:r>
          </a:p>
          <a:p>
            <a:r>
              <a:rPr lang="en-GB" sz="4000" dirty="0">
                <a:latin typeface="Lucida Console" panose="020B0609040504020204" pitchFamily="49" charset="0"/>
              </a:rPr>
              <a:t> </a:t>
            </a:r>
            <a:r>
              <a:rPr lang="en-GB" sz="4000" dirty="0" smtClean="0">
                <a:latin typeface="Lucida Console" panose="020B0609040504020204" pitchFamily="49" charset="0"/>
              </a:rPr>
              <a:t>         pheromone value is updated based on the findings of “best ant.” The cell value will most probably be the one with the highest pheromone level. If for any cell the pheromone level has not changed from default, the choice for a suitable value is made randomly.</a:t>
            </a:r>
            <a:endParaRPr lang="en-GB" sz="4000" dirty="0">
              <a:latin typeface="Lucida Console" panose="020B0609040504020204" pitchFamily="49" charset="0"/>
            </a:endParaRPr>
          </a:p>
        </p:txBody>
      </p:sp>
      <p:sp>
        <p:nvSpPr>
          <p:cNvPr id="15" name="TextBox 14"/>
          <p:cNvSpPr txBox="1"/>
          <p:nvPr/>
        </p:nvSpPr>
        <p:spPr>
          <a:xfrm>
            <a:off x="1246045" y="9407022"/>
            <a:ext cx="11784155" cy="4401205"/>
          </a:xfrm>
          <a:prstGeom prst="rect">
            <a:avLst/>
          </a:prstGeom>
          <a:noFill/>
        </p:spPr>
        <p:txBody>
          <a:bodyPr wrap="square" rtlCol="0">
            <a:spAutoFit/>
          </a:bodyPr>
          <a:lstStyle/>
          <a:p>
            <a:r>
              <a:rPr lang="en-GB" sz="4000" dirty="0" smtClean="0">
                <a:latin typeface="Lucida Console" panose="020B0609040504020204" pitchFamily="49" charset="0"/>
              </a:rPr>
              <a:t>For solving </a:t>
            </a:r>
            <a:r>
              <a:rPr lang="en-GB" sz="4000" dirty="0" err="1" smtClean="0">
                <a:latin typeface="Lucida Console" panose="020B0609040504020204" pitchFamily="49" charset="0"/>
              </a:rPr>
              <a:t>Sudokus</a:t>
            </a:r>
            <a:r>
              <a:rPr lang="en-GB" sz="4000" dirty="0" smtClean="0">
                <a:latin typeface="Lucida Console" panose="020B0609040504020204" pitchFamily="49" charset="0"/>
              </a:rPr>
              <a:t> with ant colony optimisation, we give each ant a copy of the Sudoku and let them randomly guess witch value should be in which cell. Most ants will be drawn towards the best solution by global pheromone trail.</a:t>
            </a:r>
            <a:endParaRPr lang="en-GB" sz="4000" dirty="0">
              <a:latin typeface="Lucida Console" panose="020B0609040504020204" pitchFamily="49" charset="0"/>
            </a:endParaRPr>
          </a:p>
        </p:txBody>
      </p:sp>
      <p:sp>
        <p:nvSpPr>
          <p:cNvPr id="16" name="TextBox 15"/>
          <p:cNvSpPr txBox="1"/>
          <p:nvPr/>
        </p:nvSpPr>
        <p:spPr>
          <a:xfrm>
            <a:off x="1246045" y="25844148"/>
            <a:ext cx="9792070" cy="9941183"/>
          </a:xfrm>
          <a:prstGeom prst="rect">
            <a:avLst/>
          </a:prstGeom>
          <a:noFill/>
        </p:spPr>
        <p:txBody>
          <a:bodyPr wrap="square" rtlCol="0">
            <a:spAutoFit/>
          </a:bodyPr>
          <a:lstStyle/>
          <a:p>
            <a:r>
              <a:rPr lang="en-GB" sz="4000" dirty="0" smtClean="0">
                <a:latin typeface="Lucida Console" panose="020B0609040504020204" pitchFamily="49" charset="0"/>
              </a:rPr>
              <a:t>Each ant starts </a:t>
            </a:r>
          </a:p>
          <a:p>
            <a:r>
              <a:rPr lang="en-GB" sz="4000" dirty="0" smtClean="0">
                <a:latin typeface="Lucida Console" panose="020B0609040504020204" pitchFamily="49" charset="0"/>
              </a:rPr>
              <a:t>its journey from a </a:t>
            </a:r>
          </a:p>
          <a:p>
            <a:r>
              <a:rPr lang="en-GB" sz="4000" dirty="0" smtClean="0">
                <a:latin typeface="Lucida Console" panose="020B0609040504020204" pitchFamily="49" charset="0"/>
              </a:rPr>
              <a:t>random cell. If the </a:t>
            </a:r>
          </a:p>
          <a:p>
            <a:r>
              <a:rPr lang="en-GB" sz="4000" dirty="0" smtClean="0">
                <a:latin typeface="Lucida Console" panose="020B0609040504020204" pitchFamily="49" charset="0"/>
              </a:rPr>
              <a:t>cell’s value is not </a:t>
            </a:r>
          </a:p>
          <a:p>
            <a:r>
              <a:rPr lang="en-GB" sz="4000" dirty="0" smtClean="0">
                <a:latin typeface="Lucida Console" panose="020B0609040504020204" pitchFamily="49" charset="0"/>
              </a:rPr>
              <a:t>fixed, the ant will </a:t>
            </a:r>
          </a:p>
          <a:p>
            <a:r>
              <a:rPr lang="en-GB" sz="4000" dirty="0" smtClean="0">
                <a:latin typeface="Lucida Console" panose="020B0609040504020204" pitchFamily="49" charset="0"/>
              </a:rPr>
              <a:t>make a weighed decision </a:t>
            </a:r>
          </a:p>
          <a:p>
            <a:r>
              <a:rPr lang="en-GB" sz="4000" dirty="0" smtClean="0">
                <a:latin typeface="Lucida Console" panose="020B0609040504020204" pitchFamily="49" charset="0"/>
              </a:rPr>
              <a:t>based on the </a:t>
            </a:r>
            <a:r>
              <a:rPr lang="en-GB" sz="4000" dirty="0">
                <a:latin typeface="Lucida Console" panose="020B0609040504020204" pitchFamily="49" charset="0"/>
              </a:rPr>
              <a:t>pheromone levels </a:t>
            </a:r>
            <a:r>
              <a:rPr lang="en-GB" sz="4000" dirty="0" smtClean="0">
                <a:latin typeface="Lucida Console" panose="020B0609040504020204" pitchFamily="49" charset="0"/>
              </a:rPr>
              <a:t>of </a:t>
            </a:r>
            <a:r>
              <a:rPr lang="en-GB" sz="4000" dirty="0">
                <a:latin typeface="Lucida Console" panose="020B0609040504020204" pitchFamily="49" charset="0"/>
              </a:rPr>
              <a:t>given </a:t>
            </a:r>
            <a:r>
              <a:rPr lang="en-GB" sz="4000" dirty="0" smtClean="0">
                <a:latin typeface="Lucida Console" panose="020B0609040504020204" pitchFamily="49" charset="0"/>
              </a:rPr>
              <a:t>cell. After each operation, constraint propagation is applied to the Sudoku to determine which effect the ant’s decision had on the whole Sudoku. For an empty Sudoku, an ant would start randomly assigning values and excrete pheromone.</a:t>
            </a:r>
            <a:endParaRPr lang="en-GB" sz="4000" dirty="0">
              <a:latin typeface="Lucida Console" panose="020B0609040504020204" pitchFamily="49" charset="0"/>
            </a:endParaRPr>
          </a:p>
        </p:txBody>
      </p:sp>
    </p:spTree>
    <p:extLst>
      <p:ext uri="{BB962C8B-B14F-4D97-AF65-F5344CB8AC3E}">
        <p14:creationId xmlns:p14="http://schemas.microsoft.com/office/powerpoint/2010/main" val="2855259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576</TotalTime>
  <Words>411</Words>
  <Application>Microsoft Office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Castellar</vt:lpstr>
      <vt:lpstr>Consolas</vt:lpstr>
      <vt:lpstr>Lucida Console</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Raid</dc:creator>
  <cp:lastModifiedBy>Raid</cp:lastModifiedBy>
  <cp:revision>28</cp:revision>
  <dcterms:created xsi:type="dcterms:W3CDTF">2019-01-14T21:59:02Z</dcterms:created>
  <dcterms:modified xsi:type="dcterms:W3CDTF">2019-01-16T01:39:11Z</dcterms:modified>
</cp:coreProperties>
</file>