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4" r:id="rId3"/>
    <p:sldId id="275" r:id="rId4"/>
    <p:sldId id="305" r:id="rId5"/>
    <p:sldId id="279" r:id="rId6"/>
    <p:sldId id="278" r:id="rId7"/>
    <p:sldId id="296" r:id="rId8"/>
    <p:sldId id="299" r:id="rId9"/>
    <p:sldId id="300" r:id="rId10"/>
    <p:sldId id="301" r:id="rId11"/>
    <p:sldId id="302" r:id="rId12"/>
    <p:sldId id="304" r:id="rId13"/>
    <p:sldId id="262" r:id="rId14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A44A"/>
    <a:srgbClr val="E15B1F"/>
    <a:srgbClr val="FF3300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4805" autoAdjust="0"/>
  </p:normalViewPr>
  <p:slideViewPr>
    <p:cSldViewPr>
      <p:cViewPr>
        <p:scale>
          <a:sx n="90" d="100"/>
          <a:sy n="90" d="100"/>
        </p:scale>
        <p:origin x="-1416" y="-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2435F-F546-4212-9DB1-F912D340BF1E}" type="datetimeFigureOut">
              <a:rPr lang="de-CH" smtClean="0"/>
              <a:pPr/>
              <a:t>15.12.2016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92C87-B61D-42F9-8F54-69561ADFDB8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3384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6EDCB-D87E-4AFC-8BFE-D272805EC4B9}" type="datetimeFigureOut">
              <a:rPr lang="de-CH" smtClean="0"/>
              <a:pPr/>
              <a:t>15.12.2016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8E74A-B923-42E4-B4F7-323894AD36B9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1711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E74A-B923-42E4-B4F7-323894AD36B9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0499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E74A-B923-42E4-B4F7-323894AD36B9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0775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E74A-B923-42E4-B4F7-323894AD36B9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261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01C14-67D8-4E47-8BBD-B69C5DAC269F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015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Projektleitung 100%</a:t>
            </a:r>
          </a:p>
          <a:p>
            <a:endParaRPr lang="de-CH" dirty="0" smtClean="0"/>
          </a:p>
          <a:p>
            <a:r>
              <a:rPr lang="de-CH" dirty="0" smtClean="0"/>
              <a:t>Bezugspersonen</a:t>
            </a:r>
            <a:r>
              <a:rPr lang="de-CH" baseline="0" dirty="0" smtClean="0"/>
              <a:t> wichtige Ressource und Eigenleistung der </a:t>
            </a:r>
            <a:r>
              <a:rPr lang="de-CH" baseline="0" dirty="0" err="1" smtClean="0"/>
              <a:t>zkj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01C14-67D8-4E47-8BBD-B69C5DAC269F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0156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E74A-B923-42E4-B4F7-323894AD36B9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31658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E74A-B923-42E4-B4F7-323894AD36B9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611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E74A-B923-42E4-B4F7-323894AD36B9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608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E74A-B923-42E4-B4F7-323894AD36B9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883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E74A-B923-42E4-B4F7-323894AD36B9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261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8E74A-B923-42E4-B4F7-323894AD36B9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1261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7568-0507-43FD-98A8-2F3245C039A0}" type="datetimeFigureOut">
              <a:rPr lang="de-CH" smtClean="0"/>
              <a:pPr/>
              <a:t>15.12.2016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ED92-AE71-4D4E-B8F2-7B4E8B5A2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399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7568-0507-43FD-98A8-2F3245C039A0}" type="datetimeFigureOut">
              <a:rPr lang="de-CH" smtClean="0"/>
              <a:pPr/>
              <a:t>15.12.2016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ED92-AE71-4D4E-B8F2-7B4E8B5A2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205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7568-0507-43FD-98A8-2F3245C039A0}" type="datetimeFigureOut">
              <a:rPr lang="de-CH" smtClean="0"/>
              <a:pPr/>
              <a:t>15.12.2016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ED92-AE71-4D4E-B8F2-7B4E8B5A2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345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7568-0507-43FD-98A8-2F3245C039A0}" type="datetimeFigureOut">
              <a:rPr lang="de-CH" smtClean="0"/>
              <a:pPr/>
              <a:t>15.12.2016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ED92-AE71-4D4E-B8F2-7B4E8B5A2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129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7568-0507-43FD-98A8-2F3245C039A0}" type="datetimeFigureOut">
              <a:rPr lang="de-CH" smtClean="0"/>
              <a:pPr/>
              <a:t>15.12.2016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ED92-AE71-4D4E-B8F2-7B4E8B5A2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776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7568-0507-43FD-98A8-2F3245C039A0}" type="datetimeFigureOut">
              <a:rPr lang="de-CH" smtClean="0"/>
              <a:pPr/>
              <a:t>15.12.2016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ED92-AE71-4D4E-B8F2-7B4E8B5A2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120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7568-0507-43FD-98A8-2F3245C039A0}" type="datetimeFigureOut">
              <a:rPr lang="de-CH" smtClean="0"/>
              <a:pPr/>
              <a:t>15.12.2016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ED92-AE71-4D4E-B8F2-7B4E8B5A2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9260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7568-0507-43FD-98A8-2F3245C039A0}" type="datetimeFigureOut">
              <a:rPr lang="de-CH" smtClean="0"/>
              <a:pPr/>
              <a:t>15.12.2016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ED92-AE71-4D4E-B8F2-7B4E8B5A2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492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7568-0507-43FD-98A8-2F3245C039A0}" type="datetimeFigureOut">
              <a:rPr lang="de-CH" smtClean="0"/>
              <a:pPr/>
              <a:t>15.12.2016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ED92-AE71-4D4E-B8F2-7B4E8B5A2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7568-0507-43FD-98A8-2F3245C039A0}" type="datetimeFigureOut">
              <a:rPr lang="de-CH" smtClean="0"/>
              <a:pPr/>
              <a:t>15.12.2016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ED92-AE71-4D4E-B8F2-7B4E8B5A2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172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7568-0507-43FD-98A8-2F3245C039A0}" type="datetimeFigureOut">
              <a:rPr lang="de-CH" smtClean="0"/>
              <a:pPr/>
              <a:t>15.12.2016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ED92-AE71-4D4E-B8F2-7B4E8B5A2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7592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27568-0507-43FD-98A8-2F3245C039A0}" type="datetimeFigureOut">
              <a:rPr lang="de-CH" smtClean="0"/>
              <a:pPr/>
              <a:t>15.12.2016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3ED92-AE71-4D4E-B8F2-7B4E8B5A2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4299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1463658"/>
            <a:ext cx="7772400" cy="4989678"/>
          </a:xfrm>
        </p:spPr>
        <p:txBody>
          <a:bodyPr anchor="t">
            <a:normAutofit fontScale="90000"/>
          </a:bodyPr>
          <a:lstStyle/>
          <a:p>
            <a:r>
              <a:rPr lang="de-CH" sz="3600" b="1" dirty="0" smtClean="0"/>
              <a:t/>
            </a:r>
            <a:br>
              <a:rPr lang="de-CH" sz="3600" b="1" dirty="0" smtClean="0"/>
            </a:br>
            <a:r>
              <a:rPr lang="de-CH" sz="3600" b="1" dirty="0" smtClean="0"/>
              <a:t>Projekt Nachbetreuung – </a:t>
            </a:r>
            <a:br>
              <a:rPr lang="de-CH" sz="3600" b="1" dirty="0" smtClean="0"/>
            </a:br>
            <a:r>
              <a:rPr lang="de-CH" sz="3600" b="1" dirty="0" smtClean="0"/>
              <a:t>Nachhaltigkeit </a:t>
            </a:r>
            <a:r>
              <a:rPr lang="de-CH" sz="3600" b="1" dirty="0"/>
              <a:t>von </a:t>
            </a:r>
            <a:r>
              <a:rPr lang="de-CH" sz="3600" b="1" dirty="0" smtClean="0"/>
              <a:t>Erziehungs- und Bildungsmassnahmen</a:t>
            </a:r>
            <a:r>
              <a:rPr lang="de-CH" sz="5400" b="1" dirty="0" smtClean="0"/>
              <a:t/>
            </a:r>
            <a:br>
              <a:rPr lang="de-CH" sz="5400" b="1" dirty="0" smtClean="0"/>
            </a:br>
            <a:r>
              <a:rPr lang="de-CH" sz="2000" b="1" dirty="0"/>
              <a:t/>
            </a:r>
            <a:br>
              <a:rPr lang="de-CH" sz="2000" b="1" dirty="0"/>
            </a:br>
            <a:r>
              <a:rPr lang="de-CH" sz="1800" b="1" dirty="0"/>
              <a:t/>
            </a:r>
            <a:br>
              <a:rPr lang="de-CH" sz="1800" b="1" dirty="0"/>
            </a:br>
            <a:r>
              <a:rPr lang="de-CH" sz="2000" b="1" dirty="0"/>
              <a:t>Stiftung Zürcher Kinder- und Jugendheime </a:t>
            </a:r>
            <a:br>
              <a:rPr lang="de-CH" sz="2000" b="1" dirty="0"/>
            </a:br>
            <a:r>
              <a:rPr lang="de-CH" sz="2000" b="1" dirty="0"/>
              <a:t>Beatrice Knecht Krüger, </a:t>
            </a:r>
            <a:r>
              <a:rPr lang="de-CH" sz="2000" b="1" dirty="0" smtClean="0"/>
              <a:t>Projektleiterin</a:t>
            </a:r>
            <a:r>
              <a:rPr lang="de-CH" sz="2000" b="1" dirty="0"/>
              <a:t/>
            </a:r>
            <a:br>
              <a:rPr lang="de-CH" sz="2000" b="1" dirty="0"/>
            </a:br>
            <a:r>
              <a:rPr lang="de-CH" sz="2000" b="1" dirty="0" smtClean="0"/>
              <a:t>Gomera Gérard, </a:t>
            </a:r>
            <a:r>
              <a:rPr lang="de-CH" sz="2000" b="1" dirty="0" err="1" smtClean="0"/>
              <a:t>stv</a:t>
            </a:r>
            <a:r>
              <a:rPr lang="de-CH" sz="2000" b="1" dirty="0" smtClean="0"/>
              <a:t>. Projektleiterin</a:t>
            </a:r>
            <a:r>
              <a:rPr lang="de-CH" sz="2000" b="1" dirty="0"/>
              <a:t/>
            </a:r>
            <a:br>
              <a:rPr lang="de-CH" sz="2000" b="1" dirty="0"/>
            </a:br>
            <a:r>
              <a:rPr lang="de-CH" sz="2000" b="1" dirty="0" smtClean="0"/>
              <a:t/>
            </a:r>
            <a:br>
              <a:rPr lang="de-CH" sz="2000" b="1" dirty="0" smtClean="0"/>
            </a:br>
            <a:r>
              <a:rPr lang="de-CH" sz="1800" b="1" dirty="0"/>
              <a:t/>
            </a:r>
            <a:br>
              <a:rPr lang="de-CH" sz="1800" b="1" dirty="0"/>
            </a:br>
            <a:r>
              <a:rPr lang="de-CH" sz="1800" b="1" dirty="0"/>
              <a:t/>
            </a:r>
            <a:br>
              <a:rPr lang="de-CH" sz="1800" b="1" dirty="0"/>
            </a:br>
            <a:r>
              <a:rPr lang="de-CH" sz="2000" b="1" dirty="0" smtClean="0">
                <a:solidFill>
                  <a:srgbClr val="0070C0"/>
                </a:solidFill>
              </a:rPr>
              <a:t>FICE Schweiz</a:t>
            </a:r>
            <a:r>
              <a:rPr lang="de-CH" sz="2000" b="1" dirty="0">
                <a:solidFill>
                  <a:srgbClr val="0070C0"/>
                </a:solidFill>
              </a:rPr>
              <a:t/>
            </a:r>
            <a:br>
              <a:rPr lang="de-CH" sz="2000" b="1" dirty="0">
                <a:solidFill>
                  <a:srgbClr val="0070C0"/>
                </a:solidFill>
              </a:rPr>
            </a:br>
            <a:r>
              <a:rPr lang="de-CH" sz="2000" b="1" dirty="0" smtClean="0">
                <a:solidFill>
                  <a:srgbClr val="0070C0"/>
                </a:solidFill>
              </a:rPr>
              <a:t>GV vom 9. Dezember 2016</a:t>
            </a:r>
            <a:br>
              <a:rPr lang="de-CH" sz="2000" b="1" dirty="0" smtClean="0">
                <a:solidFill>
                  <a:srgbClr val="0070C0"/>
                </a:solidFill>
              </a:rPr>
            </a:br>
            <a:endParaRPr lang="de-CH" sz="4000" dirty="0">
              <a:solidFill>
                <a:srgbClr val="0070C0"/>
              </a:solidFill>
            </a:endParaRPr>
          </a:p>
        </p:txBody>
      </p:sp>
      <p:pic>
        <p:nvPicPr>
          <p:cNvPr id="4" name="Picture 6" descr="zki_logo_s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82638" cy="1050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2657"/>
            <a:ext cx="1800200" cy="88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19454"/>
            <a:ext cx="2088232" cy="26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11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de-CH" sz="3600" dirty="0" smtClean="0"/>
              <a:t>Nachbetreuung</a:t>
            </a:r>
            <a:endParaRPr lang="de-CH" sz="3600" dirty="0"/>
          </a:p>
        </p:txBody>
      </p:sp>
      <p:pic>
        <p:nvPicPr>
          <p:cNvPr id="6" name="Picture 6" descr="zki_logo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82638" cy="1050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467544" y="1262365"/>
            <a:ext cx="8280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3"/>
            <a:endParaRPr lang="de-CH" dirty="0" smtClean="0"/>
          </a:p>
          <a:p>
            <a:pPr marL="457200" lvl="3"/>
            <a:endParaRPr lang="de-CH" dirty="0"/>
          </a:p>
          <a:p>
            <a:pPr marL="457200" lvl="3"/>
            <a:endParaRPr lang="de-CH" dirty="0" smtClean="0"/>
          </a:p>
          <a:p>
            <a:pPr marL="457200" lvl="3"/>
            <a:endParaRPr lang="de-CH" dirty="0"/>
          </a:p>
          <a:p>
            <a:pPr marL="457200" lvl="3"/>
            <a:endParaRPr lang="de-CH" dirty="0" smtClean="0"/>
          </a:p>
          <a:p>
            <a:pPr marL="457200" lvl="3"/>
            <a:endParaRPr lang="de-CH" dirty="0"/>
          </a:p>
          <a:p>
            <a:pPr marL="457200" lvl="3"/>
            <a:endParaRPr lang="de-CH" dirty="0" smtClean="0"/>
          </a:p>
          <a:p>
            <a:pPr marL="457200" lvl="3"/>
            <a:endParaRPr lang="de-CH" dirty="0"/>
          </a:p>
          <a:p>
            <a:pPr marL="457200" lvl="3"/>
            <a:endParaRPr lang="de-CH" dirty="0" smtClean="0"/>
          </a:p>
          <a:p>
            <a:pPr marL="457200" lvl="3"/>
            <a:endParaRPr lang="de-CH" dirty="0"/>
          </a:p>
          <a:p>
            <a:pPr marL="457200" lvl="3"/>
            <a:endParaRPr lang="de-CH" dirty="0" smtClean="0"/>
          </a:p>
          <a:p>
            <a:pPr marL="457200" lvl="3"/>
            <a:endParaRPr lang="de-CH" dirty="0" smtClean="0"/>
          </a:p>
          <a:p>
            <a:pPr marL="457200" lvl="3"/>
            <a:endParaRPr lang="de-CH" dirty="0" smtClean="0"/>
          </a:p>
          <a:p>
            <a:pPr marL="457200" lvl="3"/>
            <a:endParaRPr lang="de-CH" dirty="0"/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de-CH" dirty="0" smtClean="0"/>
              <a:t>Hauptthemen</a:t>
            </a:r>
            <a:r>
              <a:rPr lang="de-CH" dirty="0"/>
              <a:t>: Ausbildung/Arbeit, Finanzen, </a:t>
            </a:r>
            <a:r>
              <a:rPr lang="de-CH" dirty="0" smtClean="0"/>
              <a:t>Wohnen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de-CH" dirty="0" smtClean="0"/>
              <a:t>Kurzinterventionen: konkrete Tipps, Hilfestellungen, Vermittlung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de-CH" dirty="0" smtClean="0"/>
              <a:t>Begleitungen: Coaching, Motivation, emotionaler Halt, Beziehung</a:t>
            </a:r>
            <a:endParaRPr lang="de-CH" sz="1400" dirty="0"/>
          </a:p>
        </p:txBody>
      </p:sp>
      <p:pic>
        <p:nvPicPr>
          <p:cNvPr id="8" name="Picture 2" descr="S:\Projekte\Projekt Nachbetreuung\Netzwerk Care Leaver\Flyer und Bilder\Fragezeich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68152"/>
            <a:ext cx="5371187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19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Feedback zu den Nachbetreuungen</a:t>
            </a:r>
            <a:endParaRPr lang="de-CH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484784"/>
            <a:ext cx="8496944" cy="468051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de-CH" sz="1600" b="1" dirty="0">
                <a:latin typeface="Arial" pitchFamily="34" charset="0"/>
                <a:cs typeface="Arial" pitchFamily="34" charset="0"/>
              </a:rPr>
              <a:t>Du (Coach) kennst mich einfach gut und ich wusste dass ich </a:t>
            </a:r>
            <a:r>
              <a:rPr lang="de-CH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meine offenen Fragen unkompliziert mit dir klären kann</a:t>
            </a:r>
            <a:r>
              <a:rPr lang="de-CH" sz="1600" b="1" dirty="0">
                <a:latin typeface="Arial" pitchFamily="34" charset="0"/>
                <a:cs typeface="Arial" pitchFamily="34" charset="0"/>
              </a:rPr>
              <a:t>. Das Projekt Nachbetreuung finde ich übrigens eine super Sache. Ich denke, </a:t>
            </a:r>
            <a:r>
              <a:rPr lang="de-CH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nur schon zu wissen, dass es diese Möglichkeit gibt, kann vieles vereinfachen</a:t>
            </a:r>
            <a:r>
              <a:rPr lang="de-CH" sz="1600" b="1" dirty="0">
                <a:latin typeface="Arial" pitchFamily="34" charset="0"/>
                <a:cs typeface="Arial" pitchFamily="34" charset="0"/>
              </a:rPr>
              <a:t>." (Frau, 22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)</a:t>
            </a:r>
            <a:endParaRPr lang="de-CH" sz="1600" b="1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de-CH" sz="1600" b="1" dirty="0">
                <a:latin typeface="Arial" pitchFamily="34" charset="0"/>
                <a:cs typeface="Arial" pitchFamily="34" charset="0"/>
              </a:rPr>
              <a:t>"Weil du mich immer versucht hast zu </a:t>
            </a:r>
            <a:r>
              <a:rPr lang="de-CH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motivieren</a:t>
            </a:r>
            <a:r>
              <a:rPr lang="de-CH" sz="1600" b="1" dirty="0">
                <a:latin typeface="Arial" pitchFamily="34" charset="0"/>
                <a:cs typeface="Arial" pitchFamily="34" charset="0"/>
              </a:rPr>
              <a:t> und ich </a:t>
            </a:r>
            <a:r>
              <a:rPr lang="de-CH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nicht vergessen </a:t>
            </a:r>
            <a:r>
              <a:rPr lang="de-CH" sz="1600" b="1" dirty="0">
                <a:latin typeface="Arial" pitchFamily="34" charset="0"/>
                <a:cs typeface="Arial" pitchFamily="34" charset="0"/>
              </a:rPr>
              <a:t>gegangen bin." (Mann, 17)</a:t>
            </a:r>
          </a:p>
          <a:p>
            <a:pPr>
              <a:spcAft>
                <a:spcPts val="600"/>
              </a:spcAft>
            </a:pPr>
            <a:r>
              <a:rPr lang="de-CH" sz="1600" b="1" dirty="0">
                <a:latin typeface="Arial" pitchFamily="34" charset="0"/>
                <a:cs typeface="Arial" pitchFamily="34" charset="0"/>
              </a:rPr>
              <a:t>"Weil ich mich </a:t>
            </a:r>
            <a:r>
              <a:rPr lang="de-CH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sonst an niemanden wenden kann</a:t>
            </a:r>
            <a:r>
              <a:rPr lang="de-CH" sz="1600" b="1" dirty="0">
                <a:latin typeface="Arial" pitchFamily="34" charset="0"/>
                <a:cs typeface="Arial" pitchFamily="34" charset="0"/>
              </a:rPr>
              <a:t>, der mir Unterstützung bietet." (Mann, 19)</a:t>
            </a:r>
          </a:p>
          <a:p>
            <a:pPr>
              <a:spcAft>
                <a:spcPts val="600"/>
              </a:spcAft>
            </a:pPr>
            <a:r>
              <a:rPr lang="de-CH" sz="1600" b="1" dirty="0">
                <a:latin typeface="Arial" pitchFamily="34" charset="0"/>
                <a:cs typeface="Arial" pitchFamily="34" charset="0"/>
              </a:rPr>
              <a:t>"Sie (Coach) ging gut auf </a:t>
            </a:r>
            <a:r>
              <a:rPr lang="de-CH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meine Bedürfnisse </a:t>
            </a:r>
            <a:r>
              <a:rPr lang="de-CH" sz="1600" b="1" dirty="0">
                <a:latin typeface="Arial" pitchFamily="34" charset="0"/>
                <a:cs typeface="Arial" pitchFamily="34" charset="0"/>
              </a:rPr>
              <a:t>ein, sie kennt mich schon lange, dadurch haben sich viele Themen ergeben und ich musste ihr auch </a:t>
            </a:r>
            <a:r>
              <a:rPr lang="de-CH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nicht alles erklären</a:t>
            </a:r>
            <a:r>
              <a:rPr lang="de-CH" sz="1600" b="1" dirty="0">
                <a:latin typeface="Arial" pitchFamily="34" charset="0"/>
                <a:cs typeface="Arial" pitchFamily="34" charset="0"/>
              </a:rPr>
              <a:t>. Ich </a:t>
            </a:r>
            <a:r>
              <a:rPr lang="de-CH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vertraue</a:t>
            </a:r>
            <a:r>
              <a:rPr lang="de-CH" sz="1600" b="1" dirty="0">
                <a:latin typeface="Arial" pitchFamily="34" charset="0"/>
                <a:cs typeface="Arial" pitchFamily="34" charset="0"/>
              </a:rPr>
              <a:t> ihr." (Frau, 18)</a:t>
            </a:r>
          </a:p>
          <a:p>
            <a:pPr>
              <a:spcAft>
                <a:spcPts val="600"/>
              </a:spcAft>
            </a:pPr>
            <a:r>
              <a:rPr lang="de-CH" sz="1600" b="1" dirty="0">
                <a:latin typeface="Arial" pitchFamily="34" charset="0"/>
                <a:cs typeface="Arial" pitchFamily="34" charset="0"/>
              </a:rPr>
              <a:t>"Ich </a:t>
            </a:r>
            <a:r>
              <a:rPr lang="de-CH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weiss, dass ich mich jederzeit bei euch melden kann</a:t>
            </a:r>
            <a:r>
              <a:rPr lang="de-CH" sz="1600" b="1" dirty="0">
                <a:latin typeface="Arial" pitchFamily="34" charset="0"/>
                <a:cs typeface="Arial" pitchFamily="34" charset="0"/>
              </a:rPr>
              <a:t>." (Frau, 20)</a:t>
            </a:r>
            <a:r>
              <a:rPr lang="de-CH" sz="1600" b="1" dirty="0"/>
              <a:t> </a:t>
            </a:r>
          </a:p>
          <a:p>
            <a:pPr>
              <a:spcAft>
                <a:spcPts val="600"/>
              </a:spcAft>
            </a:pPr>
            <a:r>
              <a:rPr lang="de-CH" sz="1600" b="1" dirty="0">
                <a:latin typeface="Arial" pitchFamily="34" charset="0"/>
                <a:cs typeface="Arial" pitchFamily="34" charset="0"/>
              </a:rPr>
              <a:t>"Ich war </a:t>
            </a:r>
            <a:r>
              <a:rPr lang="de-CH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sehr zufrieden</a:t>
            </a:r>
            <a:r>
              <a:rPr lang="de-CH" sz="1600" b="1" dirty="0">
                <a:latin typeface="Arial" pitchFamily="34" charset="0"/>
                <a:cs typeface="Arial" pitchFamily="34" charset="0"/>
              </a:rPr>
              <a:t>, aber ich denke, </a:t>
            </a:r>
            <a:r>
              <a:rPr lang="de-CH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ich benötige das heute nicht mehr </a:t>
            </a:r>
            <a:r>
              <a:rPr lang="de-CH" sz="1600" b="1" dirty="0">
                <a:latin typeface="Arial" pitchFamily="34" charset="0"/>
                <a:cs typeface="Arial" pitchFamily="34" charset="0"/>
              </a:rPr>
              <a:t>:-). Weil ich jetzt langsam aber immer mehr vollständig auf eigenen Füssen stehen will." (Frau, 19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4" name="Picture 6" descr="zki_logo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782638" cy="1050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365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de-CH" sz="3600" dirty="0" smtClean="0"/>
              <a:t>Ausblick</a:t>
            </a:r>
            <a:endParaRPr lang="de-CH" sz="3600" dirty="0"/>
          </a:p>
        </p:txBody>
      </p:sp>
      <p:pic>
        <p:nvPicPr>
          <p:cNvPr id="6" name="Picture 6" descr="zki_logo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82638" cy="1050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1034158" y="1744355"/>
            <a:ext cx="76356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CH" sz="2000" dirty="0"/>
              <a:t>Aufbau eines Netzwerks für Care Leaver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de-CH" sz="20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Implementierung des Angebots in die </a:t>
            </a:r>
            <a:r>
              <a:rPr lang="de-CH" sz="2000" dirty="0" err="1" smtClean="0"/>
              <a:t>zkj</a:t>
            </a:r>
            <a:r>
              <a:rPr lang="de-CH" sz="2000" dirty="0" smtClean="0"/>
              <a:t>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de-CH" sz="20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Vernetzung und Öffentlichkeitsarbeit</a:t>
            </a:r>
            <a:endParaRPr lang="de-CH" sz="2000" dirty="0"/>
          </a:p>
          <a:p>
            <a:pPr marL="0" lvl="2"/>
            <a:endParaRPr lang="de-CH" sz="20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de-CH" sz="2000" dirty="0" smtClean="0"/>
              <a:t>Multiplizierung </a:t>
            </a:r>
            <a:r>
              <a:rPr lang="de-CH" sz="2000" dirty="0"/>
              <a:t>des Nachbetreuungsmodells </a:t>
            </a:r>
            <a:r>
              <a:rPr lang="de-CH" sz="2000" dirty="0" smtClean="0"/>
              <a:t>(</a:t>
            </a:r>
            <a:r>
              <a:rPr lang="de-CH" sz="2000" dirty="0" err="1" smtClean="0"/>
              <a:t>Drosos</a:t>
            </a:r>
            <a:r>
              <a:rPr lang="de-CH" sz="2000" dirty="0" smtClean="0"/>
              <a:t> Stiftung)</a:t>
            </a:r>
          </a:p>
          <a:p>
            <a:pPr marL="0" lvl="2"/>
            <a:endParaRPr lang="de-CH" sz="2000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de-CH" sz="2000" dirty="0"/>
          </a:p>
        </p:txBody>
      </p:sp>
      <p:sp>
        <p:nvSpPr>
          <p:cNvPr id="3" name="Rechteck 2"/>
          <p:cNvSpPr/>
          <p:nvPr/>
        </p:nvSpPr>
        <p:spPr>
          <a:xfrm>
            <a:off x="755576" y="5086925"/>
            <a:ext cx="7529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de-CH" i="1" dirty="0">
                <a:solidFill>
                  <a:srgbClr val="0070C0"/>
                </a:solidFill>
              </a:rPr>
              <a:t>"Wenn du austrittst und keinen hast, der dich unterstützt, dann brauchst du eine Sicherheit. Du bist draussen und die ganze Welt steht vor dir."</a:t>
            </a:r>
            <a:r>
              <a:rPr lang="de-CH" dirty="0">
                <a:solidFill>
                  <a:srgbClr val="0070C0"/>
                </a:solidFill>
              </a:rPr>
              <a:t> </a:t>
            </a:r>
            <a:r>
              <a:rPr lang="de-CH" dirty="0"/>
              <a:t>(Mann, 20)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0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zki_logo_s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782638" cy="1050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pPr algn="ctr">
              <a:buNone/>
            </a:pPr>
            <a:endParaRPr lang="de-CH" dirty="0" smtClean="0"/>
          </a:p>
          <a:p>
            <a:pPr algn="ctr">
              <a:buNone/>
            </a:pPr>
            <a:endParaRPr lang="de-CH" dirty="0"/>
          </a:p>
          <a:p>
            <a:pPr algn="ctr">
              <a:buNone/>
            </a:pPr>
            <a:endParaRPr lang="de-CH" dirty="0"/>
          </a:p>
          <a:p>
            <a:pPr algn="ctr">
              <a:buNone/>
            </a:pPr>
            <a:r>
              <a:rPr lang="de-CH" sz="4400" dirty="0" smtClean="0"/>
              <a:t>Herzlichen Dank!</a:t>
            </a:r>
          </a:p>
          <a:p>
            <a:pPr algn="ctr">
              <a:buNone/>
            </a:pPr>
            <a:r>
              <a:rPr lang="de-CH" sz="4400" dirty="0" smtClean="0"/>
              <a:t>Fragen?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8990" y="1412776"/>
            <a:ext cx="2191122" cy="219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38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Was will das Projekt?</a:t>
            </a:r>
            <a:endParaRPr lang="de-CH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00808"/>
            <a:ext cx="8568952" cy="43204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sz="3300" dirty="0" smtClean="0"/>
              <a:t>Jungen Menschen – Care Leaver – nach Austritt aus einer Institution der Stiftung zkj </a:t>
            </a:r>
            <a:r>
              <a:rPr lang="de-CH" sz="3300" b="1" dirty="0" smtClean="0"/>
              <a:t>Unterstützung</a:t>
            </a:r>
            <a:r>
              <a:rPr lang="de-CH" sz="3300" dirty="0" smtClean="0"/>
              <a:t> anbieten</a:t>
            </a:r>
          </a:p>
          <a:p>
            <a:pPr marL="0" indent="0">
              <a:buNone/>
            </a:pPr>
            <a:endParaRPr lang="de-CH" sz="3300" dirty="0" smtClean="0"/>
          </a:p>
          <a:p>
            <a:pPr lvl="4">
              <a:buFont typeface="Wingdings" panose="05000000000000000000" pitchFamily="2" charset="2"/>
              <a:buChar char="ü"/>
            </a:pPr>
            <a:r>
              <a:rPr lang="de-CH" sz="3300" dirty="0" smtClean="0">
                <a:solidFill>
                  <a:srgbClr val="0070C0"/>
                </a:solidFill>
              </a:rPr>
              <a:t> </a:t>
            </a:r>
            <a:r>
              <a:rPr lang="de-CH" sz="3300" b="1" dirty="0" smtClean="0">
                <a:solidFill>
                  <a:srgbClr val="0070C0"/>
                </a:solidFill>
              </a:rPr>
              <a:t>freiwillig</a:t>
            </a:r>
          </a:p>
          <a:p>
            <a:pPr lvl="4">
              <a:buFont typeface="Wingdings" panose="05000000000000000000" pitchFamily="2" charset="2"/>
              <a:buChar char="ü"/>
            </a:pPr>
            <a:r>
              <a:rPr lang="de-CH" sz="3300" b="1" dirty="0" smtClean="0">
                <a:solidFill>
                  <a:srgbClr val="0070C0"/>
                </a:solidFill>
              </a:rPr>
              <a:t> kostenlos</a:t>
            </a:r>
          </a:p>
          <a:p>
            <a:pPr marL="1828800" lvl="4" indent="0">
              <a:buNone/>
            </a:pPr>
            <a:endParaRPr lang="de-CH" sz="33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e-CH" sz="3300" dirty="0" smtClean="0"/>
              <a:t>zur</a:t>
            </a:r>
          </a:p>
          <a:p>
            <a:r>
              <a:rPr lang="de-CH" sz="3300" dirty="0" smtClean="0"/>
              <a:t>Sicherung der Nachhaltigkeit der erzielten Fortschritte</a:t>
            </a:r>
          </a:p>
          <a:p>
            <a:r>
              <a:rPr lang="de-CH" sz="3300" dirty="0" smtClean="0"/>
              <a:t>Erweiterung der Kompetenzen</a:t>
            </a:r>
          </a:p>
          <a:p>
            <a:r>
              <a:rPr lang="de-CH" sz="3300" dirty="0" smtClean="0"/>
              <a:t>Prävention von Fehlentwicklungen </a:t>
            </a:r>
            <a:endParaRPr lang="de-CH" sz="3300" dirty="0" smtClean="0">
              <a:cs typeface="Arial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de-CH" dirty="0" smtClean="0">
              <a:cs typeface="Arial" pitchFamily="34" charset="0"/>
            </a:endParaRPr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4" name="Picture 6" descr="zki_logo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82638" cy="1050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70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zki_logo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82638" cy="1050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42837" y="1239565"/>
            <a:ext cx="788960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 smtClean="0"/>
              <a:t>Laufzeit</a:t>
            </a:r>
          </a:p>
          <a:p>
            <a:r>
              <a:rPr lang="de-CH" sz="2400" dirty="0" smtClean="0"/>
              <a:t>2013 </a:t>
            </a:r>
            <a:r>
              <a:rPr lang="de-CH" sz="2400" dirty="0"/>
              <a:t>- 2018      </a:t>
            </a:r>
          </a:p>
          <a:p>
            <a:endParaRPr lang="de-CH" sz="2400" b="1" dirty="0"/>
          </a:p>
          <a:p>
            <a:r>
              <a:rPr lang="de-CH" sz="2400" b="1" dirty="0" smtClean="0"/>
              <a:t>Trägerschaft</a:t>
            </a:r>
          </a:p>
          <a:p>
            <a:r>
              <a:rPr lang="de-CH" sz="2400" dirty="0" smtClean="0"/>
              <a:t>Die</a:t>
            </a:r>
            <a:r>
              <a:rPr lang="de-CH" sz="2400" b="1" dirty="0" smtClean="0"/>
              <a:t> </a:t>
            </a:r>
            <a:r>
              <a:rPr lang="de-CH" sz="2400" b="1" dirty="0" smtClean="0">
                <a:solidFill>
                  <a:srgbClr val="0070C0"/>
                </a:solidFill>
              </a:rPr>
              <a:t>Stiftung </a:t>
            </a:r>
            <a:r>
              <a:rPr lang="de-CH" sz="2400" b="1" dirty="0">
                <a:solidFill>
                  <a:srgbClr val="0070C0"/>
                </a:solidFill>
              </a:rPr>
              <a:t>Zürcher Kinder- und Jugendheime (</a:t>
            </a:r>
            <a:r>
              <a:rPr lang="de-CH" sz="2400" b="1" dirty="0" smtClean="0">
                <a:solidFill>
                  <a:srgbClr val="0070C0"/>
                </a:solidFill>
              </a:rPr>
              <a:t>zkj) </a:t>
            </a:r>
            <a:r>
              <a:rPr lang="de-CH" sz="2400" dirty="0" smtClean="0"/>
              <a:t>ist der grösste </a:t>
            </a:r>
            <a:r>
              <a:rPr lang="de-CH" sz="2400" dirty="0"/>
              <a:t>gemeinnützige Träger von pädagogischen Angeboten für Kinder und Jugendliche in der </a:t>
            </a:r>
            <a:r>
              <a:rPr lang="de-CH" sz="2400" dirty="0" smtClean="0"/>
              <a:t>deutschsprachigen Schweiz mit 21 </a:t>
            </a:r>
            <a:r>
              <a:rPr lang="de-CH" sz="2400" dirty="0"/>
              <a:t>Einrichtungen und 538 Plätzen (exkl. Kleinkind- und Familienangebote).</a:t>
            </a:r>
          </a:p>
          <a:p>
            <a:endParaRPr lang="de-CH" sz="2000" b="1" dirty="0">
              <a:solidFill>
                <a:srgbClr val="0070C0"/>
              </a:solidFill>
            </a:endParaRPr>
          </a:p>
          <a:p>
            <a:r>
              <a:rPr lang="de-CH" sz="2400" b="1" dirty="0"/>
              <a:t>Förderstiftungen</a:t>
            </a:r>
          </a:p>
          <a:p>
            <a:endParaRPr lang="de-CH" dirty="0" smtClean="0"/>
          </a:p>
          <a:p>
            <a:endParaRPr lang="de-CH" dirty="0"/>
          </a:p>
          <a:p>
            <a:r>
              <a:rPr lang="de-CH" sz="1200" b="1" dirty="0" smtClean="0"/>
              <a:t> </a:t>
            </a:r>
          </a:p>
          <a:p>
            <a:endParaRPr lang="de-CH" sz="1200" b="1" dirty="0"/>
          </a:p>
          <a:p>
            <a:endParaRPr lang="de-CH" sz="1200" b="1" dirty="0"/>
          </a:p>
        </p:txBody>
      </p:sp>
      <p:pic>
        <p:nvPicPr>
          <p:cNvPr id="7" name="Grafik 6" descr="http://www.zkj.ch/uploads/RTEmagicC_Drosos_Logo_01.jpg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5733256"/>
            <a:ext cx="1944216" cy="48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:\Projekte\Projekt Nachbetreuung\Sponsoren\_Mercator\neues Logo\JPG-Dateien\Mercator_Rot_CMY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373216"/>
            <a:ext cx="1591056" cy="78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37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smtClean="0"/>
              <a:t>Projektstruktur</a:t>
            </a:r>
            <a:endParaRPr lang="de-CH" dirty="0"/>
          </a:p>
        </p:txBody>
      </p:sp>
      <p:pic>
        <p:nvPicPr>
          <p:cNvPr id="5" name="Picture 6" descr="zki_logo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82638" cy="1050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5292080" y="1700808"/>
            <a:ext cx="3009679" cy="3342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1200" b="1" dirty="0" smtClean="0"/>
              <a:t>Involvierte Institutionen:</a:t>
            </a:r>
          </a:p>
          <a:p>
            <a:endParaRPr lang="de-CH" sz="1200" dirty="0"/>
          </a:p>
          <a:p>
            <a:r>
              <a:rPr lang="de-CH" sz="1200" dirty="0"/>
              <a:t>Schulheime/Sonderschule/Brückenangebot</a:t>
            </a:r>
          </a:p>
          <a:p>
            <a:pPr>
              <a:buFontTx/>
              <a:buChar char="•"/>
            </a:pPr>
            <a:r>
              <a:rPr lang="de-CH" sz="1200" dirty="0"/>
              <a:t> </a:t>
            </a:r>
            <a:r>
              <a:rPr lang="de-CH" sz="1200" dirty="0" smtClean="0"/>
              <a:t>Heimgarten</a:t>
            </a:r>
            <a:endParaRPr lang="de-CH" sz="1200" dirty="0"/>
          </a:p>
          <a:p>
            <a:pPr>
              <a:buFontTx/>
              <a:buChar char="•"/>
            </a:pPr>
            <a:r>
              <a:rPr lang="de-CH" sz="1200" dirty="0" smtClean="0"/>
              <a:t> Aathal</a:t>
            </a:r>
          </a:p>
          <a:p>
            <a:pPr>
              <a:buFontTx/>
              <a:buChar char="•"/>
            </a:pPr>
            <a:r>
              <a:rPr lang="de-CH" sz="1200" dirty="0"/>
              <a:t> </a:t>
            </a:r>
            <a:r>
              <a:rPr lang="de-CH" sz="1200" dirty="0" smtClean="0"/>
              <a:t>Redlikon</a:t>
            </a:r>
            <a:endParaRPr lang="de-CH" sz="1200" dirty="0"/>
          </a:p>
          <a:p>
            <a:pPr>
              <a:buFontTx/>
              <a:buChar char="•"/>
            </a:pPr>
            <a:r>
              <a:rPr lang="de-CH" sz="1200" dirty="0"/>
              <a:t> </a:t>
            </a:r>
            <a:r>
              <a:rPr lang="de-CH" sz="1200" dirty="0" smtClean="0"/>
              <a:t>Intermezzo</a:t>
            </a:r>
            <a:endParaRPr lang="de-CH" sz="1200" dirty="0"/>
          </a:p>
          <a:p>
            <a:pPr>
              <a:buFontTx/>
              <a:buChar char="•"/>
            </a:pPr>
            <a:r>
              <a:rPr lang="de-CH" sz="1200" dirty="0"/>
              <a:t> </a:t>
            </a:r>
            <a:r>
              <a:rPr lang="de-CH" sz="1200" dirty="0" smtClean="0"/>
              <a:t>Vert.igo</a:t>
            </a:r>
            <a:endParaRPr lang="de-CH" sz="1200" dirty="0"/>
          </a:p>
          <a:p>
            <a:pPr>
              <a:buFontTx/>
              <a:buChar char="•"/>
            </a:pPr>
            <a:endParaRPr lang="de-CH" sz="1200" dirty="0"/>
          </a:p>
          <a:p>
            <a:pPr>
              <a:spcBef>
                <a:spcPct val="30000"/>
              </a:spcBef>
            </a:pPr>
            <a:r>
              <a:rPr lang="de-CH" sz="1200" dirty="0"/>
              <a:t>Jugendheime (ohne BEO / </a:t>
            </a:r>
            <a:r>
              <a:rPr lang="de-CH" sz="1200" dirty="0" smtClean="0"/>
              <a:t>Timeout Plätze</a:t>
            </a:r>
            <a:r>
              <a:rPr lang="de-CH" sz="1200" dirty="0"/>
              <a:t>)</a:t>
            </a:r>
          </a:p>
          <a:p>
            <a:pPr>
              <a:buFontTx/>
              <a:buChar char="•"/>
            </a:pPr>
            <a:r>
              <a:rPr lang="de-CH" sz="1200" dirty="0" smtClean="0"/>
              <a:t> Burghof</a:t>
            </a:r>
            <a:endParaRPr lang="de-CH" sz="1200" dirty="0"/>
          </a:p>
          <a:p>
            <a:pPr>
              <a:buFontTx/>
              <a:buChar char="•"/>
            </a:pPr>
            <a:r>
              <a:rPr lang="de-CH" sz="1200" dirty="0"/>
              <a:t> </a:t>
            </a:r>
            <a:r>
              <a:rPr lang="de-CH" sz="1200" dirty="0" smtClean="0"/>
              <a:t>Gfellergut</a:t>
            </a:r>
            <a:endParaRPr lang="de-CH" sz="1200" dirty="0"/>
          </a:p>
          <a:p>
            <a:pPr>
              <a:buFontTx/>
              <a:buChar char="•"/>
            </a:pPr>
            <a:endParaRPr lang="de-CH" sz="1200" dirty="0"/>
          </a:p>
          <a:p>
            <a:pPr>
              <a:spcBef>
                <a:spcPct val="30000"/>
              </a:spcBef>
            </a:pPr>
            <a:r>
              <a:rPr lang="de-CH" sz="1200" dirty="0"/>
              <a:t>Wohnheime</a:t>
            </a:r>
          </a:p>
          <a:p>
            <a:pPr>
              <a:buFontTx/>
              <a:buChar char="•"/>
            </a:pPr>
            <a:r>
              <a:rPr lang="de-CH" sz="1200" dirty="0"/>
              <a:t> </a:t>
            </a:r>
            <a:r>
              <a:rPr lang="de-CH" sz="1200" dirty="0" smtClean="0"/>
              <a:t>Altenhof, Obstgarten , </a:t>
            </a:r>
            <a:r>
              <a:rPr lang="de-CH" sz="1200" dirty="0"/>
              <a:t>WG Sternen</a:t>
            </a:r>
          </a:p>
          <a:p>
            <a:pPr>
              <a:buFontTx/>
              <a:buChar char="•"/>
            </a:pPr>
            <a:r>
              <a:rPr lang="de-CH" sz="1200" dirty="0"/>
              <a:t> </a:t>
            </a:r>
            <a:r>
              <a:rPr lang="de-CH" sz="1200" dirty="0" smtClean="0"/>
              <a:t>Fennergut</a:t>
            </a:r>
            <a:r>
              <a:rPr lang="de-CH" sz="1200" dirty="0"/>
              <a:t>, Neumünsterallee, </a:t>
            </a:r>
            <a:r>
              <a:rPr lang="de-CH" sz="1200" dirty="0" smtClean="0"/>
              <a:t>Dialogweg</a:t>
            </a:r>
            <a:endParaRPr lang="de-CH" sz="1200" dirty="0"/>
          </a:p>
          <a:p>
            <a:pPr>
              <a:buFontTx/>
              <a:buChar char="•"/>
            </a:pPr>
            <a:r>
              <a:rPr lang="de-CH" sz="1200" dirty="0"/>
              <a:t> </a:t>
            </a:r>
            <a:r>
              <a:rPr lang="de-CH" sz="1200" dirty="0" smtClean="0"/>
              <a:t>Heizenholz</a:t>
            </a:r>
            <a:endParaRPr lang="de-CH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5914D-503A-4679-917E-4E34C9A4948F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681" y="1274265"/>
            <a:ext cx="3872377" cy="453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701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dirty="0" smtClean="0"/>
              <a:t>Zielgruppe</a:t>
            </a:r>
            <a:endParaRPr lang="de-CH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Jugendliche und junge Erwachsene</a:t>
            </a:r>
          </a:p>
          <a:p>
            <a:pPr marL="0" indent="0">
              <a:buNone/>
            </a:pPr>
            <a:endParaRPr lang="de-CH" sz="1400" dirty="0" smtClean="0"/>
          </a:p>
          <a:p>
            <a:r>
              <a:rPr lang="de-CH" sz="2800" dirty="0" smtClean="0"/>
              <a:t>Austritt ab Juli 2011 </a:t>
            </a:r>
          </a:p>
          <a:p>
            <a:r>
              <a:rPr lang="de-CH" sz="2800" dirty="0" smtClean="0"/>
              <a:t>Platzierung länger als 6 Monate</a:t>
            </a:r>
          </a:p>
          <a:p>
            <a:r>
              <a:rPr lang="de-CH" sz="2800" dirty="0"/>
              <a:t>o</a:t>
            </a:r>
            <a:r>
              <a:rPr lang="de-CH" sz="2800" dirty="0" smtClean="0"/>
              <a:t>bligatorische Schulzeit abgeschlossen</a:t>
            </a:r>
          </a:p>
          <a:p>
            <a:r>
              <a:rPr lang="de-CH" sz="2800" dirty="0"/>
              <a:t>a</a:t>
            </a:r>
            <a:r>
              <a:rPr lang="de-CH" sz="2800" dirty="0" smtClean="0"/>
              <a:t>bsolvieren Ausbildung, haben Arbeit oder sind auf der Suche nach Ausbildung/Arbeit</a:t>
            </a:r>
          </a:p>
          <a:p>
            <a:r>
              <a:rPr lang="de-CH" sz="2800" dirty="0"/>
              <a:t>v</a:t>
            </a:r>
            <a:r>
              <a:rPr lang="de-CH" sz="2800" dirty="0" smtClean="0"/>
              <a:t>erfügen über keine professionelle </a:t>
            </a:r>
            <a:r>
              <a:rPr lang="de-CH" sz="2800" dirty="0"/>
              <a:t>Unterstützung im psychosozialen </a:t>
            </a:r>
            <a:r>
              <a:rPr lang="de-CH" sz="2800" dirty="0" smtClean="0"/>
              <a:t>Bereich</a:t>
            </a:r>
          </a:p>
        </p:txBody>
      </p:sp>
      <p:pic>
        <p:nvPicPr>
          <p:cNvPr id="5" name="Picture 6" descr="zki_logo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82638" cy="1050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52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4927"/>
          </a:xfrm>
        </p:spPr>
        <p:txBody>
          <a:bodyPr>
            <a:normAutofit/>
          </a:bodyPr>
          <a:lstStyle/>
          <a:p>
            <a:r>
              <a:rPr lang="de-CH" sz="3600" dirty="0" smtClean="0"/>
              <a:t>Ziel</a:t>
            </a:r>
            <a:endParaRPr lang="de-CH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Den Projektteilnehmenden gelingt die Bewältigung </a:t>
            </a:r>
            <a:r>
              <a:rPr lang="de-CH" sz="2800" dirty="0"/>
              <a:t>der Anforderungen in den </a:t>
            </a:r>
            <a:r>
              <a:rPr lang="de-CH" sz="2800" dirty="0" smtClean="0"/>
              <a:t>Bereichen: </a:t>
            </a:r>
            <a:endParaRPr lang="de-CH" sz="2800" dirty="0"/>
          </a:p>
          <a:p>
            <a:pPr marL="0" indent="0">
              <a:buNone/>
            </a:pPr>
            <a:endParaRPr lang="de-CH" sz="1600" dirty="0"/>
          </a:p>
          <a:p>
            <a:pPr lvl="2"/>
            <a:r>
              <a:rPr lang="de-CH" sz="2800" dirty="0"/>
              <a:t>Ausbildung und Arbeit</a:t>
            </a:r>
          </a:p>
          <a:p>
            <a:pPr lvl="2"/>
            <a:r>
              <a:rPr lang="de-CH" sz="2800" dirty="0" smtClean="0"/>
              <a:t>Wohnen</a:t>
            </a:r>
          </a:p>
          <a:p>
            <a:pPr lvl="2"/>
            <a:r>
              <a:rPr lang="de-CH" sz="2800" dirty="0" smtClean="0"/>
              <a:t>Finanzen</a:t>
            </a:r>
            <a:endParaRPr lang="de-CH" sz="2800" dirty="0"/>
          </a:p>
          <a:p>
            <a:pPr lvl="2"/>
            <a:r>
              <a:rPr lang="de-CH" sz="2800" dirty="0"/>
              <a:t>Gesundheit (körperlich/psychisch)</a:t>
            </a:r>
          </a:p>
          <a:p>
            <a:pPr lvl="2"/>
            <a:r>
              <a:rPr lang="de-CH" sz="2800" dirty="0" smtClean="0"/>
              <a:t>Sozialkontakte</a:t>
            </a:r>
          </a:p>
          <a:p>
            <a:pPr lvl="2"/>
            <a:r>
              <a:rPr lang="de-CH" sz="2800" dirty="0" smtClean="0"/>
              <a:t>Freizeit</a:t>
            </a:r>
            <a:endParaRPr lang="de-CH" sz="2800" dirty="0"/>
          </a:p>
          <a:p>
            <a:pPr lvl="2">
              <a:buFont typeface="Wingdings" panose="05000000000000000000" pitchFamily="2" charset="2"/>
              <a:buChar char="§"/>
            </a:pPr>
            <a:endParaRPr lang="de-CH" sz="3000" dirty="0"/>
          </a:p>
          <a:p>
            <a:pPr lvl="2">
              <a:buFont typeface="Wingdings" panose="05000000000000000000" pitchFamily="2" charset="2"/>
              <a:buChar char="§"/>
            </a:pPr>
            <a:endParaRPr lang="de-CH" sz="800" dirty="0"/>
          </a:p>
        </p:txBody>
      </p:sp>
      <p:pic>
        <p:nvPicPr>
          <p:cNvPr id="4" name="Picture 6" descr="zki_logo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82638" cy="1050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72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4927"/>
          </a:xfrm>
        </p:spPr>
        <p:txBody>
          <a:bodyPr>
            <a:normAutofit/>
          </a:bodyPr>
          <a:lstStyle/>
          <a:p>
            <a:r>
              <a:rPr lang="de-CH" sz="3600" dirty="0" smtClean="0"/>
              <a:t>Projektdesign</a:t>
            </a:r>
            <a:endParaRPr lang="de-CH" sz="4000" dirty="0"/>
          </a:p>
        </p:txBody>
      </p:sp>
      <p:pic>
        <p:nvPicPr>
          <p:cNvPr id="5" name="Picture 6" descr="zki_logo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82638" cy="1050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9565"/>
            <a:ext cx="842459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282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066130"/>
          </a:xfrm>
        </p:spPr>
        <p:txBody>
          <a:bodyPr>
            <a:noAutofit/>
          </a:bodyPr>
          <a:lstStyle/>
          <a:p>
            <a:r>
              <a:rPr lang="de-CH" sz="3600" dirty="0" smtClean="0"/>
              <a:t>Zahlen</a:t>
            </a:r>
            <a:br>
              <a:rPr lang="de-CH" sz="3600" dirty="0" smtClean="0"/>
            </a:br>
            <a:r>
              <a:rPr lang="de-CH" sz="1600" dirty="0"/>
              <a:t>1. Juli 2011 - 31. Oktober 2016</a:t>
            </a:r>
            <a:br>
              <a:rPr lang="de-CH" sz="1600" dirty="0"/>
            </a:br>
            <a:endParaRPr lang="de-CH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6866" y="1239565"/>
            <a:ext cx="8568952" cy="5323713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de-CH" sz="2000" b="1" dirty="0" smtClean="0"/>
              <a:t>923 </a:t>
            </a:r>
            <a:r>
              <a:rPr lang="de-CH" sz="2000" b="1" dirty="0"/>
              <a:t>Austritte </a:t>
            </a:r>
            <a:r>
              <a:rPr lang="de-CH" sz="1500" dirty="0" smtClean="0"/>
              <a:t>(über 14-Jährige aus den involvierten Institutionen)</a:t>
            </a:r>
            <a:endParaRPr lang="de-CH" sz="1500" dirty="0"/>
          </a:p>
          <a:p>
            <a:pPr marL="457200" lvl="1" indent="0">
              <a:buNone/>
            </a:pPr>
            <a:r>
              <a:rPr lang="de-CH" sz="2000" b="1" dirty="0" smtClean="0"/>
              <a:t>493 entsprechen nicht den Projektkriterien</a:t>
            </a:r>
          </a:p>
          <a:p>
            <a:pPr marL="457200" lvl="1" indent="0">
              <a:buNone/>
            </a:pPr>
            <a:endParaRPr lang="de-CH" sz="2000" dirty="0" smtClean="0"/>
          </a:p>
          <a:p>
            <a:pPr marL="457200" lvl="1" indent="0">
              <a:buNone/>
            </a:pPr>
            <a:r>
              <a:rPr lang="de-CH" sz="2200" b="1" dirty="0" smtClean="0">
                <a:solidFill>
                  <a:srgbClr val="0070C0"/>
                </a:solidFill>
              </a:rPr>
              <a:t>430 Projektteilnehmende</a:t>
            </a:r>
          </a:p>
          <a:p>
            <a:pPr lvl="2"/>
            <a:r>
              <a:rPr lang="de-CH" sz="2100" dirty="0">
                <a:solidFill>
                  <a:srgbClr val="0070C0"/>
                </a:solidFill>
              </a:rPr>
              <a:t>60% männlich, 40% weiblich</a:t>
            </a:r>
          </a:p>
          <a:p>
            <a:pPr lvl="2"/>
            <a:r>
              <a:rPr lang="de-CH" sz="2100" dirty="0">
                <a:solidFill>
                  <a:srgbClr val="0070C0"/>
                </a:solidFill>
              </a:rPr>
              <a:t>im Schnitt 18.6 Jahre alt bei Austritt</a:t>
            </a:r>
          </a:p>
          <a:p>
            <a:pPr lvl="2"/>
            <a:r>
              <a:rPr lang="de-CH" sz="2100" dirty="0">
                <a:solidFill>
                  <a:srgbClr val="0070C0"/>
                </a:solidFill>
              </a:rPr>
              <a:t>waren im Schnitt 2.1 Jahre platziert</a:t>
            </a:r>
          </a:p>
          <a:p>
            <a:pPr marL="457200" lvl="1" indent="0">
              <a:buNone/>
            </a:pPr>
            <a:endParaRPr lang="de-CH" sz="2200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de-CH" sz="2200" b="1" dirty="0" smtClean="0"/>
              <a:t>	Situation bei Austritt</a:t>
            </a:r>
            <a:endParaRPr lang="de-CH" sz="2100" dirty="0" smtClean="0"/>
          </a:p>
          <a:p>
            <a:pPr lvl="3">
              <a:buFont typeface="Arial" panose="020B0604020202020204" pitchFamily="34" charset="0"/>
              <a:buChar char="•"/>
            </a:pPr>
            <a:r>
              <a:rPr lang="de-CH" sz="2200" dirty="0" smtClean="0">
                <a:solidFill>
                  <a:srgbClr val="00A44A"/>
                </a:solidFill>
              </a:rPr>
              <a:t>72% </a:t>
            </a:r>
            <a:r>
              <a:rPr lang="de-CH" sz="2200" dirty="0">
                <a:solidFill>
                  <a:srgbClr val="00A44A"/>
                </a:solidFill>
              </a:rPr>
              <a:t>wohnen </a:t>
            </a:r>
            <a:r>
              <a:rPr lang="de-CH" sz="2200" dirty="0" smtClean="0">
                <a:solidFill>
                  <a:srgbClr val="00A44A"/>
                </a:solidFill>
              </a:rPr>
              <a:t>bei </a:t>
            </a:r>
            <a:r>
              <a:rPr lang="de-CH" sz="2200" dirty="0">
                <a:solidFill>
                  <a:srgbClr val="00A44A"/>
                </a:solidFill>
              </a:rPr>
              <a:t>Familie/Elternteil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CH" sz="2200" dirty="0">
                <a:solidFill>
                  <a:srgbClr val="00A44A"/>
                </a:solidFill>
              </a:rPr>
              <a:t>23% wohnen </a:t>
            </a:r>
            <a:r>
              <a:rPr lang="de-CH" sz="2200" dirty="0" smtClean="0">
                <a:solidFill>
                  <a:srgbClr val="00A44A"/>
                </a:solidFill>
              </a:rPr>
              <a:t>selbständig   (5% </a:t>
            </a:r>
            <a:r>
              <a:rPr lang="de-CH" sz="2200" dirty="0" err="1" smtClean="0">
                <a:solidFill>
                  <a:srgbClr val="00A44A"/>
                </a:solidFill>
              </a:rPr>
              <a:t>k.A</a:t>
            </a:r>
            <a:r>
              <a:rPr lang="de-CH" sz="2200" dirty="0" smtClean="0">
                <a:solidFill>
                  <a:srgbClr val="00A44A"/>
                </a:solidFill>
              </a:rPr>
              <a:t>.)</a:t>
            </a:r>
            <a:endParaRPr lang="de-CH" sz="2200" dirty="0">
              <a:solidFill>
                <a:srgbClr val="00A44A"/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endParaRPr lang="de-CH" sz="2200" dirty="0">
              <a:solidFill>
                <a:srgbClr val="00A44A"/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de-CH" sz="2200" dirty="0">
                <a:solidFill>
                  <a:srgbClr val="7030A0"/>
                </a:solidFill>
              </a:rPr>
              <a:t>49% sind noch im Ausbildungsprozess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CH" sz="2200" dirty="0">
                <a:solidFill>
                  <a:srgbClr val="7030A0"/>
                </a:solidFill>
              </a:rPr>
              <a:t>31% in Such- oder Umbruchphase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CH" sz="2200" dirty="0">
                <a:solidFill>
                  <a:srgbClr val="7030A0"/>
                </a:solidFill>
              </a:rPr>
              <a:t>15% Ausbildung abgeschlossen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CH" sz="2200" dirty="0">
                <a:solidFill>
                  <a:srgbClr val="7030A0"/>
                </a:solidFill>
              </a:rPr>
              <a:t> 4% sind erwerbstätig </a:t>
            </a:r>
            <a:r>
              <a:rPr lang="de-CH" sz="2200" dirty="0" smtClean="0">
                <a:solidFill>
                  <a:srgbClr val="7030A0"/>
                </a:solidFill>
              </a:rPr>
              <a:t>       (1% </a:t>
            </a:r>
            <a:r>
              <a:rPr lang="de-CH" sz="2200" dirty="0" err="1" smtClean="0">
                <a:solidFill>
                  <a:srgbClr val="7030A0"/>
                </a:solidFill>
              </a:rPr>
              <a:t>k.A</a:t>
            </a:r>
            <a:r>
              <a:rPr lang="de-CH" sz="2200" dirty="0" smtClean="0">
                <a:solidFill>
                  <a:srgbClr val="7030A0"/>
                </a:solidFill>
              </a:rPr>
              <a:t>.)			</a:t>
            </a:r>
            <a:endParaRPr lang="de-CH" sz="2200" dirty="0">
              <a:solidFill>
                <a:srgbClr val="7030A0"/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endParaRPr lang="de-CH" sz="2200" dirty="0">
              <a:solidFill>
                <a:srgbClr val="00A44A"/>
              </a:solidFill>
            </a:endParaRPr>
          </a:p>
          <a:p>
            <a:pPr marL="914400" lvl="2" indent="0">
              <a:buNone/>
            </a:pPr>
            <a:endParaRPr lang="de-CH" sz="21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de-CH" sz="2100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de-CH" sz="2000" dirty="0" smtClean="0">
              <a:solidFill>
                <a:srgbClr val="00B0F0"/>
              </a:solidFill>
            </a:endParaRPr>
          </a:p>
          <a:p>
            <a:pPr marL="914400" lvl="2" indent="0">
              <a:buNone/>
            </a:pPr>
            <a:endParaRPr lang="de-CH" dirty="0"/>
          </a:p>
        </p:txBody>
      </p:sp>
      <p:pic>
        <p:nvPicPr>
          <p:cNvPr id="4" name="Picture 6" descr="zki_logo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82638" cy="1050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30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de-CH" sz="3600" dirty="0" smtClean="0"/>
              <a:t>Nachbetreuung</a:t>
            </a:r>
            <a:endParaRPr lang="de-CH" sz="3600" dirty="0"/>
          </a:p>
        </p:txBody>
      </p:sp>
      <p:pic>
        <p:nvPicPr>
          <p:cNvPr id="6" name="Picture 6" descr="zki_logo_s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782638" cy="1050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3773801" y="956496"/>
            <a:ext cx="1668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400" dirty="0" smtClean="0"/>
              <a:t>Stichtag  31.10.2016</a:t>
            </a:r>
            <a:endParaRPr lang="de-CH" sz="1400" dirty="0"/>
          </a:p>
        </p:txBody>
      </p:sp>
      <p:sp>
        <p:nvSpPr>
          <p:cNvPr id="5" name="Rechteck 4"/>
          <p:cNvSpPr/>
          <p:nvPr/>
        </p:nvSpPr>
        <p:spPr>
          <a:xfrm>
            <a:off x="467544" y="1607889"/>
            <a:ext cx="8280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buNone/>
            </a:pPr>
            <a:r>
              <a:rPr lang="de-CH" sz="2400" b="1" dirty="0" smtClean="0">
                <a:solidFill>
                  <a:schemeClr val="accent6">
                    <a:lumMod val="75000"/>
                  </a:schemeClr>
                </a:solidFill>
              </a:rPr>
              <a:t>64 </a:t>
            </a:r>
            <a:r>
              <a:rPr lang="de-CH" sz="2400" b="1" dirty="0">
                <a:solidFill>
                  <a:schemeClr val="accent6">
                    <a:lumMod val="75000"/>
                  </a:schemeClr>
                </a:solidFill>
              </a:rPr>
              <a:t>Nachbetreuungen </a:t>
            </a:r>
            <a:r>
              <a:rPr lang="de-CH" b="1" dirty="0">
                <a:solidFill>
                  <a:schemeClr val="accent6">
                    <a:lumMod val="75000"/>
                  </a:schemeClr>
                </a:solidFill>
              </a:rPr>
              <a:t>(30m/34w</a:t>
            </a:r>
            <a:r>
              <a:rPr lang="de-CH" b="1" dirty="0" smtClean="0">
                <a:solidFill>
                  <a:schemeClr val="accent6">
                    <a:lumMod val="75000"/>
                  </a:schemeClr>
                </a:solidFill>
              </a:rPr>
              <a:t>), 396 Termine</a:t>
            </a:r>
            <a:r>
              <a:rPr lang="de-CH" b="1" dirty="0"/>
              <a:t>	</a:t>
            </a:r>
            <a:endParaRPr lang="de-CH" b="1" dirty="0" smtClean="0"/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de-CH" dirty="0"/>
              <a:t>Jeder 7. Projektteilnehmende nimmt </a:t>
            </a:r>
            <a:r>
              <a:rPr lang="de-CH" dirty="0" smtClean="0"/>
              <a:t>Angebot </a:t>
            </a:r>
            <a:r>
              <a:rPr lang="de-CH" dirty="0"/>
              <a:t>in </a:t>
            </a:r>
            <a:r>
              <a:rPr lang="de-CH" dirty="0" smtClean="0"/>
              <a:t>Anspruch (bzw</a:t>
            </a:r>
            <a:r>
              <a:rPr lang="de-CH" dirty="0"/>
              <a:t>. jeder </a:t>
            </a:r>
            <a:r>
              <a:rPr lang="de-CH" dirty="0" smtClean="0"/>
              <a:t>3. erfolgreich Kontaktierte)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de-CH" dirty="0" smtClean="0"/>
              <a:t>4 Projektteilnehmende nahmen Angebot wiederholt in Anspruch</a:t>
            </a:r>
            <a:endParaRPr lang="de-CH" dirty="0"/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de-CH" dirty="0" smtClean="0"/>
              <a:t>Beginn der Nachbetreuung: 48% bei Austritt, 52% nach Kontaktaufnahme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de-CH" dirty="0" smtClean="0"/>
              <a:t>Alter im Schnitt: 19.4 Jahre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endParaRPr lang="de-CH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lvl="2" indent="0">
              <a:buNone/>
            </a:pPr>
            <a:r>
              <a:rPr lang="de-CH" sz="2400" b="1" dirty="0" smtClean="0">
                <a:solidFill>
                  <a:schemeClr val="accent6">
                    <a:lumMod val="75000"/>
                  </a:schemeClr>
                </a:solidFill>
              </a:rPr>
              <a:t>davon 47 Nachbetreuungen abgeschlossen           </a:t>
            </a:r>
            <a:endParaRPr lang="de-CH" sz="2400" i="1" u="sng" dirty="0" smtClean="0">
              <a:solidFill>
                <a:srgbClr val="00B050"/>
              </a:solidFill>
            </a:endParaRP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de-CH" dirty="0" smtClean="0"/>
              <a:t>80% benötigen max. 6 Termine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de-CH" dirty="0" smtClean="0"/>
              <a:t>55  % </a:t>
            </a:r>
            <a:r>
              <a:rPr lang="de-CH" dirty="0"/>
              <a:t>innert 6 Monaten beendet, </a:t>
            </a:r>
            <a:r>
              <a:rPr lang="de-CH" dirty="0" smtClean="0"/>
              <a:t>77% innert 1 Jahr 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de-CH" dirty="0" smtClean="0"/>
              <a:t>97% sind mehrheitlich oder sehr zufrieden </a:t>
            </a:r>
            <a:r>
              <a:rPr lang="de-CH" dirty="0"/>
              <a:t>mit der </a:t>
            </a:r>
            <a:r>
              <a:rPr lang="de-CH" dirty="0" smtClean="0"/>
              <a:t>Nachbetreuung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de-CH" dirty="0" smtClean="0"/>
              <a:t>bei 53% </a:t>
            </a:r>
            <a:r>
              <a:rPr lang="de-CH" dirty="0"/>
              <a:t>läuft es rund, </a:t>
            </a:r>
            <a:r>
              <a:rPr lang="de-CH" dirty="0" smtClean="0"/>
              <a:t>23% beenden trotz Schwierigkeiten, 23% k.A.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49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774</Words>
  <Application>Microsoft Macintosh PowerPoint</Application>
  <PresentationFormat>Bildschirmpräsentation (4:3)</PresentationFormat>
  <Paragraphs>145</Paragraphs>
  <Slides>13</Slides>
  <Notes>11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 Projekt Nachbetreuung –  Nachhaltigkeit von Erziehungs- und Bildungsmassnahmen   Stiftung Zürcher Kinder- und Jugendheime  Beatrice Knecht Krüger, Projektleiterin Gomera Gérard, stv. Projektleiterin    FICE Schweiz GV vom 9. Dezember 2016 </vt:lpstr>
      <vt:lpstr>Was will das Projekt?</vt:lpstr>
      <vt:lpstr>Folie 3</vt:lpstr>
      <vt:lpstr>Projektstruktur</vt:lpstr>
      <vt:lpstr>Zielgruppe</vt:lpstr>
      <vt:lpstr>Ziel</vt:lpstr>
      <vt:lpstr>Projektdesign</vt:lpstr>
      <vt:lpstr>Zahlen 1. Juli 2011 - 31. Oktober 2016 </vt:lpstr>
      <vt:lpstr>Nachbetreuung</vt:lpstr>
      <vt:lpstr>Nachbetreuung</vt:lpstr>
      <vt:lpstr>Feedback zu den Nachbetreuungen</vt:lpstr>
      <vt:lpstr>Ausblick</vt:lpstr>
      <vt:lpstr>Folie 13</vt:lpstr>
    </vt:vector>
  </TitlesOfParts>
  <Company>Stiftung ZKJ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Knecht, Beatrice</dc:creator>
  <cp:lastModifiedBy>Roland Stübi</cp:lastModifiedBy>
  <cp:revision>342</cp:revision>
  <cp:lastPrinted>2016-12-07T15:22:02Z</cp:lastPrinted>
  <dcterms:created xsi:type="dcterms:W3CDTF">2016-12-15T12:58:52Z</dcterms:created>
  <dcterms:modified xsi:type="dcterms:W3CDTF">2016-12-15T12:59:24Z</dcterms:modified>
</cp:coreProperties>
</file>