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86" r:id="rId4"/>
    <p:sldId id="287" r:id="rId5"/>
    <p:sldId id="292" r:id="rId6"/>
    <p:sldId id="279" r:id="rId7"/>
    <p:sldId id="280" r:id="rId8"/>
    <p:sldId id="285" r:id="rId9"/>
    <p:sldId id="282" r:id="rId10"/>
    <p:sldId id="283" r:id="rId11"/>
    <p:sldId id="284" r:id="rId12"/>
    <p:sldId id="289" r:id="rId13"/>
    <p:sldId id="281" r:id="rId14"/>
    <p:sldId id="290" r:id="rId15"/>
    <p:sldId id="291" r:id="rId16"/>
    <p:sldId id="274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3824" autoAdjust="0"/>
  </p:normalViewPr>
  <p:slideViewPr>
    <p:cSldViewPr snapToGrid="0">
      <p:cViewPr varScale="1">
        <p:scale>
          <a:sx n="96" d="100"/>
          <a:sy n="96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F4C0-D482-4B6A-8DBE-65B655F309B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985B0-5C83-4CC2-9F32-76E045B6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4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Front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985B0-5C83-4CC2-9F32-76E045B6BE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0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985B0-5C83-4CC2-9F32-76E045B6B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985B0-5C83-4CC2-9F32-76E045B6BE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985B0-5C83-4CC2-9F32-76E045B6BE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6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333-84C9-475D-BF48-B7B931D6F07D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92BA-746E-44A8-A289-6A7FFC422B3F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DB0E-D07B-4B80-88D6-FAB8DBBC0001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8EF-B453-44C3-9EF9-6F4750DF51C8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5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5609-EB5C-49DB-868F-BF5EF445E068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B33C-8CAA-4A6A-80BB-50CEEDDE2C15}" type="datetime1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7F21-026F-4D5F-8F92-96253A848D29}" type="datetime1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2139-EC6B-45D9-A033-A46CBF06D40F}" type="datetime1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C436-A5C2-4F8F-A053-7976A1859363}" type="datetime1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1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58C8-2841-4BBC-AFB7-60111BF7C5B3}" type="datetime1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6847-D0A7-4183-AA57-EC13871CD33B}" type="datetime1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5FDB-6C93-4384-9B3F-0C41DC88BACF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6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jyrki.oraskari@aalto.fi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10" Type="http://schemas.openxmlformats.org/officeDocument/2006/relationships/image" Target="../media/image10.JPG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3" y="130629"/>
            <a:ext cx="1035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WebID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Authorization Using Linked Data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02" y="2337527"/>
            <a:ext cx="2841217" cy="28412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821" y="5477427"/>
            <a:ext cx="3278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Jyrki Oraskari</a:t>
            </a:r>
          </a:p>
          <a:p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jyrki.oraskari@aalto.fi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0292" y="5089480"/>
            <a:ext cx="1385755" cy="12386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3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5713" y="27167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err="1"/>
              <a:t>cert</a:t>
            </a:r>
            <a:r>
              <a:rPr lang="fi-FI" dirty="0"/>
              <a:t> </a:t>
            </a:r>
            <a:r>
              <a:rPr lang="fi-FI" dirty="0" err="1"/>
              <a:t>public</a:t>
            </a:r>
            <a:r>
              <a:rPr lang="fi-FI" dirty="0"/>
              <a:t> exp:65537</a:t>
            </a:r>
          </a:p>
          <a:p>
            <a:r>
              <a:rPr lang="fi-FI" dirty="0" err="1"/>
              <a:t>cert</a:t>
            </a:r>
            <a:r>
              <a:rPr lang="fi-FI" dirty="0"/>
              <a:t> </a:t>
            </a:r>
            <a:r>
              <a:rPr lang="fi-FI" dirty="0" err="1"/>
              <a:t>public</a:t>
            </a:r>
            <a:r>
              <a:rPr lang="fi-FI" dirty="0"/>
              <a:t> </a:t>
            </a:r>
            <a:r>
              <a:rPr lang="fi-FI" dirty="0" err="1"/>
              <a:t>mod</a:t>
            </a:r>
            <a:r>
              <a:rPr lang="fi-FI" dirty="0"/>
              <a:t>:</a:t>
            </a:r>
          </a:p>
          <a:p>
            <a:r>
              <a:rPr lang="fi-FI" dirty="0"/>
              <a:t>24011186167571257354622530793640923500460778119344214049852814597359393395205425384626096565183432151670496122792748680262053787291038548066606309353067902661201998524775320969590654111920436651793753940699646105301248424866180659055907914045782009562459969949987446646307196822670259418398894796427183515678097169075280850924980693147054842234364602641411661667329092765433619533566070708054269174331838628590663718433475201645962153182129624384354669996793162237075959268416497083104534193804507758771913331687886898974522734958943311456072458630509955767529020144929034602224663665936356818286777379071164687000961</a:t>
            </a:r>
          </a:p>
        </p:txBody>
      </p:sp>
      <p:sp>
        <p:nvSpPr>
          <p:cNvPr id="2" name="Rectangle 1"/>
          <p:cNvSpPr/>
          <p:nvPr/>
        </p:nvSpPr>
        <p:spPr>
          <a:xfrm>
            <a:off x="6665844" y="3248873"/>
            <a:ext cx="52909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PREFIX </a:t>
            </a:r>
            <a:r>
              <a:rPr lang="fi-FI" dirty="0" err="1"/>
              <a:t>cert</a:t>
            </a:r>
            <a:r>
              <a:rPr lang="fi-FI" dirty="0"/>
              <a:t>: &lt;http://www.w3.org/ns/auth/cert#&gt;</a:t>
            </a:r>
          </a:p>
          <a:p>
            <a:r>
              <a:rPr lang="fi-FI" dirty="0"/>
              <a:t>PREFIX </a:t>
            </a:r>
            <a:r>
              <a:rPr lang="fi-FI" dirty="0" err="1"/>
              <a:t>rsa</a:t>
            </a:r>
            <a:r>
              <a:rPr lang="fi-FI" dirty="0"/>
              <a:t>: &lt;http://www.w3.org/ns/auth/rsa#&gt;</a:t>
            </a:r>
          </a:p>
          <a:p>
            <a:r>
              <a:rPr lang="fi-FI" dirty="0"/>
              <a:t>SELECT ?m ?e ?</a:t>
            </a:r>
            <a:r>
              <a:rPr lang="fi-FI" dirty="0" err="1"/>
              <a:t>mod</a:t>
            </a:r>
            <a:r>
              <a:rPr lang="fi-FI" dirty="0"/>
              <a:t> ?</a:t>
            </a:r>
            <a:r>
              <a:rPr lang="fi-FI" dirty="0" err="1"/>
              <a:t>exp</a:t>
            </a:r>
            <a:r>
              <a:rPr lang="fi-FI" dirty="0"/>
              <a:t> FROM &lt;https://jyrkio2.databox.me/profile/card&gt;</a:t>
            </a:r>
          </a:p>
          <a:p>
            <a:r>
              <a:rPr lang="fi-FI" dirty="0"/>
              <a:t>WHERE {  { ?</a:t>
            </a:r>
            <a:r>
              <a:rPr lang="fi-FI" dirty="0" err="1"/>
              <a:t>key</a:t>
            </a:r>
            <a:r>
              <a:rPr lang="fi-FI" dirty="0"/>
              <a:t> </a:t>
            </a:r>
            <a:r>
              <a:rPr lang="fi-FI" dirty="0" err="1"/>
              <a:t>cert:identity</a:t>
            </a:r>
            <a:r>
              <a:rPr lang="fi-FI" dirty="0"/>
              <a:t> ?</a:t>
            </a:r>
            <a:r>
              <a:rPr lang="fi-FI" dirty="0" err="1"/>
              <a:t>agent</a:t>
            </a:r>
            <a:r>
              <a:rPr lang="fi-FI" dirty="0"/>
              <a:t> }  </a:t>
            </a:r>
          </a:p>
          <a:p>
            <a:r>
              <a:rPr lang="fi-FI" dirty="0"/>
              <a:t>	UNION  { ?</a:t>
            </a:r>
            <a:r>
              <a:rPr lang="fi-FI" dirty="0" err="1"/>
              <a:t>agent</a:t>
            </a:r>
            <a:r>
              <a:rPr lang="fi-FI" dirty="0"/>
              <a:t> </a:t>
            </a:r>
            <a:r>
              <a:rPr lang="fi-FI" dirty="0" err="1"/>
              <a:t>cert:key</a:t>
            </a:r>
            <a:r>
              <a:rPr lang="fi-FI" dirty="0"/>
              <a:t> ?</a:t>
            </a:r>
            <a:r>
              <a:rPr lang="fi-FI" dirty="0" err="1"/>
              <a:t>key</a:t>
            </a:r>
            <a:r>
              <a:rPr lang="fi-FI" dirty="0"/>
              <a:t> } </a:t>
            </a:r>
          </a:p>
          <a:p>
            <a:r>
              <a:rPr lang="fi-FI" dirty="0"/>
              <a:t>	 ?</a:t>
            </a:r>
            <a:r>
              <a:rPr lang="fi-FI" dirty="0" err="1"/>
              <a:t>key</a:t>
            </a:r>
            <a:r>
              <a:rPr lang="fi-FI" dirty="0"/>
              <a:t> </a:t>
            </a:r>
            <a:r>
              <a:rPr lang="fi-FI" dirty="0" err="1"/>
              <a:t>cert:modulus</a:t>
            </a:r>
            <a:r>
              <a:rPr lang="fi-FI" dirty="0"/>
              <a:t> ?m ;       </a:t>
            </a:r>
          </a:p>
          <a:p>
            <a:r>
              <a:rPr lang="fi-FI" dirty="0"/>
              <a:t>		</a:t>
            </a:r>
            <a:r>
              <a:rPr lang="fi-FI" dirty="0" err="1"/>
              <a:t>cert:exponent</a:t>
            </a:r>
            <a:r>
              <a:rPr lang="fi-FI" dirty="0"/>
              <a:t> ?e .   </a:t>
            </a:r>
          </a:p>
          <a:p>
            <a:r>
              <a:rPr lang="fi-FI" dirty="0"/>
              <a:t>	OPTIONAL { ?m </a:t>
            </a:r>
            <a:r>
              <a:rPr lang="fi-FI" dirty="0" err="1"/>
              <a:t>cert:hex</a:t>
            </a:r>
            <a:r>
              <a:rPr lang="fi-FI" dirty="0"/>
              <a:t> ?</a:t>
            </a:r>
            <a:r>
              <a:rPr lang="fi-FI" dirty="0" err="1"/>
              <a:t>mod</a:t>
            </a:r>
            <a:r>
              <a:rPr lang="fi-FI" dirty="0"/>
              <a:t> . }   </a:t>
            </a:r>
          </a:p>
          <a:p>
            <a:r>
              <a:rPr lang="fi-FI" dirty="0"/>
              <a:t>	OPTIONAL { ?e </a:t>
            </a:r>
            <a:r>
              <a:rPr lang="fi-FI" dirty="0" err="1"/>
              <a:t>cert:decimal</a:t>
            </a:r>
            <a:r>
              <a:rPr lang="fi-FI" dirty="0"/>
              <a:t> ?</a:t>
            </a:r>
            <a:r>
              <a:rPr lang="fi-FI" dirty="0" err="1"/>
              <a:t>exp</a:t>
            </a:r>
            <a:r>
              <a:rPr lang="fi-FI" dirty="0"/>
              <a:t> . }}</a:t>
            </a:r>
          </a:p>
        </p:txBody>
      </p:sp>
    </p:spTree>
    <p:extLst>
      <p:ext uri="{BB962C8B-B14F-4D97-AF65-F5344CB8AC3E}">
        <p14:creationId xmlns:p14="http://schemas.microsoft.com/office/powerpoint/2010/main" val="23085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05061" y="58518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600" dirty="0" err="1"/>
              <a:t>Bindset</a:t>
            </a:r>
            <a:r>
              <a:rPr lang="fi-FI" sz="1600" dirty="0"/>
              <a:t> oli:</a:t>
            </a:r>
          </a:p>
          <a:p>
            <a:r>
              <a:rPr lang="fi-FI" sz="1600" dirty="0"/>
              <a:t>[e="65537"^^&lt;http://www.w3.org/2001/XMLSchema#int&gt;;m="be348a20c953302f5d2303aebc3b072710832cc0e0121c06b131c16e2341f3fcb9355474f4751715d5c9599880eb9abf3cddd853602509847b2bf8e356ef2d5713194a334f7c3547aecd2cd4dfd9c63f22ff530c234b909c30d65d6b33fc90a7c12a2e31697ce74c8366b021a069124add7c00acab2da7e730c46a295a7fd17641a81c7430419c8016d3237cf3a2e5f7db90668748d920015314e31e09efd237b0cf64558743543dfece6b7c22d149341b0cf15e5757352d3bd2cba02b9723f6a5638d108a7150c6e7a24193aa59c88b37a0d1b5fe296598896ba2a06b79240ee46b271016b8805281b3be5c6f9bf3353073041084786be1dd06f1701b072581"^^&lt;http://www.w3.org/2001/XMLSchema#hexBinary&gt;]</a:t>
            </a:r>
          </a:p>
        </p:txBody>
      </p:sp>
      <p:sp>
        <p:nvSpPr>
          <p:cNvPr id="5" name="Rectangle 4"/>
          <p:cNvSpPr/>
          <p:nvPr/>
        </p:nvSpPr>
        <p:spPr>
          <a:xfrm>
            <a:off x="424070" y="4489968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/>
              <a:t>toInteger</a:t>
            </a:r>
            <a:endParaRPr lang="fi-FI" dirty="0"/>
          </a:p>
          <a:p>
            <a:r>
              <a:rPr lang="fi-FI" dirty="0" err="1"/>
              <a:t>exp</a:t>
            </a:r>
            <a:r>
              <a:rPr lang="fi-FI" dirty="0"/>
              <a:t> == </a:t>
            </a:r>
            <a:r>
              <a:rPr lang="fi-FI" dirty="0" err="1"/>
              <a:t>certRsakey.getPublicExponent</a:t>
            </a:r>
            <a:r>
              <a:rPr lang="fi-FI" dirty="0"/>
              <a:t> &amp;&amp; </a:t>
            </a:r>
            <a:r>
              <a:rPr lang="fi-FI" dirty="0" err="1"/>
              <a:t>mod</a:t>
            </a:r>
            <a:r>
              <a:rPr lang="fi-FI" dirty="0"/>
              <a:t> == </a:t>
            </a:r>
            <a:r>
              <a:rPr lang="fi-FI" dirty="0" err="1"/>
              <a:t>certRsakey.getModulus</a:t>
            </a:r>
            <a:r>
              <a:rPr lang="fi-FI" dirty="0"/>
              <a:t>()</a:t>
            </a:r>
          </a:p>
          <a:p>
            <a:endParaRPr lang="fi-FI" dirty="0"/>
          </a:p>
          <a:p>
            <a:r>
              <a:rPr lang="fi-FI" dirty="0">
                <a:solidFill>
                  <a:srgbClr val="00B050"/>
                </a:solidFill>
              </a:rPr>
              <a:t>WEBID </a:t>
            </a:r>
            <a:r>
              <a:rPr lang="fi-FI" dirty="0" err="1">
                <a:solidFill>
                  <a:srgbClr val="00B050"/>
                </a:solidFill>
              </a:rPr>
              <a:t>cert</a:t>
            </a:r>
            <a:r>
              <a:rPr lang="fi-FI" dirty="0">
                <a:solidFill>
                  <a:srgbClr val="00B050"/>
                </a:solidFill>
              </a:rPr>
              <a:t> </a:t>
            </a:r>
            <a:r>
              <a:rPr lang="fi-FI" dirty="0" err="1">
                <a:solidFill>
                  <a:srgbClr val="00B050"/>
                </a:solidFill>
              </a:rPr>
              <a:t>verified</a:t>
            </a:r>
            <a:r>
              <a:rPr lang="fi-FI" dirty="0">
                <a:solidFill>
                  <a:srgbClr val="00B050"/>
                </a:solidFill>
              </a:rPr>
              <a:t> OK</a:t>
            </a:r>
          </a:p>
          <a:p>
            <a:r>
              <a:rPr lang="fi-FI" dirty="0">
                <a:solidFill>
                  <a:srgbClr val="00B050"/>
                </a:solidFill>
              </a:rPr>
              <a:t>WEBID </a:t>
            </a:r>
            <a:r>
              <a:rPr lang="fi-FI" dirty="0" err="1">
                <a:solidFill>
                  <a:srgbClr val="00B050"/>
                </a:solidFill>
              </a:rPr>
              <a:t>cert</a:t>
            </a:r>
            <a:r>
              <a:rPr lang="fi-FI" dirty="0">
                <a:solidFill>
                  <a:srgbClr val="00B050"/>
                </a:solidFill>
              </a:rPr>
              <a:t> </a:t>
            </a:r>
            <a:r>
              <a:rPr lang="fi-FI" dirty="0" err="1">
                <a:solidFill>
                  <a:srgbClr val="00B050"/>
                </a:solidFill>
              </a:rPr>
              <a:t>verified</a:t>
            </a:r>
            <a:r>
              <a:rPr lang="fi-FI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070" y="351186"/>
            <a:ext cx="483373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 err="1"/>
              <a:t>cert</a:t>
            </a:r>
            <a:r>
              <a:rPr lang="fi-FI" sz="1600" dirty="0"/>
              <a:t> </a:t>
            </a:r>
            <a:r>
              <a:rPr lang="fi-FI" sz="1600" dirty="0" err="1"/>
              <a:t>public</a:t>
            </a:r>
            <a:r>
              <a:rPr lang="fi-FI" sz="1600" dirty="0"/>
              <a:t> exp:65537</a:t>
            </a:r>
          </a:p>
          <a:p>
            <a:r>
              <a:rPr lang="fi-FI" sz="1600" dirty="0" err="1"/>
              <a:t>cert</a:t>
            </a:r>
            <a:r>
              <a:rPr lang="fi-FI" sz="1600" dirty="0"/>
              <a:t> </a:t>
            </a:r>
            <a:r>
              <a:rPr lang="fi-FI" sz="1600" dirty="0" err="1"/>
              <a:t>public</a:t>
            </a:r>
            <a:r>
              <a:rPr lang="fi-FI" sz="1600" dirty="0"/>
              <a:t> </a:t>
            </a:r>
            <a:r>
              <a:rPr lang="fi-FI" sz="1600" dirty="0" err="1"/>
              <a:t>mod</a:t>
            </a:r>
            <a:r>
              <a:rPr lang="fi-FI" sz="1600" dirty="0"/>
              <a:t>:</a:t>
            </a:r>
          </a:p>
          <a:p>
            <a:r>
              <a:rPr lang="fi-FI" sz="1600" dirty="0"/>
              <a:t>24011186167571257354622530793640923500460778119344214049852814597359393395205425384626096565183432151670496122792748680262053787291038548066606309353067902661201998524775320969590654111920436651793353940699646105301248424866190659055907914045782009562459969949987446646307196822670259418398894796427183515678097169075280850924980693147054842234364602641411661667329092765433619533566070708054269174331838628590663718433485201645962153182129624374354669996793162237075959268416497083104534193804507758771913331687886898974522733958943311456072458630509955767529020144929034602224663665936356818286777379071164687000961</a:t>
            </a:r>
          </a:p>
        </p:txBody>
      </p:sp>
    </p:spTree>
    <p:extLst>
      <p:ext uri="{BB962C8B-B14F-4D97-AF65-F5344CB8AC3E}">
        <p14:creationId xmlns:p14="http://schemas.microsoft.com/office/powerpoint/2010/main" val="248968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676275"/>
            <a:ext cx="8705850" cy="26479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3449" y="4032588"/>
            <a:ext cx="8277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rule path: [https://drumbeat.cs.hut.fi/owl/security.ttl#hasProject, https://drumbeat.cs.hut.fi/owl/security.ttl#hasContractor, https://drumbeat.cs.hut.fi/owl/security.ttl#knowsPerson]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261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452437"/>
            <a:ext cx="70961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5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security-constraint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web-resource-collection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web-resource-name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dirty="0" err="1">
                <a:solidFill>
                  <a:srgbClr val="000000"/>
                </a:solidFill>
                <a:latin typeface="Consolas" panose="020B0609020204030204" pitchFamily="49" charset="0"/>
              </a:rPr>
              <a:t>all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web-resource-name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/*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web-resource-collection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auth-constraint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role-name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role-name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auth-constraint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security-constraint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login-config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auth-method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DRUMBEAT_AUTHENTICATION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auth-method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login-config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dirty="0">
                <a:solidFill>
                  <a:srgbClr val="3F7F7F"/>
                </a:solidFill>
                <a:latin typeface="Consolas" panose="020B0609020204030204" pitchFamily="49" charset="0"/>
              </a:rPr>
              <a:t>session-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dirty="0">
                <a:solidFill>
                  <a:srgbClr val="3F7F7F"/>
                </a:solidFill>
                <a:latin typeface="Consolas" panose="020B0609020204030204" pitchFamily="49" charset="0"/>
              </a:rPr>
              <a:t>session-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timeout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525600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dirty="0">
                <a:solidFill>
                  <a:srgbClr val="3F7F7F"/>
                </a:solidFill>
                <a:latin typeface="Consolas" panose="020B0609020204030204" pitchFamily="49" charset="0"/>
              </a:rPr>
              <a:t>session-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timeout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cookie-config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max-age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31536000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max-age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cookie-config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dirty="0">
                <a:solidFill>
                  <a:srgbClr val="3F7F7F"/>
                </a:solidFill>
                <a:latin typeface="Consolas" panose="020B0609020204030204" pitchFamily="49" charset="0"/>
              </a:rPr>
              <a:t>session-</a:t>
            </a:r>
            <a:r>
              <a:rPr lang="fi-FI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</a:t>
            </a:r>
            <a:r>
              <a:rPr lang="fi-FI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25372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723900"/>
            <a:ext cx="87725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7998" y="222016"/>
            <a:ext cx="652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998" y="877741"/>
            <a:ext cx="103632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endParaRPr lang="en-Z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998" y="3297766"/>
            <a:ext cx="652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1081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7998" y="222016"/>
            <a:ext cx="652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998" y="877741"/>
            <a:ext cx="103632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endParaRPr lang="en-Z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998" y="3297766"/>
            <a:ext cx="652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-2809462"/>
            <a:ext cx="12192000" cy="9667461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15087" y="1998713"/>
            <a:ext cx="56245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fi-FI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fi-FI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fi-FI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fi-FI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/>
            <a:endParaRPr lang="fi-FI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Jyrki Oraskari (jyrki.oraskari@aalto.fi)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416" y="235849"/>
            <a:ext cx="9707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WebID</a:t>
            </a: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 Certificate</a:t>
            </a:r>
            <a:endParaRPr lang="en-GB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714500"/>
            <a:ext cx="1615956" cy="18621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005017" y="1127588"/>
            <a:ext cx="3679391" cy="828190"/>
            <a:chOff x="2715111" y="659668"/>
            <a:chExt cx="3679391" cy="828190"/>
          </a:xfrm>
        </p:grpSpPr>
        <p:sp>
          <p:nvSpPr>
            <p:cNvPr id="14" name="Rectangle 13"/>
            <p:cNvSpPr/>
            <p:nvPr/>
          </p:nvSpPr>
          <p:spPr>
            <a:xfrm>
              <a:off x="2849806" y="732090"/>
              <a:ext cx="3544696" cy="38759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>
                  <a:solidFill>
                    <a:schemeClr val="tx1"/>
                  </a:solidFill>
                </a:rPr>
                <a:t>HTTPS://bob.web/#i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111" y="659668"/>
              <a:ext cx="828190" cy="828190"/>
            </a:xfrm>
            <a:prstGeom prst="rect">
              <a:avLst/>
            </a:prstGeom>
          </p:spPr>
        </p:pic>
      </p:grpSp>
      <p:pic>
        <p:nvPicPr>
          <p:cNvPr id="1026" name="Picture 2" descr="http://2.bp.blogspot.com/_Vih47FRqjUA/TIu36Fy4eUI/AAAAAAAABec/RH4SWk4nt94/s1600/parchment-memories-blank-paper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207" y="1713907"/>
            <a:ext cx="1454401" cy="173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Image result for certificate"/>
          <p:cNvSpPr>
            <a:spLocks noChangeAspect="1" noChangeArrowheads="1"/>
          </p:cNvSpPr>
          <p:nvPr/>
        </p:nvSpPr>
        <p:spPr bwMode="auto">
          <a:xfrm>
            <a:off x="4819015" y="26269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grpSp>
        <p:nvGrpSpPr>
          <p:cNvPr id="12" name="Group 11"/>
          <p:cNvGrpSpPr/>
          <p:nvPr/>
        </p:nvGrpSpPr>
        <p:grpSpPr>
          <a:xfrm>
            <a:off x="1656440" y="3952346"/>
            <a:ext cx="2631168" cy="1795645"/>
            <a:chOff x="307975" y="3334900"/>
            <a:chExt cx="4082713" cy="3154823"/>
          </a:xfrm>
        </p:grpSpPr>
        <p:pic>
          <p:nvPicPr>
            <p:cNvPr id="3078" name="Picture 6" descr="http://certificatestemplate.com/wp-content/uploads/2016/05/certificate-of-achievement-template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5" y="3334900"/>
              <a:ext cx="4082713" cy="3154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49300" y="3822700"/>
              <a:ext cx="3162760" cy="411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b="1" dirty="0" err="1">
                  <a:solidFill>
                    <a:schemeClr val="tx1"/>
                  </a:solidFill>
                  <a:latin typeface="Blackadder ITC" panose="04020505051007020D02" pitchFamily="82" charset="0"/>
                </a:rPr>
                <a:t>Self</a:t>
              </a:r>
              <a:r>
                <a:rPr lang="fi-FI" sz="2400" b="1" dirty="0">
                  <a:solidFill>
                    <a:schemeClr val="tx1"/>
                  </a:solidFill>
                  <a:latin typeface="Blackadder ITC" panose="04020505051007020D02" pitchFamily="82" charset="0"/>
                </a:rPr>
                <a:t> </a:t>
              </a:r>
              <a:r>
                <a:rPr lang="fi-FI" sz="2400" b="1" dirty="0" err="1">
                  <a:solidFill>
                    <a:schemeClr val="tx1"/>
                  </a:solidFill>
                  <a:latin typeface="Blackadder ITC" panose="04020505051007020D02" pitchFamily="82" charset="0"/>
                </a:rPr>
                <a:t>Certificate</a:t>
              </a:r>
              <a:endParaRPr lang="fi-FI" sz="2400" b="1" dirty="0">
                <a:solidFill>
                  <a:schemeClr val="tx1"/>
                </a:solidFill>
                <a:latin typeface="Blackadder ITC" panose="04020505051007020D02" pitchFamily="8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57900" y="5126977"/>
              <a:ext cx="782862" cy="9060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>
                  <a:solidFill>
                    <a:schemeClr val="tx1"/>
                  </a:solidFill>
                </a:rPr>
                <a:t>ME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005017" y="3108960"/>
            <a:ext cx="828190" cy="77070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564761" y="708387"/>
            <a:ext cx="3385939" cy="4605850"/>
            <a:chOff x="391484" y="206940"/>
            <a:chExt cx="3385939" cy="4605850"/>
          </a:xfrm>
        </p:grpSpPr>
        <p:sp>
          <p:nvSpPr>
            <p:cNvPr id="31" name="Rectangle 30"/>
            <p:cNvSpPr/>
            <p:nvPr/>
          </p:nvSpPr>
          <p:spPr>
            <a:xfrm>
              <a:off x="391484" y="1051610"/>
              <a:ext cx="3282443" cy="3761180"/>
            </a:xfrm>
            <a:prstGeom prst="rect">
              <a:avLst/>
            </a:prstGeom>
            <a:solidFill>
              <a:schemeClr val="bg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2" name="Cloud 31"/>
            <p:cNvSpPr/>
            <p:nvPr/>
          </p:nvSpPr>
          <p:spPr>
            <a:xfrm>
              <a:off x="661738" y="2649274"/>
              <a:ext cx="2547444" cy="198288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111" y="206940"/>
              <a:ext cx="1443312" cy="144331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049" y="3010862"/>
              <a:ext cx="1618020" cy="144862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4183" y="2599410"/>
              <a:ext cx="923734" cy="93839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97" y="3496531"/>
              <a:ext cx="1137540" cy="852191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 flipH="1">
              <a:off x="1505830" y="3693762"/>
              <a:ext cx="338632" cy="594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4359909" y="2325189"/>
            <a:ext cx="4901657" cy="2073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907155" y="2581688"/>
            <a:ext cx="4905" cy="1842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979150" y="2151699"/>
            <a:ext cx="5282416" cy="6065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uva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55" y="4541348"/>
            <a:ext cx="2524548" cy="189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05" y="612706"/>
            <a:ext cx="5124450" cy="463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1109662"/>
            <a:ext cx="5124450" cy="463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311" y="1957801"/>
            <a:ext cx="51244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9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6460" y="439127"/>
            <a:ext cx="850127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@</a:t>
            </a:r>
            <a:r>
              <a:rPr lang="fi-FI" sz="1600" dirty="0" err="1"/>
              <a:t>prefix</a:t>
            </a:r>
            <a:r>
              <a:rPr lang="fi-FI" sz="1600" dirty="0"/>
              <a:t> </a:t>
            </a:r>
            <a:r>
              <a:rPr lang="fi-FI" sz="1600" dirty="0" err="1"/>
              <a:t>cert</a:t>
            </a:r>
            <a:r>
              <a:rPr lang="fi-FI" sz="1600" dirty="0"/>
              <a:t>:    &lt;http://www.w3.org/ns/auth/cert#&gt; .</a:t>
            </a:r>
          </a:p>
          <a:p>
            <a:r>
              <a:rPr lang="fi-FI" sz="1600" dirty="0"/>
              <a:t>@</a:t>
            </a:r>
            <a:r>
              <a:rPr lang="fi-FI" sz="1600" dirty="0" err="1"/>
              <a:t>prefix</a:t>
            </a:r>
            <a:r>
              <a:rPr lang="fi-FI" sz="1600" dirty="0"/>
              <a:t> </a:t>
            </a:r>
            <a:r>
              <a:rPr lang="fi-FI" sz="1600" dirty="0" err="1"/>
              <a:t>rdf</a:t>
            </a:r>
            <a:r>
              <a:rPr lang="fi-FI" sz="1600" dirty="0"/>
              <a:t>:     &lt;http://www.w3.org/1999/02/22-rdf-syntax-ns#&gt; .</a:t>
            </a:r>
          </a:p>
          <a:p>
            <a:r>
              <a:rPr lang="fi-FI" sz="1600" dirty="0"/>
              <a:t>@</a:t>
            </a:r>
            <a:r>
              <a:rPr lang="fi-FI" sz="1600" dirty="0" err="1"/>
              <a:t>prefix</a:t>
            </a:r>
            <a:r>
              <a:rPr lang="fi-FI" sz="1600" dirty="0"/>
              <a:t> </a:t>
            </a:r>
            <a:r>
              <a:rPr lang="fi-FI" sz="1600" dirty="0" err="1"/>
              <a:t>foaf</a:t>
            </a:r>
            <a:r>
              <a:rPr lang="fi-FI" sz="1600" dirty="0"/>
              <a:t>:    &lt;http://xmlns.com/foaf/0.1/&gt; .</a:t>
            </a:r>
          </a:p>
          <a:p>
            <a:r>
              <a:rPr lang="fi-FI" sz="1600" dirty="0"/>
              <a:t>@</a:t>
            </a:r>
            <a:r>
              <a:rPr lang="fi-FI" sz="1600" dirty="0" err="1"/>
              <a:t>prefix</a:t>
            </a:r>
            <a:r>
              <a:rPr lang="fi-FI" sz="1600" dirty="0"/>
              <a:t> dc:      &lt;http://purl.org/dc/elements/1.1/&gt; .</a:t>
            </a:r>
          </a:p>
          <a:p>
            <a:endParaRPr lang="fi-FI" sz="1600" dirty="0"/>
          </a:p>
          <a:p>
            <a:r>
              <a:rPr lang="fi-FI" sz="1600" dirty="0"/>
              <a:t>&lt;https://www.cs.hut.fi/~joraskar/webid/jyrkio#me&gt;</a:t>
            </a:r>
          </a:p>
          <a:p>
            <a:r>
              <a:rPr lang="fi-FI" sz="1600" dirty="0"/>
              <a:t>      a       </a:t>
            </a:r>
            <a:r>
              <a:rPr lang="fi-FI" sz="1600" dirty="0" err="1"/>
              <a:t>foaf:Person</a:t>
            </a:r>
            <a:r>
              <a:rPr lang="fi-FI" sz="1600" dirty="0"/>
              <a:t> ;</a:t>
            </a:r>
          </a:p>
          <a:p>
            <a:r>
              <a:rPr lang="fi-FI" sz="1600" dirty="0"/>
              <a:t>      </a:t>
            </a:r>
            <a:r>
              <a:rPr lang="fi-FI" sz="1600" dirty="0" err="1"/>
              <a:t>cert:key</a:t>
            </a:r>
            <a:endParaRPr lang="fi-FI" sz="1600" dirty="0"/>
          </a:p>
          <a:p>
            <a:r>
              <a:rPr lang="fi-FI" sz="1600" dirty="0"/>
              <a:t>              [ a       </a:t>
            </a:r>
            <a:r>
              <a:rPr lang="fi-FI" sz="1600" dirty="0" err="1"/>
              <a:t>cert:RSAPublicKey</a:t>
            </a:r>
            <a:r>
              <a:rPr lang="fi-FI" sz="1600" dirty="0"/>
              <a:t> ;</a:t>
            </a:r>
          </a:p>
          <a:p>
            <a:r>
              <a:rPr lang="fi-FI" sz="1600" dirty="0"/>
              <a:t>                </a:t>
            </a:r>
            <a:r>
              <a:rPr lang="fi-FI" sz="1600" dirty="0" err="1"/>
              <a:t>cert:exponent</a:t>
            </a:r>
            <a:r>
              <a:rPr lang="fi-FI" sz="1600" dirty="0"/>
              <a:t> "65537" ;</a:t>
            </a:r>
          </a:p>
          <a:p>
            <a:r>
              <a:rPr lang="fi-FI" sz="1600" dirty="0"/>
              <a:t>                </a:t>
            </a:r>
            <a:r>
              <a:rPr lang="fi-FI" sz="1600" dirty="0" err="1"/>
              <a:t>cert:modulus</a:t>
            </a:r>
            <a:r>
              <a:rPr lang="fi-FI" sz="1600" dirty="0"/>
              <a:t> "b274c48ad46c0887c184951263484afcb12807cf11de8e40d6a0211c8cb6282684922635411a8fe96eecfcda8ecb0fde0aab81f504acb27b66da2e70e00fcbd262b0298b26605ccd61507ab007a6ffd55a874b3159dd83882fed440b85a14f4c81d497be0a46128e5ee00e6d8db78471b502ca96ad42adfff8e815250221f2e7"^^&lt;http://www.w3.org/2001/XMLSchema#hexBinary&gt;</a:t>
            </a:r>
          </a:p>
          <a:p>
            <a:r>
              <a:rPr lang="fi-FI" sz="1600" dirty="0"/>
              <a:t>              ] ;</a:t>
            </a:r>
          </a:p>
          <a:p>
            <a:r>
              <a:rPr lang="fi-FI" sz="1600" dirty="0"/>
              <a:t>      </a:t>
            </a:r>
            <a:r>
              <a:rPr lang="fi-FI" sz="1600" dirty="0" err="1"/>
              <a:t>foaf:name</a:t>
            </a:r>
            <a:r>
              <a:rPr lang="fi-FI" sz="1600" dirty="0"/>
              <a:t> "Jyrki Oraskari" .</a:t>
            </a:r>
          </a:p>
          <a:p>
            <a:endParaRPr lang="fi-FI" sz="1600" dirty="0"/>
          </a:p>
          <a:p>
            <a:r>
              <a:rPr lang="fi-FI" sz="1600" dirty="0"/>
              <a:t>&lt;https://www.cs.hut.fi/~joraskar/webid/jyrkio&gt;</a:t>
            </a:r>
          </a:p>
          <a:p>
            <a:r>
              <a:rPr lang="fi-FI" sz="1600" dirty="0"/>
              <a:t>      a       </a:t>
            </a:r>
            <a:r>
              <a:rPr lang="fi-FI" sz="1600" dirty="0" err="1"/>
              <a:t>foaf:PersonalProfileDocument</a:t>
            </a:r>
            <a:r>
              <a:rPr lang="fi-FI" sz="1600" dirty="0"/>
              <a:t> ;</a:t>
            </a:r>
          </a:p>
          <a:p>
            <a:r>
              <a:rPr lang="fi-FI" sz="1600" dirty="0"/>
              <a:t>      </a:t>
            </a:r>
            <a:r>
              <a:rPr lang="fi-FI" sz="1600" dirty="0" err="1"/>
              <a:t>dc:title</a:t>
            </a:r>
            <a:r>
              <a:rPr lang="fi-FI" sz="1600" dirty="0"/>
              <a:t> "Jyrki </a:t>
            </a:r>
            <a:r>
              <a:rPr lang="fi-FI" sz="1600" dirty="0" err="1"/>
              <a:t>Oraskari's</a:t>
            </a:r>
            <a:r>
              <a:rPr lang="fi-FI" sz="1600" dirty="0"/>
              <a:t> FOAF </a:t>
            </a:r>
            <a:r>
              <a:rPr lang="fi-FI" sz="1600" dirty="0" err="1"/>
              <a:t>Profile</a:t>
            </a:r>
            <a:r>
              <a:rPr lang="fi-FI" sz="1600" dirty="0"/>
              <a:t>" ;</a:t>
            </a:r>
          </a:p>
          <a:p>
            <a:r>
              <a:rPr lang="fi-FI" sz="1600" dirty="0"/>
              <a:t>      </a:t>
            </a:r>
            <a:r>
              <a:rPr lang="fi-FI" sz="1600" dirty="0" err="1"/>
              <a:t>foaf:maker</a:t>
            </a:r>
            <a:r>
              <a:rPr lang="fi-FI" sz="1600" dirty="0"/>
              <a:t> &lt;https://www.cs.hut.fi/~joraskar/webid/jyrkio#me&gt; ;</a:t>
            </a:r>
          </a:p>
          <a:p>
            <a:r>
              <a:rPr lang="fi-FI" sz="1600" dirty="0"/>
              <a:t>      </a:t>
            </a:r>
            <a:r>
              <a:rPr lang="fi-FI" sz="1600" dirty="0" err="1"/>
              <a:t>foaf:primaryTopic</a:t>
            </a:r>
            <a:r>
              <a:rPr lang="fi-FI" sz="1600" dirty="0"/>
              <a:t> &lt;https://www.cs.hut.fi/~joraskar/webid/jyrkio#me&gt; .</a:t>
            </a:r>
          </a:p>
        </p:txBody>
      </p:sp>
    </p:spTree>
    <p:extLst>
      <p:ext uri="{BB962C8B-B14F-4D97-AF65-F5344CB8AC3E}">
        <p14:creationId xmlns:p14="http://schemas.microsoft.com/office/powerpoint/2010/main" val="136289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709612"/>
            <a:ext cx="73818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3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34" y="976573"/>
            <a:ext cx="7662863" cy="511093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570646" y="2335697"/>
            <a:ext cx="3150705" cy="2882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/>
          <p:cNvSpPr/>
          <p:nvPr/>
        </p:nvSpPr>
        <p:spPr>
          <a:xfrm>
            <a:off x="611528" y="133385"/>
            <a:ext cx="5184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https://architect.local.org:8443/protected/data/hello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4213225"/>
            <a:ext cx="4200525" cy="2143125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8352447">
            <a:off x="6406081" y="2402394"/>
            <a:ext cx="644543" cy="1635573"/>
          </a:xfrm>
          <a:prstGeom prst="downArrow">
            <a:avLst/>
          </a:prstGeom>
          <a:solidFill>
            <a:schemeClr val="accent1">
              <a:alpha val="1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644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219200"/>
            <a:ext cx="92773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219200"/>
            <a:ext cx="9277350" cy="44196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928191" y="2454965"/>
            <a:ext cx="4303644" cy="198783"/>
          </a:xfrm>
          <a:prstGeom prst="roundRect">
            <a:avLst/>
          </a:prstGeom>
          <a:noFill/>
          <a:ln w="88900">
            <a:solidFill>
              <a:srgbClr val="FF0000">
                <a:alpha val="21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5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2304" y="44063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err="1"/>
              <a:t>cert</a:t>
            </a:r>
            <a:r>
              <a:rPr lang="fi-FI" dirty="0"/>
              <a:t> </a:t>
            </a:r>
            <a:r>
              <a:rPr lang="fi-FI" dirty="0" err="1"/>
              <a:t>public</a:t>
            </a:r>
            <a:r>
              <a:rPr lang="fi-FI" dirty="0"/>
              <a:t> exp:65537</a:t>
            </a:r>
          </a:p>
          <a:p>
            <a:r>
              <a:rPr lang="fi-FI" dirty="0" err="1"/>
              <a:t>cert</a:t>
            </a:r>
            <a:r>
              <a:rPr lang="fi-FI" dirty="0"/>
              <a:t> </a:t>
            </a:r>
            <a:r>
              <a:rPr lang="fi-FI" dirty="0" err="1"/>
              <a:t>public</a:t>
            </a:r>
            <a:r>
              <a:rPr lang="fi-FI" dirty="0"/>
              <a:t> </a:t>
            </a:r>
            <a:r>
              <a:rPr lang="fi-FI" dirty="0" err="1"/>
              <a:t>mod</a:t>
            </a:r>
            <a:r>
              <a:rPr lang="fi-FI" dirty="0"/>
              <a:t>:</a:t>
            </a:r>
          </a:p>
          <a:p>
            <a:r>
              <a:rPr lang="fi-FI" dirty="0"/>
              <a:t>24011186167571257354622530793640923500460778119344214049852814597359393395205425384626096565183432151670496122792748680262053787291038548066606309353067902661201998524775320969590654111920436651793753940699646105301248424866191659055907914045782009562459969949987446646307196822670259418398894796427183515678097169075280850924980693147054842234364602641411661667329092765433619533566070708054269174331838628590663718633485201645962153182129624474354669996793162237075959268416497083104534193804507758771913331687886898974522734958943311456072458630509955767529020144929034602224663665936356818286777379071164687000961</a:t>
            </a:r>
          </a:p>
        </p:txBody>
      </p:sp>
    </p:spTree>
    <p:extLst>
      <p:ext uri="{BB962C8B-B14F-4D97-AF65-F5344CB8AC3E}">
        <p14:creationId xmlns:p14="http://schemas.microsoft.com/office/powerpoint/2010/main" val="37410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14157</TotalTime>
  <Words>367</Words>
  <Application>Microsoft Office PowerPoint</Application>
  <PresentationFormat>Widescreen</PresentationFormat>
  <Paragraphs>90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Blackadder ITC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Kuo Vincent</dc:creator>
  <cp:lastModifiedBy>Jyrki Oraskari</cp:lastModifiedBy>
  <cp:revision>132</cp:revision>
  <dcterms:created xsi:type="dcterms:W3CDTF">2016-05-19T11:11:09Z</dcterms:created>
  <dcterms:modified xsi:type="dcterms:W3CDTF">2017-03-06T11:39:41Z</dcterms:modified>
</cp:coreProperties>
</file>