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86" r:id="rId4"/>
    <p:sldId id="287" r:id="rId5"/>
    <p:sldId id="279" r:id="rId6"/>
    <p:sldId id="280" r:id="rId7"/>
    <p:sldId id="285" r:id="rId8"/>
    <p:sldId id="282" r:id="rId9"/>
    <p:sldId id="283" r:id="rId10"/>
    <p:sldId id="284" r:id="rId11"/>
    <p:sldId id="281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824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F4C0-D482-4B6A-8DBE-65B655F309B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985B0-5C83-4CC2-9F32-76E045B6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333-84C9-475D-BF48-B7B931D6F07D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92BA-746E-44A8-A289-6A7FFC422B3F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DB0E-D07B-4B80-88D6-FAB8DBBC000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8EF-B453-44C3-9EF9-6F4750DF51C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609-EB5C-49DB-868F-BF5EF445E06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B33C-8CAA-4A6A-80BB-50CEEDDE2C15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F21-026F-4D5F-8F92-96253A848D29}" type="datetime1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2139-EC6B-45D9-A033-A46CBF06D40F}" type="datetime1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C436-A5C2-4F8F-A053-7976A1859363}" type="datetime1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58C8-2841-4BBC-AFB7-60111BF7C5B3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6847-D0A7-4183-AA57-EC13871CD33B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FDB-6C93-4384-9B3F-0C41DC88BACF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jyrki.oraskari@aalto.f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10" Type="http://schemas.openxmlformats.org/officeDocument/2006/relationships/image" Target="../media/image10.JPG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3" y="130629"/>
            <a:ext cx="1035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WebID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Authorization Using Linked Data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2" y="2337527"/>
            <a:ext cx="2841217" cy="2841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821" y="5477427"/>
            <a:ext cx="327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Jyrki Oraskari</a:t>
            </a:r>
          </a:p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jyrki.oraskari@aalto.fi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292" y="5089480"/>
            <a:ext cx="1385755" cy="12386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5061" y="58518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600" dirty="0" err="1"/>
              <a:t>Bindset</a:t>
            </a:r>
            <a:r>
              <a:rPr lang="fi-FI" sz="1600" dirty="0"/>
              <a:t> oli:</a:t>
            </a:r>
          </a:p>
          <a:p>
            <a:r>
              <a:rPr lang="fi-FI" sz="1600" dirty="0"/>
              <a:t>[e="65537"^^&lt;http://www.w3.org/2001/XMLSchema#int&gt;;m="be348a20c953302f5d2303aebc3b072710832cc0e0121c06b131c16e2341f3fcb9355474f4751715d5c9599880eb9abf3cddd853602509847b2bf8e356ef2d5713194a334f7c3547aecd2cd4dfd9c63f22ff530c234b909c30d65d6b33fc90a7c12a2e31697ce74c8366b021a069124add7c00acab2da7e730c46a295a7fd17641a81c7430419c8016d3237cf3a2e5f7db90668748d920015314e31e09efd237b0cf64558743543dfece6b7c22d149341b0cf15e5757352d3bd2cba02b9723f6a5638d108a7150c6e7a24193aa59c88b37a0d1b5fe296598896ba2a06b79240ee46b271016b8805281b3be5c6f9bf3353073041084786be1dd06f1701b072581"^^&lt;http://www.w3.org/2001/XMLSchema#hexBinary&gt;]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070" y="4489968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/>
              <a:t>toInteger</a:t>
            </a:r>
            <a:endParaRPr lang="fi-FI" dirty="0"/>
          </a:p>
          <a:p>
            <a:r>
              <a:rPr lang="fi-FI" dirty="0" err="1"/>
              <a:t>exp</a:t>
            </a:r>
            <a:r>
              <a:rPr lang="fi-FI" dirty="0"/>
              <a:t> == </a:t>
            </a:r>
            <a:r>
              <a:rPr lang="fi-FI" dirty="0" err="1"/>
              <a:t>certRsakey.getPublicExponent</a:t>
            </a:r>
            <a:r>
              <a:rPr lang="fi-FI" dirty="0"/>
              <a:t> &amp;&amp; </a:t>
            </a:r>
            <a:r>
              <a:rPr lang="fi-FI" dirty="0" err="1"/>
              <a:t>mod</a:t>
            </a:r>
            <a:r>
              <a:rPr lang="fi-FI" dirty="0"/>
              <a:t> == </a:t>
            </a:r>
            <a:r>
              <a:rPr lang="fi-FI" dirty="0" err="1"/>
              <a:t>certRsakey.getModulus</a:t>
            </a:r>
            <a:r>
              <a:rPr lang="fi-FI" dirty="0"/>
              <a:t>()</a:t>
            </a:r>
          </a:p>
          <a:p>
            <a:endParaRPr lang="fi-FI" dirty="0"/>
          </a:p>
          <a:p>
            <a:r>
              <a:rPr lang="fi-FI" dirty="0">
                <a:solidFill>
                  <a:srgbClr val="00B050"/>
                </a:solidFill>
              </a:rPr>
              <a:t>WEBID </a:t>
            </a:r>
            <a:r>
              <a:rPr lang="fi-FI" dirty="0" err="1">
                <a:solidFill>
                  <a:srgbClr val="00B050"/>
                </a:solidFill>
              </a:rPr>
              <a:t>cert</a:t>
            </a:r>
            <a:r>
              <a:rPr lang="fi-FI" dirty="0">
                <a:solidFill>
                  <a:srgbClr val="00B050"/>
                </a:solidFill>
              </a:rPr>
              <a:t> </a:t>
            </a:r>
            <a:r>
              <a:rPr lang="fi-FI" dirty="0" err="1">
                <a:solidFill>
                  <a:srgbClr val="00B050"/>
                </a:solidFill>
              </a:rPr>
              <a:t>verified</a:t>
            </a:r>
            <a:r>
              <a:rPr lang="fi-FI" dirty="0">
                <a:solidFill>
                  <a:srgbClr val="00B050"/>
                </a:solidFill>
              </a:rPr>
              <a:t> OK</a:t>
            </a:r>
          </a:p>
          <a:p>
            <a:r>
              <a:rPr lang="fi-FI" dirty="0">
                <a:solidFill>
                  <a:srgbClr val="00B050"/>
                </a:solidFill>
              </a:rPr>
              <a:t>WEBID </a:t>
            </a:r>
            <a:r>
              <a:rPr lang="fi-FI" dirty="0" err="1">
                <a:solidFill>
                  <a:srgbClr val="00B050"/>
                </a:solidFill>
              </a:rPr>
              <a:t>cert</a:t>
            </a:r>
            <a:r>
              <a:rPr lang="fi-FI" dirty="0">
                <a:solidFill>
                  <a:srgbClr val="00B050"/>
                </a:solidFill>
              </a:rPr>
              <a:t> </a:t>
            </a:r>
            <a:r>
              <a:rPr lang="fi-FI" dirty="0" err="1">
                <a:solidFill>
                  <a:srgbClr val="00B050"/>
                </a:solidFill>
              </a:rPr>
              <a:t>verified</a:t>
            </a:r>
            <a:r>
              <a:rPr lang="fi-FI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070" y="351186"/>
            <a:ext cx="483373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err="1"/>
              <a:t>cert</a:t>
            </a:r>
            <a:r>
              <a:rPr lang="fi-FI" sz="1600" dirty="0"/>
              <a:t> </a:t>
            </a:r>
            <a:r>
              <a:rPr lang="fi-FI" sz="1600" dirty="0" err="1"/>
              <a:t>public</a:t>
            </a:r>
            <a:r>
              <a:rPr lang="fi-FI" sz="1600" dirty="0"/>
              <a:t> exp:65537</a:t>
            </a:r>
          </a:p>
          <a:p>
            <a:r>
              <a:rPr lang="fi-FI" sz="1600" dirty="0" err="1"/>
              <a:t>cert</a:t>
            </a:r>
            <a:r>
              <a:rPr lang="fi-FI" sz="1600" dirty="0"/>
              <a:t> </a:t>
            </a:r>
            <a:r>
              <a:rPr lang="fi-FI" sz="1600" dirty="0" err="1"/>
              <a:t>public</a:t>
            </a:r>
            <a:r>
              <a:rPr lang="fi-FI" sz="1600" dirty="0"/>
              <a:t> </a:t>
            </a:r>
            <a:r>
              <a:rPr lang="fi-FI" sz="1600" dirty="0" err="1"/>
              <a:t>mod</a:t>
            </a:r>
            <a:r>
              <a:rPr lang="fi-FI" sz="1600" dirty="0"/>
              <a:t>:</a:t>
            </a:r>
          </a:p>
          <a:p>
            <a:r>
              <a:rPr lang="fi-FI" sz="1600" dirty="0"/>
              <a:t>24011186167571257354622530793640923500460778119344214049852814597359393395205425384626096565183432151670496122792748680262053787291038548066606309353067902661201998524775320969590654111920436651793353940699646105301248424866190659055907914045782009562459969949987446646307196822670259418398894796427183515678097169075280850924980693147054842234364602641411661667329092765433619533566070708054269174331838628590663718433485201645962153182129624374354669996793162237075959268416497083104534193804507758771913331687886898974522733958943311456072458630509955767529020144929034602224663665936356818286777379071164687000961</a:t>
            </a:r>
          </a:p>
        </p:txBody>
      </p:sp>
    </p:spTree>
    <p:extLst>
      <p:ext uri="{BB962C8B-B14F-4D97-AF65-F5344CB8AC3E}">
        <p14:creationId xmlns:p14="http://schemas.microsoft.com/office/powerpoint/2010/main" val="24896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452437"/>
            <a:ext cx="7096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998" y="22201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8" y="877741"/>
            <a:ext cx="103632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998" y="329776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081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998" y="22201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8" y="877741"/>
            <a:ext cx="103632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998" y="329776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-2809462"/>
            <a:ext cx="12192000" cy="966746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5087" y="1998713"/>
            <a:ext cx="5624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fi-FI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Jyrki Oraskari (jyrki.oraskari@aalto.fi)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416" y="235849"/>
            <a:ext cx="970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WebID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Certificate</a:t>
            </a:r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14500"/>
            <a:ext cx="1615956" cy="18621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05017" y="1127588"/>
            <a:ext cx="3679391" cy="828190"/>
            <a:chOff x="2715111" y="659668"/>
            <a:chExt cx="3679391" cy="828190"/>
          </a:xfrm>
        </p:grpSpPr>
        <p:sp>
          <p:nvSpPr>
            <p:cNvPr id="14" name="Rectangle 13"/>
            <p:cNvSpPr/>
            <p:nvPr/>
          </p:nvSpPr>
          <p:spPr>
            <a:xfrm>
              <a:off x="2849806" y="732090"/>
              <a:ext cx="3544696" cy="387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HTTPS://bob.web/#i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111" y="659668"/>
              <a:ext cx="828190" cy="828190"/>
            </a:xfrm>
            <a:prstGeom prst="rect">
              <a:avLst/>
            </a:prstGeom>
          </p:spPr>
        </p:pic>
      </p:grpSp>
      <p:pic>
        <p:nvPicPr>
          <p:cNvPr id="1026" name="Picture 2" descr="http://2.bp.blogspot.com/_Vih47FRqjUA/TIu36Fy4eUI/AAAAAAAABec/RH4SWk4nt94/s1600/parchment-memories-blank-pap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07" y="1713907"/>
            <a:ext cx="1454401" cy="17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certificate"/>
          <p:cNvSpPr>
            <a:spLocks noChangeAspect="1" noChangeArrowheads="1"/>
          </p:cNvSpPr>
          <p:nvPr/>
        </p:nvSpPr>
        <p:spPr bwMode="auto">
          <a:xfrm>
            <a:off x="4819015" y="2626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12" name="Group 11"/>
          <p:cNvGrpSpPr/>
          <p:nvPr/>
        </p:nvGrpSpPr>
        <p:grpSpPr>
          <a:xfrm>
            <a:off x="1656440" y="3952346"/>
            <a:ext cx="2631168" cy="1795645"/>
            <a:chOff x="307975" y="3334900"/>
            <a:chExt cx="4082713" cy="3154823"/>
          </a:xfrm>
        </p:grpSpPr>
        <p:pic>
          <p:nvPicPr>
            <p:cNvPr id="3078" name="Picture 6" descr="http://certificatestemplate.com/wp-content/uploads/2016/05/certificate-of-achievement-templat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3334900"/>
              <a:ext cx="4082713" cy="3154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49300" y="3822700"/>
              <a:ext cx="3162760" cy="411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 err="1">
                  <a:solidFill>
                    <a:schemeClr val="tx1"/>
                  </a:solidFill>
                  <a:latin typeface="Blackadder ITC" panose="04020505051007020D02" pitchFamily="82" charset="0"/>
                </a:rPr>
                <a:t>Self</a:t>
              </a:r>
              <a:r>
                <a:rPr lang="fi-FI" sz="2400" b="1" dirty="0">
                  <a:solidFill>
                    <a:schemeClr val="tx1"/>
                  </a:solidFill>
                  <a:latin typeface="Blackadder ITC" panose="04020505051007020D02" pitchFamily="82" charset="0"/>
                </a:rPr>
                <a:t> </a:t>
              </a:r>
              <a:r>
                <a:rPr lang="fi-FI" sz="2400" b="1" dirty="0" err="1">
                  <a:solidFill>
                    <a:schemeClr val="tx1"/>
                  </a:solidFill>
                  <a:latin typeface="Blackadder ITC" panose="04020505051007020D02" pitchFamily="82" charset="0"/>
                </a:rPr>
                <a:t>Certificate</a:t>
              </a:r>
              <a:endParaRPr lang="fi-FI" sz="2400" b="1" dirty="0">
                <a:solidFill>
                  <a:schemeClr val="tx1"/>
                </a:solidFill>
                <a:latin typeface="Blackadder ITC" panose="04020505051007020D02" pitchFamily="8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57900" y="5126977"/>
              <a:ext cx="782862" cy="9060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ME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005017" y="3108960"/>
            <a:ext cx="828190" cy="77070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564761" y="708387"/>
            <a:ext cx="3385939" cy="4605850"/>
            <a:chOff x="391484" y="206940"/>
            <a:chExt cx="3385939" cy="4605850"/>
          </a:xfrm>
        </p:grpSpPr>
        <p:sp>
          <p:nvSpPr>
            <p:cNvPr id="31" name="Rectangle 30"/>
            <p:cNvSpPr/>
            <p:nvPr/>
          </p:nvSpPr>
          <p:spPr>
            <a:xfrm>
              <a:off x="391484" y="1051610"/>
              <a:ext cx="3282443" cy="3761180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2" name="Cloud 31"/>
            <p:cNvSpPr/>
            <p:nvPr/>
          </p:nvSpPr>
          <p:spPr>
            <a:xfrm>
              <a:off x="661738" y="2649274"/>
              <a:ext cx="2547444" cy="198288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111" y="206940"/>
              <a:ext cx="1443312" cy="144331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049" y="3010862"/>
              <a:ext cx="1618020" cy="144862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183" y="2599410"/>
              <a:ext cx="923734" cy="93839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7" y="3496531"/>
              <a:ext cx="1137540" cy="852191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H="1">
              <a:off x="1505830" y="3693762"/>
              <a:ext cx="338632" cy="594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4359909" y="2325189"/>
            <a:ext cx="4901657" cy="2073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07155" y="2581688"/>
            <a:ext cx="4905" cy="1842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979150" y="2151699"/>
            <a:ext cx="5282416" cy="606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uva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55" y="4541348"/>
            <a:ext cx="2524548" cy="18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5" y="612706"/>
            <a:ext cx="5124450" cy="463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109662"/>
            <a:ext cx="5124450" cy="463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1" y="1957801"/>
            <a:ext cx="5124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460" y="439127"/>
            <a:ext cx="85012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cert</a:t>
            </a:r>
            <a:r>
              <a:rPr lang="fi-FI" sz="1600" dirty="0"/>
              <a:t>:    &lt;http://www.w3.org/ns/auth/cert#&gt;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rdf</a:t>
            </a:r>
            <a:r>
              <a:rPr lang="fi-FI" sz="1600" dirty="0"/>
              <a:t>:     &lt;http://www.w3.org/1999/02/22-rdf-syntax-ns#&gt;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foaf</a:t>
            </a:r>
            <a:r>
              <a:rPr lang="fi-FI" sz="1600" dirty="0"/>
              <a:t>:    &lt;http://xmlns.com/foaf/0.1/&gt;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dc:      &lt;http://purl.org/dc/elements/1.1/&gt; .</a:t>
            </a:r>
          </a:p>
          <a:p>
            <a:endParaRPr lang="fi-FI" sz="1600" dirty="0"/>
          </a:p>
          <a:p>
            <a:r>
              <a:rPr lang="fi-FI" sz="1600" dirty="0"/>
              <a:t>&lt;https://www.cs.hut.fi/~joraskar/webid/jyrkio#me&gt;</a:t>
            </a:r>
          </a:p>
          <a:p>
            <a:r>
              <a:rPr lang="fi-FI" sz="1600" dirty="0"/>
              <a:t>      a       </a:t>
            </a:r>
            <a:r>
              <a:rPr lang="fi-FI" sz="1600" dirty="0" err="1"/>
              <a:t>foaf:Person</a:t>
            </a:r>
            <a:r>
              <a:rPr lang="fi-FI" sz="1600" dirty="0"/>
              <a:t>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cert:key</a:t>
            </a:r>
            <a:endParaRPr lang="fi-FI" sz="1600" dirty="0"/>
          </a:p>
          <a:p>
            <a:r>
              <a:rPr lang="fi-FI" sz="1600" dirty="0"/>
              <a:t>              [ a       </a:t>
            </a:r>
            <a:r>
              <a:rPr lang="fi-FI" sz="1600" dirty="0" err="1"/>
              <a:t>cert:RSAPublicKey</a:t>
            </a:r>
            <a:r>
              <a:rPr lang="fi-FI" sz="1600" dirty="0"/>
              <a:t> ;</a:t>
            </a:r>
          </a:p>
          <a:p>
            <a:r>
              <a:rPr lang="fi-FI" sz="1600" dirty="0"/>
              <a:t>                </a:t>
            </a:r>
            <a:r>
              <a:rPr lang="fi-FI" sz="1600" dirty="0" err="1"/>
              <a:t>cert:exponent</a:t>
            </a:r>
            <a:r>
              <a:rPr lang="fi-FI" sz="1600" dirty="0"/>
              <a:t> "65537" ;</a:t>
            </a:r>
          </a:p>
          <a:p>
            <a:r>
              <a:rPr lang="fi-FI" sz="1600" dirty="0"/>
              <a:t>                </a:t>
            </a:r>
            <a:r>
              <a:rPr lang="fi-FI" sz="1600" dirty="0" err="1"/>
              <a:t>cert:modulus</a:t>
            </a:r>
            <a:r>
              <a:rPr lang="fi-FI" sz="1600" dirty="0"/>
              <a:t> "b274c48ad46c0887c184951263484afcb12807cf11de8e40d6a0211c8cb6282684922635411a8fe96eecfcda8ecb0fde0aab81f504acb27b66da2e70e00fcbd262b0298b26605ccd61507ab007a6ffd55a874b3159dd83882fed440b85a14f4c81d497be0a46128e5ee00e6d8db78471b502ca96ad42adfff8e815250221f2e7"^^&lt;http://www.w3.org/2001/XMLSchema#hexBinary&gt;</a:t>
            </a:r>
          </a:p>
          <a:p>
            <a:r>
              <a:rPr lang="fi-FI" sz="1600" dirty="0"/>
              <a:t>              ]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foaf:name</a:t>
            </a:r>
            <a:r>
              <a:rPr lang="fi-FI" sz="1600" dirty="0"/>
              <a:t> "Jyrki Oraskari" .</a:t>
            </a:r>
          </a:p>
          <a:p>
            <a:endParaRPr lang="fi-FI" sz="1600" dirty="0"/>
          </a:p>
          <a:p>
            <a:r>
              <a:rPr lang="fi-FI" sz="1600" dirty="0"/>
              <a:t>&lt;https://www.cs.hut.fi/~joraskar/webid/jyrkio&gt;</a:t>
            </a:r>
          </a:p>
          <a:p>
            <a:r>
              <a:rPr lang="fi-FI" sz="1600" dirty="0"/>
              <a:t>      a       </a:t>
            </a:r>
            <a:r>
              <a:rPr lang="fi-FI" sz="1600" dirty="0" err="1"/>
              <a:t>foaf:PersonalProfileDocument</a:t>
            </a:r>
            <a:r>
              <a:rPr lang="fi-FI" sz="1600" dirty="0"/>
              <a:t>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dc:title</a:t>
            </a:r>
            <a:r>
              <a:rPr lang="fi-FI" sz="1600" dirty="0"/>
              <a:t> "Jyrki </a:t>
            </a:r>
            <a:r>
              <a:rPr lang="fi-FI" sz="1600" dirty="0" err="1"/>
              <a:t>Oraskari's</a:t>
            </a:r>
            <a:r>
              <a:rPr lang="fi-FI" sz="1600" dirty="0"/>
              <a:t> FOAF </a:t>
            </a:r>
            <a:r>
              <a:rPr lang="fi-FI" sz="1600" dirty="0" err="1"/>
              <a:t>Profile</a:t>
            </a:r>
            <a:r>
              <a:rPr lang="fi-FI" sz="1600" dirty="0"/>
              <a:t>"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foaf:maker</a:t>
            </a:r>
            <a:r>
              <a:rPr lang="fi-FI" sz="1600" dirty="0"/>
              <a:t> &lt;https://www.cs.hut.fi/~joraskar/webid/jyrkio#me&gt;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foaf:primaryTopic</a:t>
            </a:r>
            <a:r>
              <a:rPr lang="fi-FI" sz="1600" dirty="0"/>
              <a:t> &lt;https://www.cs.hut.fi/~joraskar/webid/jyrkio#me&gt; .</a:t>
            </a:r>
          </a:p>
        </p:txBody>
      </p:sp>
    </p:spTree>
    <p:extLst>
      <p:ext uri="{BB962C8B-B14F-4D97-AF65-F5344CB8AC3E}">
        <p14:creationId xmlns:p14="http://schemas.microsoft.com/office/powerpoint/2010/main" val="136289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4" y="976573"/>
            <a:ext cx="7662863" cy="51109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70646" y="2335697"/>
            <a:ext cx="3150705" cy="288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611528" y="133385"/>
            <a:ext cx="518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https://architect.local.org:8443/protected/data/hello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4213225"/>
            <a:ext cx="4200525" cy="214312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8352447">
            <a:off x="6406081" y="2402394"/>
            <a:ext cx="644543" cy="1635573"/>
          </a:xfrm>
          <a:prstGeom prst="downArrow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64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19200"/>
            <a:ext cx="9277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19200"/>
            <a:ext cx="9277350" cy="44196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28191" y="2454965"/>
            <a:ext cx="4303644" cy="198783"/>
          </a:xfrm>
          <a:prstGeom prst="roundRect">
            <a:avLst/>
          </a:prstGeom>
          <a:noFill/>
          <a:ln w="88900">
            <a:solidFill>
              <a:srgbClr val="FF0000">
                <a:alpha val="21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5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2304" y="4406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exp:65537</a:t>
            </a:r>
          </a:p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mod</a:t>
            </a:r>
            <a:r>
              <a:rPr lang="fi-FI" dirty="0"/>
              <a:t>:</a:t>
            </a:r>
          </a:p>
          <a:p>
            <a:r>
              <a:rPr lang="fi-FI" dirty="0"/>
              <a:t>24011186167571257354622530793640923500460778119344214049852814597359393395205425384626096565183432151670496122792748680262053787291038548066606309353067902661201998524775320969590654111920436651793753940699646105301248424866191659055907914045782009562459969949987446646307196822670259418398894796427183515678097169075280850924980693147054842234364602641411661667329092765433619533566070708054269174331838628590663718633485201645962153182129624474354669996793162237075959268416497083104534193804507758771913331687886898974522734958943311456072458630509955767529020144929034602224663665936356818286777379071164687000961</a:t>
            </a:r>
          </a:p>
        </p:txBody>
      </p:sp>
    </p:spTree>
    <p:extLst>
      <p:ext uri="{BB962C8B-B14F-4D97-AF65-F5344CB8AC3E}">
        <p14:creationId xmlns:p14="http://schemas.microsoft.com/office/powerpoint/2010/main" val="3741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5713" y="2716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exp:65537</a:t>
            </a:r>
          </a:p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mod</a:t>
            </a:r>
            <a:r>
              <a:rPr lang="fi-FI" dirty="0"/>
              <a:t>:</a:t>
            </a:r>
          </a:p>
          <a:p>
            <a:r>
              <a:rPr lang="fi-FI" dirty="0"/>
              <a:t>24011186167571257354622530793640923500460778119344214049852814597359393395205425384626096565183432151670496122792748680262053787291038548066606309353067902661201998524775320969590654111920436651793753940699646105301248424866180659055907914045782009562459969949987446646307196822670259418398894796427183515678097169075280850924980693147054842234364602641411661667329092765433619533566070708054269174331838628590663718433475201645962153182129624384354669996793162237075959268416497083104534193804507758771913331687886898974522734958943311456072458630509955767529020144929034602224663665936356818286777379071164687000961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5844" y="3248873"/>
            <a:ext cx="5290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PREFIX </a:t>
            </a:r>
            <a:r>
              <a:rPr lang="fi-FI" dirty="0" err="1"/>
              <a:t>cert</a:t>
            </a:r>
            <a:r>
              <a:rPr lang="fi-FI" dirty="0"/>
              <a:t>: &lt;http://www.w3.org/ns/auth/cert#&gt;</a:t>
            </a:r>
          </a:p>
          <a:p>
            <a:r>
              <a:rPr lang="fi-FI" dirty="0"/>
              <a:t>PREFIX </a:t>
            </a:r>
            <a:r>
              <a:rPr lang="fi-FI" dirty="0" err="1"/>
              <a:t>rsa</a:t>
            </a:r>
            <a:r>
              <a:rPr lang="fi-FI" dirty="0"/>
              <a:t>: &lt;http://www.w3.org/ns/auth/rsa#&gt;</a:t>
            </a:r>
          </a:p>
          <a:p>
            <a:r>
              <a:rPr lang="fi-FI" dirty="0"/>
              <a:t>SELECT ?m ?e ?</a:t>
            </a:r>
            <a:r>
              <a:rPr lang="fi-FI" dirty="0" err="1"/>
              <a:t>mod</a:t>
            </a:r>
            <a:r>
              <a:rPr lang="fi-FI" dirty="0"/>
              <a:t> ?</a:t>
            </a:r>
            <a:r>
              <a:rPr lang="fi-FI" dirty="0" err="1"/>
              <a:t>exp</a:t>
            </a:r>
            <a:r>
              <a:rPr lang="fi-FI" dirty="0"/>
              <a:t> FROM &lt;https://jyrkio2.databox.me/profile/card&gt;</a:t>
            </a:r>
          </a:p>
          <a:p>
            <a:r>
              <a:rPr lang="fi-FI" dirty="0"/>
              <a:t>WHERE {  { ?</a:t>
            </a:r>
            <a:r>
              <a:rPr lang="fi-FI" dirty="0" err="1"/>
              <a:t>key</a:t>
            </a:r>
            <a:r>
              <a:rPr lang="fi-FI" dirty="0"/>
              <a:t> </a:t>
            </a:r>
            <a:r>
              <a:rPr lang="fi-FI" dirty="0" err="1"/>
              <a:t>cert:identity</a:t>
            </a:r>
            <a:r>
              <a:rPr lang="fi-FI" dirty="0"/>
              <a:t> ?</a:t>
            </a:r>
            <a:r>
              <a:rPr lang="fi-FI" dirty="0" err="1"/>
              <a:t>agent</a:t>
            </a:r>
            <a:r>
              <a:rPr lang="fi-FI" dirty="0"/>
              <a:t> }  </a:t>
            </a:r>
          </a:p>
          <a:p>
            <a:r>
              <a:rPr lang="fi-FI" dirty="0"/>
              <a:t>	UNION  { ?</a:t>
            </a:r>
            <a:r>
              <a:rPr lang="fi-FI" dirty="0" err="1"/>
              <a:t>agent</a:t>
            </a:r>
            <a:r>
              <a:rPr lang="fi-FI" dirty="0"/>
              <a:t> </a:t>
            </a:r>
            <a:r>
              <a:rPr lang="fi-FI" dirty="0" err="1"/>
              <a:t>cert:key</a:t>
            </a:r>
            <a:r>
              <a:rPr lang="fi-FI" dirty="0"/>
              <a:t> ?</a:t>
            </a:r>
            <a:r>
              <a:rPr lang="fi-FI" dirty="0" err="1"/>
              <a:t>key</a:t>
            </a:r>
            <a:r>
              <a:rPr lang="fi-FI" dirty="0"/>
              <a:t> } </a:t>
            </a:r>
          </a:p>
          <a:p>
            <a:r>
              <a:rPr lang="fi-FI" dirty="0"/>
              <a:t>	 ?</a:t>
            </a:r>
            <a:r>
              <a:rPr lang="fi-FI" dirty="0" err="1"/>
              <a:t>key</a:t>
            </a:r>
            <a:r>
              <a:rPr lang="fi-FI" dirty="0"/>
              <a:t> </a:t>
            </a:r>
            <a:r>
              <a:rPr lang="fi-FI" dirty="0" err="1"/>
              <a:t>cert:modulus</a:t>
            </a:r>
            <a:r>
              <a:rPr lang="fi-FI" dirty="0"/>
              <a:t> ?m ;       </a:t>
            </a:r>
          </a:p>
          <a:p>
            <a:r>
              <a:rPr lang="fi-FI" dirty="0"/>
              <a:t>		</a:t>
            </a:r>
            <a:r>
              <a:rPr lang="fi-FI" dirty="0" err="1"/>
              <a:t>cert:exponent</a:t>
            </a:r>
            <a:r>
              <a:rPr lang="fi-FI" dirty="0"/>
              <a:t> ?e .   </a:t>
            </a:r>
          </a:p>
          <a:p>
            <a:r>
              <a:rPr lang="fi-FI" dirty="0"/>
              <a:t>	OPTIONAL { ?m </a:t>
            </a:r>
            <a:r>
              <a:rPr lang="fi-FI" dirty="0" err="1"/>
              <a:t>cert:hex</a:t>
            </a:r>
            <a:r>
              <a:rPr lang="fi-FI" dirty="0"/>
              <a:t> ?</a:t>
            </a:r>
            <a:r>
              <a:rPr lang="fi-FI" dirty="0" err="1"/>
              <a:t>mod</a:t>
            </a:r>
            <a:r>
              <a:rPr lang="fi-FI" dirty="0"/>
              <a:t> . }   </a:t>
            </a:r>
          </a:p>
          <a:p>
            <a:r>
              <a:rPr lang="fi-FI" dirty="0"/>
              <a:t>	OPTIONAL { ?e </a:t>
            </a:r>
            <a:r>
              <a:rPr lang="fi-FI" dirty="0" err="1"/>
              <a:t>cert:decimal</a:t>
            </a:r>
            <a:r>
              <a:rPr lang="fi-FI" dirty="0"/>
              <a:t> ?</a:t>
            </a:r>
            <a:r>
              <a:rPr lang="fi-FI" dirty="0" err="1"/>
              <a:t>exp</a:t>
            </a:r>
            <a:r>
              <a:rPr lang="fi-FI" dirty="0"/>
              <a:t> . }}</a:t>
            </a:r>
          </a:p>
        </p:txBody>
      </p:sp>
    </p:spTree>
    <p:extLst>
      <p:ext uri="{BB962C8B-B14F-4D97-AF65-F5344CB8AC3E}">
        <p14:creationId xmlns:p14="http://schemas.microsoft.com/office/powerpoint/2010/main" val="23085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14129</TotalTime>
  <Words>269</Words>
  <Application>Microsoft Office PowerPoint</Application>
  <PresentationFormat>Widescreen</PresentationFormat>
  <Paragraphs>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Kuo Vincent</dc:creator>
  <cp:lastModifiedBy>Jyrki Oraskari</cp:lastModifiedBy>
  <cp:revision>127</cp:revision>
  <dcterms:created xsi:type="dcterms:W3CDTF">2016-05-19T11:11:09Z</dcterms:created>
  <dcterms:modified xsi:type="dcterms:W3CDTF">2017-03-06T07:20:34Z</dcterms:modified>
</cp:coreProperties>
</file>