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173d77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173d77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7fe96f9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7fe96f9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7fe96f91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7fe96f91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7fe96f91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7fe96f91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7fe96f91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7fe96f91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7fe96f91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7fe96f91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7fe96f91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7fe96f91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7fe96f91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7fe96f91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7fe96f91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7fe96f91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7fe96f91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7fe96f91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7fe96f91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7fe96f91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173d77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173d77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7fe96f91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7fe96f91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7fe96f91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7fe96f91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7fe96f91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7fe96f91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7fe96f91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7fe96f91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7fe96f91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57fe96f91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7fe96f91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7fe96f91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7fe96f91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57fe96f91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7fe96f91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7fe96f91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7fe96f91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7fe96f91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7fe96f91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57fe96f91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173d77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173d77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7fe96f91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7fe96f91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57fe96f91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57fe96f91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57fe96f91d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57fe96f91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57fe96f91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57fe96f91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57fe96f91d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57fe96f91d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7fe96f91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7fe96f91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7fe96f91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57fe96f91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57fe96f91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57fe96f91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57fe96f91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57fe96f91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57fe96f91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57fe96f91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7fe96f91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7fe96f91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57fe96f91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57fe96f91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57fe96f91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57fe96f91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57fe96f91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57fe96f91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57fe96f91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57fe96f91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7fe96f91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7fe96f91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7fe96f91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7fe96f91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7fe96f91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7fe96f91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7fe96f9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7fe96f9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7fe96f91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7fe96f91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pic>
        <p:nvPicPr>
          <p:cNvPr id="162" name="Google Shape;162;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3" name="Google Shape;163;p3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64" name="Google Shape;164;p34"/>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Large Language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There are two main types of APIs in Langchain:</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LLM</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Text Completion Model: Returns the most likely text to continue</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Chat</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Converses with back and forth messages, can also have a “system” prompt.</a:t>
            </a:r>
            <a:endParaRPr sz="2500">
              <a:latin typeface="Montserrat"/>
              <a:ea typeface="Montserrat"/>
              <a:cs typeface="Montserrat"/>
              <a:sym typeface="Montserrat"/>
            </a:endParaRPr>
          </a:p>
        </p:txBody>
      </p:sp>
      <p:pic>
        <p:nvPicPr>
          <p:cNvPr id="165" name="Google Shape;165;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pic>
        <p:nvPicPr>
          <p:cNvPr id="170" name="Google Shape;170;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1" name="Google Shape;171;p3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72" name="Google Shape;172;p35"/>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Large Language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supports </a:t>
            </a:r>
            <a:r>
              <a:rPr b="1" i="1" lang="en" sz="2500" u="sng">
                <a:latin typeface="Montserrat"/>
                <a:ea typeface="Montserrat"/>
                <a:cs typeface="Montserrat"/>
                <a:sym typeface="Montserrat"/>
              </a:rPr>
              <a:t>many</a:t>
            </a:r>
            <a:r>
              <a:rPr lang="en" sz="2500">
                <a:latin typeface="Montserrat"/>
                <a:ea typeface="Montserrat"/>
                <a:cs typeface="Montserrat"/>
                <a:sym typeface="Montserrat"/>
              </a:rPr>
              <a:t> different services:</a:t>
            </a:r>
            <a:endParaRPr sz="2500">
              <a:latin typeface="Montserrat"/>
              <a:ea typeface="Montserrat"/>
              <a:cs typeface="Montserrat"/>
              <a:sym typeface="Montserrat"/>
            </a:endParaRPr>
          </a:p>
          <a:p>
            <a:pPr indent="-387350" lvl="2" marL="1371600" rtl="0" algn="l">
              <a:spcBef>
                <a:spcPts val="0"/>
              </a:spcBef>
              <a:spcAft>
                <a:spcPts val="0"/>
              </a:spcAft>
              <a:buClr>
                <a:srgbClr val="7932FC"/>
              </a:buClr>
              <a:buSzPts val="2500"/>
              <a:buFont typeface="Montserrat"/>
              <a:buChar char="■"/>
            </a:pPr>
            <a:r>
              <a:rPr b="1" lang="en" sz="2500" u="sng">
                <a:solidFill>
                  <a:srgbClr val="7932FC"/>
                </a:solidFill>
                <a:latin typeface="Montserrat"/>
                <a:ea typeface="Montserrat"/>
                <a:cs typeface="Montserrat"/>
                <a:sym typeface="Montserrat"/>
              </a:rPr>
              <a:t>https://python.langchain.com/docs/modules/model_io/models/llms/</a:t>
            </a:r>
            <a:endParaRPr b="1" sz="2500" u="sng">
              <a:solidFill>
                <a:srgbClr val="7932FC"/>
              </a:solidFill>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In this course, we will focus on the OpenAI API, since it is the most popular, and due to upcoming changes post GPT-4 wide release, we will also focus on the Chat Completion API.</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Note that later when we learn about chains the API calls will look very similar.</a:t>
            </a:r>
            <a:endParaRPr sz="2500">
              <a:latin typeface="Montserrat"/>
              <a:ea typeface="Montserrat"/>
              <a:cs typeface="Montserrat"/>
              <a:sym typeface="Montserrat"/>
            </a:endParaRPr>
          </a:p>
        </p:txBody>
      </p:sp>
      <p:pic>
        <p:nvPicPr>
          <p:cNvPr id="173" name="Google Shape;173;p3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9" name="Google Shape;179;p3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80" name="Google Shape;180;p36"/>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Large Language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Make sure you’ve created an OpenAI API before continuing, or if you’ve decided to use a different model or service, check out the API connection calls in the documentation previously linked (we will also explore this in the lecture).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Let’s get started with some basic LLM calls using LangChain!</a:t>
            </a:r>
            <a:endParaRPr sz="2500">
              <a:latin typeface="Montserrat"/>
              <a:ea typeface="Montserrat"/>
              <a:cs typeface="Montserrat"/>
              <a:sym typeface="Montserrat"/>
            </a:endParaRPr>
          </a:p>
        </p:txBody>
      </p:sp>
      <p:pic>
        <p:nvPicPr>
          <p:cNvPr id="181" name="Google Shape;181;p3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85" name="Shape 185"/>
        <p:cNvGrpSpPr/>
        <p:nvPr/>
      </p:nvGrpSpPr>
      <p:grpSpPr>
        <a:xfrm>
          <a:off x="0" y="0"/>
          <a:ext cx="0" cy="0"/>
          <a:chOff x="0" y="0"/>
          <a:chExt cx="0" cy="0"/>
        </a:xfrm>
      </p:grpSpPr>
      <p:pic>
        <p:nvPicPr>
          <p:cNvPr id="186" name="Google Shape;186;p37"/>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87" name="Google Shape;187;p37"/>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LLMs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Chat Models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3" name="Google Shape;193;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94" name="Google Shape;194;p38"/>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Chat</a:t>
            </a:r>
            <a:r>
              <a:rPr b="1" lang="en" sz="2500">
                <a:latin typeface="Montserrat"/>
                <a:ea typeface="Montserrat"/>
                <a:cs typeface="Montserrat"/>
                <a:sym typeface="Montserrat"/>
              </a:rPr>
              <a:t>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Chat Models have a series of messages, just like a chat text thread, except one side of the conversation is an AI LLM.</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creates 3 schema objects for this:</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SystemMessage</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General system tone or personality</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HumanMessage</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Human request or reply</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AIMessage: AI’s reply (more on this later!)</a:t>
            </a:r>
            <a:endParaRPr sz="2500">
              <a:latin typeface="Montserrat"/>
              <a:ea typeface="Montserrat"/>
              <a:cs typeface="Montserrat"/>
              <a:sym typeface="Montserrat"/>
            </a:endParaRPr>
          </a:p>
        </p:txBody>
      </p:sp>
      <p:pic>
        <p:nvPicPr>
          <p:cNvPr id="195" name="Google Shape;195;p3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9" name="Shape 199"/>
        <p:cNvGrpSpPr/>
        <p:nvPr/>
      </p:nvGrpSpPr>
      <p:grpSpPr>
        <a:xfrm>
          <a:off x="0" y="0"/>
          <a:ext cx="0" cy="0"/>
          <a:chOff x="0" y="0"/>
          <a:chExt cx="0" cy="0"/>
        </a:xfrm>
      </p:grpSpPr>
      <p:pic>
        <p:nvPicPr>
          <p:cNvPr id="200" name="Google Shape;200;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1" name="Google Shape;201;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02" name="Google Shape;202;p39"/>
          <p:cNvSpPr txBox="1"/>
          <p:nvPr/>
        </p:nvSpPr>
        <p:spPr>
          <a:xfrm>
            <a:off x="272000" y="854825"/>
            <a:ext cx="84567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Chat Models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03" name="Google Shape;203;p3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04" name="Google Shape;204;p39"/>
          <p:cNvPicPr preferRelativeResize="0"/>
          <p:nvPr/>
        </p:nvPicPr>
        <p:blipFill>
          <a:blip r:embed="rId5">
            <a:alphaModFix/>
          </a:blip>
          <a:stretch>
            <a:fillRect/>
          </a:stretch>
        </p:blipFill>
        <p:spPr>
          <a:xfrm>
            <a:off x="2053624" y="1520521"/>
            <a:ext cx="5036747" cy="3029575"/>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8" name="Shape 208"/>
        <p:cNvGrpSpPr/>
        <p:nvPr/>
      </p:nvGrpSpPr>
      <p:grpSpPr>
        <a:xfrm>
          <a:off x="0" y="0"/>
          <a:ext cx="0" cy="0"/>
          <a:chOff x="0" y="0"/>
          <a:chExt cx="0" cy="0"/>
        </a:xfrm>
      </p:grpSpPr>
      <p:pic>
        <p:nvPicPr>
          <p:cNvPr id="209" name="Google Shape;209;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0" name="Google Shape;210;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11" name="Google Shape;211;p40"/>
          <p:cNvSpPr txBox="1"/>
          <p:nvPr/>
        </p:nvSpPr>
        <p:spPr>
          <a:xfrm>
            <a:off x="272000" y="854825"/>
            <a:ext cx="84567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Chat Models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12" name="Google Shape;212;p4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13" name="Google Shape;213;p40"/>
          <p:cNvPicPr preferRelativeResize="0"/>
          <p:nvPr/>
        </p:nvPicPr>
        <p:blipFill>
          <a:blip r:embed="rId5">
            <a:alphaModFix/>
          </a:blip>
          <a:stretch>
            <a:fillRect/>
          </a:stretch>
        </p:blipFill>
        <p:spPr>
          <a:xfrm>
            <a:off x="1245426" y="1551375"/>
            <a:ext cx="6867604" cy="3029575"/>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7" name="Shape 217"/>
        <p:cNvGrpSpPr/>
        <p:nvPr/>
      </p:nvGrpSpPr>
      <p:grpSpPr>
        <a:xfrm>
          <a:off x="0" y="0"/>
          <a:ext cx="0" cy="0"/>
          <a:chOff x="0" y="0"/>
          <a:chExt cx="0" cy="0"/>
        </a:xfrm>
      </p:grpSpPr>
      <p:pic>
        <p:nvPicPr>
          <p:cNvPr id="218" name="Google Shape;218;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9" name="Google Shape;219;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20" name="Google Shape;220;p41"/>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Chat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In this lecture we’ll explore how to expand LLM integrations to chat models with Langchain and how to pass in extra parameters or arguments (for example increasing temperature).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will also see a great caching feature to save replies in memory for common requests!</a:t>
            </a:r>
            <a:endParaRPr sz="2500">
              <a:latin typeface="Montserrat"/>
              <a:ea typeface="Montserrat"/>
              <a:cs typeface="Montserrat"/>
              <a:sym typeface="Montserrat"/>
            </a:endParaRPr>
          </a:p>
        </p:txBody>
      </p:sp>
      <p:pic>
        <p:nvPicPr>
          <p:cNvPr id="221" name="Google Shape;221;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25" name="Shape 225"/>
        <p:cNvGrpSpPr/>
        <p:nvPr/>
      </p:nvGrpSpPr>
      <p:grpSpPr>
        <a:xfrm>
          <a:off x="0" y="0"/>
          <a:ext cx="0" cy="0"/>
          <a:chOff x="0" y="0"/>
          <a:chExt cx="0" cy="0"/>
        </a:xfrm>
      </p:grpSpPr>
      <p:pic>
        <p:nvPicPr>
          <p:cNvPr id="226" name="Google Shape;226;p4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27" name="Google Shape;227;p42"/>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Prompt Templates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1" name="Shape 231"/>
        <p:cNvGrpSpPr/>
        <p:nvPr/>
      </p:nvGrpSpPr>
      <p:grpSpPr>
        <a:xfrm>
          <a:off x="0" y="0"/>
          <a:ext cx="0" cy="0"/>
          <a:chOff x="0" y="0"/>
          <a:chExt cx="0" cy="0"/>
        </a:xfrm>
      </p:grpSpPr>
      <p:pic>
        <p:nvPicPr>
          <p:cNvPr id="232" name="Google Shape;232;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3" name="Google Shape;233;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34" name="Google Shape;234;p43"/>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Prompt Templates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Templates allow us to easily configure and modify our input prompts to LLM calls.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Templates offer a more systematic approach to passing in variables to prompts for models, instead of using f-string literals or .format() calls, the </a:t>
            </a:r>
            <a:r>
              <a:rPr b="1" lang="en" sz="2500">
                <a:latin typeface="Montserrat"/>
                <a:ea typeface="Montserrat"/>
                <a:cs typeface="Montserrat"/>
                <a:sym typeface="Montserrat"/>
              </a:rPr>
              <a:t>PromptTemplate</a:t>
            </a:r>
            <a:r>
              <a:rPr lang="en" sz="2500">
                <a:latin typeface="Montserrat"/>
                <a:ea typeface="Montserrat"/>
                <a:cs typeface="Montserrat"/>
                <a:sym typeface="Montserrat"/>
              </a:rPr>
              <a:t> converts these into function parameter names that we can pass in.</a:t>
            </a:r>
            <a:endParaRPr sz="2500">
              <a:latin typeface="Montserrat"/>
              <a:ea typeface="Montserrat"/>
              <a:cs typeface="Montserrat"/>
              <a:sym typeface="Montserrat"/>
            </a:endParaRPr>
          </a:p>
        </p:txBody>
      </p:sp>
      <p:pic>
        <p:nvPicPr>
          <p:cNvPr id="235" name="Google Shape;235;p4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3" name="Shape 103"/>
        <p:cNvGrpSpPr/>
        <p:nvPr/>
      </p:nvGrpSpPr>
      <p:grpSpPr>
        <a:xfrm>
          <a:off x="0" y="0"/>
          <a:ext cx="0" cy="0"/>
          <a:chOff x="0" y="0"/>
          <a:chExt cx="0" cy="0"/>
        </a:xfrm>
      </p:grpSpPr>
      <p:pic>
        <p:nvPicPr>
          <p:cNvPr id="104" name="Google Shape;104;p2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05" name="Google Shape;105;p26"/>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Models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Input and Output</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pic>
        <p:nvPicPr>
          <p:cNvPr id="240" name="Google Shape;240;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1" name="Google Shape;241;p4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42" name="Google Shape;242;p44"/>
          <p:cNvSpPr txBox="1"/>
          <p:nvPr/>
        </p:nvSpPr>
        <p:spPr>
          <a:xfrm>
            <a:off x="272000" y="854825"/>
            <a:ext cx="8456700" cy="17238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Prompt Templates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Let’s explore how to build prompt templates for both LLM Text Completion and prompt templates for Chat Models. </a:t>
            </a:r>
            <a:endParaRPr sz="2500">
              <a:latin typeface="Montserrat"/>
              <a:ea typeface="Montserrat"/>
              <a:cs typeface="Montserrat"/>
              <a:sym typeface="Montserrat"/>
            </a:endParaRPr>
          </a:p>
        </p:txBody>
      </p:sp>
      <p:pic>
        <p:nvPicPr>
          <p:cNvPr id="243" name="Google Shape;243;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47" name="Shape 247"/>
        <p:cNvGrpSpPr/>
        <p:nvPr/>
      </p:nvGrpSpPr>
      <p:grpSpPr>
        <a:xfrm>
          <a:off x="0" y="0"/>
          <a:ext cx="0" cy="0"/>
          <a:chOff x="0" y="0"/>
          <a:chExt cx="0" cy="0"/>
        </a:xfrm>
      </p:grpSpPr>
      <p:pic>
        <p:nvPicPr>
          <p:cNvPr id="248" name="Google Shape;248;p4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49" name="Google Shape;249;p45"/>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Prompts and Models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3" name="Shape 253"/>
        <p:cNvGrpSpPr/>
        <p:nvPr/>
      </p:nvGrpSpPr>
      <p:grpSpPr>
        <a:xfrm>
          <a:off x="0" y="0"/>
          <a:ext cx="0" cy="0"/>
          <a:chOff x="0" y="0"/>
          <a:chExt cx="0" cy="0"/>
        </a:xfrm>
      </p:grpSpPr>
      <p:pic>
        <p:nvPicPr>
          <p:cNvPr id="254" name="Google Shape;254;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5" name="Google Shape;255;p4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56" name="Google Shape;256;p46"/>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Even with just the basics of Model IO and PromptTemplates, you can start to create interesting applications.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test your understanding of the Langchain syntax with an exercise.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i="1" lang="en" sz="2500">
                <a:latin typeface="Montserrat"/>
                <a:ea typeface="Montserrat"/>
                <a:cs typeface="Montserrat"/>
                <a:sym typeface="Montserrat"/>
              </a:rPr>
              <a:t>NOTE:</a:t>
            </a:r>
            <a:endParaRPr b="1" i="1"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b="1" i="1" lang="en" sz="2500">
                <a:latin typeface="Montserrat"/>
                <a:ea typeface="Montserrat"/>
                <a:cs typeface="Montserrat"/>
                <a:sym typeface="Montserrat"/>
              </a:rPr>
              <a:t>Still feeling a bit too new with Langchain syntax? No worries! Skip to the next lecture and treat the exercise as a code-along example app project.</a:t>
            </a:r>
            <a:endParaRPr b="1" i="1" sz="2500">
              <a:latin typeface="Montserrat"/>
              <a:ea typeface="Montserrat"/>
              <a:cs typeface="Montserrat"/>
              <a:sym typeface="Montserrat"/>
            </a:endParaRPr>
          </a:p>
        </p:txBody>
      </p:sp>
      <p:pic>
        <p:nvPicPr>
          <p:cNvPr id="257" name="Google Shape;257;p4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1" name="Shape 261"/>
        <p:cNvGrpSpPr/>
        <p:nvPr/>
      </p:nvGrpSpPr>
      <p:grpSpPr>
        <a:xfrm>
          <a:off x="0" y="0"/>
          <a:ext cx="0" cy="0"/>
          <a:chOff x="0" y="0"/>
          <a:chExt cx="0" cy="0"/>
        </a:xfrm>
      </p:grpSpPr>
      <p:pic>
        <p:nvPicPr>
          <p:cNvPr id="262" name="Google Shape;262;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3" name="Google Shape;263;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64" name="Google Shape;264;p47"/>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The exercise notebook is: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00-Models-IO</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02-Prompts-and-Model-Exercise.ipynb</a:t>
            </a:r>
            <a:endParaRPr sz="2500">
              <a:latin typeface="Montserrat"/>
              <a:ea typeface="Montserrat"/>
              <a:cs typeface="Montserrat"/>
              <a:sym typeface="Montserrat"/>
            </a:endParaRPr>
          </a:p>
        </p:txBody>
      </p:sp>
      <p:pic>
        <p:nvPicPr>
          <p:cNvPr id="265" name="Google Shape;265;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69" name="Shape 269"/>
        <p:cNvGrpSpPr/>
        <p:nvPr/>
      </p:nvGrpSpPr>
      <p:grpSpPr>
        <a:xfrm>
          <a:off x="0" y="0"/>
          <a:ext cx="0" cy="0"/>
          <a:chOff x="0" y="0"/>
          <a:chExt cx="0" cy="0"/>
        </a:xfrm>
      </p:grpSpPr>
      <p:pic>
        <p:nvPicPr>
          <p:cNvPr id="270" name="Google Shape;270;p48"/>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71" name="Google Shape;271;p48"/>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Prompts and Models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 Solution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75" name="Shape 275"/>
        <p:cNvGrpSpPr/>
        <p:nvPr/>
      </p:nvGrpSpPr>
      <p:grpSpPr>
        <a:xfrm>
          <a:off x="0" y="0"/>
          <a:ext cx="0" cy="0"/>
          <a:chOff x="0" y="0"/>
          <a:chExt cx="0" cy="0"/>
        </a:xfrm>
      </p:grpSpPr>
      <p:pic>
        <p:nvPicPr>
          <p:cNvPr id="276" name="Google Shape;276;p49"/>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77" name="Google Shape;277;p49"/>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Few Shot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Prompt Template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1" name="Shape 281"/>
        <p:cNvGrpSpPr/>
        <p:nvPr/>
      </p:nvGrpSpPr>
      <p:grpSpPr>
        <a:xfrm>
          <a:off x="0" y="0"/>
          <a:ext cx="0" cy="0"/>
          <a:chOff x="0" y="0"/>
          <a:chExt cx="0" cy="0"/>
        </a:xfrm>
      </p:grpSpPr>
      <p:pic>
        <p:nvPicPr>
          <p:cNvPr id="282" name="Google Shape;282;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3" name="Google Shape;283;p5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84" name="Google Shape;284;p50"/>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Few Shot </a:t>
            </a:r>
            <a:r>
              <a:rPr b="1" lang="en" sz="2500">
                <a:latin typeface="Montserrat"/>
                <a:ea typeface="Montserrat"/>
                <a:cs typeface="Montserrat"/>
                <a:sym typeface="Montserrat"/>
              </a:rPr>
              <a:t>Prompt Templates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Sometimes it’s easier to give the LLM a few examples of input/output pairs before sending your main request.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This allows the LLM to “learn” the pattern you are looking for and may lead to better results.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It should be noted that there is currently no consensus on best practices, but LangChain recommends building a history of Human and AI message inputs.</a:t>
            </a:r>
            <a:endParaRPr sz="2500">
              <a:latin typeface="Montserrat"/>
              <a:ea typeface="Montserrat"/>
              <a:cs typeface="Montserrat"/>
              <a:sym typeface="Montserrat"/>
            </a:endParaRPr>
          </a:p>
        </p:txBody>
      </p:sp>
      <p:pic>
        <p:nvPicPr>
          <p:cNvPr id="285" name="Google Shape;285;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9" name="Shape 289"/>
        <p:cNvGrpSpPr/>
        <p:nvPr/>
      </p:nvGrpSpPr>
      <p:grpSpPr>
        <a:xfrm>
          <a:off x="0" y="0"/>
          <a:ext cx="0" cy="0"/>
          <a:chOff x="0" y="0"/>
          <a:chExt cx="0" cy="0"/>
        </a:xfrm>
      </p:grpSpPr>
      <p:pic>
        <p:nvPicPr>
          <p:cNvPr id="290" name="Google Shape;290;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1" name="Google Shape;291;p5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92" name="Google Shape;292;p51"/>
          <p:cNvSpPr txBox="1"/>
          <p:nvPr/>
        </p:nvSpPr>
        <p:spPr>
          <a:xfrm>
            <a:off x="272000" y="854825"/>
            <a:ext cx="8456700" cy="17238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Few Shot Prompt Templates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use the chat history to create example input/output pairs to help the model understand formatting.</a:t>
            </a:r>
            <a:endParaRPr sz="2500">
              <a:latin typeface="Montserrat"/>
              <a:ea typeface="Montserrat"/>
              <a:cs typeface="Montserrat"/>
              <a:sym typeface="Montserrat"/>
            </a:endParaRPr>
          </a:p>
        </p:txBody>
      </p:sp>
      <p:pic>
        <p:nvPicPr>
          <p:cNvPr id="293" name="Google Shape;293;p5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94" name="Google Shape;294;p51"/>
          <p:cNvPicPr preferRelativeResize="0"/>
          <p:nvPr/>
        </p:nvPicPr>
        <p:blipFill>
          <a:blip r:embed="rId5">
            <a:alphaModFix/>
          </a:blip>
          <a:stretch>
            <a:fillRect/>
          </a:stretch>
        </p:blipFill>
        <p:spPr>
          <a:xfrm>
            <a:off x="1526114" y="2495450"/>
            <a:ext cx="5948471" cy="2260075"/>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98" name="Shape 298"/>
        <p:cNvGrpSpPr/>
        <p:nvPr/>
      </p:nvGrpSpPr>
      <p:grpSpPr>
        <a:xfrm>
          <a:off x="0" y="0"/>
          <a:ext cx="0" cy="0"/>
          <a:chOff x="0" y="0"/>
          <a:chExt cx="0" cy="0"/>
        </a:xfrm>
      </p:grpSpPr>
      <p:pic>
        <p:nvPicPr>
          <p:cNvPr id="299" name="Google Shape;299;p5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00" name="Google Shape;300;p52"/>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Parsing Outputs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Part One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4" name="Shape 304"/>
        <p:cNvGrpSpPr/>
        <p:nvPr/>
      </p:nvGrpSpPr>
      <p:grpSpPr>
        <a:xfrm>
          <a:off x="0" y="0"/>
          <a:ext cx="0" cy="0"/>
          <a:chOff x="0" y="0"/>
          <a:chExt cx="0" cy="0"/>
        </a:xfrm>
      </p:grpSpPr>
      <p:pic>
        <p:nvPicPr>
          <p:cNvPr id="305" name="Google Shape;305;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6" name="Google Shape;306;p5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07" name="Google Shape;307;p53"/>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Parsing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Often when connecting LLM output you need it in a particular format, for example, you want a python datetime object, or a JSON object.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comes with Parse utilities allowing you to easily convert outputs into precise data types or even your own custom class instances with Pydantic.</a:t>
            </a:r>
            <a:endParaRPr sz="2500">
              <a:latin typeface="Montserrat"/>
              <a:ea typeface="Montserrat"/>
              <a:cs typeface="Montserrat"/>
              <a:sym typeface="Montserrat"/>
            </a:endParaRPr>
          </a:p>
        </p:txBody>
      </p:sp>
      <p:pic>
        <p:nvPicPr>
          <p:cNvPr id="308" name="Google Shape;308;p5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1" name="Google Shape;111;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12" name="Google Shape;112;p27"/>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Inputs and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In this section we’ll begin our </a:t>
            </a:r>
            <a:r>
              <a:rPr lang="en" sz="2500">
                <a:latin typeface="Montserrat"/>
                <a:ea typeface="Montserrat"/>
                <a:cs typeface="Montserrat"/>
                <a:sym typeface="Montserrat"/>
              </a:rPr>
              <a:t>journey</a:t>
            </a:r>
            <a:r>
              <a:rPr lang="en" sz="2500">
                <a:latin typeface="Montserrat"/>
                <a:ea typeface="Montserrat"/>
                <a:cs typeface="Montserrat"/>
                <a:sym typeface="Montserrat"/>
              </a:rPr>
              <a:t> of learning LangChain by understanding how to create basic input prompt </a:t>
            </a:r>
            <a:r>
              <a:rPr lang="en" sz="2500">
                <a:latin typeface="Montserrat"/>
                <a:ea typeface="Montserrat"/>
                <a:cs typeface="Montserrat"/>
                <a:sym typeface="Montserrat"/>
              </a:rPr>
              <a:t>requests</a:t>
            </a:r>
            <a:r>
              <a:rPr lang="en" sz="2500">
                <a:latin typeface="Montserrat"/>
                <a:ea typeface="Montserrat"/>
                <a:cs typeface="Montserrat"/>
                <a:sym typeface="Montserrat"/>
              </a:rPr>
              <a:t> for models and how to manage their outputs.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At its core Langchain needs to be able to send text to LLMs and also </a:t>
            </a:r>
            <a:r>
              <a:rPr lang="en" sz="2500">
                <a:latin typeface="Montserrat"/>
                <a:ea typeface="Montserrat"/>
                <a:cs typeface="Montserrat"/>
                <a:sym typeface="Montserrat"/>
              </a:rPr>
              <a:t>receive</a:t>
            </a:r>
            <a:r>
              <a:rPr lang="en" sz="2500">
                <a:latin typeface="Montserrat"/>
                <a:ea typeface="Montserrat"/>
                <a:cs typeface="Montserrat"/>
                <a:sym typeface="Montserrat"/>
              </a:rPr>
              <a:t> and work with their outputs. This section of the course focuses on the basic functionalities and syntax of doing this with Langchain.</a:t>
            </a:r>
            <a:endParaRPr sz="2500">
              <a:latin typeface="Montserrat"/>
              <a:ea typeface="Montserrat"/>
              <a:cs typeface="Montserrat"/>
              <a:sym typeface="Montserrat"/>
            </a:endParaRPr>
          </a:p>
        </p:txBody>
      </p:sp>
      <p:pic>
        <p:nvPicPr>
          <p:cNvPr id="113" name="Google Shape;113;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2" name="Shape 312"/>
        <p:cNvGrpSpPr/>
        <p:nvPr/>
      </p:nvGrpSpPr>
      <p:grpSpPr>
        <a:xfrm>
          <a:off x="0" y="0"/>
          <a:ext cx="0" cy="0"/>
          <a:chOff x="0" y="0"/>
          <a:chExt cx="0" cy="0"/>
        </a:xfrm>
      </p:grpSpPr>
      <p:pic>
        <p:nvPicPr>
          <p:cNvPr id="313" name="Google Shape;313;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4" name="Google Shape;314;p5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15" name="Google Shape;315;p54"/>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Parsers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Consist of two key elements:</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format_instructions </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An extra string that Langchain adds to the end of a prompt to assist with formatting.</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parse() method:</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A method for using eval() internally to parse the string reply to the exact Python object you need.</a:t>
            </a:r>
            <a:endParaRPr sz="2500">
              <a:latin typeface="Montserrat"/>
              <a:ea typeface="Montserrat"/>
              <a:cs typeface="Montserrat"/>
              <a:sym typeface="Montserrat"/>
            </a:endParaRPr>
          </a:p>
        </p:txBody>
      </p:sp>
      <p:pic>
        <p:nvPicPr>
          <p:cNvPr id="316" name="Google Shape;316;p5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0" name="Shape 320"/>
        <p:cNvGrpSpPr/>
        <p:nvPr/>
      </p:nvGrpSpPr>
      <p:grpSpPr>
        <a:xfrm>
          <a:off x="0" y="0"/>
          <a:ext cx="0" cy="0"/>
          <a:chOff x="0" y="0"/>
          <a:chExt cx="0" cy="0"/>
        </a:xfrm>
      </p:grpSpPr>
      <p:pic>
        <p:nvPicPr>
          <p:cNvPr id="321" name="Google Shape;321;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2" name="Google Shape;322;p5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23" name="Google Shape;323;p55"/>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Parsers Example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need a datetime response from an LLM.</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Two Main Issues:</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LLM always replies back with a string:</a:t>
            </a:r>
            <a:endParaRPr sz="2500">
              <a:latin typeface="Montserrat"/>
              <a:ea typeface="Montserrat"/>
              <a:cs typeface="Montserrat"/>
              <a:sym typeface="Montserrat"/>
            </a:endParaRPr>
          </a:p>
          <a:p>
            <a:pPr indent="-387350" lvl="4" marL="2286000" rtl="0" algn="l">
              <a:spcBef>
                <a:spcPts val="0"/>
              </a:spcBef>
              <a:spcAft>
                <a:spcPts val="0"/>
              </a:spcAft>
              <a:buSzPts val="2500"/>
              <a:buFont typeface="Montserrat"/>
              <a:buChar char="○"/>
            </a:pPr>
            <a:r>
              <a:rPr lang="en" sz="2500">
                <a:latin typeface="Montserrat"/>
                <a:ea typeface="Montserrat"/>
                <a:cs typeface="Montserrat"/>
                <a:sym typeface="Montserrat"/>
              </a:rPr>
              <a:t>“2020-01-01”</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Could be formatted in many ways:</a:t>
            </a:r>
            <a:endParaRPr sz="2500">
              <a:latin typeface="Montserrat"/>
              <a:ea typeface="Montserrat"/>
              <a:cs typeface="Montserrat"/>
              <a:sym typeface="Montserrat"/>
            </a:endParaRPr>
          </a:p>
          <a:p>
            <a:pPr indent="-387350" lvl="4" marL="2286000" rtl="0" algn="l">
              <a:spcBef>
                <a:spcPts val="0"/>
              </a:spcBef>
              <a:spcAft>
                <a:spcPts val="0"/>
              </a:spcAft>
              <a:buSzPts val="2500"/>
              <a:buFont typeface="Montserrat"/>
              <a:buChar char="○"/>
            </a:pPr>
            <a:r>
              <a:rPr lang="en" sz="2500">
                <a:latin typeface="Montserrat"/>
                <a:ea typeface="Montserrat"/>
                <a:cs typeface="Montserrat"/>
                <a:sym typeface="Montserrat"/>
              </a:rPr>
              <a:t>“Jan 1st, 2020”</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Parsers use format_instructions to take care of the first issue and eval() to take care of the second issue.</a:t>
            </a:r>
            <a:endParaRPr sz="2500">
              <a:latin typeface="Montserrat"/>
              <a:ea typeface="Montserrat"/>
              <a:cs typeface="Montserrat"/>
              <a:sym typeface="Montserrat"/>
            </a:endParaRPr>
          </a:p>
        </p:txBody>
      </p:sp>
      <p:pic>
        <p:nvPicPr>
          <p:cNvPr id="324" name="Google Shape;324;p5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8" name="Shape 328"/>
        <p:cNvGrpSpPr/>
        <p:nvPr/>
      </p:nvGrpSpPr>
      <p:grpSpPr>
        <a:xfrm>
          <a:off x="0" y="0"/>
          <a:ext cx="0" cy="0"/>
          <a:chOff x="0" y="0"/>
          <a:chExt cx="0" cy="0"/>
        </a:xfrm>
      </p:grpSpPr>
      <p:pic>
        <p:nvPicPr>
          <p:cNvPr id="329" name="Google Shape;329;p5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0" name="Google Shape;330;p5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31" name="Google Shape;331;p56"/>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Parsers Example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need a datetime response from an LLM.</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Using DatetimeOutputParser:</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Replies are actual datetime objects after using parse()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can also use AutoFix with OutputFixParser to re-attempt the correct parsed output with another LLM call!</a:t>
            </a:r>
            <a:endParaRPr sz="2500">
              <a:latin typeface="Montserrat"/>
              <a:ea typeface="Montserrat"/>
              <a:cs typeface="Montserrat"/>
              <a:sym typeface="Montserrat"/>
            </a:endParaRPr>
          </a:p>
        </p:txBody>
      </p:sp>
      <p:pic>
        <p:nvPicPr>
          <p:cNvPr id="332" name="Google Shape;332;p5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6" name="Shape 336"/>
        <p:cNvGrpSpPr/>
        <p:nvPr/>
      </p:nvGrpSpPr>
      <p:grpSpPr>
        <a:xfrm>
          <a:off x="0" y="0"/>
          <a:ext cx="0" cy="0"/>
          <a:chOff x="0" y="0"/>
          <a:chExt cx="0" cy="0"/>
        </a:xfrm>
      </p:grpSpPr>
      <p:pic>
        <p:nvPicPr>
          <p:cNvPr id="337" name="Google Shape;337;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8" name="Google Shape;338;p5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39" name="Google Shape;339;p57"/>
          <p:cNvSpPr txBox="1"/>
          <p:nvPr/>
        </p:nvSpPr>
        <p:spPr>
          <a:xfrm>
            <a:off x="272000" y="854825"/>
            <a:ext cx="84567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parsers further!</a:t>
            </a:r>
            <a:endParaRPr sz="2500">
              <a:latin typeface="Montserrat"/>
              <a:ea typeface="Montserrat"/>
              <a:cs typeface="Montserrat"/>
              <a:sym typeface="Montserrat"/>
            </a:endParaRPr>
          </a:p>
        </p:txBody>
      </p:sp>
      <p:pic>
        <p:nvPicPr>
          <p:cNvPr id="340" name="Google Shape;340;p5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44" name="Shape 344"/>
        <p:cNvGrpSpPr/>
        <p:nvPr/>
      </p:nvGrpSpPr>
      <p:grpSpPr>
        <a:xfrm>
          <a:off x="0" y="0"/>
          <a:ext cx="0" cy="0"/>
          <a:chOff x="0" y="0"/>
          <a:chExt cx="0" cy="0"/>
        </a:xfrm>
      </p:grpSpPr>
      <p:pic>
        <p:nvPicPr>
          <p:cNvPr id="345" name="Google Shape;345;p58"/>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46" name="Google Shape;346;p58"/>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Parsing Outputs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Part Two</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0" name="Shape 350"/>
        <p:cNvGrpSpPr/>
        <p:nvPr/>
      </p:nvGrpSpPr>
      <p:grpSpPr>
        <a:xfrm>
          <a:off x="0" y="0"/>
          <a:ext cx="0" cy="0"/>
          <a:chOff x="0" y="0"/>
          <a:chExt cx="0" cy="0"/>
        </a:xfrm>
      </p:grpSpPr>
      <p:pic>
        <p:nvPicPr>
          <p:cNvPr id="351" name="Google Shape;351;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2" name="Google Shape;352;p5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53" name="Google Shape;353;p59"/>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We’ve seen the basics on how to use parsers, but what happens when that still isn’t enough to format your output?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There are two ways to solve this:</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System Prompt</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Have a strong system prompt to combine with your format instructions.</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OutputFixingParser</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Using a chain, re-send your original reply to an LLM to try to fix it!</a:t>
            </a:r>
            <a:endParaRPr sz="2500">
              <a:latin typeface="Montserrat"/>
              <a:ea typeface="Montserrat"/>
              <a:cs typeface="Montserrat"/>
              <a:sym typeface="Montserrat"/>
            </a:endParaRPr>
          </a:p>
        </p:txBody>
      </p:sp>
      <p:pic>
        <p:nvPicPr>
          <p:cNvPr id="354" name="Google Shape;354;p5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8" name="Shape 358"/>
        <p:cNvGrpSpPr/>
        <p:nvPr/>
      </p:nvGrpSpPr>
      <p:grpSpPr>
        <a:xfrm>
          <a:off x="0" y="0"/>
          <a:ext cx="0" cy="0"/>
          <a:chOff x="0" y="0"/>
          <a:chExt cx="0" cy="0"/>
        </a:xfrm>
      </p:grpSpPr>
      <p:pic>
        <p:nvPicPr>
          <p:cNvPr id="359" name="Google Shape;359;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0" name="Google Shape;360;p6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61" name="Google Shape;361;p60"/>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Important Note: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are going to try our best to </a:t>
            </a:r>
            <a:r>
              <a:rPr lang="en" sz="2500">
                <a:latin typeface="Montserrat"/>
                <a:ea typeface="Montserrat"/>
                <a:cs typeface="Montserrat"/>
                <a:sym typeface="Montserrat"/>
              </a:rPr>
              <a:t>deliberately</a:t>
            </a:r>
            <a:r>
              <a:rPr lang="en" sz="2500">
                <a:latin typeface="Montserrat"/>
                <a:ea typeface="Montserrat"/>
                <a:cs typeface="Montserrat"/>
                <a:sym typeface="Montserrat"/>
              </a:rPr>
              <a:t> induce an error in an output.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Models are actually quite good at following instructions, which means you may find yourself not being able to reproduce the error in the future, keep this in mind if you are trying to code along with us, you may get the correct output at the start!</a:t>
            </a:r>
            <a:endParaRPr sz="2500">
              <a:latin typeface="Montserrat"/>
              <a:ea typeface="Montserrat"/>
              <a:cs typeface="Montserrat"/>
              <a:sym typeface="Montserrat"/>
            </a:endParaRPr>
          </a:p>
        </p:txBody>
      </p:sp>
      <p:pic>
        <p:nvPicPr>
          <p:cNvPr id="362" name="Google Shape;362;p6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66" name="Shape 366"/>
        <p:cNvGrpSpPr/>
        <p:nvPr/>
      </p:nvGrpSpPr>
      <p:grpSpPr>
        <a:xfrm>
          <a:off x="0" y="0"/>
          <a:ext cx="0" cy="0"/>
          <a:chOff x="0" y="0"/>
          <a:chExt cx="0" cy="0"/>
        </a:xfrm>
      </p:grpSpPr>
      <p:pic>
        <p:nvPicPr>
          <p:cNvPr id="367" name="Google Shape;367;p61"/>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68" name="Google Shape;368;p61"/>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Parsing Outputs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Part Three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2" name="Shape 372"/>
        <p:cNvGrpSpPr/>
        <p:nvPr/>
      </p:nvGrpSpPr>
      <p:grpSpPr>
        <a:xfrm>
          <a:off x="0" y="0"/>
          <a:ext cx="0" cy="0"/>
          <a:chOff x="0" y="0"/>
          <a:chExt cx="0" cy="0"/>
        </a:xfrm>
      </p:grpSpPr>
      <p:pic>
        <p:nvPicPr>
          <p:cNvPr id="373" name="Google Shape;373;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4" name="Google Shape;374;p6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75" name="Google Shape;375;p62"/>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Using the Pydantic library for type validation, you use Langchain’s </a:t>
            </a:r>
            <a:r>
              <a:rPr b="1" lang="en" sz="2500">
                <a:latin typeface="Montserrat"/>
                <a:ea typeface="Montserrat"/>
                <a:cs typeface="Montserrat"/>
                <a:sym typeface="Montserrat"/>
              </a:rPr>
              <a:t>PydanticOutputParser</a:t>
            </a:r>
            <a:r>
              <a:rPr lang="en" sz="2500">
                <a:latin typeface="Montserrat"/>
                <a:ea typeface="Montserrat"/>
                <a:cs typeface="Montserrat"/>
                <a:sym typeface="Montserrat"/>
              </a:rPr>
              <a:t> to directly attempt to convert LLM replies to your own custom Python objects (as long as you built them with Pydantic).</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Note, this requires you to have some Pydantic knowledge and pip install the pydantic library.</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a simple example!</a:t>
            </a:r>
            <a:endParaRPr sz="2500">
              <a:latin typeface="Montserrat"/>
              <a:ea typeface="Montserrat"/>
              <a:cs typeface="Montserrat"/>
              <a:sym typeface="Montserrat"/>
            </a:endParaRPr>
          </a:p>
        </p:txBody>
      </p:sp>
      <p:pic>
        <p:nvPicPr>
          <p:cNvPr id="376" name="Google Shape;376;p6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80" name="Shape 380"/>
        <p:cNvGrpSpPr/>
        <p:nvPr/>
      </p:nvGrpSpPr>
      <p:grpSpPr>
        <a:xfrm>
          <a:off x="0" y="0"/>
          <a:ext cx="0" cy="0"/>
          <a:chOff x="0" y="0"/>
          <a:chExt cx="0" cy="0"/>
        </a:xfrm>
      </p:grpSpPr>
      <p:pic>
        <p:nvPicPr>
          <p:cNvPr id="381" name="Google Shape;381;p63"/>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82" name="Google Shape;382;p63"/>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Serialization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9" name="Google Shape;11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0" name="Google Shape;120;p28"/>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Inputs and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Using Langchain for Model IO will later allow us to build chains, but also give us more flexibility in switching LLM providers in the future, since the syntax is standardized across LLMs and only the parameters or arguments provided change.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supports all major LLMs (OpenAI, Azure, Anthropic, Google Cloud, etc.)</a:t>
            </a:r>
            <a:endParaRPr sz="2500">
              <a:latin typeface="Montserrat"/>
              <a:ea typeface="Montserrat"/>
              <a:cs typeface="Montserrat"/>
              <a:sym typeface="Montserrat"/>
            </a:endParaRPr>
          </a:p>
        </p:txBody>
      </p:sp>
      <p:pic>
        <p:nvPicPr>
          <p:cNvPr id="121" name="Google Shape;121;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6" name="Shape 386"/>
        <p:cNvGrpSpPr/>
        <p:nvPr/>
      </p:nvGrpSpPr>
      <p:grpSpPr>
        <a:xfrm>
          <a:off x="0" y="0"/>
          <a:ext cx="0" cy="0"/>
          <a:chOff x="0" y="0"/>
          <a:chExt cx="0" cy="0"/>
        </a:xfrm>
      </p:grpSpPr>
      <p:pic>
        <p:nvPicPr>
          <p:cNvPr id="387" name="Google Shape;387;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8" name="Google Shape;388;p6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89" name="Google Shape;389;p64"/>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Serialization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may find yourself wanting to save, share, or load prompt objects.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allows you to easily save Prompt templates as JSON files to read or share.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Let’s explore this further with some examples!</a:t>
            </a:r>
            <a:endParaRPr sz="2500">
              <a:latin typeface="Montserrat"/>
              <a:ea typeface="Montserrat"/>
              <a:cs typeface="Montserrat"/>
              <a:sym typeface="Montserrat"/>
            </a:endParaRPr>
          </a:p>
        </p:txBody>
      </p:sp>
      <p:pic>
        <p:nvPicPr>
          <p:cNvPr id="390" name="Google Shape;390;p6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94" name="Shape 394"/>
        <p:cNvGrpSpPr/>
        <p:nvPr/>
      </p:nvGrpSpPr>
      <p:grpSpPr>
        <a:xfrm>
          <a:off x="0" y="0"/>
          <a:ext cx="0" cy="0"/>
          <a:chOff x="0" y="0"/>
          <a:chExt cx="0" cy="0"/>
        </a:xfrm>
      </p:grpSpPr>
      <p:pic>
        <p:nvPicPr>
          <p:cNvPr id="395" name="Google Shape;395;p6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96" name="Google Shape;396;p65"/>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Models IO Exercise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0" name="Shape 400"/>
        <p:cNvGrpSpPr/>
        <p:nvPr/>
      </p:nvGrpSpPr>
      <p:grpSpPr>
        <a:xfrm>
          <a:off x="0" y="0"/>
          <a:ext cx="0" cy="0"/>
          <a:chOff x="0" y="0"/>
          <a:chExt cx="0" cy="0"/>
        </a:xfrm>
      </p:grpSpPr>
      <p:pic>
        <p:nvPicPr>
          <p:cNvPr id="401" name="Google Shape;401;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2" name="Google Shape;402;p6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403" name="Google Shape;403;p66"/>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We’ve learned a lot about Model IO with Langchain!</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test your knowledge by having you build out a few methods inside of a class to create a simple historical quiz bot.</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Important Note: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lang="en" sz="2500">
                <a:latin typeface="Montserrat"/>
                <a:ea typeface="Montserrat"/>
                <a:cs typeface="Montserrat"/>
                <a:sym typeface="Montserrat"/>
              </a:rPr>
              <a:t>Feel free to skip to the next lecture and treat this as a code-along project if you prefer!</a:t>
            </a:r>
            <a:endParaRPr b="1" sz="2500">
              <a:latin typeface="Montserrat"/>
              <a:ea typeface="Montserrat"/>
              <a:cs typeface="Montserrat"/>
              <a:sym typeface="Montserrat"/>
            </a:endParaRPr>
          </a:p>
        </p:txBody>
      </p:sp>
      <p:pic>
        <p:nvPicPr>
          <p:cNvPr id="404" name="Google Shape;404;p6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08" name="Shape 408"/>
        <p:cNvGrpSpPr/>
        <p:nvPr/>
      </p:nvGrpSpPr>
      <p:grpSpPr>
        <a:xfrm>
          <a:off x="0" y="0"/>
          <a:ext cx="0" cy="0"/>
          <a:chOff x="0" y="0"/>
          <a:chExt cx="0" cy="0"/>
        </a:xfrm>
      </p:grpSpPr>
      <p:pic>
        <p:nvPicPr>
          <p:cNvPr id="409" name="Google Shape;409;p67"/>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410" name="Google Shape;410;p67"/>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Models IO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 Solution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 name="Shape 125"/>
        <p:cNvGrpSpPr/>
        <p:nvPr/>
      </p:nvGrpSpPr>
      <p:grpSpPr>
        <a:xfrm>
          <a:off x="0" y="0"/>
          <a:ext cx="0" cy="0"/>
          <a:chOff x="0" y="0"/>
          <a:chExt cx="0" cy="0"/>
        </a:xfrm>
      </p:grpSpPr>
      <p:pic>
        <p:nvPicPr>
          <p:cNvPr id="126" name="Google Shape;126;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7" name="Google Shape;127;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8" name="Google Shape;128;p29"/>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IO Section Overview</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LLMs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Prompt Templates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Prompts and Model Exercise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Prompts and Model Exercise - Solution</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Few Shot Prompt Templates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Parsing Outputs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Serialization - Saving and Loading Prompts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Models IO Exercise Project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Models IO Exercise Project - Solution</a:t>
            </a:r>
            <a:endParaRPr sz="2500">
              <a:latin typeface="Montserrat"/>
              <a:ea typeface="Montserrat"/>
              <a:cs typeface="Montserrat"/>
              <a:sym typeface="Montserrat"/>
            </a:endParaRPr>
          </a:p>
        </p:txBody>
      </p:sp>
      <p:pic>
        <p:nvPicPr>
          <p:cNvPr id="129" name="Google Shape;129;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pic>
        <p:nvPicPr>
          <p:cNvPr id="134" name="Google Shape;134;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5" name="Google Shape;135;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36" name="Google Shape;136;p30"/>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Inputs and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should note that </a:t>
            </a:r>
            <a:r>
              <a:rPr i="1" lang="en" sz="2500">
                <a:latin typeface="Montserrat"/>
                <a:ea typeface="Montserrat"/>
                <a:cs typeface="Montserrat"/>
                <a:sym typeface="Montserrat"/>
              </a:rPr>
              <a:t>just</a:t>
            </a:r>
            <a:r>
              <a:rPr lang="en" sz="2500">
                <a:latin typeface="Montserrat"/>
                <a:ea typeface="Montserrat"/>
                <a:cs typeface="Montserrat"/>
                <a:sym typeface="Montserrat"/>
              </a:rPr>
              <a:t> Model IO is not the main value proposition of Langchain and during the start of this section you may find yourself wondering the use cases for using Langchain for Model IO rather than the original API.</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If you do find yourself skeptical, hang on until we reach the “parsing output” examples, and then you’ll begin to see hints of utility.</a:t>
            </a:r>
            <a:endParaRPr sz="2500">
              <a:latin typeface="Montserrat"/>
              <a:ea typeface="Montserrat"/>
              <a:cs typeface="Montserrat"/>
              <a:sym typeface="Montserrat"/>
            </a:endParaRPr>
          </a:p>
        </p:txBody>
      </p:sp>
      <p:pic>
        <p:nvPicPr>
          <p:cNvPr id="137" name="Google Shape;137;p3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pic>
        <p:nvPicPr>
          <p:cNvPr id="142" name="Google Shape;142;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3" name="Google Shape;143;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44" name="Google Shape;144;p31"/>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Inputs and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Once we combine the ideas we learn about here with Data Connection and Chains, you’ll have a very clear idea of why a developer may choose to use Langchain rather than building our their own solution.</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It will save us a lot of time and give us greater flexibility, but first we need to understand the basics of interacting with Models for input and output with Langchain!</a:t>
            </a:r>
            <a:endParaRPr sz="2500">
              <a:latin typeface="Montserrat"/>
              <a:ea typeface="Montserrat"/>
              <a:cs typeface="Montserrat"/>
              <a:sym typeface="Montserrat"/>
            </a:endParaRPr>
          </a:p>
        </p:txBody>
      </p:sp>
      <p:pic>
        <p:nvPicPr>
          <p:cNvPr id="145" name="Google Shape;145;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49"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51" name="Google Shape;151;p32"/>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55" name="Shape 155"/>
        <p:cNvGrpSpPr/>
        <p:nvPr/>
      </p:nvGrpSpPr>
      <p:grpSpPr>
        <a:xfrm>
          <a:off x="0" y="0"/>
          <a:ext cx="0" cy="0"/>
          <a:chOff x="0" y="0"/>
          <a:chExt cx="0" cy="0"/>
        </a:xfrm>
      </p:grpSpPr>
      <p:pic>
        <p:nvPicPr>
          <p:cNvPr id="156" name="Google Shape;156;p33"/>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57" name="Google Shape;157;p33"/>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LLMs</a:t>
            </a:r>
            <a:endParaRPr b="1" sz="5000">
              <a:solidFill>
                <a:srgbClr val="F3F3F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