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6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5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b173d770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b173d770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15dcee38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15dcee38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15dcee38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15dcee38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15dcee38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15dcee38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15dcee3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15dcee3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15dcee38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315dcee38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15dcee3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15dcee3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15dcee38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15dcee38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15dcee38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15dcee38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15dcee38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15dcee38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15dcee38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15dcee38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b173d770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b173d770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15dcee38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315dcee38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15dcee38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315dcee38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15dcee3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315dcee3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315dcee38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315dcee38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15dcee3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315dcee3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315dcee38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315dcee38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15dcee38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315dcee38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315dcee38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315dcee38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15dcee38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315dcee38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15dcee38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315dcee38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b173d770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b173d770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315dcee38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315dcee38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315dcee38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315dcee38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315dcee38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315dcee38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15dcee38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315dcee38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315dcee3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315dcee3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15dcee38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15dcee38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15dcee3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15dcee3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15dcee38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15dcee38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15dcee38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15dcee38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15dcee3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15dcee3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15dcee38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15dcee38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4"/>
          <p:cNvSpPr txBox="1"/>
          <p:nvPr/>
        </p:nvSpPr>
        <p:spPr>
          <a:xfrm>
            <a:off x="272000" y="854825"/>
            <a:ext cx="845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4"/>
          <p:cNvSpPr/>
          <p:nvPr/>
        </p:nvSpPr>
        <p:spPr>
          <a:xfrm>
            <a:off x="150685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34"/>
          <p:cNvSpPr/>
          <p:nvPr/>
        </p:nvSpPr>
        <p:spPr>
          <a:xfrm>
            <a:off x="369975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34"/>
          <p:cNvSpPr/>
          <p:nvPr/>
        </p:nvSpPr>
        <p:spPr>
          <a:xfrm>
            <a:off x="595810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35"/>
          <p:cNvSpPr txBox="1"/>
          <p:nvPr/>
        </p:nvSpPr>
        <p:spPr>
          <a:xfrm>
            <a:off x="272000" y="854825"/>
            <a:ext cx="845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5"/>
          <p:cNvSpPr/>
          <p:nvPr/>
        </p:nvSpPr>
        <p:spPr>
          <a:xfrm>
            <a:off x="150685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35"/>
          <p:cNvSpPr/>
          <p:nvPr/>
        </p:nvSpPr>
        <p:spPr>
          <a:xfrm>
            <a:off x="369975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35"/>
          <p:cNvSpPr/>
          <p:nvPr/>
        </p:nvSpPr>
        <p:spPr>
          <a:xfrm>
            <a:off x="595810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5"/>
          <p:cNvSpPr/>
          <p:nvPr/>
        </p:nvSpPr>
        <p:spPr>
          <a:xfrm>
            <a:off x="1190425" y="1660775"/>
            <a:ext cx="6470700" cy="2324100"/>
          </a:xfrm>
          <a:prstGeom prst="rect">
            <a:avLst/>
          </a:prstGeom>
          <a:noFill/>
          <a:ln cap="flat" cmpd="sng" w="381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5"/>
          <p:cNvSpPr/>
          <p:nvPr/>
        </p:nvSpPr>
        <p:spPr>
          <a:xfrm>
            <a:off x="7755625" y="2576250"/>
            <a:ext cx="811200" cy="5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/>
          <p:nvPr/>
        </p:nvSpPr>
        <p:spPr>
          <a:xfrm>
            <a:off x="171650" y="2576250"/>
            <a:ext cx="811200" cy="5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5"/>
          <p:cNvSpPr txBox="1"/>
          <p:nvPr/>
        </p:nvSpPr>
        <p:spPr>
          <a:xfrm>
            <a:off x="2690875" y="3908675"/>
            <a:ext cx="34698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6"/>
          <p:cNvSpPr txBox="1"/>
          <p:nvPr/>
        </p:nvSpPr>
        <p:spPr>
          <a:xfrm>
            <a:off x="272000" y="854825"/>
            <a:ext cx="845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6"/>
          <p:cNvSpPr/>
          <p:nvPr/>
        </p:nvSpPr>
        <p:spPr>
          <a:xfrm>
            <a:off x="150685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6"/>
          <p:cNvSpPr/>
          <p:nvPr/>
        </p:nvSpPr>
        <p:spPr>
          <a:xfrm>
            <a:off x="369975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6"/>
          <p:cNvSpPr/>
          <p:nvPr/>
        </p:nvSpPr>
        <p:spPr>
          <a:xfrm>
            <a:off x="595810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6"/>
          <p:cNvSpPr/>
          <p:nvPr/>
        </p:nvSpPr>
        <p:spPr>
          <a:xfrm>
            <a:off x="1190425" y="1660775"/>
            <a:ext cx="6470700" cy="2324100"/>
          </a:xfrm>
          <a:prstGeom prst="rect">
            <a:avLst/>
          </a:prstGeom>
          <a:noFill/>
          <a:ln cap="flat" cmpd="sng" w="381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6"/>
          <p:cNvSpPr/>
          <p:nvPr/>
        </p:nvSpPr>
        <p:spPr>
          <a:xfrm>
            <a:off x="2998850" y="2576250"/>
            <a:ext cx="594600" cy="30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6"/>
          <p:cNvSpPr/>
          <p:nvPr/>
        </p:nvSpPr>
        <p:spPr>
          <a:xfrm>
            <a:off x="5224475" y="2576250"/>
            <a:ext cx="594600" cy="30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6"/>
          <p:cNvSpPr/>
          <p:nvPr/>
        </p:nvSpPr>
        <p:spPr>
          <a:xfrm>
            <a:off x="7755625" y="2576250"/>
            <a:ext cx="811200" cy="5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6"/>
          <p:cNvSpPr/>
          <p:nvPr/>
        </p:nvSpPr>
        <p:spPr>
          <a:xfrm>
            <a:off x="171650" y="2576250"/>
            <a:ext cx="811200" cy="5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6"/>
          <p:cNvSpPr txBox="1"/>
          <p:nvPr/>
        </p:nvSpPr>
        <p:spPr>
          <a:xfrm>
            <a:off x="2690875" y="3908675"/>
            <a:ext cx="34698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7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SequentialChain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8"/>
          <p:cNvSpPr txBox="1"/>
          <p:nvPr/>
        </p:nvSpPr>
        <p:spPr>
          <a:xfrm>
            <a:off x="272000" y="854825"/>
            <a:ext cx="845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SequentialChains are very similar to SimpleSequentialChains, but allow us to have access to all the outputs from the internal LLMChains.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Let’s explore an example!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9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LLMRouterChain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40"/>
          <p:cNvSpPr txBox="1"/>
          <p:nvPr/>
        </p:nvSpPr>
        <p:spPr>
          <a:xfrm>
            <a:off x="272000" y="854825"/>
            <a:ext cx="8456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LLMRouterChains can take in an input and redirect it to the most appropriate LLMChain sequence.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The Router accepts multiple potential destination LLMChains and then via a specialized prompt, the Router will read the 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initial input, then output a specific dictionary that matches up to one of the potential destination chains to continue processing.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41"/>
          <p:cNvSpPr txBox="1"/>
          <p:nvPr/>
        </p:nvSpPr>
        <p:spPr>
          <a:xfrm>
            <a:off x="272000" y="854825"/>
            <a:ext cx="845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LLMRouterChains can take in an input and redirect it to the most appropriate LLMChain sequence.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4" name="Google Shape;23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1"/>
          <p:cNvSpPr/>
          <p:nvPr/>
        </p:nvSpPr>
        <p:spPr>
          <a:xfrm>
            <a:off x="3857250" y="2223425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41"/>
          <p:cNvSpPr/>
          <p:nvPr/>
        </p:nvSpPr>
        <p:spPr>
          <a:xfrm>
            <a:off x="3857250" y="3869800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42"/>
          <p:cNvSpPr txBox="1"/>
          <p:nvPr/>
        </p:nvSpPr>
        <p:spPr>
          <a:xfrm>
            <a:off x="272000" y="854825"/>
            <a:ext cx="845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LLMRouterChains can take in an input and redirect it to the most appropriate LLMChain sequence.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4" name="Google Shape;2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2"/>
          <p:cNvSpPr/>
          <p:nvPr/>
        </p:nvSpPr>
        <p:spPr>
          <a:xfrm>
            <a:off x="3857250" y="2223425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42"/>
          <p:cNvSpPr/>
          <p:nvPr/>
        </p:nvSpPr>
        <p:spPr>
          <a:xfrm>
            <a:off x="3857250" y="3869800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42"/>
          <p:cNvSpPr/>
          <p:nvPr/>
        </p:nvSpPr>
        <p:spPr>
          <a:xfrm>
            <a:off x="5129550" y="1822450"/>
            <a:ext cx="1756800" cy="569400"/>
          </a:xfrm>
          <a:prstGeom prst="wedgeRectCallout">
            <a:avLst>
              <a:gd fmla="val -44410" name="adj1"/>
              <a:gd fmla="val 128574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Case One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42"/>
          <p:cNvSpPr/>
          <p:nvPr/>
        </p:nvSpPr>
        <p:spPr>
          <a:xfrm>
            <a:off x="5129550" y="3300400"/>
            <a:ext cx="1756800" cy="569400"/>
          </a:xfrm>
          <a:prstGeom prst="wedgeRectCallout">
            <a:avLst>
              <a:gd fmla="val -44410" name="adj1"/>
              <a:gd fmla="val 128574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Case Two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43"/>
          <p:cNvSpPr txBox="1"/>
          <p:nvPr/>
        </p:nvSpPr>
        <p:spPr>
          <a:xfrm>
            <a:off x="272000" y="854825"/>
            <a:ext cx="845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LLMRouterChains can take in an input and redirect it to the most appropriate LLMChain sequence.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3"/>
          <p:cNvSpPr/>
          <p:nvPr/>
        </p:nvSpPr>
        <p:spPr>
          <a:xfrm>
            <a:off x="3857250" y="2223425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43"/>
          <p:cNvSpPr/>
          <p:nvPr/>
        </p:nvSpPr>
        <p:spPr>
          <a:xfrm>
            <a:off x="3857250" y="3869800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3"/>
          <p:cNvSpPr/>
          <p:nvPr/>
        </p:nvSpPr>
        <p:spPr>
          <a:xfrm>
            <a:off x="5129550" y="1822450"/>
            <a:ext cx="1756800" cy="569400"/>
          </a:xfrm>
          <a:prstGeom prst="wedgeRectCallout">
            <a:avLst>
              <a:gd fmla="val -44410" name="adj1"/>
              <a:gd fmla="val 128574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Customer Support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3"/>
          <p:cNvSpPr/>
          <p:nvPr/>
        </p:nvSpPr>
        <p:spPr>
          <a:xfrm>
            <a:off x="5129550" y="3300400"/>
            <a:ext cx="1756800" cy="569400"/>
          </a:xfrm>
          <a:prstGeom prst="wedgeRectCallout">
            <a:avLst>
              <a:gd fmla="val -44410" name="adj1"/>
              <a:gd fmla="val 128574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Internal Employees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Chains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4"/>
          <p:cNvSpPr txBox="1"/>
          <p:nvPr/>
        </p:nvSpPr>
        <p:spPr>
          <a:xfrm>
            <a:off x="272000" y="854825"/>
            <a:ext cx="845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LLMRouterChains can take in an input and redirect it to the most appropriate LLMChain sequence.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4"/>
          <p:cNvSpPr/>
          <p:nvPr/>
        </p:nvSpPr>
        <p:spPr>
          <a:xfrm>
            <a:off x="3857250" y="2223425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4"/>
          <p:cNvSpPr/>
          <p:nvPr/>
        </p:nvSpPr>
        <p:spPr>
          <a:xfrm>
            <a:off x="3857250" y="3869800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4"/>
          <p:cNvSpPr/>
          <p:nvPr/>
        </p:nvSpPr>
        <p:spPr>
          <a:xfrm>
            <a:off x="5129550" y="1822450"/>
            <a:ext cx="1756800" cy="569400"/>
          </a:xfrm>
          <a:prstGeom prst="wedgeRectCallout">
            <a:avLst>
              <a:gd fmla="val -44410" name="adj1"/>
              <a:gd fmla="val 128574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Customer Support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4"/>
          <p:cNvSpPr/>
          <p:nvPr/>
        </p:nvSpPr>
        <p:spPr>
          <a:xfrm>
            <a:off x="5129550" y="3300400"/>
            <a:ext cx="1756800" cy="569400"/>
          </a:xfrm>
          <a:prstGeom prst="wedgeRectCallout">
            <a:avLst>
              <a:gd fmla="val -44410" name="adj1"/>
              <a:gd fmla="val 128574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Internal Employees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44"/>
          <p:cNvSpPr/>
          <p:nvPr/>
        </p:nvSpPr>
        <p:spPr>
          <a:xfrm>
            <a:off x="1750900" y="2899600"/>
            <a:ext cx="1429500" cy="894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LLMRouter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44"/>
          <p:cNvSpPr/>
          <p:nvPr/>
        </p:nvSpPr>
        <p:spPr>
          <a:xfrm flipH="1" rot="10800000">
            <a:off x="2936300" y="3869800"/>
            <a:ext cx="803100" cy="480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6D7A8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4"/>
          <p:cNvSpPr/>
          <p:nvPr/>
        </p:nvSpPr>
        <p:spPr>
          <a:xfrm>
            <a:off x="2936300" y="2375825"/>
            <a:ext cx="803100" cy="480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6D7A8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4"/>
          <p:cNvSpPr/>
          <p:nvPr/>
        </p:nvSpPr>
        <p:spPr>
          <a:xfrm>
            <a:off x="273850" y="2850150"/>
            <a:ext cx="803100" cy="1019700"/>
          </a:xfrm>
          <a:prstGeom prst="verticalScroll">
            <a:avLst>
              <a:gd fmla="val 12500" name="adj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277" name="Google Shape;277;p44"/>
          <p:cNvSpPr/>
          <p:nvPr/>
        </p:nvSpPr>
        <p:spPr>
          <a:xfrm>
            <a:off x="1076950" y="3205500"/>
            <a:ext cx="594600" cy="30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5"/>
          <p:cNvSpPr txBox="1"/>
          <p:nvPr/>
        </p:nvSpPr>
        <p:spPr>
          <a:xfrm>
            <a:off x="272000" y="854825"/>
            <a:ext cx="845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Let’s explore an example of LLMRouterChain!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5" name="Google Shape;28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6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TransformChain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47"/>
          <p:cNvSpPr txBox="1"/>
          <p:nvPr/>
        </p:nvSpPr>
        <p:spPr>
          <a:xfrm>
            <a:off x="272000" y="854825"/>
            <a:ext cx="845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TransformChain allows us to easily pass in our own custom transformation functions 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within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  chain, let’s explore a quick example!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9" name="Google Shape;29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8"/>
          <p:cNvSpPr txBox="1"/>
          <p:nvPr/>
        </p:nvSpPr>
        <p:spPr>
          <a:xfrm>
            <a:off x="0" y="1709850"/>
            <a:ext cx="9144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OpenAI Function 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Calling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9"/>
          <p:cNvSpPr txBox="1"/>
          <p:nvPr/>
        </p:nvSpPr>
        <p:spPr>
          <a:xfrm>
            <a:off x="272000" y="854825"/>
            <a:ext cx="49776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In 2023 with the wide-release of GPT-4 to all API users, OpenAI also discussed increased capabilities of their chat models to internally call functions.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228" y="854825"/>
            <a:ext cx="2671800" cy="3700950"/>
          </a:xfrm>
          <a:prstGeom prst="rect">
            <a:avLst/>
          </a:prstGeom>
          <a:noFill/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50"/>
          <p:cNvSpPr txBox="1"/>
          <p:nvPr/>
        </p:nvSpPr>
        <p:spPr>
          <a:xfrm>
            <a:off x="272000" y="854825"/>
            <a:ext cx="4977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Using the Chat Models from OpenAI in this fashion can allow you to have even more certainty in JSON outputs from OpenAI.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2" name="Google Shape;32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228" y="854825"/>
            <a:ext cx="2671800" cy="3700950"/>
          </a:xfrm>
          <a:prstGeom prst="rect">
            <a:avLst/>
          </a:prstGeom>
          <a:noFill/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51"/>
          <p:cNvSpPr txBox="1"/>
          <p:nvPr/>
        </p:nvSpPr>
        <p:spPr>
          <a:xfrm>
            <a:off x="272000" y="854825"/>
            <a:ext cx="4977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Keep in mind that due to Langchain’s own existing capabilities that we’ve explored, you may find this as just a duplication of other Model IO discussions we’ve had using Pydantic to achieve JSON output.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1" name="Google Shape;33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228" y="854825"/>
            <a:ext cx="2671800" cy="3700950"/>
          </a:xfrm>
          <a:prstGeom prst="rect">
            <a:avLst/>
          </a:prstGeom>
          <a:noFill/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52"/>
          <p:cNvSpPr txBox="1"/>
          <p:nvPr/>
        </p:nvSpPr>
        <p:spPr>
          <a:xfrm>
            <a:off x="272000" y="854825"/>
            <a:ext cx="4977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Let’s explore a quick example of using OpenAI Chat Models to specify a required JSON output without needing to use Pydantic!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0" name="Google Shape;34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228" y="854825"/>
            <a:ext cx="2671800" cy="3700950"/>
          </a:xfrm>
          <a:prstGeom prst="rect">
            <a:avLst/>
          </a:prstGeom>
          <a:noFill/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3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MathChain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272000" y="854825"/>
            <a:ext cx="8456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Now that we’ve learned about Model Input and Outputs and Data Connections, we can finally learn about chains!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Chains allows us to link the output of one LLM call as the input of another call.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Langchain also provides many built-in chain functionalities, like chaining document similarity searches with other LLM calls, actions that we previously constructed manually with Langchain.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54"/>
          <p:cNvSpPr txBox="1"/>
          <p:nvPr/>
        </p:nvSpPr>
        <p:spPr>
          <a:xfrm>
            <a:off x="272000" y="854825"/>
            <a:ext cx="845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There are many built-in chains for common tasks, let’s explore how we can search the documentation for an additional built-in chain, understand how it works, and utilize it, starting with the MathChain!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5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Additional Chains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56"/>
          <p:cNvSpPr txBox="1"/>
          <p:nvPr/>
        </p:nvSpPr>
        <p:spPr>
          <a:xfrm>
            <a:off x="272000" y="854825"/>
            <a:ext cx="8456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There are many additional pre-built chains, let’s take a look at two of the most commonly used ones, for Document QA.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We’ll see that a lot of our own work in the Data Connections section can easily be duplicated with just a few lines of code with the pre-built chains!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9" name="Google Shape;36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7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Chains Exercise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8"/>
          <p:cNvSpPr txBox="1"/>
          <p:nvPr/>
        </p:nvSpPr>
        <p:spPr>
          <a:xfrm>
            <a:off x="0" y="1709850"/>
            <a:ext cx="9144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Chains Exercise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272000" y="854825"/>
            <a:ext cx="84567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Chain Section Overview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SequentialChain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LLMRouterChain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TransformChain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OpenAI Function Calling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MathChain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AdditionalChains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Chain Exercise and Solution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0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272000" y="854825"/>
            <a:ext cx="8456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Just like our most basic LLM and ChatModel calls earlier in Model IO, Chains have a basic building block known as an LLMChain object.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You can think of the LLMChain as just a simple LLM call that will have an input and an output.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Later on we can use these objects in sequence to create more complex functionality!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2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3"/>
          <p:cNvSpPr txBox="1"/>
          <p:nvPr/>
        </p:nvSpPr>
        <p:spPr>
          <a:xfrm>
            <a:off x="272000" y="854825"/>
            <a:ext cx="845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Now that we understand how to use the LLMChain object, we can chain them together to create more complex functionality with Langchain.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