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75" r:id="rId19"/>
    <p:sldId id="267" r:id="rId20"/>
    <p:sldId id="268" r:id="rId2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27/06/2023</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224554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19</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Cuadros%20comparativos%20proveedores" TargetMode="External"/><Relationship Id="rId4" Type="http://schemas.openxmlformats.org/officeDocument/2006/relationships/hyperlink" Target="Distribuci&#243;n%20f&#237;sica%20de%20equipos%20de%20hardware/Informe%20opciones%20de%20distribuci&#243;n%20fisica.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Contratos%20de%20desarrollo%20de%20software/Contrato%20de%20software_SAIA.docx.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Séptimo </a:t>
            </a:r>
            <a:r>
              <a:rPr lang="es-ES" sz="1200" b="1" spc="-15" dirty="0" err="1">
                <a:solidFill>
                  <a:srgbClr val="404040"/>
                </a:solidFill>
                <a:latin typeface="Carlito"/>
                <a:cs typeface="Carlito"/>
              </a:rPr>
              <a:t>trim</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lang="es-ES" sz="1150" b="1" spc="15" dirty="0">
                <a:solidFill>
                  <a:srgbClr val="404040"/>
                </a:solidFill>
                <a:latin typeface="Carlito"/>
                <a:cs typeface="Carlito"/>
              </a:rPr>
              <a:t>Gerardo Polanía</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27 de Junio 2023</a:t>
            </a:r>
          </a:p>
        </p:txBody>
      </p:sp>
      <p:pic>
        <p:nvPicPr>
          <p:cNvPr id="9" name="Imagen 8">
            <a:extLst>
              <a:ext uri="{FF2B5EF4-FFF2-40B4-BE49-F238E27FC236}">
                <a16:creationId xmlns:a16="http://schemas.microsoft.com/office/drawing/2014/main" id="{2B2D9E96-28BA-4882-BAB8-35AEC26A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99238"/>
            <a:ext cx="1286591" cy="1283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solidFill>
                  <a:srgbClr val="404040"/>
                </a:solidFill>
                <a:latin typeface="Carlito"/>
                <a:cs typeface="Carlito"/>
              </a:rPr>
              <a:t>OBJETIVO</a:t>
            </a:r>
            <a:r>
              <a:rPr sz="1550" b="1" spc="45" dirty="0">
                <a:solidFill>
                  <a:srgbClr val="404040"/>
                </a:solidFill>
                <a:latin typeface="Carlito"/>
                <a:cs typeface="Carlito"/>
              </a:rPr>
              <a:t> </a:t>
            </a:r>
            <a:r>
              <a:rPr sz="1550" b="1" spc="10" dirty="0">
                <a:solidFill>
                  <a:srgbClr val="404040"/>
                </a:solidFill>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a:solidFill>
                  <a:srgbClr val="404040"/>
                </a:solidFill>
                <a:latin typeface="Carlito"/>
                <a:cs typeface="Carlito"/>
              </a:rPr>
              <a:t>Desarrollar un Sistema de </a:t>
            </a:r>
            <a:r>
              <a:rPr sz="1550" spc="15" dirty="0" err="1">
                <a:solidFill>
                  <a:srgbClr val="404040"/>
                </a:solidFill>
                <a:latin typeface="Carlito"/>
                <a:cs typeface="Carlito"/>
              </a:rPr>
              <a:t>Información</a:t>
            </a:r>
            <a:r>
              <a:rPr sz="1550" spc="15" dirty="0">
                <a:solidFill>
                  <a:srgbClr val="404040"/>
                </a:solidFill>
                <a:latin typeface="Carlito"/>
                <a:cs typeface="Carlito"/>
              </a:rPr>
              <a:t> </a:t>
            </a:r>
            <a:r>
              <a:rPr sz="1550" spc="-5" dirty="0">
                <a:solidFill>
                  <a:srgbClr val="404040"/>
                </a:solidFill>
                <a:latin typeface="Carlito"/>
                <a:cs typeface="Carlito"/>
              </a:rPr>
              <a:t>Web</a:t>
            </a:r>
            <a:r>
              <a:rPr lang="es-CO" sz="1550" spc="-5" dirty="0">
                <a:solidFill>
                  <a:srgbClr val="404040"/>
                </a:solidFill>
                <a:latin typeface="Carlito"/>
                <a:cs typeface="Carlito"/>
              </a:rPr>
              <a:t> de nombre </a:t>
            </a:r>
            <a:r>
              <a:rPr sz="1550" spc="-5" dirty="0">
                <a:solidFill>
                  <a:srgbClr val="404040"/>
                </a:solidFill>
                <a:latin typeface="Carlito"/>
                <a:cs typeface="Carlito"/>
              </a:rPr>
              <a:t> </a:t>
            </a:r>
            <a:r>
              <a:rPr lang="es-CO" sz="1550" spc="20" dirty="0">
                <a:solidFill>
                  <a:srgbClr val="404040"/>
                </a:solidFill>
                <a:latin typeface="Carlito"/>
                <a:cs typeface="Carlito"/>
              </a:rPr>
              <a:t>SAIA (sistema autónomo de información automotriz)</a:t>
            </a:r>
            <a:r>
              <a:rPr sz="1550" spc="15" dirty="0">
                <a:solidFill>
                  <a:srgbClr val="404040"/>
                </a:solidFill>
                <a:latin typeface="Carlito"/>
                <a:cs typeface="Carlito"/>
              </a:rPr>
              <a:t> </a:t>
            </a:r>
            <a:r>
              <a:rPr sz="1550" spc="5" dirty="0">
                <a:solidFill>
                  <a:srgbClr val="404040"/>
                </a:solidFill>
                <a:latin typeface="Carlito"/>
                <a:cs typeface="Carlito"/>
              </a:rPr>
              <a:t>para </a:t>
            </a:r>
            <a:r>
              <a:rPr lang="es-CO" sz="1550" spc="10" dirty="0">
                <a:solidFill>
                  <a:srgbClr val="404040"/>
                </a:solidFill>
                <a:latin typeface="Carlito"/>
                <a:cs typeface="Carlito"/>
              </a:rPr>
              <a:t>la gestión, control, reporte y seguimiento </a:t>
            </a:r>
            <a:r>
              <a:rPr sz="1550" spc="5" dirty="0">
                <a:solidFill>
                  <a:srgbClr val="404040"/>
                </a:solidFill>
                <a:latin typeface="Carlito"/>
                <a:cs typeface="Carlito"/>
              </a:rPr>
              <a:t> </a:t>
            </a:r>
            <a:r>
              <a:rPr sz="1550" spc="15" dirty="0">
                <a:solidFill>
                  <a:srgbClr val="404040"/>
                </a:solidFill>
                <a:latin typeface="Carlito"/>
                <a:cs typeface="Carlito"/>
              </a:rPr>
              <a:t>a </a:t>
            </a:r>
            <a:r>
              <a:rPr sz="1550" spc="5" dirty="0">
                <a:solidFill>
                  <a:srgbClr val="404040"/>
                </a:solidFill>
                <a:latin typeface="Carlito"/>
                <a:cs typeface="Carlito"/>
              </a:rPr>
              <a:t>los </a:t>
            </a:r>
            <a:r>
              <a:rPr lang="es-CO" sz="1550" spc="5" dirty="0">
                <a:solidFill>
                  <a:srgbClr val="404040"/>
                </a:solidFill>
                <a:latin typeface="Carlito"/>
                <a:cs typeface="Carlito"/>
              </a:rPr>
              <a:t>inventarios, ingresos, egresos y empleados</a:t>
            </a:r>
            <a:r>
              <a:rPr sz="1550" spc="5" dirty="0">
                <a:solidFill>
                  <a:srgbClr val="404040"/>
                </a:solidFill>
                <a:latin typeface="Carlito"/>
                <a:cs typeface="Carlito"/>
              </a:rPr>
              <a:t> </a:t>
            </a:r>
            <a:r>
              <a:rPr sz="1550" spc="10" dirty="0">
                <a:solidFill>
                  <a:srgbClr val="404040"/>
                </a:solidFill>
                <a:latin typeface="Carlito"/>
                <a:cs typeface="Carlito"/>
              </a:rPr>
              <a:t>de </a:t>
            </a:r>
            <a:r>
              <a:rPr sz="1550" spc="5" dirty="0">
                <a:solidFill>
                  <a:srgbClr val="404040"/>
                </a:solidFill>
                <a:latin typeface="Carlito"/>
                <a:cs typeface="Carlito"/>
              </a:rPr>
              <a:t>la</a:t>
            </a:r>
            <a:r>
              <a:rPr lang="es-CO" sz="1550" spc="5" dirty="0">
                <a:solidFill>
                  <a:srgbClr val="404040"/>
                </a:solidFill>
                <a:latin typeface="Carlito"/>
                <a:cs typeface="Carlito"/>
              </a:rPr>
              <a:t> 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solidFill>
                  <a:srgbClr val="404040"/>
                </a:solidFill>
                <a:latin typeface="Carlito"/>
                <a:cs typeface="Carlito"/>
              </a:rPr>
              <a:t>OBJETIVOS</a:t>
            </a:r>
            <a:r>
              <a:rPr sz="1550" b="1" spc="40" dirty="0">
                <a:solidFill>
                  <a:srgbClr val="404040"/>
                </a:solidFill>
                <a:latin typeface="Carlito"/>
                <a:cs typeface="Carlito"/>
              </a:rPr>
              <a:t> </a:t>
            </a:r>
            <a:r>
              <a:rPr sz="1550" b="1" spc="5" dirty="0">
                <a:solidFill>
                  <a:srgbClr val="404040"/>
                </a:solidFill>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solidFill>
                  <a:srgbClr val="404040"/>
                </a:solidFill>
                <a:latin typeface="Carlito"/>
                <a:cs typeface="Carlito"/>
              </a:rPr>
              <a:t>Gestionar </a:t>
            </a:r>
            <a:r>
              <a:rPr sz="1550" spc="5" dirty="0">
                <a:solidFill>
                  <a:srgbClr val="404040"/>
                </a:solidFill>
                <a:latin typeface="Carlito"/>
                <a:cs typeface="Carlito"/>
              </a:rPr>
              <a:t>los Usuarios </a:t>
            </a:r>
            <a:r>
              <a:rPr sz="1550" spc="10" dirty="0">
                <a:solidFill>
                  <a:srgbClr val="404040"/>
                </a:solidFill>
                <a:latin typeface="Carlito"/>
                <a:cs typeface="Carlito"/>
              </a:rPr>
              <a:t>de la </a:t>
            </a:r>
            <a:r>
              <a:rPr sz="1550" spc="5" dirty="0" err="1">
                <a:solidFill>
                  <a:srgbClr val="404040"/>
                </a:solidFill>
                <a:latin typeface="Carlito"/>
                <a:cs typeface="Carlito"/>
              </a:rPr>
              <a:t>Empresa</a:t>
            </a:r>
            <a:r>
              <a:rPr sz="1550" spc="5"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solidFill>
                  <a:srgbClr val="404040"/>
                </a:solidFill>
                <a:latin typeface="Carlito"/>
                <a:cs typeface="Carlito"/>
              </a:rPr>
              <a:t>Implementar sistema </a:t>
            </a:r>
            <a:r>
              <a:rPr sz="1550" spc="10" dirty="0">
                <a:solidFill>
                  <a:srgbClr val="404040"/>
                </a:solidFill>
                <a:latin typeface="Carlito"/>
                <a:cs typeface="Carlito"/>
              </a:rPr>
              <a:t> </a:t>
            </a:r>
            <a:r>
              <a:rPr lang="es-CO" sz="1550" spc="10" dirty="0">
                <a:solidFill>
                  <a:srgbClr val="404040"/>
                </a:solidFill>
                <a:latin typeface="Carlito"/>
                <a:cs typeface="Carlito"/>
              </a:rPr>
              <a:t>de inventarios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solidFill>
                  <a:srgbClr val="404040"/>
                </a:solidFill>
                <a:latin typeface="Carlito"/>
                <a:cs typeface="Carlito"/>
              </a:rPr>
              <a:t>Sistematizar la forma en que se gestionan los ingresos y egresos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solidFill>
                  <a:srgbClr val="404040"/>
                </a:solidFill>
                <a:latin typeface="Carlito"/>
                <a:cs typeface="Carlito"/>
              </a:rPr>
              <a:t>Simplificar la gestión de</a:t>
            </a:r>
            <a:r>
              <a:rPr sz="1550" spc="10" dirty="0">
                <a:solidFill>
                  <a:srgbClr val="404040"/>
                </a:solidFill>
                <a:latin typeface="Carlito"/>
                <a:cs typeface="Carlito"/>
              </a:rPr>
              <a:t> </a:t>
            </a:r>
            <a:r>
              <a:rPr lang="es-CO" sz="1550" spc="10" dirty="0">
                <a:solidFill>
                  <a:srgbClr val="404040"/>
                </a:solidFill>
                <a:latin typeface="Carlito"/>
                <a:cs typeface="Carlito"/>
              </a:rPr>
              <a:t>los empleados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solidFill>
                  <a:srgbClr val="404040"/>
                </a:solidFill>
                <a:latin typeface="Carlito"/>
                <a:cs typeface="Carlito"/>
              </a:rPr>
              <a:t>Ge</a:t>
            </a:r>
            <a:r>
              <a:rPr lang="es-CO" sz="1550" spc="10" dirty="0" err="1">
                <a:solidFill>
                  <a:srgbClr val="404040"/>
                </a:solidFill>
                <a:latin typeface="Carlito"/>
                <a:cs typeface="Carlito"/>
              </a:rPr>
              <a:t>nerar</a:t>
            </a:r>
            <a:r>
              <a:rPr sz="1550" spc="10" dirty="0">
                <a:solidFill>
                  <a:srgbClr val="404040"/>
                </a:solidFill>
                <a:latin typeface="Carlito"/>
                <a:cs typeface="Carlito"/>
              </a:rPr>
              <a:t> </a:t>
            </a:r>
            <a:r>
              <a:rPr sz="1550" spc="5" dirty="0">
                <a:solidFill>
                  <a:srgbClr val="404040"/>
                </a:solidFill>
                <a:latin typeface="Carlito"/>
                <a:cs typeface="Carlito"/>
              </a:rPr>
              <a:t>los reportes gráficos </a:t>
            </a:r>
            <a:r>
              <a:rPr sz="1550" spc="15" dirty="0">
                <a:solidFill>
                  <a:srgbClr val="404040"/>
                </a:solidFill>
                <a:latin typeface="Carlito"/>
                <a:cs typeface="Carlito"/>
              </a:rPr>
              <a:t>e </a:t>
            </a:r>
            <a:r>
              <a:rPr sz="1550" spc="5" dirty="0">
                <a:solidFill>
                  <a:srgbClr val="404040"/>
                </a:solidFill>
                <a:latin typeface="Carlito"/>
                <a:cs typeface="Carlito"/>
              </a:rPr>
              <a:t>impresos </a:t>
            </a:r>
            <a:r>
              <a:rPr sz="1550" spc="10" dirty="0">
                <a:solidFill>
                  <a:srgbClr val="404040"/>
                </a:solidFill>
                <a:latin typeface="Carlito"/>
                <a:cs typeface="Carlito"/>
              </a:rPr>
              <a:t>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solidFill>
                  <a:srgbClr val="404040"/>
                </a:solidFill>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spc="10" dirty="0"/>
              <a:t>Se propone el </a:t>
            </a:r>
            <a:r>
              <a:rPr spc="15" dirty="0"/>
              <a:t>desarrollo </a:t>
            </a:r>
            <a:r>
              <a:rPr spc="10" dirty="0"/>
              <a:t>de un Sistema de </a:t>
            </a:r>
            <a:r>
              <a:rPr spc="15" dirty="0"/>
              <a:t>Información </a:t>
            </a:r>
            <a:r>
              <a:rPr spc="-5" dirty="0"/>
              <a:t>Web </a:t>
            </a:r>
            <a:r>
              <a:rPr spc="20" dirty="0" err="1"/>
              <a:t>denominado</a:t>
            </a:r>
            <a:r>
              <a:rPr spc="20" dirty="0"/>
              <a:t> </a:t>
            </a:r>
            <a:r>
              <a:rPr lang="es-CO" spc="20" dirty="0"/>
              <a:t>SAIA (Sistema autónomo de información automotriz) </a:t>
            </a:r>
            <a:r>
              <a:rPr spc="10" dirty="0"/>
              <a:t>que sirva </a:t>
            </a:r>
            <a:r>
              <a:rPr spc="25" dirty="0"/>
              <a:t>como </a:t>
            </a:r>
            <a:r>
              <a:rPr spc="10" dirty="0"/>
              <a:t>herramienta software de </a:t>
            </a:r>
            <a:r>
              <a:rPr spc="10" dirty="0" err="1"/>
              <a:t>apoyo</a:t>
            </a:r>
            <a:r>
              <a:rPr spc="10" dirty="0"/>
              <a:t> </a:t>
            </a:r>
            <a:r>
              <a:rPr spc="5" dirty="0"/>
              <a:t>a</a:t>
            </a:r>
            <a:r>
              <a:rPr lang="es-CO" spc="5" dirty="0"/>
              <a:t> la gestión, control y</a:t>
            </a:r>
            <a:r>
              <a:rPr spc="5" dirty="0"/>
              <a:t> </a:t>
            </a:r>
            <a:r>
              <a:rPr spc="15" dirty="0" err="1"/>
              <a:t>seguimiento</a:t>
            </a:r>
            <a:r>
              <a:rPr spc="15" dirty="0"/>
              <a:t> de</a:t>
            </a:r>
            <a:r>
              <a:rPr lang="es-CO" spc="15" dirty="0"/>
              <a:t> </a:t>
            </a:r>
            <a:r>
              <a:rPr spc="15" dirty="0"/>
              <a:t>los </a:t>
            </a:r>
            <a:r>
              <a:rPr lang="es-CO" spc="20" dirty="0"/>
              <a:t>inventarios, ingresos, egresos, y empleados</a:t>
            </a:r>
            <a:r>
              <a:rPr spc="5" dirty="0"/>
              <a:t> </a:t>
            </a:r>
            <a:r>
              <a:rPr spc="10" dirty="0"/>
              <a:t>de la </a:t>
            </a:r>
            <a:r>
              <a:rPr dirty="0" err="1"/>
              <a:t>Empresa</a:t>
            </a:r>
            <a:r>
              <a:rPr dirty="0"/>
              <a:t> </a:t>
            </a:r>
            <a:r>
              <a:rPr lang="es-CO" spc="5" dirty="0"/>
              <a:t>centro técnico automotriz S.A.S</a:t>
            </a:r>
            <a:r>
              <a:rPr spc="5" dirty="0"/>
              <a:t>.</a:t>
            </a:r>
            <a:endParaRPr lang="es-CO" spc="5" dirty="0"/>
          </a:p>
          <a:p>
            <a:pPr marL="12065" marR="8255" algn="just">
              <a:lnSpc>
                <a:spcPct val="103600"/>
              </a:lnSpc>
              <a:tabLst>
                <a:tab pos="300990" algn="l"/>
              </a:tabLst>
            </a:pPr>
            <a:endParaRPr lang="es-CO" spc="5" dirty="0"/>
          </a:p>
          <a:p>
            <a:pPr marL="12065" marR="8255" algn="just">
              <a:lnSpc>
                <a:spcPct val="103600"/>
              </a:lnSpc>
              <a:tabLst>
                <a:tab pos="300990" algn="l"/>
              </a:tabLst>
            </a:pPr>
            <a:r>
              <a:rPr spc="5" dirty="0" err="1"/>
              <a:t>Permitirá</a:t>
            </a:r>
            <a:r>
              <a:rPr spc="5" dirty="0"/>
              <a:t> </a:t>
            </a:r>
            <a:r>
              <a:rPr spc="10" dirty="0"/>
              <a:t>la </a:t>
            </a:r>
            <a:r>
              <a:rPr spc="10" dirty="0" err="1"/>
              <a:t>gestión</a:t>
            </a:r>
            <a:r>
              <a:rPr spc="10" dirty="0"/>
              <a:t> de</a:t>
            </a:r>
            <a:r>
              <a:rPr lang="es-CO" spc="10" dirty="0"/>
              <a:t>l gerente, líder de inventarios, líder de gestión contable, jefe de taller y empleados en general</a:t>
            </a:r>
            <a:r>
              <a:rPr spc="10" dirty="0"/>
              <a:t> </a:t>
            </a:r>
            <a:r>
              <a:rPr spc="15" dirty="0"/>
              <a:t>como </a:t>
            </a:r>
            <a:r>
              <a:rPr spc="20" dirty="0"/>
              <a:t>usuarios </a:t>
            </a:r>
            <a:r>
              <a:rPr spc="10" dirty="0"/>
              <a:t>de</a:t>
            </a:r>
            <a:r>
              <a:rPr spc="135" dirty="0"/>
              <a:t> </a:t>
            </a:r>
            <a:r>
              <a:rPr spc="5" dirty="0"/>
              <a:t>l</a:t>
            </a:r>
            <a:r>
              <a:rPr lang="es-CO" spc="5" dirty="0"/>
              <a:t>a </a:t>
            </a:r>
            <a:r>
              <a:rPr lang="es-CO" spc="15" dirty="0"/>
              <a:t>e</a:t>
            </a:r>
            <a:r>
              <a:rPr spc="15" dirty="0" err="1"/>
              <a:t>mpresa</a:t>
            </a:r>
            <a:r>
              <a:rPr spc="15" dirty="0"/>
              <a:t> </a:t>
            </a:r>
            <a:r>
              <a:rPr lang="es-CO" spc="20" dirty="0"/>
              <a:t>centro técnico automotriz S.A.S</a:t>
            </a:r>
            <a:r>
              <a:rPr lang="es-CO" spc="10" dirty="0"/>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t>. </a:t>
            </a:r>
            <a:endParaRPr lang="es-CO" spc="15" dirty="0"/>
          </a:p>
          <a:p>
            <a:pPr marL="12065" marR="8255" algn="just">
              <a:lnSpc>
                <a:spcPct val="103600"/>
              </a:lnSpc>
              <a:tabLst>
                <a:tab pos="300990" algn="l"/>
              </a:tabLst>
            </a:pPr>
            <a:r>
              <a:rPr spc="5" dirty="0" err="1"/>
              <a:t>En</a:t>
            </a:r>
            <a:r>
              <a:rPr spc="5" dirty="0"/>
              <a:t> </a:t>
            </a:r>
            <a:r>
              <a:rPr lang="es-CO" spc="5" dirty="0"/>
              <a:t>el modulo de inventarios</a:t>
            </a:r>
            <a:r>
              <a:rPr spc="15" dirty="0"/>
              <a:t> </a:t>
            </a:r>
            <a:r>
              <a:rPr spc="5" dirty="0"/>
              <a:t>los</a:t>
            </a:r>
            <a:r>
              <a:rPr lang="es-CO" spc="5" dirty="0"/>
              <a:t> lideres del proceso </a:t>
            </a:r>
            <a:r>
              <a:rPr spc="10" dirty="0" err="1"/>
              <a:t>podrán</a:t>
            </a:r>
            <a:r>
              <a:rPr lang="es-CO" spc="10" dirty="0"/>
              <a:t> contar con un sistema serio de inventarios donde ingresar la información y llevar un control total de los elementos. </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t>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t> </a:t>
            </a:r>
          </a:p>
          <a:p>
            <a:r>
              <a:rPr lang="es-ES" spc="-5" dirty="0"/>
              <a:t>En el modulo de ingresos y egresos </a:t>
            </a:r>
            <a:r>
              <a:rPr lang="es-ES" spc="10" dirty="0"/>
              <a:t>los lideres de proceso y el gerente</a:t>
            </a:r>
            <a:r>
              <a:rPr lang="es-ES" spc="15" dirty="0"/>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p>
          <a:p>
            <a:r>
              <a:rPr lang="es-ES" spc="15" dirty="0"/>
              <a:t>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t>Finalmente, </a:t>
            </a:r>
            <a:r>
              <a:rPr lang="es-ES" dirty="0"/>
              <a:t>facilitará </a:t>
            </a:r>
            <a:r>
              <a:rPr lang="es-ES" spc="10" dirty="0"/>
              <a:t>la gestión de </a:t>
            </a:r>
            <a:r>
              <a:rPr lang="es-ES" spc="15" dirty="0"/>
              <a:t>reportes </a:t>
            </a:r>
            <a:r>
              <a:rPr lang="es-ES" spc="10" dirty="0"/>
              <a:t>gráficos </a:t>
            </a:r>
            <a:r>
              <a:rPr lang="es-ES" spc="15" dirty="0"/>
              <a:t>e impresos,  necesarios </a:t>
            </a:r>
            <a:r>
              <a:rPr lang="es-ES" spc="5" dirty="0"/>
              <a:t>para </a:t>
            </a:r>
            <a:r>
              <a:rPr lang="es-ES" spc="25" dirty="0"/>
              <a:t>la </a:t>
            </a:r>
            <a:r>
              <a:rPr lang="es-ES" spc="10" dirty="0"/>
              <a:t>toma de </a:t>
            </a:r>
            <a:r>
              <a:rPr lang="es-ES" spc="15" dirty="0"/>
              <a:t>decisiones </a:t>
            </a:r>
            <a:r>
              <a:rPr lang="es-ES" spc="10" dirty="0"/>
              <a:t>del </a:t>
            </a:r>
            <a:r>
              <a:rPr lang="es-ES" spc="15" dirty="0"/>
              <a:t>personal </a:t>
            </a:r>
            <a:r>
              <a:rPr lang="es-ES" spc="10" dirty="0"/>
              <a:t>administrativo de </a:t>
            </a:r>
            <a:r>
              <a:rPr lang="es-ES" spc="5" dirty="0"/>
              <a:t>la </a:t>
            </a:r>
            <a:r>
              <a:rPr lang="es-ES" spc="15" dirty="0"/>
              <a:t>Empresa centro técnico automotriz S.A.S</a:t>
            </a:r>
            <a:r>
              <a:rPr lang="es-ES" spc="5" dirty="0"/>
              <a:t>.</a:t>
            </a:r>
          </a:p>
          <a:p>
            <a:pPr marL="12065" marR="5080">
              <a:lnSpc>
                <a:spcPct val="102699"/>
              </a:lnSpc>
              <a:spcBef>
                <a:spcPts val="85"/>
              </a:spcBef>
              <a:tabLst>
                <a:tab pos="300355" algn="l"/>
                <a:tab pos="300990" algn="l"/>
              </a:tabLst>
            </a:pPr>
            <a:endParaRPr lang="es-ES" spc="5" dirty="0"/>
          </a:p>
          <a:p>
            <a:pPr marL="12065" marR="5080">
              <a:lnSpc>
                <a:spcPct val="102699"/>
              </a:lnSpc>
              <a:spcBef>
                <a:spcPts val="85"/>
              </a:spcBef>
              <a:tabLst>
                <a:tab pos="300355" algn="l"/>
                <a:tab pos="300990" algn="l"/>
              </a:tabLst>
            </a:pPr>
            <a:r>
              <a:rPr lang="es-ES" sz="1550" b="1" spc="15" dirty="0">
                <a:solidFill>
                  <a:srgbClr val="404040"/>
                </a:solidFill>
                <a:latin typeface="Carlito"/>
                <a:cs typeface="Carlito"/>
              </a:rPr>
              <a:t>Aporte al </a:t>
            </a:r>
            <a:r>
              <a:rPr lang="es-ES" sz="1550" b="1" spc="10" dirty="0">
                <a:solidFill>
                  <a:srgbClr val="404040"/>
                </a:solidFill>
                <a:latin typeface="Carlito"/>
                <a:cs typeface="Carlito"/>
              </a:rPr>
              <a:t>Sector: </a:t>
            </a:r>
            <a:r>
              <a:rPr lang="es-ES" sz="1550" dirty="0">
                <a:solidFill>
                  <a:srgbClr val="404040"/>
                </a:solidFill>
                <a:latin typeface="Carlito"/>
                <a:cs typeface="Carlito"/>
              </a:rPr>
              <a:t>El </a:t>
            </a:r>
            <a:r>
              <a:rPr lang="es-ES" sz="1550" spc="10" dirty="0">
                <a:solidFill>
                  <a:srgbClr val="404040"/>
                </a:solidFill>
                <a:latin typeface="Carlito"/>
                <a:cs typeface="Carlito"/>
              </a:rPr>
              <a:t>Sistema </a:t>
            </a:r>
            <a:r>
              <a:rPr lang="es-ES" spc="5" dirty="0"/>
              <a:t>SAIA (sistema autónomo de información automotriz) </a:t>
            </a:r>
            <a:r>
              <a:rPr lang="es-ES" sz="1550" dirty="0">
                <a:solidFill>
                  <a:srgbClr val="404040"/>
                </a:solidFill>
                <a:latin typeface="Carlito"/>
                <a:cs typeface="Carlito"/>
              </a:rPr>
              <a:t>servirá </a:t>
            </a:r>
            <a:r>
              <a:rPr lang="es-ES" sz="1550" spc="15" dirty="0">
                <a:solidFill>
                  <a:srgbClr val="404040"/>
                </a:solidFill>
                <a:latin typeface="Carlito"/>
                <a:cs typeface="Carlito"/>
              </a:rPr>
              <a:t>como </a:t>
            </a:r>
            <a:r>
              <a:rPr lang="es-ES" sz="1550" spc="10" dirty="0">
                <a:solidFill>
                  <a:srgbClr val="404040"/>
                </a:solidFill>
                <a:latin typeface="Carlito"/>
                <a:cs typeface="Carlito"/>
              </a:rPr>
              <a:t>aporte al sector automotriz</a:t>
            </a:r>
            <a:r>
              <a:rPr lang="es-ES" sz="1550" spc="15" dirty="0">
                <a:solidFill>
                  <a:srgbClr val="404040"/>
                </a:solidFill>
                <a:latin typeface="Carlito"/>
                <a:cs typeface="Carlito"/>
              </a:rPr>
              <a:t>, como </a:t>
            </a:r>
            <a:r>
              <a:rPr lang="es-ES" spc="10" dirty="0"/>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rgbClr val="404040"/>
                </a:solidFill>
                <a:latin typeface="Carlito"/>
                <a:cs typeface="Carlito"/>
              </a:rPr>
              <a:t>.</a:t>
            </a:r>
            <a:endParaRPr lang="es-ES" sz="1550" dirty="0">
              <a:latin typeface="Arial"/>
              <a:cs typeface="Arial"/>
            </a:endParaRPr>
          </a:p>
          <a:p>
            <a:endParaRPr lang="es-ES" spc="5" dirty="0"/>
          </a:p>
          <a:p>
            <a:endParaRPr lang="es-CO" dirty="0"/>
          </a:p>
        </p:txBody>
      </p:sp>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solidFill>
                  <a:srgbClr val="404040"/>
                </a:solidFill>
                <a:latin typeface="Carlito"/>
                <a:cs typeface="Arial"/>
              </a:rPr>
              <a:t>El sistema de información se divide en 3 módulos que apoyan los siguientes procesos así:</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1 inventarios: </a:t>
            </a:r>
            <a:r>
              <a:rPr lang="es-ES" sz="1550" spc="10" dirty="0">
                <a:solidFill>
                  <a:srgbClr val="404040"/>
                </a:solidFill>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2 Ingresos y egresos: </a:t>
            </a:r>
            <a:r>
              <a:rPr lang="es-ES" sz="1550" spc="10" dirty="0">
                <a:solidFill>
                  <a:srgbClr val="404040"/>
                </a:solidFill>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t>Modulo 3 Gestión de empleados</a:t>
            </a:r>
            <a:r>
              <a:rPr lang="es-ES" dirty="0"/>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p>
          <a:p>
            <a:r>
              <a:rPr lang="es-ES" dirty="0"/>
              <a:t>El sistema </a:t>
            </a:r>
            <a:r>
              <a:rPr lang="es-ES" b="1" dirty="0"/>
              <a:t>NO</a:t>
            </a:r>
            <a:r>
              <a:rPr lang="es-ES" dirty="0"/>
              <a:t> será un sistema contable, no ejecutará procesos de facturación electrónica ni llevará procesos diferentes a los del sector automotriz.</a:t>
            </a:r>
            <a:endParaRPr lang="es-CO" dirty="0"/>
          </a:p>
        </p:txBody>
      </p:sp>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dirty="0"/>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575799"/>
          </a:xfrm>
          <a:prstGeom prst="rect">
            <a:avLst/>
          </a:prstGeom>
        </p:spPr>
        <p:txBody>
          <a:bodyPr vert="horz" wrap="square" lIns="0" tIns="16510" rIns="0" bIns="0" rtlCol="0">
            <a:spAutoFit/>
          </a:bodyPr>
          <a:lstStyle/>
          <a:p>
            <a:pPr marL="12700">
              <a:spcBef>
                <a:spcPts val="130"/>
              </a:spcBef>
              <a:tabLst>
                <a:tab pos="2750820" algn="l"/>
              </a:tabLst>
            </a:pPr>
            <a:r>
              <a:rPr lang="es-419" sz="2000" b="1" spc="15" dirty="0">
                <a:solidFill>
                  <a:srgbClr val="404040"/>
                </a:solidFill>
                <a:latin typeface="Carlito"/>
                <a:cs typeface="Carlito"/>
              </a:rPr>
              <a:t>Séptimo</a:t>
            </a:r>
            <a:r>
              <a:rPr lang="es-419" sz="2000" b="1" spc="-50" dirty="0">
                <a:solidFill>
                  <a:srgbClr val="404040"/>
                </a:solidFill>
                <a:latin typeface="Carlito"/>
                <a:cs typeface="Carlito"/>
              </a:rPr>
              <a:t> </a:t>
            </a:r>
            <a:r>
              <a:rPr lang="es-419" sz="2000" b="1" spc="10" dirty="0">
                <a:solidFill>
                  <a:srgbClr val="404040"/>
                </a:solidFill>
                <a:latin typeface="Carlito"/>
                <a:cs typeface="Carlito"/>
              </a:rPr>
              <a:t>Trimestre</a:t>
            </a:r>
            <a:endParaRPr lang="es-419" sz="2000" dirty="0">
              <a:latin typeface="Carlito"/>
              <a:cs typeface="Carlito"/>
            </a:endParaRPr>
          </a:p>
          <a:p>
            <a:pPr marL="12700">
              <a:lnSpc>
                <a:spcPct val="100000"/>
              </a:lnSpc>
              <a:spcBef>
                <a:spcPts val="130"/>
              </a:spcBef>
              <a:tabLst>
                <a:tab pos="2750820" algn="l"/>
              </a:tabLst>
            </a:pPr>
            <a:r>
              <a:rPr sz="1550" b="1" spc="10" dirty="0">
                <a:solidFill>
                  <a:srgbClr val="404040"/>
                </a:solidFill>
                <a:latin typeface="Carlito"/>
                <a:cs typeface="Carlito"/>
              </a:rPr>
              <a:t>	</a:t>
            </a:r>
            <a:endParaRPr sz="1550" dirty="0">
              <a:latin typeface="Carlito"/>
              <a:cs typeface="Carlito"/>
            </a:endParaRPr>
          </a:p>
        </p:txBody>
      </p:sp>
      <p:sp>
        <p:nvSpPr>
          <p:cNvPr id="5" name="CuadroTexto 4">
            <a:extLst>
              <a:ext uri="{FF2B5EF4-FFF2-40B4-BE49-F238E27FC236}">
                <a16:creationId xmlns:a16="http://schemas.microsoft.com/office/drawing/2014/main" id="{C60A8676-A180-F009-B243-D76D9AB2566A}"/>
              </a:ext>
            </a:extLst>
          </p:cNvPr>
          <p:cNvSpPr txBox="1"/>
          <p:nvPr/>
        </p:nvSpPr>
        <p:spPr>
          <a:xfrm>
            <a:off x="392784" y="1803679"/>
            <a:ext cx="8446415" cy="3480440"/>
          </a:xfrm>
          <a:prstGeom prst="rect">
            <a:avLst/>
          </a:prstGeom>
          <a:noFill/>
        </p:spPr>
        <p:txBody>
          <a:bodyPr wrap="square">
            <a:spAutoFit/>
          </a:bodyPr>
          <a:lstStyle/>
          <a:p>
            <a:pPr marL="12065">
              <a:spcBef>
                <a:spcPts val="110"/>
              </a:spcBef>
              <a:tabLst>
                <a:tab pos="295910" algn="l"/>
                <a:tab pos="296545" algn="l"/>
              </a:tabLst>
            </a:pPr>
            <a:r>
              <a:rPr lang="es-US" sz="1800" spc="5" dirty="0">
                <a:solidFill>
                  <a:srgbClr val="404040"/>
                </a:solidFill>
                <a:latin typeface="Carlito"/>
                <a:cs typeface="Carlito"/>
              </a:rPr>
              <a:t>En el proyecto se evidencia un informe donde se muestre la distribución física de los equipos de hardware y software que se necesitan para implementar el sistema de información. </a:t>
            </a:r>
          </a:p>
          <a:p>
            <a:pPr marL="12065">
              <a:spcBef>
                <a:spcPts val="110"/>
              </a:spcBef>
              <a:tabLst>
                <a:tab pos="295910" algn="l"/>
                <a:tab pos="296545" algn="l"/>
              </a:tabLst>
            </a:pPr>
            <a:endParaRPr lang="es-419" sz="1800" spc="5" dirty="0">
              <a:solidFill>
                <a:srgbClr val="404040"/>
              </a:solidFill>
              <a:latin typeface="Carlito"/>
              <a:cs typeface="Carlito"/>
            </a:endParaRPr>
          </a:p>
          <a:p>
            <a:pPr marL="297815" indent="-285750">
              <a:spcBef>
                <a:spcPts val="110"/>
              </a:spcBef>
              <a:buFont typeface="Wingdings" panose="05000000000000000000" pitchFamily="2" charset="2"/>
              <a:buChar char="Ø"/>
              <a:tabLst>
                <a:tab pos="295910" algn="l"/>
                <a:tab pos="296545" algn="l"/>
              </a:tabLst>
            </a:pPr>
            <a:r>
              <a:rPr lang="es-419" sz="1800" i="1" spc="5" dirty="0">
                <a:solidFill>
                  <a:srgbClr val="404040"/>
                </a:solidFill>
                <a:latin typeface="Carlito"/>
                <a:cs typeface="Carlito"/>
                <a:hlinkClick r:id="rId4" action="ppaction://hlinkfile"/>
              </a:rPr>
              <a:t>Informe de</a:t>
            </a:r>
            <a:r>
              <a:rPr lang="es-419" sz="1800" i="1" spc="-100" dirty="0">
                <a:solidFill>
                  <a:srgbClr val="404040"/>
                </a:solidFill>
                <a:latin typeface="Carlito"/>
                <a:cs typeface="Carlito"/>
                <a:hlinkClick r:id="rId4" action="ppaction://hlinkfile"/>
              </a:rPr>
              <a:t> </a:t>
            </a:r>
            <a:r>
              <a:rPr lang="es-419" sz="1800" i="1" spc="-5" dirty="0">
                <a:solidFill>
                  <a:srgbClr val="404040"/>
                </a:solidFill>
                <a:latin typeface="Carlito"/>
                <a:cs typeface="Carlito"/>
                <a:hlinkClick r:id="rId4" action="ppaction://hlinkfile"/>
              </a:rPr>
              <a:t>Distribución</a:t>
            </a:r>
            <a:endParaRPr lang="es-419" sz="1800" i="1" spc="-5" dirty="0">
              <a:solidFill>
                <a:srgbClr val="404040"/>
              </a:solidFill>
              <a:latin typeface="Carlito"/>
              <a:cs typeface="Carlito"/>
            </a:endParaRPr>
          </a:p>
          <a:p>
            <a:pPr marL="12065">
              <a:spcBef>
                <a:spcPts val="110"/>
              </a:spcBef>
              <a:tabLst>
                <a:tab pos="295910" algn="l"/>
                <a:tab pos="296545" algn="l"/>
              </a:tabLst>
            </a:pPr>
            <a:endParaRPr lang="es-419" spc="-5" dirty="0">
              <a:solidFill>
                <a:srgbClr val="404040"/>
              </a:solidFill>
              <a:latin typeface="Carlito"/>
              <a:cs typeface="Carlito"/>
            </a:endParaRPr>
          </a:p>
          <a:p>
            <a:pPr marL="12065">
              <a:spcBef>
                <a:spcPts val="110"/>
              </a:spcBef>
              <a:tabLst>
                <a:tab pos="295910" algn="l"/>
                <a:tab pos="296545" algn="l"/>
              </a:tabLst>
            </a:pPr>
            <a:r>
              <a:rPr lang="es-US" spc="-5" dirty="0">
                <a:solidFill>
                  <a:srgbClr val="404040"/>
                </a:solidFill>
                <a:latin typeface="Carlito"/>
                <a:cs typeface="Carlito"/>
              </a:rPr>
              <a:t>En el proyecto se evidencia un cuadro comparativo entre los diferentes proveedores donde se va adquirir hardware o software necesario para el desarrollo del sistema de información</a:t>
            </a:r>
          </a:p>
          <a:p>
            <a:pPr marL="12065">
              <a:spcBef>
                <a:spcPts val="110"/>
              </a:spcBef>
              <a:tabLst>
                <a:tab pos="295910" algn="l"/>
                <a:tab pos="296545" algn="l"/>
              </a:tabLst>
            </a:pPr>
            <a:endParaRPr lang="es-419" sz="1800" dirty="0">
              <a:latin typeface="Carlito"/>
              <a:cs typeface="Carlito"/>
            </a:endParaRPr>
          </a:p>
          <a:p>
            <a:pPr marL="297815" indent="-285750">
              <a:buFont typeface="Wingdings" panose="05000000000000000000" pitchFamily="2" charset="2"/>
              <a:buChar char="Ø"/>
              <a:tabLst>
                <a:tab pos="295910" algn="l"/>
                <a:tab pos="296545" algn="l"/>
              </a:tabLst>
            </a:pPr>
            <a:r>
              <a:rPr lang="es-419" sz="1800" i="1" dirty="0">
                <a:solidFill>
                  <a:srgbClr val="404040"/>
                </a:solidFill>
                <a:latin typeface="Carlito"/>
                <a:cs typeface="Carlito"/>
                <a:hlinkClick r:id="rId5" action="ppaction://hlinkfile"/>
              </a:rPr>
              <a:t>Cuadro </a:t>
            </a:r>
            <a:r>
              <a:rPr lang="es-419" sz="1800" i="1" spc="-5" dirty="0">
                <a:solidFill>
                  <a:srgbClr val="404040"/>
                </a:solidFill>
                <a:latin typeface="Carlito"/>
                <a:cs typeface="Carlito"/>
                <a:hlinkClick r:id="rId5" action="ppaction://hlinkfile"/>
              </a:rPr>
              <a:t>Comparativo</a:t>
            </a:r>
            <a:r>
              <a:rPr lang="es-419" sz="1800" i="1" spc="-120" dirty="0">
                <a:solidFill>
                  <a:srgbClr val="404040"/>
                </a:solidFill>
                <a:latin typeface="Carlito"/>
                <a:cs typeface="Carlito"/>
                <a:hlinkClick r:id="rId5" action="ppaction://hlinkfile"/>
              </a:rPr>
              <a:t> </a:t>
            </a:r>
            <a:r>
              <a:rPr lang="es-419" sz="1800" i="1" spc="5" dirty="0">
                <a:solidFill>
                  <a:srgbClr val="404040"/>
                </a:solidFill>
                <a:latin typeface="Carlito"/>
                <a:cs typeface="Carlito"/>
                <a:hlinkClick r:id="rId5" action="ppaction://hlinkfile"/>
              </a:rPr>
              <a:t>Proveedores</a:t>
            </a:r>
            <a:endParaRPr lang="es-419" sz="1800" i="1" spc="5" dirty="0">
              <a:solidFill>
                <a:srgbClr val="404040"/>
              </a:solidFill>
              <a:latin typeface="Carlito"/>
              <a:cs typeface="Carlito"/>
            </a:endParaRPr>
          </a:p>
          <a:p>
            <a:pPr marL="12065">
              <a:tabLst>
                <a:tab pos="295910" algn="l"/>
                <a:tab pos="296545" algn="l"/>
              </a:tabLst>
            </a:pPr>
            <a:endParaRPr lang="es-419" sz="1800" dirty="0">
              <a:latin typeface="Carlito"/>
              <a:cs typeface="Carlito"/>
            </a:endParaRPr>
          </a:p>
        </p:txBody>
      </p:sp>
    </p:spTree>
    <p:extLst>
      <p:ext uri="{BB962C8B-B14F-4D97-AF65-F5344CB8AC3E}">
        <p14:creationId xmlns:p14="http://schemas.microsoft.com/office/powerpoint/2010/main" val="372553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dirty="0"/>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575799"/>
          </a:xfrm>
          <a:prstGeom prst="rect">
            <a:avLst/>
          </a:prstGeom>
        </p:spPr>
        <p:txBody>
          <a:bodyPr vert="horz" wrap="square" lIns="0" tIns="16510" rIns="0" bIns="0" rtlCol="0">
            <a:spAutoFit/>
          </a:bodyPr>
          <a:lstStyle/>
          <a:p>
            <a:pPr marL="12700">
              <a:spcBef>
                <a:spcPts val="130"/>
              </a:spcBef>
              <a:tabLst>
                <a:tab pos="2750820" algn="l"/>
              </a:tabLst>
            </a:pPr>
            <a:r>
              <a:rPr lang="es-419" sz="2000" b="1" spc="15" dirty="0">
                <a:solidFill>
                  <a:srgbClr val="404040"/>
                </a:solidFill>
                <a:latin typeface="Carlito"/>
                <a:cs typeface="Carlito"/>
              </a:rPr>
              <a:t>Séptimo</a:t>
            </a:r>
            <a:r>
              <a:rPr lang="es-419" sz="2000" b="1" spc="-50" dirty="0">
                <a:solidFill>
                  <a:srgbClr val="404040"/>
                </a:solidFill>
                <a:latin typeface="Carlito"/>
                <a:cs typeface="Carlito"/>
              </a:rPr>
              <a:t> </a:t>
            </a:r>
            <a:r>
              <a:rPr lang="es-419" sz="2000" b="1" spc="10" dirty="0">
                <a:solidFill>
                  <a:srgbClr val="404040"/>
                </a:solidFill>
                <a:latin typeface="Carlito"/>
                <a:cs typeface="Carlito"/>
              </a:rPr>
              <a:t>Trimestre</a:t>
            </a:r>
            <a:endParaRPr lang="es-419" sz="2000" dirty="0">
              <a:latin typeface="Carlito"/>
              <a:cs typeface="Carlito"/>
            </a:endParaRPr>
          </a:p>
          <a:p>
            <a:pPr marL="12700">
              <a:lnSpc>
                <a:spcPct val="100000"/>
              </a:lnSpc>
              <a:spcBef>
                <a:spcPts val="130"/>
              </a:spcBef>
              <a:tabLst>
                <a:tab pos="2750820" algn="l"/>
              </a:tabLst>
            </a:pPr>
            <a:r>
              <a:rPr sz="1550" b="1" spc="10" dirty="0">
                <a:solidFill>
                  <a:srgbClr val="404040"/>
                </a:solidFill>
                <a:latin typeface="Carlito"/>
                <a:cs typeface="Carlito"/>
              </a:rPr>
              <a:t>	</a:t>
            </a:r>
            <a:endParaRPr sz="1550" dirty="0">
              <a:latin typeface="Carlito"/>
              <a:cs typeface="Carlito"/>
            </a:endParaRPr>
          </a:p>
        </p:txBody>
      </p:sp>
      <p:sp>
        <p:nvSpPr>
          <p:cNvPr id="5" name="CuadroTexto 4">
            <a:extLst>
              <a:ext uri="{FF2B5EF4-FFF2-40B4-BE49-F238E27FC236}">
                <a16:creationId xmlns:a16="http://schemas.microsoft.com/office/drawing/2014/main" id="{C60A8676-A180-F009-B243-D76D9AB2566A}"/>
              </a:ext>
            </a:extLst>
          </p:cNvPr>
          <p:cNvSpPr txBox="1"/>
          <p:nvPr/>
        </p:nvSpPr>
        <p:spPr>
          <a:xfrm>
            <a:off x="348792" y="2228663"/>
            <a:ext cx="8446415" cy="923330"/>
          </a:xfrm>
          <a:prstGeom prst="rect">
            <a:avLst/>
          </a:prstGeom>
          <a:noFill/>
        </p:spPr>
        <p:txBody>
          <a:bodyPr wrap="square">
            <a:spAutoFit/>
          </a:bodyPr>
          <a:lstStyle/>
          <a:p>
            <a:pPr marL="12065">
              <a:tabLst>
                <a:tab pos="295910" algn="l"/>
                <a:tab pos="296545" algn="l"/>
              </a:tabLst>
            </a:pPr>
            <a:r>
              <a:rPr lang="es-US" sz="1800" dirty="0">
                <a:latin typeface="Carlito"/>
                <a:cs typeface="Carlito"/>
              </a:rPr>
              <a:t>En el proyecto se evidencia la realización de contratos de desarrollo de software. </a:t>
            </a:r>
          </a:p>
          <a:p>
            <a:pPr marL="12065">
              <a:tabLst>
                <a:tab pos="295910" algn="l"/>
                <a:tab pos="296545" algn="l"/>
              </a:tabLst>
            </a:pPr>
            <a:endParaRPr lang="es-419" sz="1800" dirty="0">
              <a:latin typeface="Carlito"/>
              <a:cs typeface="Carlito"/>
            </a:endParaRPr>
          </a:p>
          <a:p>
            <a:pPr marL="297815" indent="-285750">
              <a:spcBef>
                <a:spcPts val="25"/>
              </a:spcBef>
              <a:buFont typeface="Wingdings" panose="05000000000000000000" pitchFamily="2" charset="2"/>
              <a:buChar char="Ø"/>
              <a:tabLst>
                <a:tab pos="295910" algn="l"/>
                <a:tab pos="296545" algn="l"/>
              </a:tabLst>
            </a:pPr>
            <a:r>
              <a:rPr lang="es-419" sz="1800" i="1" dirty="0">
                <a:solidFill>
                  <a:srgbClr val="404040"/>
                </a:solidFill>
                <a:latin typeface="Carlito"/>
                <a:cs typeface="Carlito"/>
                <a:hlinkClick r:id="rId4" action="ppaction://hlinkfile"/>
              </a:rPr>
              <a:t>Contrato </a:t>
            </a:r>
            <a:r>
              <a:rPr lang="es-419" sz="1800" i="1" spc="5" dirty="0">
                <a:solidFill>
                  <a:srgbClr val="404040"/>
                </a:solidFill>
                <a:latin typeface="Carlito"/>
                <a:cs typeface="Carlito"/>
                <a:hlinkClick r:id="rId4" action="ppaction://hlinkfile"/>
              </a:rPr>
              <a:t>de</a:t>
            </a:r>
            <a:r>
              <a:rPr lang="es-419" sz="1800" i="1" spc="-60" dirty="0">
                <a:solidFill>
                  <a:srgbClr val="404040"/>
                </a:solidFill>
                <a:latin typeface="Carlito"/>
                <a:cs typeface="Carlito"/>
                <a:hlinkClick r:id="rId4" action="ppaction://hlinkfile"/>
              </a:rPr>
              <a:t> </a:t>
            </a:r>
            <a:r>
              <a:rPr lang="es-419" sz="1800" i="1" dirty="0">
                <a:solidFill>
                  <a:srgbClr val="404040"/>
                </a:solidFill>
                <a:latin typeface="Carlito"/>
                <a:cs typeface="Carlito"/>
                <a:hlinkClick r:id="rId4" action="ppaction://hlinkfile"/>
              </a:rPr>
              <a:t>Software</a:t>
            </a:r>
            <a:endParaRPr lang="es-419" sz="1800" i="1"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13" name="Imagen 12">
            <a:extLst>
              <a:ext uri="{FF2B5EF4-FFF2-40B4-BE49-F238E27FC236}">
                <a16:creationId xmlns:a16="http://schemas.microsoft.com/office/drawing/2014/main" id="{56BBD134-C133-421F-8715-6C0F63C1E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247669"/>
            <a:ext cx="797937" cy="795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7" name="Imagen 6">
            <a:extLst>
              <a:ext uri="{FF2B5EF4-FFF2-40B4-BE49-F238E27FC236}">
                <a16:creationId xmlns:a16="http://schemas.microsoft.com/office/drawing/2014/main" id="{C24FDC89-5BD8-4E38-AFBD-A20C54E7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1" y="4286519"/>
            <a:ext cx="685800" cy="6841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585323"/>
          </a:xfrm>
        </p:spPr>
        <p:txBody>
          <a:bodyPr/>
          <a:lstStyle/>
          <a:p>
            <a:pPr marL="285750" indent="-285750">
              <a:buFont typeface="Arial" panose="020B0604020202020204" pitchFamily="34" charset="0"/>
              <a:buChar char="•"/>
            </a:pPr>
            <a:r>
              <a:rPr lang="es-ES" sz="1400" b="1" dirty="0">
                <a:latin typeface="Carlito"/>
                <a:cs typeface="Carlito"/>
              </a:rPr>
              <a:t>Realización de inventarios de activos, herramientas, equipos, repuestos y materiales</a:t>
            </a:r>
          </a:p>
          <a:p>
            <a:endParaRPr lang="es-ES" sz="1400" b="1" dirty="0">
              <a:latin typeface="Carlito"/>
              <a:cs typeface="Carlito"/>
            </a:endParaRPr>
          </a:p>
          <a:p>
            <a:r>
              <a:rPr lang="es-ES" sz="1400" b="1" dirty="0"/>
              <a:t>Descripción</a:t>
            </a:r>
            <a:r>
              <a:rPr lang="es-ES" sz="1400" dirty="0"/>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400" dirty="0"/>
          </a:p>
          <a:p>
            <a:r>
              <a:rPr lang="es-ES" sz="1400" dirty="0"/>
              <a:t>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461873" y="1258316"/>
            <a:ext cx="8154670" cy="2608406"/>
          </a:xfrm>
        </p:spPr>
        <p:txBody>
          <a:bodyPr/>
          <a:lstStyle/>
          <a:p>
            <a:pPr marL="285750" indent="-285750">
              <a:buFont typeface="Arial" panose="020B0604020202020204" pitchFamily="34" charset="0"/>
              <a:buChar char="•"/>
            </a:pPr>
            <a:r>
              <a:rPr lang="es-ES" sz="1400" b="1" dirty="0">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400" b="1" dirty="0"/>
          </a:p>
          <a:p>
            <a:r>
              <a:rPr lang="es-ES" sz="1400" b="1" dirty="0">
                <a:latin typeface="Carlito"/>
                <a:cs typeface="Carlito"/>
              </a:rPr>
              <a:t>Descripción: </a:t>
            </a:r>
            <a:r>
              <a:rPr lang="es-ES" sz="1400" dirty="0">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400" b="1" dirty="0"/>
          </a:p>
          <a:p>
            <a:r>
              <a:rPr lang="es-ES" sz="1400" dirty="0"/>
              <a:t>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1723549"/>
          </a:xfrm>
        </p:spPr>
        <p:txBody>
          <a:bodyPr/>
          <a:lstStyle/>
          <a:p>
            <a:pPr marL="285750" indent="-285750">
              <a:buFont typeface="Arial" panose="020B0604020202020204" pitchFamily="34" charset="0"/>
              <a:buChar char="•"/>
            </a:pPr>
            <a:r>
              <a:rPr lang="es-ES" sz="1400" b="1" dirty="0">
                <a:latin typeface="Carlito"/>
                <a:cs typeface="Carlito"/>
              </a:rPr>
              <a:t>Gestión de empleados de la organización.</a:t>
            </a:r>
          </a:p>
          <a:p>
            <a:pPr marL="285750" indent="-285750">
              <a:buFont typeface="Arial" panose="020B0604020202020204" pitchFamily="34" charset="0"/>
              <a:buChar char="•"/>
            </a:pPr>
            <a:endParaRPr lang="es-ES" sz="1400" b="1" dirty="0"/>
          </a:p>
          <a:p>
            <a:r>
              <a:rPr lang="es-ES" sz="1400" b="1" dirty="0"/>
              <a:t>Descripción: </a:t>
            </a:r>
            <a:r>
              <a:rPr lang="es-ES" sz="1400" dirty="0"/>
              <a:t>En este proceso se gestiona la trazabilidad del empleado desde que llega a la empresa hasta que sale de ella, su hoja de vida, su contrato, su nomina, sus funciones, etc. </a:t>
            </a:r>
          </a:p>
          <a:p>
            <a:endParaRPr lang="es-ES" sz="1400" b="1" dirty="0"/>
          </a:p>
          <a:p>
            <a:r>
              <a:rPr lang="es-ES" sz="1400" dirty="0"/>
              <a:t>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dirty="0"/>
          </a:p>
        </p:txBody>
      </p:sp>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solidFill>
                  <a:srgbClr val="404040"/>
                </a:solidFill>
                <a:latin typeface="Carlito"/>
                <a:cs typeface="Carlito"/>
              </a:rPr>
              <a:t>A continuación se presentaran </a:t>
            </a:r>
            <a:r>
              <a:rPr lang="es-CO" spc="-40">
                <a:solidFill>
                  <a:srgbClr val="404040"/>
                </a:solidFill>
                <a:latin typeface="Carlito"/>
                <a:cs typeface="Carlito"/>
              </a:rPr>
              <a:t>el objetivo </a:t>
            </a:r>
            <a:r>
              <a:rPr lang="es-CO" spc="-40" dirty="0">
                <a:solidFill>
                  <a:srgbClr val="404040"/>
                </a:solidFill>
                <a:latin typeface="Carlito"/>
                <a:cs typeface="Carlito"/>
              </a:rPr>
              <a:t>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TotalTime>
  <Words>1566</Words>
  <Application>Microsoft Office PowerPoint</Application>
  <PresentationFormat>Presentación en pantalla (16:9)</PresentationFormat>
  <Paragraphs>105</Paragraphs>
  <Slides>20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Carlito</vt:lpstr>
      <vt:lpstr>Wingdings</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Sergio Fernando Limas Gutierrez</cp:lastModifiedBy>
  <cp:revision>13</cp:revision>
  <dcterms:created xsi:type="dcterms:W3CDTF">2021-12-06T01:16:10Z</dcterms:created>
  <dcterms:modified xsi:type="dcterms:W3CDTF">2023-06-28T01:08:00Z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