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9" r:id="rId7"/>
    <p:sldId id="270" r:id="rId8"/>
    <p:sldId id="271" r:id="rId9"/>
    <p:sldId id="261" r:id="rId10"/>
    <p:sldId id="262" r:id="rId11"/>
    <p:sldId id="263" r:id="rId12"/>
    <p:sldId id="264" r:id="rId13"/>
    <p:sldId id="272" r:id="rId14"/>
    <p:sldId id="273" r:id="rId15"/>
    <p:sldId id="265" r:id="rId16"/>
    <p:sldId id="266" r:id="rId17"/>
    <p:sldId id="274" r:id="rId18"/>
    <p:sldId id="267" r:id="rId19"/>
    <p:sldId id="275" r:id="rId20"/>
    <p:sldId id="268" r:id="rId21"/>
  </p:sldIdLst>
  <p:sldSz cx="9144000" cy="5143500" type="screen16x9"/>
  <p:notesSz cx="9144000" cy="51435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9" d="100"/>
          <a:sy n="89" d="100"/>
        </p:scale>
        <p:origin x="84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BF5B5CA8-A6DA-4617-9879-3DB3DB4491FD}" type="datetimeFigureOut">
              <a:rPr lang="es-CO" smtClean="0"/>
              <a:t>2/04/2022</a:t>
            </a:fld>
            <a:endParaRPr lang="es-CO"/>
          </a:p>
        </p:txBody>
      </p:sp>
      <p:sp>
        <p:nvSpPr>
          <p:cNvPr id="4" name="Marcador de imagen de diapositiva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189A3834-8F96-4087-9CFA-42DEA5D5DDED}" type="slidenum">
              <a:rPr lang="es-CO" smtClean="0"/>
              <a:t>‹Nº›</a:t>
            </a:fld>
            <a:endParaRPr lang="es-CO"/>
          </a:p>
        </p:txBody>
      </p:sp>
    </p:spTree>
    <p:extLst>
      <p:ext uri="{BB962C8B-B14F-4D97-AF65-F5344CB8AC3E}">
        <p14:creationId xmlns:p14="http://schemas.microsoft.com/office/powerpoint/2010/main" val="50416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189A3834-8F96-4087-9CFA-42DEA5D5DDED}" type="slidenum">
              <a:rPr lang="es-CO" smtClean="0"/>
              <a:t>14</a:t>
            </a:fld>
            <a:endParaRPr lang="es-CO"/>
          </a:p>
        </p:txBody>
      </p:sp>
    </p:spTree>
    <p:extLst>
      <p:ext uri="{BB962C8B-B14F-4D97-AF65-F5344CB8AC3E}">
        <p14:creationId xmlns:p14="http://schemas.microsoft.com/office/powerpoint/2010/main" val="1369591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189A3834-8F96-4087-9CFA-42DEA5D5DDED}" type="slidenum">
              <a:rPr lang="es-CO" smtClean="0"/>
              <a:t>18</a:t>
            </a:fld>
            <a:endParaRPr lang="es-CO"/>
          </a:p>
        </p:txBody>
      </p:sp>
    </p:spTree>
    <p:extLst>
      <p:ext uri="{BB962C8B-B14F-4D97-AF65-F5344CB8AC3E}">
        <p14:creationId xmlns:p14="http://schemas.microsoft.com/office/powerpoint/2010/main" val="41693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301037" y="257175"/>
            <a:ext cx="557212" cy="547687"/>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400" b="1" i="0">
                <a:solidFill>
                  <a:srgbClr val="404040"/>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1550" b="0" i="0">
                <a:solidFill>
                  <a:srgbClr val="404040"/>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7562088" y="4302252"/>
            <a:ext cx="1316990" cy="567055"/>
          </a:xfrm>
          <a:custGeom>
            <a:avLst/>
            <a:gdLst/>
            <a:ahLst/>
            <a:cxnLst/>
            <a:rect l="l" t="t" r="r" b="b"/>
            <a:pathLst>
              <a:path w="1316990" h="567054">
                <a:moveTo>
                  <a:pt x="0" y="566928"/>
                </a:moveTo>
                <a:lnTo>
                  <a:pt x="1316736" y="566928"/>
                </a:lnTo>
                <a:lnTo>
                  <a:pt x="1316736" y="0"/>
                </a:lnTo>
                <a:lnTo>
                  <a:pt x="0" y="0"/>
                </a:lnTo>
                <a:lnTo>
                  <a:pt x="0" y="566928"/>
                </a:lnTo>
                <a:close/>
              </a:path>
            </a:pathLst>
          </a:custGeom>
          <a:ln w="9144">
            <a:solidFill>
              <a:srgbClr val="FFFFF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400" b="1" i="0">
                <a:solidFill>
                  <a:srgbClr val="404040"/>
                </a:solidFill>
                <a:latin typeface="Carlito"/>
                <a:cs typeface="Carlito"/>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rgbClr val="404040"/>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367150" y="1624990"/>
            <a:ext cx="2409698" cy="849630"/>
          </a:xfrm>
          <a:prstGeom prst="rect">
            <a:avLst/>
          </a:prstGeom>
        </p:spPr>
        <p:txBody>
          <a:bodyPr wrap="square" lIns="0" tIns="0" rIns="0" bIns="0">
            <a:spAutoFit/>
          </a:bodyPr>
          <a:lstStyle>
            <a:lvl1pPr>
              <a:defRPr sz="5400" b="1" i="0">
                <a:solidFill>
                  <a:srgbClr val="404040"/>
                </a:solidFill>
                <a:latin typeface="Carlito"/>
                <a:cs typeface="Carlito"/>
              </a:defRPr>
            </a:lvl1pPr>
          </a:lstStyle>
          <a:p>
            <a:endParaRPr/>
          </a:p>
        </p:txBody>
      </p:sp>
      <p:sp>
        <p:nvSpPr>
          <p:cNvPr id="3" name="Holder 3"/>
          <p:cNvSpPr>
            <a:spLocks noGrp="1"/>
          </p:cNvSpPr>
          <p:nvPr>
            <p:ph type="body" idx="1"/>
          </p:nvPr>
        </p:nvSpPr>
        <p:spPr>
          <a:xfrm>
            <a:off x="461873" y="1258316"/>
            <a:ext cx="8154670" cy="2948940"/>
          </a:xfrm>
          <a:prstGeom prst="rect">
            <a:avLst/>
          </a:prstGeom>
        </p:spPr>
        <p:txBody>
          <a:bodyPr wrap="square" lIns="0" tIns="0" rIns="0" bIns="0">
            <a:spAutoFit/>
          </a:bodyPr>
          <a:lstStyle>
            <a:lvl1pPr>
              <a:defRPr sz="1550" b="0" i="0">
                <a:solidFill>
                  <a:srgbClr val="404040"/>
                </a:solidFill>
                <a:latin typeface="Carlito"/>
                <a:cs typeface="Carlito"/>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github.com/jys16/Proyecto_ADSI"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github.com/SenaProfeAlbeiro/Proyecto_Adsi" TargetMode="External"/><Relationship Id="rId13" Type="http://schemas.openxmlformats.org/officeDocument/2006/relationships/hyperlink" Target="https://github.com/SenaProfeAlbeiro/Proyecto_Adsi/tree/main/app/docs/Proyecto_Formativo/app/Vistas/docs/8vo_Trim" TargetMode="External"/><Relationship Id="rId3" Type="http://schemas.openxmlformats.org/officeDocument/2006/relationships/hyperlink" Target="https://github.com/SenaProfeAlbeiro/Proyecto_Adsi/tree/main/app/docs/Proyecto_Formativo/app/Vistas/docs/1er_Trim" TargetMode="External"/><Relationship Id="rId7" Type="http://schemas.openxmlformats.org/officeDocument/2006/relationships/hyperlink" Target="https://senaprofealbeiro.github.io/Proyecto_Adsi/index.html" TargetMode="External"/><Relationship Id="rId12" Type="http://schemas.openxmlformats.org/officeDocument/2006/relationships/hyperlink" Target="https://github.com/SenaProfeAlbeiro/Proyecto_Adsi/tree/main/app/docs/Proyecto_Formativo/app/Vistas/docs/7mo_Trim" TargetMode="External"/><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hyperlink" Target="https://github.com/SenaProfeAlbeiro/Proyecto_Adsi/tree/main/app/docs/Proyecto_Formativo/app/Vistas/docs/4to_Trim" TargetMode="External"/><Relationship Id="rId11" Type="http://schemas.openxmlformats.org/officeDocument/2006/relationships/hyperlink" Target="https://github.com/SenaProfeAlbeiro/Proyecto_Adsi/tree/main/app/docs/Proyecto_Formativo/app/Vistas/docs/6to_Trim" TargetMode="External"/><Relationship Id="rId5" Type="http://schemas.openxmlformats.org/officeDocument/2006/relationships/hyperlink" Target="https://github.com/SenaProfeAlbeiro/Proyecto_Adsi/tree/main/app/docs/Proyecto_Formativo/app/Vistas/docs/3er_Trim" TargetMode="External"/><Relationship Id="rId10" Type="http://schemas.openxmlformats.org/officeDocument/2006/relationships/hyperlink" Target="https://github.com/SenaProfeAlbeiro/Proyecto_Adsi/tree/main/app/docs/Proyecto_Formativo/app/Vistas/docs/5to_Trim" TargetMode="External"/><Relationship Id="rId4" Type="http://schemas.openxmlformats.org/officeDocument/2006/relationships/hyperlink" Target="https://github.com/SenaProfeAlbeiro/Proyecto_Adsi/tree/main/app/docs/Proyecto_Formativo/app/Vistas/docs/2do_Trim" TargetMode="External"/><Relationship Id="rId9" Type="http://schemas.openxmlformats.org/officeDocument/2006/relationships/hyperlink" Target="https://github.com/SenaProfeAlbeiro/Proyecto_Adsi/tree/main/app/docs/Proyecto_Formativo" TargetMode="External"/><Relationship Id="rId1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556051" y="1218460"/>
            <a:ext cx="1911985" cy="444994"/>
          </a:xfrm>
          <a:prstGeom prst="rect">
            <a:avLst/>
          </a:prstGeom>
        </p:spPr>
        <p:txBody>
          <a:bodyPr vert="horz" wrap="square" lIns="0" tIns="13970" rIns="0" bIns="0" rtlCol="0">
            <a:spAutoFit/>
          </a:bodyPr>
          <a:lstStyle/>
          <a:p>
            <a:pPr marL="12700" marR="5080" indent="676910">
              <a:lnSpc>
                <a:spcPct val="100000"/>
              </a:lnSpc>
              <a:spcBef>
                <a:spcPts val="110"/>
              </a:spcBef>
            </a:pPr>
            <a:r>
              <a:rPr lang="es-ES" sz="2800" b="1" spc="-15" dirty="0">
                <a:solidFill>
                  <a:srgbClr val="404040"/>
                </a:solidFill>
                <a:latin typeface="Carlito"/>
                <a:cs typeface="Carlito"/>
              </a:rPr>
              <a:t>SAIA</a:t>
            </a:r>
            <a:endParaRPr sz="2800" dirty="0">
              <a:latin typeface="Carlito"/>
              <a:cs typeface="Carlito"/>
            </a:endParaRPr>
          </a:p>
        </p:txBody>
      </p:sp>
      <p:sp>
        <p:nvSpPr>
          <p:cNvPr id="4" name="object 4"/>
          <p:cNvSpPr txBox="1"/>
          <p:nvPr/>
        </p:nvSpPr>
        <p:spPr>
          <a:xfrm>
            <a:off x="1219200" y="2284298"/>
            <a:ext cx="7315200" cy="2020425"/>
          </a:xfrm>
          <a:prstGeom prst="rect">
            <a:avLst/>
          </a:prstGeom>
        </p:spPr>
        <p:txBody>
          <a:bodyPr vert="horz" wrap="square" lIns="0" tIns="5080" rIns="0" bIns="0" rtlCol="0">
            <a:spAutoFit/>
          </a:bodyPr>
          <a:lstStyle/>
          <a:p>
            <a:pPr marL="2491105" marR="2470150" algn="just">
              <a:lnSpc>
                <a:spcPct val="103400"/>
              </a:lnSpc>
              <a:spcBef>
                <a:spcPts val="40"/>
              </a:spcBef>
            </a:pPr>
            <a:endParaRPr lang="es-ES" sz="1200" b="1" spc="-5" dirty="0">
              <a:solidFill>
                <a:srgbClr val="404040"/>
              </a:solidFill>
              <a:latin typeface="Carlito"/>
              <a:cs typeface="Carlito"/>
            </a:endParaRPr>
          </a:p>
          <a:p>
            <a:pPr marL="2491105" marR="2470150" algn="just">
              <a:lnSpc>
                <a:spcPct val="103400"/>
              </a:lnSpc>
              <a:spcBef>
                <a:spcPts val="40"/>
              </a:spcBef>
            </a:pPr>
            <a:endParaRPr lang="es-ES" sz="1200" b="1" spc="-5" dirty="0">
              <a:solidFill>
                <a:srgbClr val="404040"/>
              </a:solidFill>
              <a:latin typeface="Carlito"/>
              <a:cs typeface="Carlito"/>
            </a:endParaRPr>
          </a:p>
          <a:p>
            <a:pPr marL="2491105" marR="2470150" algn="just">
              <a:lnSpc>
                <a:spcPct val="103400"/>
              </a:lnSpc>
              <a:spcBef>
                <a:spcPts val="40"/>
              </a:spcBef>
            </a:pPr>
            <a:r>
              <a:rPr lang="es-ES" sz="1200" b="1" spc="-5" dirty="0">
                <a:solidFill>
                  <a:srgbClr val="404040"/>
                </a:solidFill>
                <a:latin typeface="Carlito"/>
                <a:cs typeface="Carlito"/>
              </a:rPr>
              <a:t>Sergio Andrés León</a:t>
            </a:r>
          </a:p>
          <a:p>
            <a:pPr marL="2491105" marR="2470150" algn="just">
              <a:lnSpc>
                <a:spcPct val="103400"/>
              </a:lnSpc>
              <a:spcBef>
                <a:spcPts val="40"/>
              </a:spcBef>
            </a:pPr>
            <a:r>
              <a:rPr lang="es-ES" sz="1200" b="1" spc="-5" dirty="0">
                <a:solidFill>
                  <a:srgbClr val="404040"/>
                </a:solidFill>
                <a:latin typeface="Carlito"/>
                <a:cs typeface="Carlito"/>
              </a:rPr>
              <a:t>Brayan Steven Morales Chavarro</a:t>
            </a:r>
          </a:p>
          <a:p>
            <a:pPr marL="2491105" marR="2470150" algn="just">
              <a:lnSpc>
                <a:spcPct val="103400"/>
              </a:lnSpc>
              <a:spcBef>
                <a:spcPts val="40"/>
              </a:spcBef>
            </a:pPr>
            <a:r>
              <a:rPr lang="es-ES" sz="1200" b="1" spc="-5" dirty="0">
                <a:solidFill>
                  <a:srgbClr val="404040"/>
                </a:solidFill>
                <a:latin typeface="Carlito"/>
                <a:cs typeface="Carlito"/>
              </a:rPr>
              <a:t>Sergio Fernando Limas Gutiérrez</a:t>
            </a:r>
            <a:endParaRPr sz="1150" dirty="0">
              <a:latin typeface="Carlito"/>
              <a:cs typeface="Carlito"/>
            </a:endParaRPr>
          </a:p>
          <a:p>
            <a:pPr>
              <a:lnSpc>
                <a:spcPct val="100000"/>
              </a:lnSpc>
            </a:pPr>
            <a:endParaRPr sz="1200" dirty="0">
              <a:latin typeface="Carlito"/>
              <a:cs typeface="Carlito"/>
            </a:endParaRPr>
          </a:p>
          <a:p>
            <a:pPr>
              <a:lnSpc>
                <a:spcPct val="100000"/>
              </a:lnSpc>
              <a:spcBef>
                <a:spcPts val="55"/>
              </a:spcBef>
            </a:pPr>
            <a:endParaRPr sz="850" dirty="0">
              <a:latin typeface="Carlito"/>
              <a:cs typeface="Carlito"/>
            </a:endParaRPr>
          </a:p>
          <a:p>
            <a:pPr algn="ctr">
              <a:lnSpc>
                <a:spcPct val="100000"/>
              </a:lnSpc>
            </a:pPr>
            <a:r>
              <a:rPr sz="1150" b="1" spc="15" dirty="0">
                <a:solidFill>
                  <a:srgbClr val="404040"/>
                </a:solidFill>
                <a:latin typeface="Carlito"/>
                <a:cs typeface="Carlito"/>
              </a:rPr>
              <a:t>Servicio Nacional </a:t>
            </a:r>
            <a:r>
              <a:rPr sz="1150" b="1" spc="20" dirty="0">
                <a:solidFill>
                  <a:srgbClr val="404040"/>
                </a:solidFill>
                <a:latin typeface="Carlito"/>
                <a:cs typeface="Carlito"/>
              </a:rPr>
              <a:t>de </a:t>
            </a:r>
            <a:r>
              <a:rPr sz="1150" b="1" spc="15" dirty="0">
                <a:solidFill>
                  <a:srgbClr val="404040"/>
                </a:solidFill>
                <a:latin typeface="Carlito"/>
                <a:cs typeface="Carlito"/>
              </a:rPr>
              <a:t>Aprendizaje </a:t>
            </a:r>
            <a:r>
              <a:rPr sz="1150" b="1" spc="-50" dirty="0">
                <a:solidFill>
                  <a:srgbClr val="404040"/>
                </a:solidFill>
                <a:latin typeface="Arial"/>
                <a:cs typeface="Arial"/>
              </a:rPr>
              <a:t>– </a:t>
            </a:r>
            <a:r>
              <a:rPr sz="1150" b="1" spc="20" dirty="0">
                <a:solidFill>
                  <a:srgbClr val="404040"/>
                </a:solidFill>
                <a:latin typeface="Carlito"/>
                <a:cs typeface="Carlito"/>
              </a:rPr>
              <a:t>SENA, </a:t>
            </a:r>
            <a:r>
              <a:rPr sz="1150" b="1" spc="10" dirty="0">
                <a:solidFill>
                  <a:srgbClr val="404040"/>
                </a:solidFill>
                <a:latin typeface="Carlito"/>
                <a:cs typeface="Carlito"/>
              </a:rPr>
              <a:t>Centro </a:t>
            </a:r>
            <a:r>
              <a:rPr sz="1150" b="1" spc="20" dirty="0">
                <a:solidFill>
                  <a:srgbClr val="404040"/>
                </a:solidFill>
                <a:latin typeface="Carlito"/>
                <a:cs typeface="Carlito"/>
              </a:rPr>
              <a:t>de </a:t>
            </a:r>
            <a:r>
              <a:rPr sz="1150" b="1" spc="10" dirty="0">
                <a:solidFill>
                  <a:srgbClr val="404040"/>
                </a:solidFill>
                <a:latin typeface="Carlito"/>
                <a:cs typeface="Carlito"/>
              </a:rPr>
              <a:t>Electricidad </a:t>
            </a:r>
            <a:r>
              <a:rPr sz="1150" b="1" spc="15" dirty="0">
                <a:solidFill>
                  <a:srgbClr val="404040"/>
                </a:solidFill>
                <a:latin typeface="Carlito"/>
                <a:cs typeface="Carlito"/>
              </a:rPr>
              <a:t>Electrónica y</a:t>
            </a:r>
            <a:r>
              <a:rPr sz="1150" b="1" spc="270" dirty="0">
                <a:solidFill>
                  <a:srgbClr val="404040"/>
                </a:solidFill>
                <a:latin typeface="Carlito"/>
                <a:cs typeface="Carlito"/>
              </a:rPr>
              <a:t> </a:t>
            </a:r>
            <a:r>
              <a:rPr sz="1150" b="1" spc="10" dirty="0">
                <a:solidFill>
                  <a:srgbClr val="404040"/>
                </a:solidFill>
                <a:latin typeface="Carlito"/>
                <a:cs typeface="Carlito"/>
              </a:rPr>
              <a:t>Telecomunicaciones</a:t>
            </a:r>
            <a:endParaRPr sz="1150" dirty="0">
              <a:latin typeface="Carlito"/>
              <a:cs typeface="Carlito"/>
            </a:endParaRPr>
          </a:p>
          <a:p>
            <a:pPr marL="6985" algn="ctr">
              <a:lnSpc>
                <a:spcPct val="100000"/>
              </a:lnSpc>
              <a:spcBef>
                <a:spcPts val="10"/>
              </a:spcBef>
            </a:pPr>
            <a:r>
              <a:rPr sz="1200" b="1" spc="-10" dirty="0">
                <a:solidFill>
                  <a:srgbClr val="404040"/>
                </a:solidFill>
                <a:latin typeface="Carlito"/>
                <a:cs typeface="Carlito"/>
              </a:rPr>
              <a:t>Análisis </a:t>
            </a:r>
            <a:r>
              <a:rPr sz="1200" b="1" spc="-5" dirty="0">
                <a:solidFill>
                  <a:srgbClr val="404040"/>
                </a:solidFill>
                <a:latin typeface="Carlito"/>
                <a:cs typeface="Carlito"/>
              </a:rPr>
              <a:t>y </a:t>
            </a:r>
            <a:r>
              <a:rPr sz="1200" b="1" spc="-10" dirty="0">
                <a:solidFill>
                  <a:srgbClr val="404040"/>
                </a:solidFill>
                <a:latin typeface="Carlito"/>
                <a:cs typeface="Carlito"/>
              </a:rPr>
              <a:t>Desarrollo </a:t>
            </a:r>
            <a:r>
              <a:rPr sz="1200" b="1" spc="-5" dirty="0">
                <a:solidFill>
                  <a:srgbClr val="404040"/>
                </a:solidFill>
                <a:latin typeface="Carlito"/>
                <a:cs typeface="Carlito"/>
              </a:rPr>
              <a:t>de </a:t>
            </a:r>
            <a:r>
              <a:rPr sz="1200" b="1" spc="-10" dirty="0">
                <a:solidFill>
                  <a:srgbClr val="404040"/>
                </a:solidFill>
                <a:latin typeface="Carlito"/>
                <a:cs typeface="Carlito"/>
              </a:rPr>
              <a:t>Sistemas </a:t>
            </a:r>
            <a:r>
              <a:rPr sz="1200" b="1" spc="-5" dirty="0">
                <a:solidFill>
                  <a:srgbClr val="404040"/>
                </a:solidFill>
                <a:latin typeface="Carlito"/>
                <a:cs typeface="Carlito"/>
              </a:rPr>
              <a:t>de </a:t>
            </a:r>
            <a:r>
              <a:rPr sz="1200" b="1" spc="-10" dirty="0">
                <a:solidFill>
                  <a:srgbClr val="404040"/>
                </a:solidFill>
                <a:latin typeface="Carlito"/>
                <a:cs typeface="Carlito"/>
              </a:rPr>
              <a:t>Información, </a:t>
            </a:r>
            <a:r>
              <a:rPr lang="es-ES" sz="1200" b="1" spc="-15" dirty="0">
                <a:solidFill>
                  <a:srgbClr val="404040"/>
                </a:solidFill>
                <a:latin typeface="Carlito"/>
                <a:cs typeface="Carlito"/>
              </a:rPr>
              <a:t>Primer Trimestre</a:t>
            </a:r>
            <a:endParaRPr sz="1200" dirty="0">
              <a:latin typeface="Carlito"/>
              <a:cs typeface="Carlito"/>
            </a:endParaRPr>
          </a:p>
          <a:p>
            <a:pPr marL="5080" algn="ctr">
              <a:lnSpc>
                <a:spcPct val="100000"/>
              </a:lnSpc>
              <a:spcBef>
                <a:spcPts val="55"/>
              </a:spcBef>
            </a:pPr>
            <a:r>
              <a:rPr sz="1150" b="1" spc="10" dirty="0">
                <a:solidFill>
                  <a:srgbClr val="404040"/>
                </a:solidFill>
                <a:latin typeface="Carlito"/>
                <a:cs typeface="Carlito"/>
              </a:rPr>
              <a:t>Instructor </a:t>
            </a:r>
            <a:r>
              <a:rPr sz="1150" b="1" spc="15" dirty="0" err="1">
                <a:solidFill>
                  <a:srgbClr val="404040"/>
                </a:solidFill>
                <a:latin typeface="Carlito"/>
                <a:cs typeface="Carlito"/>
              </a:rPr>
              <a:t>Albeiro</a:t>
            </a:r>
            <a:r>
              <a:rPr sz="1150" b="1" spc="15" dirty="0">
                <a:solidFill>
                  <a:srgbClr val="404040"/>
                </a:solidFill>
                <a:latin typeface="Carlito"/>
                <a:cs typeface="Carlito"/>
              </a:rPr>
              <a:t> </a:t>
            </a:r>
            <a:r>
              <a:rPr sz="1150" b="1" spc="20" dirty="0" err="1">
                <a:solidFill>
                  <a:srgbClr val="404040"/>
                </a:solidFill>
                <a:latin typeface="Carlito"/>
                <a:cs typeface="Carlito"/>
              </a:rPr>
              <a:t>Ramo</a:t>
            </a:r>
            <a:r>
              <a:rPr lang="es-ES" sz="1150" b="1" spc="20" dirty="0">
                <a:solidFill>
                  <a:srgbClr val="404040"/>
                </a:solidFill>
                <a:latin typeface="Carlito"/>
                <a:cs typeface="Carlito"/>
              </a:rPr>
              <a:t>s</a:t>
            </a:r>
            <a:endParaRPr sz="1150" dirty="0">
              <a:latin typeface="Carlito"/>
              <a:cs typeface="Carlito"/>
            </a:endParaRPr>
          </a:p>
          <a:p>
            <a:pPr marL="8890" algn="ctr">
              <a:lnSpc>
                <a:spcPct val="100000"/>
              </a:lnSpc>
              <a:spcBef>
                <a:spcPts val="10"/>
              </a:spcBef>
            </a:pPr>
            <a:r>
              <a:rPr sz="1200" b="1" spc="-5" dirty="0">
                <a:solidFill>
                  <a:srgbClr val="404040"/>
                </a:solidFill>
                <a:latin typeface="Carlito"/>
                <a:cs typeface="Carlito"/>
              </a:rPr>
              <a:t>Bogotá,</a:t>
            </a:r>
            <a:r>
              <a:rPr lang="es-ES" sz="1200" b="1" spc="-5" dirty="0">
                <a:solidFill>
                  <a:srgbClr val="404040"/>
                </a:solidFill>
                <a:latin typeface="Carlito"/>
                <a:cs typeface="Carlito"/>
              </a:rPr>
              <a:t> 15 de diciembre 2021</a:t>
            </a:r>
            <a:endParaRPr sz="1200" dirty="0">
              <a:latin typeface="Carlito"/>
              <a:cs typeface="Carlito"/>
            </a:endParaRPr>
          </a:p>
        </p:txBody>
      </p:sp>
      <p:pic>
        <p:nvPicPr>
          <p:cNvPr id="6" name="Imagen 5">
            <a:extLst>
              <a:ext uri="{FF2B5EF4-FFF2-40B4-BE49-F238E27FC236}">
                <a16:creationId xmlns:a16="http://schemas.microsoft.com/office/drawing/2014/main" id="{5C229B6A-D5F0-4A9A-BA95-EF532BDA2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731531"/>
            <a:ext cx="1548913" cy="141885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66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61873" y="255473"/>
            <a:ext cx="1838960"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rPr>
              <a:t>O</a:t>
            </a:r>
            <a:r>
              <a:rPr sz="3600" dirty="0">
                <a:solidFill>
                  <a:srgbClr val="FFFFFF"/>
                </a:solidFill>
              </a:rPr>
              <a:t>b</a:t>
            </a:r>
            <a:r>
              <a:rPr sz="3600" spc="20" dirty="0">
                <a:solidFill>
                  <a:srgbClr val="FFFFFF"/>
                </a:solidFill>
              </a:rPr>
              <a:t>j</a:t>
            </a:r>
            <a:r>
              <a:rPr sz="3600" spc="-50" dirty="0">
                <a:solidFill>
                  <a:srgbClr val="FFFFFF"/>
                </a:solidFill>
              </a:rPr>
              <a:t>e</a:t>
            </a:r>
            <a:r>
              <a:rPr sz="3600" dirty="0">
                <a:solidFill>
                  <a:srgbClr val="FFFFFF"/>
                </a:solidFill>
              </a:rPr>
              <a:t>t</a:t>
            </a:r>
            <a:r>
              <a:rPr sz="3600" spc="20" dirty="0">
                <a:solidFill>
                  <a:srgbClr val="FFFFFF"/>
                </a:solidFill>
              </a:rPr>
              <a:t>i</a:t>
            </a:r>
            <a:r>
              <a:rPr sz="3600" spc="-50" dirty="0">
                <a:solidFill>
                  <a:srgbClr val="FFFFFF"/>
                </a:solidFill>
              </a:rPr>
              <a:t>v</a:t>
            </a:r>
            <a:r>
              <a:rPr sz="3600" dirty="0">
                <a:solidFill>
                  <a:srgbClr val="FFFFFF"/>
                </a:solidFill>
              </a:rPr>
              <a:t>os</a:t>
            </a:r>
            <a:endParaRPr sz="3600"/>
          </a:p>
        </p:txBody>
      </p:sp>
      <p:sp>
        <p:nvSpPr>
          <p:cNvPr id="5" name="object 5"/>
          <p:cNvSpPr txBox="1"/>
          <p:nvPr/>
        </p:nvSpPr>
        <p:spPr>
          <a:xfrm>
            <a:off x="461873" y="1276350"/>
            <a:ext cx="8189595" cy="3381695"/>
          </a:xfrm>
          <a:prstGeom prst="rect">
            <a:avLst/>
          </a:prstGeom>
        </p:spPr>
        <p:txBody>
          <a:bodyPr vert="horz" wrap="square" lIns="0" tIns="16510" rIns="0" bIns="0" rtlCol="0">
            <a:spAutoFit/>
          </a:bodyPr>
          <a:lstStyle/>
          <a:p>
            <a:pPr marL="12700">
              <a:lnSpc>
                <a:spcPct val="100000"/>
              </a:lnSpc>
              <a:spcBef>
                <a:spcPts val="130"/>
              </a:spcBef>
            </a:pPr>
            <a:r>
              <a:rPr sz="1550" b="1" spc="10" dirty="0">
                <a:latin typeface="Carlito"/>
                <a:cs typeface="Carlito"/>
              </a:rPr>
              <a:t>OBJETIVO</a:t>
            </a:r>
            <a:r>
              <a:rPr sz="1550" b="1" spc="45" dirty="0">
                <a:latin typeface="Carlito"/>
                <a:cs typeface="Carlito"/>
              </a:rPr>
              <a:t> </a:t>
            </a:r>
            <a:r>
              <a:rPr sz="1550" b="1" spc="10" dirty="0">
                <a:latin typeface="Carlito"/>
                <a:cs typeface="Carlito"/>
              </a:rPr>
              <a:t>GENERAL</a:t>
            </a:r>
            <a:endParaRPr sz="1550" dirty="0">
              <a:latin typeface="Carlito"/>
              <a:cs typeface="Carlito"/>
            </a:endParaRPr>
          </a:p>
          <a:p>
            <a:pPr>
              <a:lnSpc>
                <a:spcPct val="100000"/>
              </a:lnSpc>
              <a:spcBef>
                <a:spcPts val="5"/>
              </a:spcBef>
            </a:pPr>
            <a:endParaRPr sz="1600" dirty="0">
              <a:latin typeface="Carlito"/>
              <a:cs typeface="Carlito"/>
            </a:endParaRPr>
          </a:p>
          <a:p>
            <a:pPr marL="469900">
              <a:lnSpc>
                <a:spcPct val="100000"/>
              </a:lnSpc>
            </a:pPr>
            <a:r>
              <a:rPr sz="1550" spc="10" dirty="0" err="1">
                <a:latin typeface="Carlito"/>
                <a:cs typeface="Carlito"/>
              </a:rPr>
              <a:t>Desarrollar</a:t>
            </a:r>
            <a:r>
              <a:rPr sz="1550" spc="10" dirty="0">
                <a:latin typeface="Carlito"/>
                <a:cs typeface="Carlito"/>
              </a:rPr>
              <a:t> un Sistema de </a:t>
            </a:r>
            <a:r>
              <a:rPr sz="1550" spc="15" dirty="0" err="1">
                <a:latin typeface="Carlito"/>
                <a:cs typeface="Carlito"/>
              </a:rPr>
              <a:t>Información</a:t>
            </a:r>
            <a:r>
              <a:rPr sz="1550" spc="15" dirty="0">
                <a:latin typeface="Carlito"/>
                <a:cs typeface="Carlito"/>
              </a:rPr>
              <a:t> </a:t>
            </a:r>
            <a:r>
              <a:rPr sz="1550" spc="-5" dirty="0">
                <a:latin typeface="Carlito"/>
                <a:cs typeface="Carlito"/>
              </a:rPr>
              <a:t>Web</a:t>
            </a:r>
            <a:r>
              <a:rPr lang="es-CO" sz="1550" spc="-5" dirty="0">
                <a:latin typeface="Carlito"/>
                <a:cs typeface="Carlito"/>
              </a:rPr>
              <a:t> de nombre </a:t>
            </a:r>
            <a:r>
              <a:rPr sz="1550" spc="-5" dirty="0">
                <a:latin typeface="Carlito"/>
                <a:cs typeface="Carlito"/>
              </a:rPr>
              <a:t> </a:t>
            </a:r>
            <a:r>
              <a:rPr lang="es-CO" sz="1550" spc="20" dirty="0">
                <a:latin typeface="Carlito"/>
                <a:cs typeface="Carlito"/>
              </a:rPr>
              <a:t>SAIA (sistema autónomo de información automotriz)</a:t>
            </a:r>
            <a:r>
              <a:rPr sz="1550" spc="15" dirty="0">
                <a:latin typeface="Carlito"/>
                <a:cs typeface="Carlito"/>
              </a:rPr>
              <a:t> </a:t>
            </a:r>
            <a:r>
              <a:rPr sz="1550" spc="5" dirty="0">
                <a:latin typeface="Carlito"/>
                <a:cs typeface="Carlito"/>
              </a:rPr>
              <a:t>para </a:t>
            </a:r>
            <a:r>
              <a:rPr lang="es-CO" sz="1550" spc="10" dirty="0">
                <a:latin typeface="Carlito"/>
                <a:cs typeface="Carlito"/>
              </a:rPr>
              <a:t>la gestión, control, reporte y seguimiento </a:t>
            </a:r>
            <a:r>
              <a:rPr sz="1550" spc="5" dirty="0">
                <a:latin typeface="Carlito"/>
                <a:cs typeface="Carlito"/>
              </a:rPr>
              <a:t> </a:t>
            </a:r>
            <a:r>
              <a:rPr sz="1550" spc="15" dirty="0">
                <a:latin typeface="Carlito"/>
                <a:cs typeface="Carlito"/>
              </a:rPr>
              <a:t>a </a:t>
            </a:r>
            <a:r>
              <a:rPr sz="1550" spc="5" dirty="0">
                <a:latin typeface="Carlito"/>
                <a:cs typeface="Carlito"/>
              </a:rPr>
              <a:t>los </a:t>
            </a:r>
            <a:r>
              <a:rPr lang="es-CO" sz="1550" spc="5" dirty="0">
                <a:latin typeface="Carlito"/>
                <a:cs typeface="Carlito"/>
              </a:rPr>
              <a:t>inventarios, ingresos, egresos y empleados</a:t>
            </a:r>
            <a:r>
              <a:rPr sz="1550" spc="5" dirty="0">
                <a:latin typeface="Carlito"/>
                <a:cs typeface="Carlito"/>
              </a:rPr>
              <a:t> </a:t>
            </a:r>
            <a:r>
              <a:rPr sz="1550" spc="10" dirty="0">
                <a:latin typeface="Carlito"/>
                <a:cs typeface="Carlito"/>
              </a:rPr>
              <a:t>de </a:t>
            </a:r>
            <a:r>
              <a:rPr sz="1550" spc="5" dirty="0">
                <a:latin typeface="Carlito"/>
                <a:cs typeface="Carlito"/>
              </a:rPr>
              <a:t>la</a:t>
            </a:r>
            <a:r>
              <a:rPr lang="es-CO" sz="1550" spc="5" dirty="0">
                <a:latin typeface="Carlito"/>
                <a:cs typeface="Carlito"/>
              </a:rPr>
              <a:t> Empresa</a:t>
            </a:r>
            <a:r>
              <a:rPr sz="1550" dirty="0">
                <a:latin typeface="Carlito"/>
                <a:cs typeface="Carlito"/>
              </a:rPr>
              <a:t> </a:t>
            </a:r>
            <a:r>
              <a:rPr lang="es-CO" sz="1550" spc="5" dirty="0">
                <a:latin typeface="Carlito"/>
                <a:cs typeface="Carlito"/>
              </a:rPr>
              <a:t>Centro técnico automotriz S.A.S</a:t>
            </a:r>
            <a:r>
              <a:rPr sz="1550" spc="5" dirty="0">
                <a:latin typeface="Carlito"/>
                <a:cs typeface="Carlito"/>
              </a:rPr>
              <a:t>.</a:t>
            </a:r>
            <a:endParaRPr sz="1550" dirty="0">
              <a:latin typeface="Carlito"/>
              <a:cs typeface="Carlito"/>
            </a:endParaRPr>
          </a:p>
          <a:p>
            <a:pPr>
              <a:lnSpc>
                <a:spcPct val="100000"/>
              </a:lnSpc>
              <a:spcBef>
                <a:spcPts val="50"/>
              </a:spcBef>
            </a:pPr>
            <a:endParaRPr sz="1200" dirty="0">
              <a:latin typeface="Carlito"/>
              <a:cs typeface="Carlito"/>
            </a:endParaRPr>
          </a:p>
          <a:p>
            <a:pPr marL="12700">
              <a:lnSpc>
                <a:spcPct val="100000"/>
              </a:lnSpc>
            </a:pPr>
            <a:r>
              <a:rPr sz="1550" b="1" spc="15" dirty="0">
                <a:latin typeface="Carlito"/>
                <a:cs typeface="Carlito"/>
              </a:rPr>
              <a:t>OBJETIVOS</a:t>
            </a:r>
            <a:r>
              <a:rPr sz="1550" b="1" spc="40" dirty="0">
                <a:latin typeface="Carlito"/>
                <a:cs typeface="Carlito"/>
              </a:rPr>
              <a:t> </a:t>
            </a:r>
            <a:r>
              <a:rPr sz="1550" b="1" spc="5" dirty="0">
                <a:latin typeface="Carlito"/>
                <a:cs typeface="Carlito"/>
              </a:rPr>
              <a:t>ESPECÍFICOS</a:t>
            </a:r>
            <a:endParaRPr sz="1550" dirty="0">
              <a:latin typeface="Carlito"/>
              <a:cs typeface="Carlito"/>
            </a:endParaRPr>
          </a:p>
          <a:p>
            <a:pPr>
              <a:lnSpc>
                <a:spcPct val="100000"/>
              </a:lnSpc>
              <a:spcBef>
                <a:spcPts val="5"/>
              </a:spcBef>
            </a:pPr>
            <a:endParaRPr sz="1600" dirty="0">
              <a:latin typeface="Carlito"/>
              <a:cs typeface="Carlito"/>
            </a:endParaRPr>
          </a:p>
          <a:p>
            <a:pPr marL="812800" indent="-343535">
              <a:lnSpc>
                <a:spcPct val="100000"/>
              </a:lnSpc>
              <a:spcBef>
                <a:spcPts val="5"/>
              </a:spcBef>
              <a:buFont typeface="Arial"/>
              <a:buChar char="•"/>
              <a:tabLst>
                <a:tab pos="812800" algn="l"/>
                <a:tab pos="813435" algn="l"/>
              </a:tabLst>
            </a:pPr>
            <a:r>
              <a:rPr sz="1550" spc="10" dirty="0">
                <a:latin typeface="Carlito"/>
                <a:cs typeface="Carlito"/>
              </a:rPr>
              <a:t>Gestionar </a:t>
            </a:r>
            <a:r>
              <a:rPr sz="1550" spc="5" dirty="0">
                <a:latin typeface="Carlito"/>
                <a:cs typeface="Carlito"/>
              </a:rPr>
              <a:t>los Usuarios </a:t>
            </a:r>
            <a:r>
              <a:rPr sz="1550" spc="10" dirty="0">
                <a:latin typeface="Carlito"/>
                <a:cs typeface="Carlito"/>
              </a:rPr>
              <a:t>de la </a:t>
            </a:r>
            <a:r>
              <a:rPr sz="1550" spc="5" dirty="0" err="1">
                <a:latin typeface="Carlito"/>
                <a:cs typeface="Carlito"/>
              </a:rPr>
              <a:t>Empresa</a:t>
            </a:r>
            <a:r>
              <a:rPr sz="1550" spc="5" dirty="0">
                <a:latin typeface="Carlito"/>
                <a:cs typeface="Carlito"/>
              </a:rPr>
              <a:t> </a:t>
            </a:r>
            <a:r>
              <a:rPr lang="es-CO" sz="1550" spc="5" dirty="0">
                <a:latin typeface="Carlito"/>
                <a:cs typeface="Carlito"/>
              </a:rPr>
              <a:t>Centro técnico automotriz S.A.S</a:t>
            </a:r>
            <a:r>
              <a:rPr sz="1550" spc="5" dirty="0">
                <a:latin typeface="Carlito"/>
                <a:cs typeface="Carlito"/>
              </a:rPr>
              <a:t>.</a:t>
            </a:r>
            <a:endParaRPr sz="1550" dirty="0">
              <a:latin typeface="Carlito"/>
              <a:cs typeface="Carlito"/>
            </a:endParaRPr>
          </a:p>
          <a:p>
            <a:pPr marL="812800" indent="-343535">
              <a:lnSpc>
                <a:spcPct val="100000"/>
              </a:lnSpc>
              <a:spcBef>
                <a:spcPts val="80"/>
              </a:spcBef>
              <a:buFont typeface="Arial"/>
              <a:buChar char="•"/>
              <a:tabLst>
                <a:tab pos="812800" algn="l"/>
                <a:tab pos="813435" algn="l"/>
              </a:tabLst>
            </a:pPr>
            <a:r>
              <a:rPr lang="es-CO" sz="1550" spc="10" dirty="0">
                <a:latin typeface="Carlito"/>
                <a:cs typeface="Carlito"/>
              </a:rPr>
              <a:t>Implementar sistema </a:t>
            </a:r>
            <a:r>
              <a:rPr sz="1550" spc="10" dirty="0">
                <a:latin typeface="Carlito"/>
                <a:cs typeface="Carlito"/>
              </a:rPr>
              <a:t> </a:t>
            </a:r>
            <a:r>
              <a:rPr lang="es-CO" sz="1550" spc="10" dirty="0">
                <a:latin typeface="Carlito"/>
                <a:cs typeface="Carlito"/>
              </a:rPr>
              <a:t>de inventarios</a:t>
            </a:r>
            <a:r>
              <a:rPr sz="1550" spc="10" dirty="0">
                <a:latin typeface="Carlito"/>
                <a:cs typeface="Carlito"/>
              </a:rPr>
              <a:t> de la </a:t>
            </a:r>
            <a:r>
              <a:rPr sz="1550" dirty="0" err="1">
                <a:latin typeface="Carlito"/>
                <a:cs typeface="Carlito"/>
              </a:rPr>
              <a:t>Empresa</a:t>
            </a:r>
            <a:r>
              <a:rPr sz="1550" dirty="0">
                <a:latin typeface="Carlito"/>
                <a:cs typeface="Carlito"/>
              </a:rPr>
              <a:t> </a:t>
            </a:r>
            <a:r>
              <a:rPr lang="es-CO" sz="1550" spc="5" dirty="0">
                <a:latin typeface="Carlito"/>
                <a:cs typeface="Carlito"/>
              </a:rPr>
              <a:t>Centro técnico automotriz S.A.S</a:t>
            </a:r>
            <a:r>
              <a:rPr sz="1550" spc="5" dirty="0">
                <a:latin typeface="Carlito"/>
                <a:cs typeface="Carlito"/>
              </a:rPr>
              <a:t>.</a:t>
            </a:r>
            <a:endParaRPr sz="1550" dirty="0">
              <a:latin typeface="Carlito"/>
              <a:cs typeface="Carlito"/>
            </a:endParaRPr>
          </a:p>
          <a:p>
            <a:pPr marL="812800" indent="-343535">
              <a:lnSpc>
                <a:spcPct val="100000"/>
              </a:lnSpc>
              <a:spcBef>
                <a:spcPts val="55"/>
              </a:spcBef>
              <a:buFont typeface="Arial"/>
              <a:buChar char="•"/>
              <a:tabLst>
                <a:tab pos="812800" algn="l"/>
                <a:tab pos="813435" algn="l"/>
              </a:tabLst>
            </a:pPr>
            <a:r>
              <a:rPr lang="es-CO" sz="1550" spc="10" dirty="0">
                <a:latin typeface="Carlito"/>
                <a:cs typeface="Carlito"/>
              </a:rPr>
              <a:t>Sistematizar la forma en que se gestionan los ingresos y egresos</a:t>
            </a:r>
            <a:r>
              <a:rPr sz="1550" spc="10" dirty="0">
                <a:latin typeface="Carlito"/>
                <a:cs typeface="Carlito"/>
              </a:rPr>
              <a:t> de la </a:t>
            </a:r>
            <a:r>
              <a:rPr sz="1550" dirty="0" err="1">
                <a:latin typeface="Carlito"/>
                <a:cs typeface="Carlito"/>
              </a:rPr>
              <a:t>Empresa</a:t>
            </a:r>
            <a:r>
              <a:rPr sz="1550" dirty="0">
                <a:latin typeface="Carlito"/>
                <a:cs typeface="Carlito"/>
              </a:rPr>
              <a:t> </a:t>
            </a:r>
            <a:r>
              <a:rPr lang="es-CO" sz="1550" spc="5" dirty="0">
                <a:latin typeface="Carlito"/>
                <a:cs typeface="Carlito"/>
              </a:rPr>
              <a:t>Centro técnico automotriz S.A.S</a:t>
            </a:r>
            <a:r>
              <a:rPr sz="1550" spc="5" dirty="0">
                <a:latin typeface="Carlito"/>
                <a:cs typeface="Carlito"/>
              </a:rPr>
              <a:t>.</a:t>
            </a:r>
            <a:endParaRPr sz="1550" dirty="0">
              <a:latin typeface="Carlito"/>
              <a:cs typeface="Carlito"/>
            </a:endParaRPr>
          </a:p>
          <a:p>
            <a:pPr marL="812800" indent="-343535">
              <a:lnSpc>
                <a:spcPct val="100000"/>
              </a:lnSpc>
              <a:spcBef>
                <a:spcPts val="50"/>
              </a:spcBef>
              <a:buFont typeface="Arial"/>
              <a:buChar char="•"/>
              <a:tabLst>
                <a:tab pos="812800" algn="l"/>
                <a:tab pos="813435" algn="l"/>
              </a:tabLst>
            </a:pPr>
            <a:r>
              <a:rPr lang="es-CO" sz="1550" spc="10" dirty="0">
                <a:latin typeface="Carlito"/>
                <a:cs typeface="Carlito"/>
              </a:rPr>
              <a:t>Simplificar la gestión de</a:t>
            </a:r>
            <a:r>
              <a:rPr sz="1550" spc="10" dirty="0">
                <a:latin typeface="Carlito"/>
                <a:cs typeface="Carlito"/>
              </a:rPr>
              <a:t> </a:t>
            </a:r>
            <a:r>
              <a:rPr lang="es-CO" sz="1550" spc="10" dirty="0">
                <a:latin typeface="Carlito"/>
                <a:cs typeface="Carlito"/>
              </a:rPr>
              <a:t>los empleados</a:t>
            </a:r>
            <a:r>
              <a:rPr sz="1550" spc="10" dirty="0">
                <a:latin typeface="Carlito"/>
                <a:cs typeface="Carlito"/>
              </a:rPr>
              <a:t> de la </a:t>
            </a:r>
            <a:r>
              <a:rPr sz="1550" dirty="0" err="1">
                <a:latin typeface="Carlito"/>
                <a:cs typeface="Carlito"/>
              </a:rPr>
              <a:t>Empresa</a:t>
            </a:r>
            <a:r>
              <a:rPr sz="1550" dirty="0">
                <a:latin typeface="Carlito"/>
                <a:cs typeface="Carlito"/>
              </a:rPr>
              <a:t> </a:t>
            </a:r>
            <a:r>
              <a:rPr lang="es-CO" sz="1550" spc="5" dirty="0">
                <a:latin typeface="Carlito"/>
                <a:cs typeface="Carlito"/>
              </a:rPr>
              <a:t>Centro técnico automotriz S.A.S</a:t>
            </a:r>
            <a:r>
              <a:rPr sz="1550" spc="10" dirty="0">
                <a:latin typeface="Carlito"/>
                <a:cs typeface="Carlito"/>
              </a:rPr>
              <a:t>.</a:t>
            </a:r>
            <a:endParaRPr sz="1550" dirty="0">
              <a:latin typeface="Carlito"/>
              <a:cs typeface="Carlito"/>
            </a:endParaRPr>
          </a:p>
          <a:p>
            <a:pPr marL="812800" indent="-343535">
              <a:lnSpc>
                <a:spcPct val="100000"/>
              </a:lnSpc>
              <a:spcBef>
                <a:spcPts val="85"/>
              </a:spcBef>
              <a:buFont typeface="Arial"/>
              <a:buChar char="•"/>
              <a:tabLst>
                <a:tab pos="812800" algn="l"/>
                <a:tab pos="813435" algn="l"/>
              </a:tabLst>
            </a:pPr>
            <a:r>
              <a:rPr sz="1550" spc="10" dirty="0">
                <a:latin typeface="Carlito"/>
                <a:cs typeface="Carlito"/>
              </a:rPr>
              <a:t>Ge</a:t>
            </a:r>
            <a:r>
              <a:rPr lang="es-CO" sz="1550" spc="10" dirty="0" err="1">
                <a:latin typeface="Carlito"/>
                <a:cs typeface="Carlito"/>
              </a:rPr>
              <a:t>nerar</a:t>
            </a:r>
            <a:r>
              <a:rPr sz="1550" spc="10" dirty="0">
                <a:latin typeface="Carlito"/>
                <a:cs typeface="Carlito"/>
              </a:rPr>
              <a:t> </a:t>
            </a:r>
            <a:r>
              <a:rPr sz="1550" spc="5" dirty="0">
                <a:latin typeface="Carlito"/>
                <a:cs typeface="Carlito"/>
              </a:rPr>
              <a:t>los reportes gráficos </a:t>
            </a:r>
            <a:r>
              <a:rPr sz="1550" spc="15" dirty="0">
                <a:latin typeface="Carlito"/>
                <a:cs typeface="Carlito"/>
              </a:rPr>
              <a:t>e </a:t>
            </a:r>
            <a:r>
              <a:rPr sz="1550" spc="5" dirty="0">
                <a:latin typeface="Carlito"/>
                <a:cs typeface="Carlito"/>
              </a:rPr>
              <a:t>impresos </a:t>
            </a:r>
            <a:r>
              <a:rPr sz="1550" spc="10" dirty="0">
                <a:latin typeface="Carlito"/>
                <a:cs typeface="Carlito"/>
              </a:rPr>
              <a:t>de la </a:t>
            </a:r>
            <a:r>
              <a:rPr sz="1550" dirty="0" err="1">
                <a:latin typeface="Carlito"/>
                <a:cs typeface="Carlito"/>
              </a:rPr>
              <a:t>Empresa</a:t>
            </a:r>
            <a:r>
              <a:rPr sz="1550" dirty="0">
                <a:latin typeface="Carlito"/>
                <a:cs typeface="Carlito"/>
              </a:rPr>
              <a:t> </a:t>
            </a:r>
            <a:r>
              <a:rPr lang="es-CO" sz="1550" spc="5" dirty="0">
                <a:latin typeface="Carlito"/>
                <a:cs typeface="Carlito"/>
              </a:rPr>
              <a:t>Centro técnico automotriz S.A.S</a:t>
            </a:r>
            <a:r>
              <a:rPr sz="1550" spc="10" dirty="0">
                <a:latin typeface="Carlito"/>
                <a:cs typeface="Carlito"/>
              </a:rPr>
              <a:t>.</a:t>
            </a:r>
            <a:endParaRPr sz="1550" dirty="0">
              <a:latin typeface="Carlito"/>
              <a:cs typeface="Carlito"/>
            </a:endParaRPr>
          </a:p>
        </p:txBody>
      </p:sp>
      <p:sp>
        <p:nvSpPr>
          <p:cNvPr id="6" name="object 6"/>
          <p:cNvSpPr/>
          <p:nvPr/>
        </p:nvSpPr>
        <p:spPr>
          <a:xfrm>
            <a:off x="466344" y="1531619"/>
            <a:ext cx="718185" cy="45720"/>
          </a:xfrm>
          <a:custGeom>
            <a:avLst/>
            <a:gdLst/>
            <a:ahLst/>
            <a:cxnLst/>
            <a:rect l="l" t="t" r="r" b="b"/>
            <a:pathLst>
              <a:path w="718185" h="45719">
                <a:moveTo>
                  <a:pt x="717804" y="0"/>
                </a:moveTo>
                <a:lnTo>
                  <a:pt x="0" y="0"/>
                </a:lnTo>
                <a:lnTo>
                  <a:pt x="0" y="45720"/>
                </a:lnTo>
                <a:lnTo>
                  <a:pt x="717804" y="45720"/>
                </a:lnTo>
                <a:lnTo>
                  <a:pt x="717804" y="0"/>
                </a:lnTo>
                <a:close/>
              </a:path>
            </a:pathLst>
          </a:custGeom>
          <a:solidFill>
            <a:srgbClr val="FF6600"/>
          </a:solidFill>
        </p:spPr>
        <p:txBody>
          <a:bodyPr wrap="square" lIns="0" tIns="0" rIns="0" bIns="0" rtlCol="0"/>
          <a:lstStyle/>
          <a:p>
            <a:endParaRPr/>
          </a:p>
        </p:txBody>
      </p:sp>
      <p:sp>
        <p:nvSpPr>
          <p:cNvPr id="7" name="object 7"/>
          <p:cNvSpPr/>
          <p:nvPr/>
        </p:nvSpPr>
        <p:spPr>
          <a:xfrm flipV="1">
            <a:off x="466344" y="2972861"/>
            <a:ext cx="718185" cy="45719"/>
          </a:xfrm>
          <a:custGeom>
            <a:avLst/>
            <a:gdLst/>
            <a:ahLst/>
            <a:cxnLst/>
            <a:rect l="l" t="t" r="r" b="b"/>
            <a:pathLst>
              <a:path w="718185" h="45719">
                <a:moveTo>
                  <a:pt x="717804" y="0"/>
                </a:moveTo>
                <a:lnTo>
                  <a:pt x="0" y="0"/>
                </a:lnTo>
                <a:lnTo>
                  <a:pt x="0" y="45719"/>
                </a:lnTo>
                <a:lnTo>
                  <a:pt x="717804" y="45719"/>
                </a:lnTo>
                <a:lnTo>
                  <a:pt x="717804" y="0"/>
                </a:lnTo>
                <a:close/>
              </a:path>
            </a:pathLst>
          </a:custGeom>
          <a:solidFill>
            <a:srgbClr val="FF6600"/>
          </a:solidFill>
        </p:spPr>
        <p:txBody>
          <a:bodyPr wrap="square" lIns="0" tIns="0" rIns="0" bIns="0" rtlCol="0"/>
          <a:lstStyle/>
          <a:p>
            <a:endParaRPr/>
          </a:p>
        </p:txBody>
      </p:sp>
      <p:pic>
        <p:nvPicPr>
          <p:cNvPr id="8" name="Imagen 7">
            <a:extLst>
              <a:ext uri="{FF2B5EF4-FFF2-40B4-BE49-F238E27FC236}">
                <a16:creationId xmlns:a16="http://schemas.microsoft.com/office/drawing/2014/main" id="{06ED2BC7-BBC1-420D-9397-F0D118DD27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399" y="4348156"/>
            <a:ext cx="762000" cy="6980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73271" y="1627403"/>
            <a:ext cx="3497579" cy="849630"/>
          </a:xfrm>
          <a:prstGeom prst="rect">
            <a:avLst/>
          </a:prstGeom>
        </p:spPr>
        <p:txBody>
          <a:bodyPr vert="horz" wrap="square" lIns="0" tIns="13335" rIns="0" bIns="0" rtlCol="0">
            <a:spAutoFit/>
          </a:bodyPr>
          <a:lstStyle/>
          <a:p>
            <a:pPr marL="12700">
              <a:lnSpc>
                <a:spcPct val="100000"/>
              </a:lnSpc>
              <a:spcBef>
                <a:spcPts val="105"/>
              </a:spcBef>
            </a:pPr>
            <a:r>
              <a:rPr spc="-10" dirty="0"/>
              <a:t>Justificación</a:t>
            </a:r>
          </a:p>
        </p:txBody>
      </p:sp>
      <p:sp>
        <p:nvSpPr>
          <p:cNvPr id="3" name="object 3"/>
          <p:cNvSpPr txBox="1"/>
          <p:nvPr/>
        </p:nvSpPr>
        <p:spPr>
          <a:xfrm>
            <a:off x="3573271" y="2713685"/>
            <a:ext cx="2133600" cy="566822"/>
          </a:xfrm>
          <a:prstGeom prst="rect">
            <a:avLst/>
          </a:prstGeom>
        </p:spPr>
        <p:txBody>
          <a:bodyPr vert="horz" wrap="square" lIns="0" tIns="12700" rIns="0" bIns="0" rtlCol="0">
            <a:spAutoFit/>
          </a:bodyPr>
          <a:lstStyle/>
          <a:p>
            <a:pPr marL="12700">
              <a:lnSpc>
                <a:spcPct val="100000"/>
              </a:lnSpc>
              <a:spcBef>
                <a:spcPts val="100"/>
              </a:spcBef>
            </a:pPr>
            <a:r>
              <a:rPr lang="es-CO" sz="1800" spc="-40" dirty="0">
                <a:latin typeface="Carlito"/>
                <a:cs typeface="Carlito"/>
              </a:rPr>
              <a:t>Se propone un sistema web de nombre SAIA</a:t>
            </a:r>
            <a:endParaRPr lang="es-CO" sz="1800" dirty="0">
              <a:latin typeface="Carlito"/>
              <a:cs typeface="Carlito"/>
            </a:endParaRPr>
          </a:p>
        </p:txBody>
      </p:sp>
      <p:sp>
        <p:nvSpPr>
          <p:cNvPr id="4" name="object 4"/>
          <p:cNvSpPr/>
          <p:nvPr/>
        </p:nvSpPr>
        <p:spPr>
          <a:xfrm>
            <a:off x="3579876" y="2542032"/>
            <a:ext cx="718185" cy="45720"/>
          </a:xfrm>
          <a:custGeom>
            <a:avLst/>
            <a:gdLst/>
            <a:ahLst/>
            <a:cxnLst/>
            <a:rect l="l" t="t" r="r" b="b"/>
            <a:pathLst>
              <a:path w="718185" h="45719">
                <a:moveTo>
                  <a:pt x="717803" y="0"/>
                </a:moveTo>
                <a:lnTo>
                  <a:pt x="0" y="0"/>
                </a:lnTo>
                <a:lnTo>
                  <a:pt x="0" y="45719"/>
                </a:lnTo>
                <a:lnTo>
                  <a:pt x="717803" y="45719"/>
                </a:lnTo>
                <a:lnTo>
                  <a:pt x="717803" y="0"/>
                </a:lnTo>
                <a:close/>
              </a:path>
            </a:pathLst>
          </a:custGeom>
          <a:solidFill>
            <a:srgbClr val="FF6600"/>
          </a:solidFill>
        </p:spPr>
        <p:txBody>
          <a:bodyPr wrap="square" lIns="0" tIns="0" rIns="0" bIns="0" rtlCol="0"/>
          <a:lstStyle/>
          <a:p>
            <a:endParaRPr/>
          </a:p>
        </p:txBody>
      </p:sp>
      <p:pic>
        <p:nvPicPr>
          <p:cNvPr id="6" name="Imagen 5">
            <a:extLst>
              <a:ext uri="{FF2B5EF4-FFF2-40B4-BE49-F238E27FC236}">
                <a16:creationId xmlns:a16="http://schemas.microsoft.com/office/drawing/2014/main" id="{5A7366A7-75AC-4D85-9FEA-0E8ACBEF61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53399" y="4348156"/>
            <a:ext cx="762000" cy="6980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66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61873" y="255473"/>
            <a:ext cx="2344420"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rPr>
              <a:t>Justificación</a:t>
            </a:r>
            <a:endParaRPr sz="3600"/>
          </a:p>
        </p:txBody>
      </p:sp>
      <p:sp>
        <p:nvSpPr>
          <p:cNvPr id="5" name="object 5"/>
          <p:cNvSpPr txBox="1">
            <a:spLocks noGrp="1"/>
          </p:cNvSpPr>
          <p:nvPr>
            <p:ph type="body" idx="1"/>
          </p:nvPr>
        </p:nvSpPr>
        <p:spPr>
          <a:xfrm>
            <a:off x="461873" y="1258316"/>
            <a:ext cx="8154670" cy="2984150"/>
          </a:xfrm>
          <a:prstGeom prst="rect">
            <a:avLst/>
          </a:prstGeom>
        </p:spPr>
        <p:txBody>
          <a:bodyPr vert="horz" wrap="square" lIns="0" tIns="16510" rIns="0" bIns="0" rtlCol="0">
            <a:spAutoFit/>
          </a:bodyPr>
          <a:lstStyle/>
          <a:p>
            <a:pPr marL="12065" marR="8255" algn="just">
              <a:lnSpc>
                <a:spcPct val="103600"/>
              </a:lnSpc>
              <a:tabLst>
                <a:tab pos="300990" algn="l"/>
              </a:tabLst>
            </a:pPr>
            <a:r>
              <a:rPr lang="es-CO" spc="10" dirty="0">
                <a:solidFill>
                  <a:schemeClr val="tx1"/>
                </a:solidFill>
              </a:rPr>
              <a:t>     </a:t>
            </a:r>
            <a:r>
              <a:rPr spc="10" dirty="0">
                <a:solidFill>
                  <a:schemeClr val="tx1"/>
                </a:solidFill>
              </a:rPr>
              <a:t>Se propone el </a:t>
            </a:r>
            <a:r>
              <a:rPr spc="15" dirty="0">
                <a:solidFill>
                  <a:schemeClr val="tx1"/>
                </a:solidFill>
              </a:rPr>
              <a:t>desarrollo </a:t>
            </a:r>
            <a:r>
              <a:rPr spc="10" dirty="0">
                <a:solidFill>
                  <a:schemeClr val="tx1"/>
                </a:solidFill>
              </a:rPr>
              <a:t>de un Sistema de </a:t>
            </a:r>
            <a:r>
              <a:rPr spc="15" dirty="0">
                <a:solidFill>
                  <a:schemeClr val="tx1"/>
                </a:solidFill>
              </a:rPr>
              <a:t>Información </a:t>
            </a:r>
            <a:r>
              <a:rPr spc="-5" dirty="0">
                <a:solidFill>
                  <a:schemeClr val="tx1"/>
                </a:solidFill>
              </a:rPr>
              <a:t>Web </a:t>
            </a:r>
            <a:r>
              <a:rPr spc="20" dirty="0" err="1">
                <a:solidFill>
                  <a:schemeClr val="tx1"/>
                </a:solidFill>
              </a:rPr>
              <a:t>denominado</a:t>
            </a:r>
            <a:r>
              <a:rPr spc="20" dirty="0">
                <a:solidFill>
                  <a:schemeClr val="tx1"/>
                </a:solidFill>
              </a:rPr>
              <a:t> </a:t>
            </a:r>
            <a:r>
              <a:rPr lang="es-CO" spc="20" dirty="0">
                <a:solidFill>
                  <a:schemeClr val="tx1"/>
                </a:solidFill>
              </a:rPr>
              <a:t>SAIA (Sistema autónomo de información automotriz) </a:t>
            </a:r>
            <a:r>
              <a:rPr spc="10" dirty="0">
                <a:solidFill>
                  <a:schemeClr val="tx1"/>
                </a:solidFill>
              </a:rPr>
              <a:t>que sirva </a:t>
            </a:r>
            <a:r>
              <a:rPr spc="25" dirty="0">
                <a:solidFill>
                  <a:schemeClr val="tx1"/>
                </a:solidFill>
              </a:rPr>
              <a:t>como </a:t>
            </a:r>
            <a:r>
              <a:rPr spc="10" dirty="0">
                <a:solidFill>
                  <a:schemeClr val="tx1"/>
                </a:solidFill>
              </a:rPr>
              <a:t>herramienta software de </a:t>
            </a:r>
            <a:r>
              <a:rPr spc="10" dirty="0" err="1">
                <a:solidFill>
                  <a:schemeClr val="tx1"/>
                </a:solidFill>
              </a:rPr>
              <a:t>apoyo</a:t>
            </a:r>
            <a:r>
              <a:rPr spc="10" dirty="0">
                <a:solidFill>
                  <a:schemeClr val="tx1"/>
                </a:solidFill>
              </a:rPr>
              <a:t> </a:t>
            </a:r>
            <a:r>
              <a:rPr spc="5" dirty="0">
                <a:solidFill>
                  <a:schemeClr val="tx1"/>
                </a:solidFill>
              </a:rPr>
              <a:t>a</a:t>
            </a:r>
            <a:r>
              <a:rPr lang="es-CO" spc="5" dirty="0">
                <a:solidFill>
                  <a:schemeClr val="tx1"/>
                </a:solidFill>
              </a:rPr>
              <a:t> la gestión, control y</a:t>
            </a:r>
            <a:r>
              <a:rPr spc="5" dirty="0">
                <a:solidFill>
                  <a:schemeClr val="tx1"/>
                </a:solidFill>
              </a:rPr>
              <a:t> </a:t>
            </a:r>
            <a:r>
              <a:rPr spc="15" dirty="0" err="1">
                <a:solidFill>
                  <a:schemeClr val="tx1"/>
                </a:solidFill>
              </a:rPr>
              <a:t>seguimiento</a:t>
            </a:r>
            <a:r>
              <a:rPr spc="15" dirty="0">
                <a:solidFill>
                  <a:schemeClr val="tx1"/>
                </a:solidFill>
              </a:rPr>
              <a:t> de</a:t>
            </a:r>
            <a:r>
              <a:rPr lang="es-CO" spc="15" dirty="0">
                <a:solidFill>
                  <a:schemeClr val="tx1"/>
                </a:solidFill>
              </a:rPr>
              <a:t> </a:t>
            </a:r>
            <a:r>
              <a:rPr spc="15" dirty="0">
                <a:solidFill>
                  <a:schemeClr val="tx1"/>
                </a:solidFill>
              </a:rPr>
              <a:t>los </a:t>
            </a:r>
            <a:r>
              <a:rPr lang="es-CO" spc="20" dirty="0">
                <a:solidFill>
                  <a:schemeClr val="tx1"/>
                </a:solidFill>
              </a:rPr>
              <a:t>inventarios, ingresos, egresos, y empleados</a:t>
            </a:r>
            <a:r>
              <a:rPr spc="5" dirty="0">
                <a:solidFill>
                  <a:schemeClr val="tx1"/>
                </a:solidFill>
              </a:rPr>
              <a:t> </a:t>
            </a:r>
            <a:r>
              <a:rPr spc="10" dirty="0">
                <a:solidFill>
                  <a:schemeClr val="tx1"/>
                </a:solidFill>
              </a:rPr>
              <a:t>de la </a:t>
            </a:r>
            <a:r>
              <a:rPr dirty="0" err="1">
                <a:solidFill>
                  <a:schemeClr val="tx1"/>
                </a:solidFill>
              </a:rPr>
              <a:t>Empresa</a:t>
            </a:r>
            <a:r>
              <a:rPr dirty="0">
                <a:solidFill>
                  <a:schemeClr val="tx1"/>
                </a:solidFill>
              </a:rPr>
              <a:t> </a:t>
            </a:r>
            <a:r>
              <a:rPr lang="es-CO" spc="5" dirty="0">
                <a:solidFill>
                  <a:schemeClr val="tx1"/>
                </a:solidFill>
              </a:rPr>
              <a:t>centro técnico automotriz S.A.S</a:t>
            </a:r>
            <a:r>
              <a:rPr spc="5" dirty="0">
                <a:solidFill>
                  <a:schemeClr val="tx1"/>
                </a:solidFill>
              </a:rPr>
              <a:t>.</a:t>
            </a:r>
            <a:endParaRPr lang="es-CO" spc="5" dirty="0">
              <a:solidFill>
                <a:schemeClr val="tx1"/>
              </a:solidFill>
            </a:endParaRPr>
          </a:p>
          <a:p>
            <a:pPr marL="12065" marR="8255" algn="just">
              <a:lnSpc>
                <a:spcPct val="103600"/>
              </a:lnSpc>
              <a:tabLst>
                <a:tab pos="300990" algn="l"/>
              </a:tabLst>
            </a:pPr>
            <a:endParaRPr lang="es-CO" spc="5" dirty="0">
              <a:solidFill>
                <a:schemeClr val="tx1"/>
              </a:solidFill>
            </a:endParaRPr>
          </a:p>
          <a:p>
            <a:pPr marL="12065" marR="8255" algn="just">
              <a:lnSpc>
                <a:spcPct val="103600"/>
              </a:lnSpc>
              <a:tabLst>
                <a:tab pos="300990" algn="l"/>
              </a:tabLst>
            </a:pPr>
            <a:r>
              <a:rPr lang="es-CO" spc="5" dirty="0">
                <a:solidFill>
                  <a:schemeClr val="tx1"/>
                </a:solidFill>
              </a:rPr>
              <a:t>     </a:t>
            </a:r>
            <a:r>
              <a:rPr spc="5" dirty="0" err="1">
                <a:solidFill>
                  <a:schemeClr val="tx1"/>
                </a:solidFill>
              </a:rPr>
              <a:t>Permitirá</a:t>
            </a:r>
            <a:r>
              <a:rPr spc="5" dirty="0">
                <a:solidFill>
                  <a:schemeClr val="tx1"/>
                </a:solidFill>
              </a:rPr>
              <a:t> </a:t>
            </a:r>
            <a:r>
              <a:rPr spc="10" dirty="0">
                <a:solidFill>
                  <a:schemeClr val="tx1"/>
                </a:solidFill>
              </a:rPr>
              <a:t>la </a:t>
            </a:r>
            <a:r>
              <a:rPr spc="10" dirty="0" err="1">
                <a:solidFill>
                  <a:schemeClr val="tx1"/>
                </a:solidFill>
              </a:rPr>
              <a:t>gestión</a:t>
            </a:r>
            <a:r>
              <a:rPr spc="10" dirty="0">
                <a:solidFill>
                  <a:schemeClr val="tx1"/>
                </a:solidFill>
              </a:rPr>
              <a:t> de</a:t>
            </a:r>
            <a:r>
              <a:rPr lang="es-CO" spc="10" dirty="0">
                <a:solidFill>
                  <a:schemeClr val="tx1"/>
                </a:solidFill>
              </a:rPr>
              <a:t>l gerente, líder de inventarios, líder de gestión contable, jefe de taller y empleados en general</a:t>
            </a:r>
            <a:r>
              <a:rPr spc="10" dirty="0">
                <a:solidFill>
                  <a:schemeClr val="tx1"/>
                </a:solidFill>
              </a:rPr>
              <a:t> </a:t>
            </a:r>
            <a:r>
              <a:rPr spc="15" dirty="0">
                <a:solidFill>
                  <a:schemeClr val="tx1"/>
                </a:solidFill>
              </a:rPr>
              <a:t>como </a:t>
            </a:r>
            <a:r>
              <a:rPr spc="20" dirty="0">
                <a:solidFill>
                  <a:schemeClr val="tx1"/>
                </a:solidFill>
              </a:rPr>
              <a:t>usuarios </a:t>
            </a:r>
            <a:r>
              <a:rPr spc="10" dirty="0">
                <a:solidFill>
                  <a:schemeClr val="tx1"/>
                </a:solidFill>
              </a:rPr>
              <a:t>de</a:t>
            </a:r>
            <a:r>
              <a:rPr spc="135" dirty="0">
                <a:solidFill>
                  <a:schemeClr val="tx1"/>
                </a:solidFill>
              </a:rPr>
              <a:t> </a:t>
            </a:r>
            <a:r>
              <a:rPr spc="5" dirty="0">
                <a:solidFill>
                  <a:schemeClr val="tx1"/>
                </a:solidFill>
              </a:rPr>
              <a:t>l</a:t>
            </a:r>
            <a:r>
              <a:rPr lang="es-CO" spc="5" dirty="0">
                <a:solidFill>
                  <a:schemeClr val="tx1"/>
                </a:solidFill>
              </a:rPr>
              <a:t>a </a:t>
            </a:r>
            <a:r>
              <a:rPr lang="es-CO" spc="15" dirty="0">
                <a:solidFill>
                  <a:schemeClr val="tx1"/>
                </a:solidFill>
              </a:rPr>
              <a:t>e</a:t>
            </a:r>
            <a:r>
              <a:rPr spc="15" dirty="0" err="1">
                <a:solidFill>
                  <a:schemeClr val="tx1"/>
                </a:solidFill>
              </a:rPr>
              <a:t>mpresa</a:t>
            </a:r>
            <a:r>
              <a:rPr spc="15" dirty="0">
                <a:solidFill>
                  <a:schemeClr val="tx1"/>
                </a:solidFill>
              </a:rPr>
              <a:t> </a:t>
            </a:r>
            <a:r>
              <a:rPr lang="es-CO" spc="20" dirty="0">
                <a:solidFill>
                  <a:schemeClr val="tx1"/>
                </a:solidFill>
              </a:rPr>
              <a:t>centro técnico automotriz S.A.S</a:t>
            </a:r>
            <a:r>
              <a:rPr lang="es-CO" spc="10" dirty="0">
                <a:solidFill>
                  <a:schemeClr val="tx1"/>
                </a:solidFill>
              </a:rPr>
              <a:t> generando un control centralizado en los procesos de la misma apoyando en el análisis de la información que se procesara en dicho sistema</a:t>
            </a:r>
          </a:p>
          <a:p>
            <a:pPr marL="12065" marR="8255" algn="just">
              <a:lnSpc>
                <a:spcPct val="103600"/>
              </a:lnSpc>
              <a:tabLst>
                <a:tab pos="300990" algn="l"/>
              </a:tabLst>
            </a:pPr>
            <a:r>
              <a:rPr spc="15" dirty="0">
                <a:solidFill>
                  <a:schemeClr val="tx1"/>
                </a:solidFill>
              </a:rPr>
              <a:t>. </a:t>
            </a:r>
            <a:endParaRPr lang="es-CO" spc="15" dirty="0">
              <a:solidFill>
                <a:schemeClr val="tx1"/>
              </a:solidFill>
            </a:endParaRPr>
          </a:p>
          <a:p>
            <a:pPr marL="12065" marR="8255" algn="just">
              <a:lnSpc>
                <a:spcPct val="103600"/>
              </a:lnSpc>
              <a:tabLst>
                <a:tab pos="300990" algn="l"/>
              </a:tabLst>
            </a:pPr>
            <a:r>
              <a:rPr lang="es-CO" spc="5" dirty="0">
                <a:solidFill>
                  <a:schemeClr val="tx1"/>
                </a:solidFill>
              </a:rPr>
              <a:t>    </a:t>
            </a:r>
            <a:r>
              <a:rPr spc="5" dirty="0" err="1">
                <a:solidFill>
                  <a:schemeClr val="tx1"/>
                </a:solidFill>
              </a:rPr>
              <a:t>En</a:t>
            </a:r>
            <a:r>
              <a:rPr spc="5" dirty="0">
                <a:solidFill>
                  <a:schemeClr val="tx1"/>
                </a:solidFill>
              </a:rPr>
              <a:t> </a:t>
            </a:r>
            <a:r>
              <a:rPr lang="es-CO" spc="5" dirty="0">
                <a:solidFill>
                  <a:schemeClr val="tx1"/>
                </a:solidFill>
              </a:rPr>
              <a:t>el modulo de inventarios</a:t>
            </a:r>
            <a:r>
              <a:rPr spc="15" dirty="0">
                <a:solidFill>
                  <a:schemeClr val="tx1"/>
                </a:solidFill>
              </a:rPr>
              <a:t> </a:t>
            </a:r>
            <a:r>
              <a:rPr spc="5" dirty="0">
                <a:solidFill>
                  <a:schemeClr val="tx1"/>
                </a:solidFill>
              </a:rPr>
              <a:t>los</a:t>
            </a:r>
            <a:r>
              <a:rPr lang="es-CO" spc="5" dirty="0">
                <a:solidFill>
                  <a:schemeClr val="tx1"/>
                </a:solidFill>
              </a:rPr>
              <a:t> lideres del proceso </a:t>
            </a:r>
            <a:r>
              <a:rPr spc="10" dirty="0" err="1">
                <a:solidFill>
                  <a:schemeClr val="tx1"/>
                </a:solidFill>
              </a:rPr>
              <a:t>podrán</a:t>
            </a:r>
            <a:r>
              <a:rPr lang="es-CO" spc="10" dirty="0">
                <a:solidFill>
                  <a:schemeClr val="tx1"/>
                </a:solidFill>
              </a:rPr>
              <a:t> contar con un sistema serio de inventarios donde ingresar la información y llevar un control total de los elementos. </a:t>
            </a:r>
            <a:endParaRPr spc="5" dirty="0">
              <a:solidFill>
                <a:schemeClr val="tx1"/>
              </a:solidFill>
            </a:endParaRPr>
          </a:p>
        </p:txBody>
      </p:sp>
      <p:pic>
        <p:nvPicPr>
          <p:cNvPr id="6" name="Imagen 5">
            <a:extLst>
              <a:ext uri="{FF2B5EF4-FFF2-40B4-BE49-F238E27FC236}">
                <a16:creationId xmlns:a16="http://schemas.microsoft.com/office/drawing/2014/main" id="{B9B2A925-6EB8-4914-ADD5-420B2D7862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399" y="4348156"/>
            <a:ext cx="762000" cy="6980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9B64092-C0C7-4586-BBE9-2C0AACECD6B4}"/>
              </a:ext>
            </a:extLst>
          </p:cNvPr>
          <p:cNvSpPr>
            <a:spLocks noGrp="1"/>
          </p:cNvSpPr>
          <p:nvPr>
            <p:ph type="body" idx="1"/>
          </p:nvPr>
        </p:nvSpPr>
        <p:spPr>
          <a:xfrm>
            <a:off x="381000" y="895350"/>
            <a:ext cx="8154670" cy="4532010"/>
          </a:xfrm>
        </p:spPr>
        <p:txBody>
          <a:bodyPr/>
          <a:lstStyle/>
          <a:p>
            <a:r>
              <a:rPr lang="es-CO" spc="10" dirty="0">
                <a:solidFill>
                  <a:schemeClr val="tx1"/>
                </a:solidFill>
              </a:rPr>
              <a:t>     además de generar cambios dinámicos como cambio de responsable, agregar o quitar fácilmente elementos al inventario, generar reportes personalizados al instante y generar controles de acceso al modulo en cuestión lo que beneficia la necesidad de formalizar, centralizar y controlar el sistema de inventarios.</a:t>
            </a:r>
          </a:p>
          <a:p>
            <a:r>
              <a:rPr lang="es-CO" dirty="0">
                <a:solidFill>
                  <a:schemeClr val="tx1"/>
                </a:solidFill>
              </a:rPr>
              <a:t> </a:t>
            </a:r>
          </a:p>
          <a:p>
            <a:r>
              <a:rPr lang="es-ES" spc="-5" dirty="0">
                <a:solidFill>
                  <a:schemeClr val="tx1"/>
                </a:solidFill>
              </a:rPr>
              <a:t>     En el modulo de ingresos y egresos </a:t>
            </a:r>
            <a:r>
              <a:rPr lang="es-ES" spc="10" dirty="0">
                <a:solidFill>
                  <a:schemeClr val="tx1"/>
                </a:solidFill>
              </a:rPr>
              <a:t>los lideres de proceso y el gerente</a:t>
            </a:r>
            <a:r>
              <a:rPr lang="es-ES" spc="15" dirty="0">
                <a:solidFill>
                  <a:schemeClr val="tx1"/>
                </a:solidFill>
              </a:rPr>
              <a:t> podrán controlar, gestionar y analizar los ingresos y egresos que se presentan en la empresa los proveedores, clientes y gastos, gestionando utilidades, rentabilidad y trazabilidad según un periodo de tiempo especifico solventando así la falta de un sistema transaccional serio en la empresa, adicional a ello el modulo se integrará al sistema de facturación electrónica usado por la empresa. </a:t>
            </a:r>
          </a:p>
          <a:p>
            <a:endParaRPr lang="es-ES" spc="15" dirty="0">
              <a:solidFill>
                <a:schemeClr val="tx1"/>
              </a:solidFill>
            </a:endParaRPr>
          </a:p>
          <a:p>
            <a:r>
              <a:rPr lang="es-ES" spc="15" dirty="0">
                <a:solidFill>
                  <a:schemeClr val="tx1"/>
                </a:solidFill>
              </a:rPr>
              <a:t>     En el modulo de gestión de empleados los lideres de proceso y el gerente podrán controlar, gestionar y agilizar el proceso de ingreso y gestión de nomina de sus empleados así mismo llevar una trazabilidad completa del cumplimiento de horarios y funciones subsanando así la necesidad de tener un proceso mas centralizado, completo y ordenado para la gestión de empleados de la organización.</a:t>
            </a:r>
          </a:p>
          <a:p>
            <a:endParaRPr lang="es-ES" spc="15" dirty="0"/>
          </a:p>
          <a:p>
            <a:endParaRPr lang="es-ES" spc="5" dirty="0"/>
          </a:p>
          <a:p>
            <a:endParaRPr lang="es-CO" dirty="0"/>
          </a:p>
        </p:txBody>
      </p:sp>
      <p:pic>
        <p:nvPicPr>
          <p:cNvPr id="4" name="Imagen 3">
            <a:extLst>
              <a:ext uri="{FF2B5EF4-FFF2-40B4-BE49-F238E27FC236}">
                <a16:creationId xmlns:a16="http://schemas.microsoft.com/office/drawing/2014/main" id="{5A0C1985-1EF6-41DF-8964-68CE83C4D3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53399" y="4324350"/>
            <a:ext cx="762000" cy="698015"/>
          </a:xfrm>
          <a:prstGeom prst="rect">
            <a:avLst/>
          </a:prstGeom>
        </p:spPr>
      </p:pic>
    </p:spTree>
    <p:extLst>
      <p:ext uri="{BB962C8B-B14F-4D97-AF65-F5344CB8AC3E}">
        <p14:creationId xmlns:p14="http://schemas.microsoft.com/office/powerpoint/2010/main" val="293925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CD14579C-1B32-4DCC-8764-65509C4072E8}"/>
              </a:ext>
            </a:extLst>
          </p:cNvPr>
          <p:cNvSpPr>
            <a:spLocks noGrp="1"/>
          </p:cNvSpPr>
          <p:nvPr>
            <p:ph type="body" idx="1"/>
          </p:nvPr>
        </p:nvSpPr>
        <p:spPr>
          <a:xfrm>
            <a:off x="461873" y="1258316"/>
            <a:ext cx="8154670" cy="2208297"/>
          </a:xfrm>
        </p:spPr>
        <p:txBody>
          <a:bodyPr/>
          <a:lstStyle/>
          <a:p>
            <a:r>
              <a:rPr lang="es-ES" spc="15" dirty="0">
                <a:solidFill>
                  <a:schemeClr val="tx1"/>
                </a:solidFill>
              </a:rPr>
              <a:t>    Finalmente, </a:t>
            </a:r>
            <a:r>
              <a:rPr lang="es-ES" dirty="0">
                <a:solidFill>
                  <a:schemeClr val="tx1"/>
                </a:solidFill>
              </a:rPr>
              <a:t>facilitará </a:t>
            </a:r>
            <a:r>
              <a:rPr lang="es-ES" spc="10" dirty="0">
                <a:solidFill>
                  <a:schemeClr val="tx1"/>
                </a:solidFill>
              </a:rPr>
              <a:t>la gestión de </a:t>
            </a:r>
            <a:r>
              <a:rPr lang="es-ES" spc="15" dirty="0">
                <a:solidFill>
                  <a:schemeClr val="tx1"/>
                </a:solidFill>
              </a:rPr>
              <a:t>reportes </a:t>
            </a:r>
            <a:r>
              <a:rPr lang="es-ES" spc="10" dirty="0">
                <a:solidFill>
                  <a:schemeClr val="tx1"/>
                </a:solidFill>
              </a:rPr>
              <a:t>gráficos </a:t>
            </a:r>
            <a:r>
              <a:rPr lang="es-ES" spc="15" dirty="0">
                <a:solidFill>
                  <a:schemeClr val="tx1"/>
                </a:solidFill>
              </a:rPr>
              <a:t>e impresos,  necesarios </a:t>
            </a:r>
            <a:r>
              <a:rPr lang="es-ES" spc="5" dirty="0">
                <a:solidFill>
                  <a:schemeClr val="tx1"/>
                </a:solidFill>
              </a:rPr>
              <a:t>para </a:t>
            </a:r>
            <a:r>
              <a:rPr lang="es-ES" spc="25" dirty="0">
                <a:solidFill>
                  <a:schemeClr val="tx1"/>
                </a:solidFill>
              </a:rPr>
              <a:t>la </a:t>
            </a:r>
            <a:r>
              <a:rPr lang="es-ES" spc="10" dirty="0">
                <a:solidFill>
                  <a:schemeClr val="tx1"/>
                </a:solidFill>
              </a:rPr>
              <a:t>toma de </a:t>
            </a:r>
            <a:r>
              <a:rPr lang="es-ES" spc="15" dirty="0">
                <a:solidFill>
                  <a:schemeClr val="tx1"/>
                </a:solidFill>
              </a:rPr>
              <a:t>decisiones </a:t>
            </a:r>
            <a:r>
              <a:rPr lang="es-ES" spc="10" dirty="0">
                <a:solidFill>
                  <a:schemeClr val="tx1"/>
                </a:solidFill>
              </a:rPr>
              <a:t>del </a:t>
            </a:r>
            <a:r>
              <a:rPr lang="es-ES" spc="15" dirty="0">
                <a:solidFill>
                  <a:schemeClr val="tx1"/>
                </a:solidFill>
              </a:rPr>
              <a:t>personal </a:t>
            </a:r>
            <a:r>
              <a:rPr lang="es-ES" spc="10" dirty="0">
                <a:solidFill>
                  <a:schemeClr val="tx1"/>
                </a:solidFill>
              </a:rPr>
              <a:t>administrativo de </a:t>
            </a:r>
            <a:r>
              <a:rPr lang="es-ES" spc="5" dirty="0">
                <a:solidFill>
                  <a:schemeClr val="tx1"/>
                </a:solidFill>
              </a:rPr>
              <a:t>la </a:t>
            </a:r>
            <a:r>
              <a:rPr lang="es-ES" spc="15" dirty="0">
                <a:solidFill>
                  <a:schemeClr val="tx1"/>
                </a:solidFill>
              </a:rPr>
              <a:t>Empresa centro técnico automotriz S.A.S</a:t>
            </a:r>
            <a:r>
              <a:rPr lang="es-ES" spc="5" dirty="0">
                <a:solidFill>
                  <a:schemeClr val="tx1"/>
                </a:solidFill>
              </a:rPr>
              <a:t>.</a:t>
            </a:r>
          </a:p>
          <a:p>
            <a:pPr marL="12065" marR="5080">
              <a:lnSpc>
                <a:spcPct val="102699"/>
              </a:lnSpc>
              <a:spcBef>
                <a:spcPts val="85"/>
              </a:spcBef>
              <a:tabLst>
                <a:tab pos="300355" algn="l"/>
                <a:tab pos="300990" algn="l"/>
              </a:tabLst>
            </a:pPr>
            <a:endParaRPr lang="es-ES" spc="5" dirty="0">
              <a:solidFill>
                <a:schemeClr val="tx1"/>
              </a:solidFill>
            </a:endParaRPr>
          </a:p>
          <a:p>
            <a:pPr marL="12065" marR="5080">
              <a:lnSpc>
                <a:spcPct val="102699"/>
              </a:lnSpc>
              <a:spcBef>
                <a:spcPts val="85"/>
              </a:spcBef>
              <a:tabLst>
                <a:tab pos="300355" algn="l"/>
                <a:tab pos="300990" algn="l"/>
              </a:tabLst>
            </a:pPr>
            <a:r>
              <a:rPr lang="es-ES" sz="1550" b="1" spc="15" dirty="0">
                <a:solidFill>
                  <a:schemeClr val="tx1"/>
                </a:solidFill>
                <a:latin typeface="Carlito"/>
                <a:cs typeface="Carlito"/>
              </a:rPr>
              <a:t>    Aporte al </a:t>
            </a:r>
            <a:r>
              <a:rPr lang="es-ES" sz="1550" b="1" spc="10" dirty="0">
                <a:solidFill>
                  <a:schemeClr val="tx1"/>
                </a:solidFill>
                <a:latin typeface="Carlito"/>
                <a:cs typeface="Carlito"/>
              </a:rPr>
              <a:t>Sector: </a:t>
            </a:r>
            <a:r>
              <a:rPr lang="es-ES" sz="1550" dirty="0">
                <a:solidFill>
                  <a:schemeClr val="tx1"/>
                </a:solidFill>
                <a:latin typeface="Carlito"/>
                <a:cs typeface="Carlito"/>
              </a:rPr>
              <a:t>El </a:t>
            </a:r>
            <a:r>
              <a:rPr lang="es-ES" sz="1550" spc="10" dirty="0">
                <a:solidFill>
                  <a:schemeClr val="tx1"/>
                </a:solidFill>
                <a:latin typeface="Carlito"/>
                <a:cs typeface="Carlito"/>
              </a:rPr>
              <a:t>Sistema </a:t>
            </a:r>
            <a:r>
              <a:rPr lang="es-ES" spc="5" dirty="0">
                <a:solidFill>
                  <a:schemeClr val="tx1"/>
                </a:solidFill>
              </a:rPr>
              <a:t>SAIA (sistema autónomo de información automotriz) </a:t>
            </a:r>
            <a:r>
              <a:rPr lang="es-ES" sz="1550" dirty="0">
                <a:solidFill>
                  <a:schemeClr val="tx1"/>
                </a:solidFill>
                <a:latin typeface="Carlito"/>
                <a:cs typeface="Carlito"/>
              </a:rPr>
              <a:t>servirá </a:t>
            </a:r>
            <a:r>
              <a:rPr lang="es-ES" sz="1550" spc="15" dirty="0">
                <a:solidFill>
                  <a:schemeClr val="tx1"/>
                </a:solidFill>
                <a:latin typeface="Carlito"/>
                <a:cs typeface="Carlito"/>
              </a:rPr>
              <a:t>como </a:t>
            </a:r>
            <a:r>
              <a:rPr lang="es-ES" sz="1550" spc="10" dirty="0">
                <a:solidFill>
                  <a:schemeClr val="tx1"/>
                </a:solidFill>
                <a:latin typeface="Carlito"/>
                <a:cs typeface="Carlito"/>
              </a:rPr>
              <a:t>aporte al sector automotriz</a:t>
            </a:r>
            <a:r>
              <a:rPr lang="es-ES" sz="1550" spc="15" dirty="0">
                <a:solidFill>
                  <a:schemeClr val="tx1"/>
                </a:solidFill>
                <a:latin typeface="Carlito"/>
                <a:cs typeface="Carlito"/>
              </a:rPr>
              <a:t>, como </a:t>
            </a:r>
            <a:r>
              <a:rPr lang="es-ES" spc="10" dirty="0">
                <a:solidFill>
                  <a:schemeClr val="tx1"/>
                </a:solidFill>
              </a:rPr>
              <a:t>sistema de información de apoyo a los procesos de mantenimiento, inventarios y gestión de personal en la organización organizando, centralizando y automatizando el análisis de la información mas importante de la organización</a:t>
            </a:r>
            <a:r>
              <a:rPr lang="es-ES" sz="1550" spc="10" dirty="0">
                <a:solidFill>
                  <a:schemeClr val="tx1"/>
                </a:solidFill>
                <a:latin typeface="Carlito"/>
                <a:cs typeface="Carlito"/>
              </a:rPr>
              <a:t>.</a:t>
            </a:r>
            <a:endParaRPr lang="es-ES" sz="1550" dirty="0">
              <a:solidFill>
                <a:schemeClr val="tx1"/>
              </a:solidFill>
              <a:latin typeface="Arial"/>
              <a:cs typeface="Arial"/>
            </a:endParaRPr>
          </a:p>
          <a:p>
            <a:endParaRPr lang="es-ES" spc="5" dirty="0"/>
          </a:p>
          <a:p>
            <a:endParaRPr lang="es-CO" dirty="0"/>
          </a:p>
        </p:txBody>
      </p:sp>
      <p:pic>
        <p:nvPicPr>
          <p:cNvPr id="4" name="Imagen 3">
            <a:extLst>
              <a:ext uri="{FF2B5EF4-FFF2-40B4-BE49-F238E27FC236}">
                <a16:creationId xmlns:a16="http://schemas.microsoft.com/office/drawing/2014/main" id="{F1A21DD4-D407-4C60-B678-9234D266DB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399" y="4348156"/>
            <a:ext cx="762000" cy="698015"/>
          </a:xfrm>
          <a:prstGeom prst="rect">
            <a:avLst/>
          </a:prstGeom>
        </p:spPr>
      </p:pic>
    </p:spTree>
    <p:extLst>
      <p:ext uri="{BB962C8B-B14F-4D97-AF65-F5344CB8AC3E}">
        <p14:creationId xmlns:p14="http://schemas.microsoft.com/office/powerpoint/2010/main" val="147325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84785">
              <a:lnSpc>
                <a:spcPct val="100000"/>
              </a:lnSpc>
              <a:spcBef>
                <a:spcPts val="105"/>
              </a:spcBef>
            </a:pPr>
            <a:r>
              <a:rPr dirty="0"/>
              <a:t>Al</a:t>
            </a:r>
            <a:r>
              <a:rPr spc="-25" dirty="0"/>
              <a:t>c</a:t>
            </a:r>
            <a:r>
              <a:rPr dirty="0"/>
              <a:t>an</a:t>
            </a:r>
            <a:r>
              <a:rPr spc="10" dirty="0"/>
              <a:t>c</a:t>
            </a:r>
            <a:r>
              <a:rPr dirty="0"/>
              <a:t>e</a:t>
            </a:r>
          </a:p>
        </p:txBody>
      </p:sp>
      <p:sp>
        <p:nvSpPr>
          <p:cNvPr id="3" name="object 3"/>
          <p:cNvSpPr txBox="1"/>
          <p:nvPr/>
        </p:nvSpPr>
        <p:spPr>
          <a:xfrm>
            <a:off x="3573270" y="2713685"/>
            <a:ext cx="3988817" cy="843821"/>
          </a:xfrm>
          <a:prstGeom prst="rect">
            <a:avLst/>
          </a:prstGeom>
        </p:spPr>
        <p:txBody>
          <a:bodyPr vert="horz" wrap="square" lIns="0" tIns="12700" rIns="0" bIns="0" rtlCol="0">
            <a:spAutoFit/>
          </a:bodyPr>
          <a:lstStyle/>
          <a:p>
            <a:pPr marL="12700">
              <a:lnSpc>
                <a:spcPct val="100000"/>
              </a:lnSpc>
              <a:spcBef>
                <a:spcPts val="100"/>
              </a:spcBef>
            </a:pPr>
            <a:r>
              <a:rPr lang="es-ES" sz="1800" dirty="0">
                <a:latin typeface="Carlito"/>
                <a:cs typeface="Carlito"/>
              </a:rPr>
              <a:t>En este</a:t>
            </a:r>
            <a:r>
              <a:rPr lang="es-ES" dirty="0">
                <a:latin typeface="Carlito"/>
                <a:cs typeface="Carlito"/>
              </a:rPr>
              <a:t> Ítem se indicará que hace el sistema y que no hará para tener claro el limite conceptual del mismo.</a:t>
            </a:r>
            <a:endParaRPr sz="1800" dirty="0">
              <a:latin typeface="Carlito"/>
              <a:cs typeface="Carlito"/>
            </a:endParaRPr>
          </a:p>
        </p:txBody>
      </p:sp>
      <p:sp>
        <p:nvSpPr>
          <p:cNvPr id="4" name="object 4"/>
          <p:cNvSpPr/>
          <p:nvPr/>
        </p:nvSpPr>
        <p:spPr>
          <a:xfrm>
            <a:off x="3579876" y="2542032"/>
            <a:ext cx="718185" cy="45720"/>
          </a:xfrm>
          <a:custGeom>
            <a:avLst/>
            <a:gdLst/>
            <a:ahLst/>
            <a:cxnLst/>
            <a:rect l="l" t="t" r="r" b="b"/>
            <a:pathLst>
              <a:path w="718185" h="45719">
                <a:moveTo>
                  <a:pt x="717803" y="0"/>
                </a:moveTo>
                <a:lnTo>
                  <a:pt x="0" y="0"/>
                </a:lnTo>
                <a:lnTo>
                  <a:pt x="0" y="45719"/>
                </a:lnTo>
                <a:lnTo>
                  <a:pt x="717803" y="45719"/>
                </a:lnTo>
                <a:lnTo>
                  <a:pt x="717803" y="0"/>
                </a:lnTo>
                <a:close/>
              </a:path>
            </a:pathLst>
          </a:custGeom>
          <a:solidFill>
            <a:srgbClr val="FF6600"/>
          </a:solidFill>
        </p:spPr>
        <p:txBody>
          <a:bodyPr wrap="square" lIns="0" tIns="0" rIns="0" bIns="0" rtlCol="0"/>
          <a:lstStyle/>
          <a:p>
            <a:endParaRPr/>
          </a:p>
        </p:txBody>
      </p:sp>
      <p:pic>
        <p:nvPicPr>
          <p:cNvPr id="6" name="Imagen 5">
            <a:extLst>
              <a:ext uri="{FF2B5EF4-FFF2-40B4-BE49-F238E27FC236}">
                <a16:creationId xmlns:a16="http://schemas.microsoft.com/office/drawing/2014/main" id="{4B6255F4-2726-4D50-8755-08ADF213F8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53399" y="4348156"/>
            <a:ext cx="762000" cy="6980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66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61873" y="255473"/>
            <a:ext cx="1499235"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rPr>
              <a:t>Alcance</a:t>
            </a:r>
            <a:endParaRPr sz="3600"/>
          </a:p>
        </p:txBody>
      </p:sp>
      <p:sp>
        <p:nvSpPr>
          <p:cNvPr id="5" name="object 5"/>
          <p:cNvSpPr txBox="1"/>
          <p:nvPr/>
        </p:nvSpPr>
        <p:spPr>
          <a:xfrm>
            <a:off x="461873" y="1258316"/>
            <a:ext cx="8162290" cy="3194464"/>
          </a:xfrm>
          <a:prstGeom prst="rect">
            <a:avLst/>
          </a:prstGeom>
        </p:spPr>
        <p:txBody>
          <a:bodyPr vert="horz" wrap="square" lIns="0" tIns="16510" rIns="0" bIns="0" rtlCol="0">
            <a:spAutoFit/>
          </a:bodyPr>
          <a:lstStyle/>
          <a:p>
            <a:pPr marL="12700">
              <a:lnSpc>
                <a:spcPct val="100000"/>
              </a:lnSpc>
              <a:spcBef>
                <a:spcPts val="130"/>
              </a:spcBef>
            </a:pPr>
            <a:r>
              <a:rPr lang="es-ES" sz="1550" spc="10" dirty="0">
                <a:latin typeface="Carlito"/>
                <a:cs typeface="Arial"/>
              </a:rPr>
              <a:t>El sistema de información se divide en 3 módulos que apoyan los siguientes procesos así:</a:t>
            </a:r>
          </a:p>
          <a:p>
            <a:pPr marL="12700">
              <a:lnSpc>
                <a:spcPct val="100000"/>
              </a:lnSpc>
              <a:spcBef>
                <a:spcPts val="130"/>
              </a:spcBef>
            </a:pPr>
            <a:endParaRPr lang="es-ES" sz="1550" spc="10" dirty="0">
              <a:latin typeface="Carlito"/>
              <a:cs typeface="Arial"/>
            </a:endParaRPr>
          </a:p>
          <a:p>
            <a:pPr marL="12700">
              <a:lnSpc>
                <a:spcPct val="100000"/>
              </a:lnSpc>
              <a:spcBef>
                <a:spcPts val="130"/>
              </a:spcBef>
            </a:pPr>
            <a:r>
              <a:rPr lang="es-ES" sz="1550" b="1" spc="10" dirty="0">
                <a:latin typeface="Carlito"/>
                <a:cs typeface="Arial"/>
              </a:rPr>
              <a:t>       Modulo 1 inventarios: </a:t>
            </a:r>
            <a:r>
              <a:rPr lang="es-ES" sz="1550" spc="10" dirty="0">
                <a:latin typeface="Carlito"/>
                <a:cs typeface="Arial"/>
              </a:rPr>
              <a:t> en el sistema se ingresan los datos necesarios para tener una completa información del elemento a inventariar, se distribuye según si es un activo, herramienta, repuesto o consumible y quien va a ser el responsable de este, se genera una trazabilidad completa desde el ingreso del elemento hasta que se da de baja, se vende o se consume.</a:t>
            </a:r>
          </a:p>
          <a:p>
            <a:pPr marL="12700">
              <a:lnSpc>
                <a:spcPct val="100000"/>
              </a:lnSpc>
              <a:spcBef>
                <a:spcPts val="130"/>
              </a:spcBef>
            </a:pPr>
            <a:endParaRPr lang="es-ES" sz="1550" spc="10" dirty="0">
              <a:latin typeface="Carlito"/>
              <a:cs typeface="Arial"/>
            </a:endParaRPr>
          </a:p>
          <a:p>
            <a:pPr marL="12700">
              <a:lnSpc>
                <a:spcPct val="100000"/>
              </a:lnSpc>
              <a:spcBef>
                <a:spcPts val="130"/>
              </a:spcBef>
            </a:pPr>
            <a:r>
              <a:rPr lang="es-ES" sz="1550" b="1" spc="10" dirty="0">
                <a:latin typeface="Carlito"/>
                <a:cs typeface="Arial"/>
              </a:rPr>
              <a:t>       Modulo 2 Ingresos y egresos: </a:t>
            </a:r>
            <a:r>
              <a:rPr lang="es-ES" sz="1550" spc="10" dirty="0">
                <a:latin typeface="Carlito"/>
                <a:cs typeface="Arial"/>
              </a:rPr>
              <a:t>en el sistema se ingresan los datos etiquetados según su procedencia, compra, venta, gasto o costo de mantenimiento y se lleva un registro de tipo contable trazando todo el proceso, determinando al final la utilidad y rentabilidad del mes o tiempo especifico en que se genere el reporte.</a:t>
            </a:r>
          </a:p>
          <a:p>
            <a:pPr marL="12700">
              <a:lnSpc>
                <a:spcPct val="100000"/>
              </a:lnSpc>
              <a:spcBef>
                <a:spcPts val="130"/>
              </a:spcBef>
            </a:pPr>
            <a:endParaRPr lang="es-ES" sz="1550" b="1" spc="10" dirty="0">
              <a:solidFill>
                <a:srgbClr val="404040"/>
              </a:solidFill>
              <a:latin typeface="Carlito"/>
              <a:cs typeface="Arial"/>
            </a:endParaRPr>
          </a:p>
          <a:p>
            <a:pPr marL="12700">
              <a:lnSpc>
                <a:spcPct val="100000"/>
              </a:lnSpc>
              <a:spcBef>
                <a:spcPts val="130"/>
              </a:spcBef>
            </a:pPr>
            <a:endParaRPr sz="1550" b="1" dirty="0">
              <a:latin typeface="Arial"/>
              <a:cs typeface="Arial"/>
            </a:endParaRPr>
          </a:p>
        </p:txBody>
      </p:sp>
      <p:pic>
        <p:nvPicPr>
          <p:cNvPr id="6" name="Imagen 5">
            <a:extLst>
              <a:ext uri="{FF2B5EF4-FFF2-40B4-BE49-F238E27FC236}">
                <a16:creationId xmlns:a16="http://schemas.microsoft.com/office/drawing/2014/main" id="{F442D9B5-CBDB-458D-BBB8-63027D8722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399" y="4348156"/>
            <a:ext cx="762000" cy="6980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033F0BF1-C6E6-4B25-B234-8B54C664BF23}"/>
              </a:ext>
            </a:extLst>
          </p:cNvPr>
          <p:cNvSpPr>
            <a:spLocks noGrp="1"/>
          </p:cNvSpPr>
          <p:nvPr>
            <p:ph type="body" idx="1"/>
          </p:nvPr>
        </p:nvSpPr>
        <p:spPr>
          <a:xfrm>
            <a:off x="461873" y="1258316"/>
            <a:ext cx="8154670" cy="1669688"/>
          </a:xfrm>
        </p:spPr>
        <p:txBody>
          <a:bodyPr/>
          <a:lstStyle/>
          <a:p>
            <a:r>
              <a:rPr lang="es-ES" dirty="0"/>
              <a:t>       </a:t>
            </a:r>
            <a:r>
              <a:rPr lang="es-ES" b="1" dirty="0">
                <a:solidFill>
                  <a:schemeClr val="tx1"/>
                </a:solidFill>
              </a:rPr>
              <a:t>Modulo 3 Gestión de empleados</a:t>
            </a:r>
            <a:r>
              <a:rPr lang="es-ES" dirty="0">
                <a:solidFill>
                  <a:schemeClr val="tx1"/>
                </a:solidFill>
              </a:rPr>
              <a:t>: El sistema tendrá un control ligado al sistema de gestión de usuarios para llevar una trazabilidad completa de los empleados de la empresa desde que ingresan a la misma, la trazabilidad del trabajo que realizan y los elementos que se les asignan y hasta que finalizan su contrato se lleva una trazabilidad de su nomina.</a:t>
            </a:r>
          </a:p>
          <a:p>
            <a:endParaRPr lang="es-ES" dirty="0">
              <a:solidFill>
                <a:schemeClr val="tx1"/>
              </a:solidFill>
            </a:endParaRPr>
          </a:p>
          <a:p>
            <a:r>
              <a:rPr lang="es-ES" dirty="0">
                <a:solidFill>
                  <a:schemeClr val="tx1"/>
                </a:solidFill>
              </a:rPr>
              <a:t>      El sistema </a:t>
            </a:r>
            <a:r>
              <a:rPr lang="es-ES" b="1" dirty="0">
                <a:solidFill>
                  <a:schemeClr val="tx1"/>
                </a:solidFill>
              </a:rPr>
              <a:t>NO</a:t>
            </a:r>
            <a:r>
              <a:rPr lang="es-ES" dirty="0">
                <a:solidFill>
                  <a:schemeClr val="tx1"/>
                </a:solidFill>
              </a:rPr>
              <a:t> será un sistema contable, no ejecutará procesos de facturación electrónica ni llevará procesos diferentes a los del sector automotriz</a:t>
            </a:r>
            <a:r>
              <a:rPr lang="es-ES" dirty="0"/>
              <a:t>.</a:t>
            </a:r>
            <a:endParaRPr lang="es-CO" dirty="0"/>
          </a:p>
        </p:txBody>
      </p:sp>
      <p:pic>
        <p:nvPicPr>
          <p:cNvPr id="4" name="Imagen 3">
            <a:extLst>
              <a:ext uri="{FF2B5EF4-FFF2-40B4-BE49-F238E27FC236}">
                <a16:creationId xmlns:a16="http://schemas.microsoft.com/office/drawing/2014/main" id="{3868461A-3D26-4719-A19C-C259F6A573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53399" y="4348156"/>
            <a:ext cx="762000" cy="698015"/>
          </a:xfrm>
          <a:prstGeom prst="rect">
            <a:avLst/>
          </a:prstGeom>
        </p:spPr>
      </p:pic>
    </p:spTree>
    <p:extLst>
      <p:ext uri="{BB962C8B-B14F-4D97-AF65-F5344CB8AC3E}">
        <p14:creationId xmlns:p14="http://schemas.microsoft.com/office/powerpoint/2010/main" val="961614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7175"/>
            <a:ext cx="9144000" cy="4886325"/>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685800" y="2018265"/>
            <a:ext cx="3567075" cy="1199303"/>
          </a:xfrm>
          <a:prstGeom prst="rect">
            <a:avLst/>
          </a:prstGeom>
        </p:spPr>
        <p:txBody>
          <a:bodyPr vert="horz" wrap="square" lIns="0" tIns="13970" rIns="0" bIns="0" rtlCol="0">
            <a:spAutoFit/>
          </a:bodyPr>
          <a:lstStyle/>
          <a:p>
            <a:pPr marL="295910" indent="-283845">
              <a:lnSpc>
                <a:spcPct val="100000"/>
              </a:lnSpc>
              <a:spcBef>
                <a:spcPts val="105"/>
              </a:spcBef>
              <a:buFont typeface="Arial"/>
              <a:buChar char="•"/>
              <a:tabLst>
                <a:tab pos="295910" algn="l"/>
                <a:tab pos="296545" algn="l"/>
              </a:tabLst>
            </a:pPr>
            <a:r>
              <a:rPr lang="es-ES" sz="1600" spc="-10" dirty="0">
                <a:solidFill>
                  <a:srgbClr val="404040"/>
                </a:solidFill>
                <a:latin typeface="Carlito"/>
                <a:cs typeface="Carlito"/>
              </a:rPr>
              <a:t>Diagrama </a:t>
            </a:r>
            <a:r>
              <a:rPr lang="es-ES" sz="1600" dirty="0">
                <a:solidFill>
                  <a:srgbClr val="404040"/>
                </a:solidFill>
                <a:latin typeface="Carlito"/>
                <a:cs typeface="Carlito"/>
              </a:rPr>
              <a:t>Casos </a:t>
            </a:r>
            <a:r>
              <a:rPr lang="es-ES" sz="1600" spc="5" dirty="0">
                <a:solidFill>
                  <a:srgbClr val="404040"/>
                </a:solidFill>
                <a:latin typeface="Carlito"/>
                <a:cs typeface="Carlito"/>
              </a:rPr>
              <a:t>de</a:t>
            </a:r>
            <a:r>
              <a:rPr lang="es-ES" sz="1600" spc="-55" dirty="0">
                <a:solidFill>
                  <a:srgbClr val="404040"/>
                </a:solidFill>
                <a:latin typeface="Carlito"/>
                <a:cs typeface="Carlito"/>
              </a:rPr>
              <a:t> </a:t>
            </a:r>
            <a:r>
              <a:rPr lang="es-ES" sz="1600" dirty="0">
                <a:solidFill>
                  <a:srgbClr val="404040"/>
                </a:solidFill>
                <a:latin typeface="Carlito"/>
                <a:cs typeface="Carlito"/>
              </a:rPr>
              <a:t>Uso</a:t>
            </a:r>
            <a:endParaRPr lang="es-ES" sz="1600" dirty="0">
              <a:latin typeface="Carlito"/>
              <a:cs typeface="Carlito"/>
            </a:endParaRPr>
          </a:p>
          <a:p>
            <a:pPr marL="295910" indent="-283845">
              <a:lnSpc>
                <a:spcPts val="1195"/>
              </a:lnSpc>
              <a:spcBef>
                <a:spcPts val="25"/>
              </a:spcBef>
              <a:buFont typeface="Arial"/>
              <a:buChar char="•"/>
              <a:tabLst>
                <a:tab pos="295910" algn="l"/>
                <a:tab pos="296545" algn="l"/>
              </a:tabLst>
            </a:pPr>
            <a:r>
              <a:rPr lang="es-ES" sz="1600" dirty="0">
                <a:solidFill>
                  <a:srgbClr val="404040"/>
                </a:solidFill>
                <a:latin typeface="Carlito"/>
                <a:cs typeface="Carlito"/>
              </a:rPr>
              <a:t>Casos </a:t>
            </a:r>
            <a:r>
              <a:rPr lang="es-ES" sz="1600" spc="5" dirty="0">
                <a:solidFill>
                  <a:srgbClr val="404040"/>
                </a:solidFill>
                <a:latin typeface="Carlito"/>
                <a:cs typeface="Carlito"/>
              </a:rPr>
              <a:t>de </a:t>
            </a:r>
            <a:r>
              <a:rPr lang="es-ES" sz="1600" dirty="0">
                <a:solidFill>
                  <a:srgbClr val="404040"/>
                </a:solidFill>
                <a:latin typeface="Carlito"/>
                <a:cs typeface="Carlito"/>
              </a:rPr>
              <a:t>Uso</a:t>
            </a:r>
            <a:r>
              <a:rPr lang="es-ES" sz="1600" spc="-80" dirty="0">
                <a:solidFill>
                  <a:srgbClr val="404040"/>
                </a:solidFill>
                <a:latin typeface="Carlito"/>
                <a:cs typeface="Carlito"/>
              </a:rPr>
              <a:t> </a:t>
            </a:r>
            <a:r>
              <a:rPr lang="es-ES" sz="1600" dirty="0">
                <a:solidFill>
                  <a:srgbClr val="404040"/>
                </a:solidFill>
                <a:latin typeface="Carlito"/>
                <a:cs typeface="Carlito"/>
              </a:rPr>
              <a:t>Extendido</a:t>
            </a:r>
            <a:endParaRPr lang="es-ES" sz="1600" dirty="0">
              <a:latin typeface="Carlito"/>
              <a:cs typeface="Carlito"/>
            </a:endParaRPr>
          </a:p>
          <a:p>
            <a:pPr marL="295910" indent="-283845">
              <a:lnSpc>
                <a:spcPts val="1190"/>
              </a:lnSpc>
              <a:buFont typeface="Arial"/>
              <a:buChar char="•"/>
              <a:tabLst>
                <a:tab pos="295910" algn="l"/>
                <a:tab pos="296545" algn="l"/>
              </a:tabLst>
            </a:pPr>
            <a:r>
              <a:rPr lang="es-ES" sz="1600" dirty="0">
                <a:solidFill>
                  <a:srgbClr val="404040"/>
                </a:solidFill>
                <a:latin typeface="Carlito"/>
                <a:cs typeface="Carlito"/>
              </a:rPr>
              <a:t>Modelo </a:t>
            </a:r>
            <a:r>
              <a:rPr lang="es-ES" sz="1600" spc="-5" dirty="0">
                <a:solidFill>
                  <a:srgbClr val="404040"/>
                </a:solidFill>
                <a:latin typeface="Carlito"/>
                <a:cs typeface="Carlito"/>
              </a:rPr>
              <a:t>Entidad</a:t>
            </a:r>
            <a:r>
              <a:rPr lang="es-ES" sz="1600" spc="-95" dirty="0">
                <a:solidFill>
                  <a:srgbClr val="404040"/>
                </a:solidFill>
                <a:latin typeface="Carlito"/>
                <a:cs typeface="Carlito"/>
              </a:rPr>
              <a:t> </a:t>
            </a:r>
            <a:r>
              <a:rPr lang="es-ES" sz="1600" spc="-5" dirty="0">
                <a:solidFill>
                  <a:srgbClr val="404040"/>
                </a:solidFill>
                <a:latin typeface="Carlito"/>
                <a:cs typeface="Carlito"/>
              </a:rPr>
              <a:t>Relación</a:t>
            </a:r>
            <a:endParaRPr lang="es-ES" sz="1600" dirty="0">
              <a:latin typeface="Carlito"/>
              <a:cs typeface="Carlito"/>
            </a:endParaRPr>
          </a:p>
          <a:p>
            <a:pPr marL="295910" indent="-283845">
              <a:lnSpc>
                <a:spcPts val="1195"/>
              </a:lnSpc>
              <a:buFont typeface="Arial"/>
              <a:buChar char="•"/>
              <a:tabLst>
                <a:tab pos="295910" algn="l"/>
                <a:tab pos="296545" algn="l"/>
              </a:tabLst>
            </a:pPr>
            <a:r>
              <a:rPr lang="es-ES" sz="1600" spc="-5" dirty="0">
                <a:solidFill>
                  <a:srgbClr val="404040"/>
                </a:solidFill>
                <a:latin typeface="Carlito"/>
                <a:cs typeface="Carlito"/>
              </a:rPr>
              <a:t>Diccionario </a:t>
            </a:r>
            <a:r>
              <a:rPr lang="es-ES" sz="1600" spc="5" dirty="0">
                <a:solidFill>
                  <a:srgbClr val="404040"/>
                </a:solidFill>
                <a:latin typeface="Carlito"/>
                <a:cs typeface="Carlito"/>
              </a:rPr>
              <a:t>de</a:t>
            </a:r>
            <a:r>
              <a:rPr lang="es-ES" sz="1600" spc="-55" dirty="0">
                <a:solidFill>
                  <a:srgbClr val="404040"/>
                </a:solidFill>
                <a:latin typeface="Carlito"/>
                <a:cs typeface="Carlito"/>
              </a:rPr>
              <a:t> </a:t>
            </a:r>
            <a:r>
              <a:rPr lang="es-ES" sz="1600" spc="-5" dirty="0">
                <a:solidFill>
                  <a:srgbClr val="404040"/>
                </a:solidFill>
                <a:latin typeface="Carlito"/>
                <a:cs typeface="Carlito"/>
              </a:rPr>
              <a:t>Datos</a:t>
            </a:r>
            <a:endParaRPr lang="es-ES" sz="1600" dirty="0">
              <a:latin typeface="Carlito"/>
              <a:cs typeface="Carlito"/>
            </a:endParaRPr>
          </a:p>
          <a:p>
            <a:pPr marL="295910" indent="-283845">
              <a:lnSpc>
                <a:spcPts val="1195"/>
              </a:lnSpc>
              <a:spcBef>
                <a:spcPts val="25"/>
              </a:spcBef>
              <a:buFont typeface="Arial"/>
              <a:buChar char="•"/>
              <a:tabLst>
                <a:tab pos="295910" algn="l"/>
                <a:tab pos="296545" algn="l"/>
              </a:tabLst>
            </a:pPr>
            <a:r>
              <a:rPr lang="es-ES" sz="1600" dirty="0">
                <a:solidFill>
                  <a:srgbClr val="404040"/>
                </a:solidFill>
                <a:latin typeface="Carlito"/>
                <a:cs typeface="Carlito"/>
              </a:rPr>
              <a:t>Cronograma </a:t>
            </a:r>
            <a:r>
              <a:rPr lang="es-ES" sz="1600" spc="5" dirty="0">
                <a:solidFill>
                  <a:srgbClr val="404040"/>
                </a:solidFill>
                <a:latin typeface="Carlito"/>
                <a:cs typeface="Carlito"/>
              </a:rPr>
              <a:t>de</a:t>
            </a:r>
            <a:r>
              <a:rPr lang="es-ES" sz="1600" spc="-95" dirty="0">
                <a:solidFill>
                  <a:srgbClr val="404040"/>
                </a:solidFill>
                <a:latin typeface="Carlito"/>
                <a:cs typeface="Carlito"/>
              </a:rPr>
              <a:t> </a:t>
            </a:r>
            <a:r>
              <a:rPr lang="es-ES" sz="1600" spc="-5" dirty="0">
                <a:solidFill>
                  <a:srgbClr val="404040"/>
                </a:solidFill>
                <a:latin typeface="Carlito"/>
                <a:cs typeface="Carlito"/>
              </a:rPr>
              <a:t>Actividades</a:t>
            </a:r>
            <a:endParaRPr lang="es-ES" sz="1600" dirty="0">
              <a:latin typeface="Carlito"/>
              <a:cs typeface="Carlito"/>
            </a:endParaRPr>
          </a:p>
          <a:p>
            <a:pPr marL="295910" indent="-283845">
              <a:lnSpc>
                <a:spcPts val="1190"/>
              </a:lnSpc>
              <a:buFont typeface="Arial"/>
              <a:buChar char="•"/>
              <a:tabLst>
                <a:tab pos="295910" algn="l"/>
                <a:tab pos="296545" algn="l"/>
              </a:tabLst>
            </a:pPr>
            <a:r>
              <a:rPr lang="es-ES" sz="1600" dirty="0">
                <a:solidFill>
                  <a:srgbClr val="404040"/>
                </a:solidFill>
                <a:latin typeface="Carlito"/>
                <a:cs typeface="Carlito"/>
              </a:rPr>
              <a:t>Presupuesto y</a:t>
            </a:r>
            <a:r>
              <a:rPr lang="es-ES" sz="1600" spc="-90" dirty="0">
                <a:solidFill>
                  <a:srgbClr val="404040"/>
                </a:solidFill>
                <a:latin typeface="Carlito"/>
                <a:cs typeface="Carlito"/>
              </a:rPr>
              <a:t> </a:t>
            </a:r>
            <a:r>
              <a:rPr lang="es-ES" sz="1600" dirty="0">
                <a:solidFill>
                  <a:srgbClr val="404040"/>
                </a:solidFill>
                <a:latin typeface="Carlito"/>
                <a:cs typeface="Carlito"/>
              </a:rPr>
              <a:t>Personal</a:t>
            </a:r>
            <a:endParaRPr lang="es-ES" sz="1600" dirty="0">
              <a:latin typeface="Carlito"/>
              <a:cs typeface="Carlito"/>
            </a:endParaRPr>
          </a:p>
          <a:p>
            <a:pPr marL="295910" indent="-283845">
              <a:lnSpc>
                <a:spcPts val="1195"/>
              </a:lnSpc>
              <a:buClr>
                <a:srgbClr val="404040"/>
              </a:buClr>
              <a:buFont typeface="Arial"/>
              <a:buChar char="•"/>
              <a:tabLst>
                <a:tab pos="295910" algn="l"/>
                <a:tab pos="296545" algn="l"/>
              </a:tabLst>
            </a:pPr>
            <a:r>
              <a:rPr lang="es-ES" sz="1600" u="sng" dirty="0">
                <a:solidFill>
                  <a:srgbClr val="252525"/>
                </a:solidFill>
                <a:uFill>
                  <a:solidFill>
                    <a:srgbClr val="252525"/>
                  </a:solidFill>
                </a:uFill>
                <a:latin typeface="Carlito"/>
                <a:cs typeface="Carlito"/>
                <a:hlinkClick r:id="rId4"/>
              </a:rPr>
              <a:t>Entregables</a:t>
            </a:r>
            <a:r>
              <a:rPr lang="es-ES" sz="1600" u="sng" dirty="0">
                <a:solidFill>
                  <a:srgbClr val="252525"/>
                </a:solidFill>
                <a:uFill>
                  <a:solidFill>
                    <a:srgbClr val="252525"/>
                  </a:solidFill>
                </a:uFill>
                <a:latin typeface="Carlito"/>
                <a:cs typeface="Carlito"/>
              </a:rPr>
              <a:t> </a:t>
            </a:r>
            <a:r>
              <a:rPr lang="es-ES" sz="1600" u="sng" dirty="0">
                <a:solidFill>
                  <a:srgbClr val="252525"/>
                </a:solidFill>
                <a:uFill>
                  <a:solidFill>
                    <a:srgbClr val="252525"/>
                  </a:solidFill>
                </a:uFill>
                <a:latin typeface="Carlito"/>
                <a:cs typeface="Carlito"/>
                <a:hlinkClick r:id="rId4"/>
              </a:rPr>
              <a:t>2do</a:t>
            </a:r>
            <a:r>
              <a:rPr lang="es-ES" sz="1600" u="sng" spc="-55" dirty="0">
                <a:solidFill>
                  <a:srgbClr val="252525"/>
                </a:solidFill>
                <a:uFill>
                  <a:solidFill>
                    <a:srgbClr val="252525"/>
                  </a:solidFill>
                </a:uFill>
                <a:latin typeface="Carlito"/>
                <a:cs typeface="Carlito"/>
              </a:rPr>
              <a:t> </a:t>
            </a:r>
            <a:r>
              <a:rPr lang="es-ES" sz="1600" u="sng" dirty="0" err="1">
                <a:solidFill>
                  <a:srgbClr val="252525"/>
                </a:solidFill>
                <a:uFill>
                  <a:solidFill>
                    <a:srgbClr val="252525"/>
                  </a:solidFill>
                </a:uFill>
                <a:latin typeface="Carlito"/>
                <a:cs typeface="Carlito"/>
              </a:rPr>
              <a:t>Trim</a:t>
            </a:r>
            <a:endParaRPr lang="es-ES" sz="1600" dirty="0">
              <a:latin typeface="Carlito"/>
              <a:cs typeface="Carlito"/>
            </a:endParaRPr>
          </a:p>
        </p:txBody>
      </p:sp>
      <p:sp>
        <p:nvSpPr>
          <p:cNvPr id="9" name="object 9"/>
          <p:cNvSpPr txBox="1">
            <a:spLocks noGrp="1"/>
          </p:cNvSpPr>
          <p:nvPr>
            <p:ph type="title"/>
          </p:nvPr>
        </p:nvSpPr>
        <p:spPr>
          <a:xfrm>
            <a:off x="588365" y="322910"/>
            <a:ext cx="5964835" cy="874598"/>
          </a:xfrm>
          <a:prstGeom prst="rect">
            <a:avLst/>
          </a:prstGeom>
        </p:spPr>
        <p:txBody>
          <a:bodyPr vert="horz" wrap="square" lIns="0" tIns="12700" rIns="0" bIns="0" rtlCol="0">
            <a:spAutoFit/>
          </a:bodyPr>
          <a:lstStyle/>
          <a:p>
            <a:pPr marL="12700">
              <a:lnSpc>
                <a:spcPct val="100000"/>
              </a:lnSpc>
              <a:spcBef>
                <a:spcPts val="100"/>
              </a:spcBef>
            </a:pPr>
            <a:r>
              <a:rPr sz="2800" spc="-10" dirty="0"/>
              <a:t>Entregables Proyecto</a:t>
            </a:r>
            <a:r>
              <a:rPr sz="2800" spc="-70" dirty="0"/>
              <a:t> </a:t>
            </a:r>
            <a:r>
              <a:rPr sz="2800" spc="-5" dirty="0"/>
              <a:t>Formativo</a:t>
            </a:r>
            <a:endParaRPr sz="2800" dirty="0"/>
          </a:p>
          <a:p>
            <a:pPr marL="12700">
              <a:lnSpc>
                <a:spcPct val="100000"/>
              </a:lnSpc>
              <a:spcBef>
                <a:spcPts val="5"/>
              </a:spcBef>
            </a:pPr>
            <a:r>
              <a:rPr sz="2800" dirty="0"/>
              <a:t>por</a:t>
            </a:r>
            <a:r>
              <a:rPr sz="2800" spc="-10" dirty="0"/>
              <a:t> </a:t>
            </a:r>
            <a:r>
              <a:rPr sz="2800" spc="-25" dirty="0"/>
              <a:t>Trimestre</a:t>
            </a:r>
            <a:endParaRPr sz="2800" dirty="0"/>
          </a:p>
        </p:txBody>
      </p:sp>
      <p:sp>
        <p:nvSpPr>
          <p:cNvPr id="10" name="object 10"/>
          <p:cNvSpPr/>
          <p:nvPr/>
        </p:nvSpPr>
        <p:spPr>
          <a:xfrm>
            <a:off x="588365" y="1292749"/>
            <a:ext cx="718185" cy="45720"/>
          </a:xfrm>
          <a:custGeom>
            <a:avLst/>
            <a:gdLst/>
            <a:ahLst/>
            <a:cxnLst/>
            <a:rect l="l" t="t" r="r" b="b"/>
            <a:pathLst>
              <a:path w="718185" h="45719">
                <a:moveTo>
                  <a:pt x="717804" y="0"/>
                </a:moveTo>
                <a:lnTo>
                  <a:pt x="0" y="0"/>
                </a:lnTo>
                <a:lnTo>
                  <a:pt x="0" y="45720"/>
                </a:lnTo>
                <a:lnTo>
                  <a:pt x="717804" y="45720"/>
                </a:lnTo>
                <a:lnTo>
                  <a:pt x="717804" y="0"/>
                </a:lnTo>
                <a:close/>
              </a:path>
            </a:pathLst>
          </a:custGeom>
          <a:solidFill>
            <a:srgbClr val="FF6600"/>
          </a:solidFill>
        </p:spPr>
        <p:txBody>
          <a:bodyPr wrap="square" lIns="0" tIns="0" rIns="0" bIns="0" rtlCol="0"/>
          <a:lstStyle/>
          <a:p>
            <a:endParaRPr/>
          </a:p>
        </p:txBody>
      </p:sp>
      <p:sp>
        <p:nvSpPr>
          <p:cNvPr id="11" name="object 11"/>
          <p:cNvSpPr txBox="1"/>
          <p:nvPr/>
        </p:nvSpPr>
        <p:spPr>
          <a:xfrm>
            <a:off x="588365" y="1440538"/>
            <a:ext cx="4180840" cy="324448"/>
          </a:xfrm>
          <a:prstGeom prst="rect">
            <a:avLst/>
          </a:prstGeom>
        </p:spPr>
        <p:txBody>
          <a:bodyPr vert="horz" wrap="square" lIns="0" tIns="16510" rIns="0" bIns="0" rtlCol="0">
            <a:spAutoFit/>
          </a:bodyPr>
          <a:lstStyle/>
          <a:p>
            <a:pPr marL="12700">
              <a:lnSpc>
                <a:spcPct val="100000"/>
              </a:lnSpc>
              <a:spcBef>
                <a:spcPts val="130"/>
              </a:spcBef>
              <a:tabLst>
                <a:tab pos="2750820" algn="l"/>
              </a:tabLst>
            </a:pPr>
            <a:r>
              <a:rPr lang="es-ES" sz="2000" b="1" spc="15" dirty="0">
                <a:solidFill>
                  <a:srgbClr val="404040"/>
                </a:solidFill>
                <a:latin typeface="Carlito"/>
                <a:cs typeface="Carlito"/>
              </a:rPr>
              <a:t>Segundo trimestre</a:t>
            </a:r>
            <a:r>
              <a:rPr sz="1550" b="1" spc="10" dirty="0">
                <a:solidFill>
                  <a:srgbClr val="404040"/>
                </a:solidFill>
                <a:latin typeface="Carlito"/>
                <a:cs typeface="Carlito"/>
              </a:rPr>
              <a:t>	</a:t>
            </a:r>
            <a:endParaRPr sz="1550" dirty="0">
              <a:latin typeface="Carlito"/>
              <a:cs typeface="Carlito"/>
            </a:endParaRPr>
          </a:p>
        </p:txBody>
      </p:sp>
      <p:pic>
        <p:nvPicPr>
          <p:cNvPr id="8" name="Imagen 7">
            <a:extLst>
              <a:ext uri="{FF2B5EF4-FFF2-40B4-BE49-F238E27FC236}">
                <a16:creationId xmlns:a16="http://schemas.microsoft.com/office/drawing/2014/main" id="{C8F4A85C-5DDC-4CBD-A84F-8F7AE94447F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53399" y="4348156"/>
            <a:ext cx="762000" cy="6980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7175"/>
            <a:ext cx="9144000" cy="488632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46531" y="1346149"/>
            <a:ext cx="1902460" cy="1094740"/>
          </a:xfrm>
          <a:prstGeom prst="rect">
            <a:avLst/>
          </a:prstGeom>
        </p:spPr>
        <p:txBody>
          <a:bodyPr vert="horz" wrap="square" lIns="0" tIns="13970" rIns="0" bIns="0" rtlCol="0">
            <a:spAutoFit/>
          </a:bodyPr>
          <a:lstStyle/>
          <a:p>
            <a:pPr marL="295910" indent="-283845">
              <a:lnSpc>
                <a:spcPts val="1195"/>
              </a:lnSpc>
              <a:spcBef>
                <a:spcPts val="110"/>
              </a:spcBef>
              <a:buFont typeface="Arial"/>
              <a:buChar char="•"/>
              <a:tabLst>
                <a:tab pos="295910" algn="l"/>
                <a:tab pos="296545" algn="l"/>
              </a:tabLst>
            </a:pPr>
            <a:r>
              <a:rPr sz="1000" dirty="0">
                <a:solidFill>
                  <a:srgbClr val="404040"/>
                </a:solidFill>
                <a:latin typeface="Carlito"/>
                <a:cs typeface="Carlito"/>
              </a:rPr>
              <a:t>Presentación</a:t>
            </a:r>
            <a:r>
              <a:rPr sz="1000" spc="-45" dirty="0">
                <a:solidFill>
                  <a:srgbClr val="404040"/>
                </a:solidFill>
                <a:latin typeface="Carlito"/>
                <a:cs typeface="Carlito"/>
              </a:rPr>
              <a:t> </a:t>
            </a:r>
            <a:r>
              <a:rPr sz="1000" dirty="0">
                <a:solidFill>
                  <a:srgbClr val="404040"/>
                </a:solidFill>
                <a:latin typeface="Carlito"/>
                <a:cs typeface="Carlito"/>
              </a:rPr>
              <a:t>Proyecto</a:t>
            </a:r>
            <a:endParaRPr sz="1000" dirty="0">
              <a:latin typeface="Carlito"/>
              <a:cs typeface="Carlito"/>
            </a:endParaRPr>
          </a:p>
          <a:p>
            <a:pPr marL="295910" indent="-283845">
              <a:lnSpc>
                <a:spcPts val="1195"/>
              </a:lnSpc>
              <a:buFont typeface="Arial"/>
              <a:buChar char="•"/>
              <a:tabLst>
                <a:tab pos="295910" algn="l"/>
                <a:tab pos="296545" algn="l"/>
              </a:tabLst>
            </a:pPr>
            <a:r>
              <a:rPr sz="1000" spc="-5" dirty="0">
                <a:solidFill>
                  <a:srgbClr val="404040"/>
                </a:solidFill>
                <a:latin typeface="Carlito"/>
                <a:cs typeface="Carlito"/>
              </a:rPr>
              <a:t>Levantamiento </a:t>
            </a:r>
            <a:r>
              <a:rPr sz="1000" spc="5" dirty="0">
                <a:solidFill>
                  <a:srgbClr val="404040"/>
                </a:solidFill>
                <a:latin typeface="Carlito"/>
                <a:cs typeface="Carlito"/>
              </a:rPr>
              <a:t>de</a:t>
            </a:r>
            <a:r>
              <a:rPr sz="1000" spc="-75" dirty="0">
                <a:solidFill>
                  <a:srgbClr val="404040"/>
                </a:solidFill>
                <a:latin typeface="Carlito"/>
                <a:cs typeface="Carlito"/>
              </a:rPr>
              <a:t> </a:t>
            </a:r>
            <a:r>
              <a:rPr sz="1000" dirty="0">
                <a:solidFill>
                  <a:srgbClr val="404040"/>
                </a:solidFill>
                <a:latin typeface="Carlito"/>
                <a:cs typeface="Carlito"/>
              </a:rPr>
              <a:t>Información</a:t>
            </a:r>
            <a:endParaRPr sz="1000" dirty="0">
              <a:latin typeface="Carlito"/>
              <a:cs typeface="Carlito"/>
            </a:endParaRPr>
          </a:p>
          <a:p>
            <a:pPr marL="295910" indent="-283845">
              <a:lnSpc>
                <a:spcPts val="1195"/>
              </a:lnSpc>
              <a:spcBef>
                <a:spcPts val="25"/>
              </a:spcBef>
              <a:buFont typeface="Arial"/>
              <a:buChar char="•"/>
              <a:tabLst>
                <a:tab pos="295910" algn="l"/>
                <a:tab pos="296545" algn="l"/>
              </a:tabLst>
            </a:pPr>
            <a:r>
              <a:rPr sz="1000" spc="-10" dirty="0">
                <a:solidFill>
                  <a:srgbClr val="404040"/>
                </a:solidFill>
                <a:latin typeface="Carlito"/>
                <a:cs typeface="Carlito"/>
              </a:rPr>
              <a:t>Diagrama </a:t>
            </a:r>
            <a:r>
              <a:rPr sz="1000" spc="5" dirty="0">
                <a:solidFill>
                  <a:srgbClr val="404040"/>
                </a:solidFill>
                <a:latin typeface="Carlito"/>
                <a:cs typeface="Carlito"/>
              </a:rPr>
              <a:t>de</a:t>
            </a:r>
            <a:r>
              <a:rPr sz="1000" spc="-30" dirty="0">
                <a:solidFill>
                  <a:srgbClr val="404040"/>
                </a:solidFill>
                <a:latin typeface="Carlito"/>
                <a:cs typeface="Carlito"/>
              </a:rPr>
              <a:t> </a:t>
            </a:r>
            <a:r>
              <a:rPr sz="1000" dirty="0">
                <a:solidFill>
                  <a:srgbClr val="404040"/>
                </a:solidFill>
                <a:latin typeface="Carlito"/>
                <a:cs typeface="Carlito"/>
              </a:rPr>
              <a:t>Procesos</a:t>
            </a:r>
            <a:endParaRPr sz="1000" dirty="0">
              <a:latin typeface="Carlito"/>
              <a:cs typeface="Carlito"/>
            </a:endParaRPr>
          </a:p>
          <a:p>
            <a:pPr marL="295910" indent="-283845">
              <a:lnSpc>
                <a:spcPts val="1190"/>
              </a:lnSpc>
              <a:buFont typeface="Arial"/>
              <a:buChar char="•"/>
              <a:tabLst>
                <a:tab pos="295910" algn="l"/>
                <a:tab pos="296545" algn="l"/>
              </a:tabLst>
            </a:pPr>
            <a:r>
              <a:rPr sz="1000" spc="-10" dirty="0">
                <a:solidFill>
                  <a:srgbClr val="404040"/>
                </a:solidFill>
                <a:latin typeface="Carlito"/>
                <a:cs typeface="Carlito"/>
              </a:rPr>
              <a:t>Preeliminar</a:t>
            </a:r>
            <a:r>
              <a:rPr sz="1000" spc="-50" dirty="0">
                <a:solidFill>
                  <a:srgbClr val="404040"/>
                </a:solidFill>
                <a:latin typeface="Carlito"/>
                <a:cs typeface="Carlito"/>
              </a:rPr>
              <a:t> </a:t>
            </a:r>
            <a:r>
              <a:rPr sz="1000" dirty="0">
                <a:solidFill>
                  <a:srgbClr val="404040"/>
                </a:solidFill>
                <a:latin typeface="Carlito"/>
                <a:cs typeface="Carlito"/>
              </a:rPr>
              <a:t>Inventario</a:t>
            </a:r>
            <a:endParaRPr sz="1000" dirty="0">
              <a:latin typeface="Carlito"/>
              <a:cs typeface="Carlito"/>
            </a:endParaRPr>
          </a:p>
          <a:p>
            <a:pPr marL="295910" indent="-283845">
              <a:lnSpc>
                <a:spcPts val="1195"/>
              </a:lnSpc>
              <a:buFont typeface="Arial"/>
              <a:buChar char="•"/>
              <a:tabLst>
                <a:tab pos="295910" algn="l"/>
                <a:tab pos="296545" algn="l"/>
              </a:tabLst>
            </a:pPr>
            <a:r>
              <a:rPr sz="1000" spc="-5" dirty="0">
                <a:solidFill>
                  <a:srgbClr val="404040"/>
                </a:solidFill>
                <a:latin typeface="Carlito"/>
                <a:cs typeface="Carlito"/>
              </a:rPr>
              <a:t>Formulación </a:t>
            </a:r>
            <a:r>
              <a:rPr sz="1000" spc="5" dirty="0">
                <a:solidFill>
                  <a:srgbClr val="404040"/>
                </a:solidFill>
                <a:latin typeface="Carlito"/>
                <a:cs typeface="Carlito"/>
              </a:rPr>
              <a:t>del</a:t>
            </a:r>
            <a:r>
              <a:rPr sz="1000" spc="-65" dirty="0">
                <a:solidFill>
                  <a:srgbClr val="404040"/>
                </a:solidFill>
                <a:latin typeface="Carlito"/>
                <a:cs typeface="Carlito"/>
              </a:rPr>
              <a:t> </a:t>
            </a:r>
            <a:r>
              <a:rPr sz="1000" dirty="0">
                <a:solidFill>
                  <a:srgbClr val="404040"/>
                </a:solidFill>
                <a:latin typeface="Carlito"/>
                <a:cs typeface="Carlito"/>
              </a:rPr>
              <a:t>Proyecto</a:t>
            </a:r>
            <a:endParaRPr sz="1000" dirty="0">
              <a:latin typeface="Carlito"/>
              <a:cs typeface="Carlito"/>
            </a:endParaRPr>
          </a:p>
          <a:p>
            <a:pPr marL="295910" indent="-283845">
              <a:lnSpc>
                <a:spcPts val="1195"/>
              </a:lnSpc>
              <a:spcBef>
                <a:spcPts val="25"/>
              </a:spcBef>
              <a:buFont typeface="Arial"/>
              <a:buChar char="•"/>
              <a:tabLst>
                <a:tab pos="295910" algn="l"/>
                <a:tab pos="296545" algn="l"/>
              </a:tabLst>
            </a:pPr>
            <a:r>
              <a:rPr sz="1000" dirty="0">
                <a:solidFill>
                  <a:srgbClr val="404040"/>
                </a:solidFill>
                <a:latin typeface="Carlito"/>
                <a:cs typeface="Carlito"/>
              </a:rPr>
              <a:t>IEEE-830</a:t>
            </a:r>
            <a:endParaRPr sz="1000" dirty="0">
              <a:latin typeface="Carlito"/>
              <a:cs typeface="Carlito"/>
            </a:endParaRPr>
          </a:p>
          <a:p>
            <a:pPr marL="295910" indent="-283845">
              <a:lnSpc>
                <a:spcPts val="1195"/>
              </a:lnSpc>
              <a:buClr>
                <a:srgbClr val="404040"/>
              </a:buClr>
              <a:buFont typeface="Arial"/>
              <a:buChar char="•"/>
              <a:tabLst>
                <a:tab pos="295910" algn="l"/>
                <a:tab pos="296545" algn="l"/>
              </a:tabLst>
            </a:pPr>
            <a:r>
              <a:rPr sz="1000" u="sng" dirty="0">
                <a:solidFill>
                  <a:srgbClr val="252525"/>
                </a:solidFill>
                <a:uFill>
                  <a:solidFill>
                    <a:srgbClr val="252525"/>
                  </a:solidFill>
                </a:uFill>
                <a:latin typeface="Carlito"/>
                <a:cs typeface="Carlito"/>
                <a:hlinkClick r:id="rId3"/>
              </a:rPr>
              <a:t>Entregables 1er</a:t>
            </a:r>
            <a:r>
              <a:rPr sz="1000" u="sng" spc="-55" dirty="0">
                <a:solidFill>
                  <a:srgbClr val="252525"/>
                </a:solidFill>
                <a:uFill>
                  <a:solidFill>
                    <a:srgbClr val="252525"/>
                  </a:solidFill>
                </a:uFill>
                <a:latin typeface="Carlito"/>
                <a:cs typeface="Carlito"/>
                <a:hlinkClick r:id="rId3"/>
              </a:rPr>
              <a:t> </a:t>
            </a:r>
            <a:r>
              <a:rPr sz="1000" u="sng" dirty="0">
                <a:solidFill>
                  <a:srgbClr val="252525"/>
                </a:solidFill>
                <a:uFill>
                  <a:solidFill>
                    <a:srgbClr val="252525"/>
                  </a:solidFill>
                </a:uFill>
                <a:latin typeface="Carlito"/>
                <a:cs typeface="Carlito"/>
                <a:hlinkClick r:id="rId3"/>
              </a:rPr>
              <a:t>Trim</a:t>
            </a:r>
            <a:endParaRPr sz="1000" dirty="0">
              <a:latin typeface="Carlito"/>
              <a:cs typeface="Carlito"/>
            </a:endParaRPr>
          </a:p>
        </p:txBody>
      </p:sp>
      <p:sp>
        <p:nvSpPr>
          <p:cNvPr id="5" name="object 5"/>
          <p:cNvSpPr txBox="1"/>
          <p:nvPr/>
        </p:nvSpPr>
        <p:spPr>
          <a:xfrm>
            <a:off x="686511" y="2440305"/>
            <a:ext cx="1605915" cy="267335"/>
          </a:xfrm>
          <a:prstGeom prst="rect">
            <a:avLst/>
          </a:prstGeom>
        </p:spPr>
        <p:txBody>
          <a:bodyPr vert="horz" wrap="square" lIns="0" tIns="17145" rIns="0" bIns="0" rtlCol="0">
            <a:spAutoFit/>
          </a:bodyPr>
          <a:lstStyle/>
          <a:p>
            <a:pPr marL="12700">
              <a:lnSpc>
                <a:spcPct val="100000"/>
              </a:lnSpc>
              <a:spcBef>
                <a:spcPts val="135"/>
              </a:spcBef>
            </a:pPr>
            <a:r>
              <a:rPr sz="1550" b="1" spc="20" dirty="0">
                <a:solidFill>
                  <a:srgbClr val="404040"/>
                </a:solidFill>
                <a:latin typeface="Carlito"/>
                <a:cs typeface="Carlito"/>
              </a:rPr>
              <a:t>Segundo</a:t>
            </a:r>
            <a:r>
              <a:rPr sz="1550" b="1" spc="-55" dirty="0">
                <a:solidFill>
                  <a:srgbClr val="404040"/>
                </a:solidFill>
                <a:latin typeface="Carlito"/>
                <a:cs typeface="Carlito"/>
              </a:rPr>
              <a:t> </a:t>
            </a:r>
            <a:r>
              <a:rPr sz="1550" b="1" spc="10" dirty="0">
                <a:solidFill>
                  <a:srgbClr val="404040"/>
                </a:solidFill>
                <a:latin typeface="Carlito"/>
                <a:cs typeface="Carlito"/>
              </a:rPr>
              <a:t>Trimestre</a:t>
            </a:r>
            <a:endParaRPr sz="1550" dirty="0">
              <a:latin typeface="Carlito"/>
              <a:cs typeface="Carlito"/>
            </a:endParaRPr>
          </a:p>
        </p:txBody>
      </p:sp>
      <p:sp>
        <p:nvSpPr>
          <p:cNvPr id="6" name="object 6"/>
          <p:cNvSpPr txBox="1"/>
          <p:nvPr/>
        </p:nvSpPr>
        <p:spPr>
          <a:xfrm>
            <a:off x="846531" y="2705861"/>
            <a:ext cx="1729739" cy="1094105"/>
          </a:xfrm>
          <a:prstGeom prst="rect">
            <a:avLst/>
          </a:prstGeom>
        </p:spPr>
        <p:txBody>
          <a:bodyPr vert="horz" wrap="square" lIns="0" tIns="13335" rIns="0" bIns="0" rtlCol="0">
            <a:spAutoFit/>
          </a:bodyPr>
          <a:lstStyle/>
          <a:p>
            <a:pPr marL="295910" indent="-283845">
              <a:lnSpc>
                <a:spcPct val="100000"/>
              </a:lnSpc>
              <a:spcBef>
                <a:spcPts val="105"/>
              </a:spcBef>
              <a:buFont typeface="Arial"/>
              <a:buChar char="•"/>
              <a:tabLst>
                <a:tab pos="295910" algn="l"/>
                <a:tab pos="296545" algn="l"/>
              </a:tabLst>
            </a:pPr>
            <a:r>
              <a:rPr sz="1000" spc="-10" dirty="0">
                <a:solidFill>
                  <a:srgbClr val="404040"/>
                </a:solidFill>
                <a:latin typeface="Carlito"/>
                <a:cs typeface="Carlito"/>
              </a:rPr>
              <a:t>Diagrama </a:t>
            </a:r>
            <a:r>
              <a:rPr sz="1000" dirty="0">
                <a:solidFill>
                  <a:srgbClr val="404040"/>
                </a:solidFill>
                <a:latin typeface="Carlito"/>
                <a:cs typeface="Carlito"/>
              </a:rPr>
              <a:t>Casos </a:t>
            </a:r>
            <a:r>
              <a:rPr sz="1000" spc="5" dirty="0">
                <a:solidFill>
                  <a:srgbClr val="404040"/>
                </a:solidFill>
                <a:latin typeface="Carlito"/>
                <a:cs typeface="Carlito"/>
              </a:rPr>
              <a:t>de</a:t>
            </a:r>
            <a:r>
              <a:rPr sz="1000" spc="-55" dirty="0">
                <a:solidFill>
                  <a:srgbClr val="404040"/>
                </a:solidFill>
                <a:latin typeface="Carlito"/>
                <a:cs typeface="Carlito"/>
              </a:rPr>
              <a:t> </a:t>
            </a:r>
            <a:r>
              <a:rPr sz="1000" dirty="0">
                <a:solidFill>
                  <a:srgbClr val="404040"/>
                </a:solidFill>
                <a:latin typeface="Carlito"/>
                <a:cs typeface="Carlito"/>
              </a:rPr>
              <a:t>Uso</a:t>
            </a:r>
            <a:endParaRPr sz="1000" dirty="0">
              <a:latin typeface="Carlito"/>
              <a:cs typeface="Carlito"/>
            </a:endParaRPr>
          </a:p>
          <a:p>
            <a:pPr marL="295910" indent="-283845">
              <a:lnSpc>
                <a:spcPts val="1195"/>
              </a:lnSpc>
              <a:spcBef>
                <a:spcPts val="25"/>
              </a:spcBef>
              <a:buFont typeface="Arial"/>
              <a:buChar char="•"/>
              <a:tabLst>
                <a:tab pos="295910" algn="l"/>
                <a:tab pos="296545" algn="l"/>
              </a:tabLst>
            </a:pPr>
            <a:r>
              <a:rPr sz="1000" dirty="0">
                <a:solidFill>
                  <a:srgbClr val="404040"/>
                </a:solidFill>
                <a:latin typeface="Carlito"/>
                <a:cs typeface="Carlito"/>
              </a:rPr>
              <a:t>Casos </a:t>
            </a:r>
            <a:r>
              <a:rPr sz="1000" spc="5" dirty="0">
                <a:solidFill>
                  <a:srgbClr val="404040"/>
                </a:solidFill>
                <a:latin typeface="Carlito"/>
                <a:cs typeface="Carlito"/>
              </a:rPr>
              <a:t>de </a:t>
            </a:r>
            <a:r>
              <a:rPr sz="1000" dirty="0">
                <a:solidFill>
                  <a:srgbClr val="404040"/>
                </a:solidFill>
                <a:latin typeface="Carlito"/>
                <a:cs typeface="Carlito"/>
              </a:rPr>
              <a:t>Uso</a:t>
            </a:r>
            <a:r>
              <a:rPr sz="1000" spc="-80" dirty="0">
                <a:solidFill>
                  <a:srgbClr val="404040"/>
                </a:solidFill>
                <a:latin typeface="Carlito"/>
                <a:cs typeface="Carlito"/>
              </a:rPr>
              <a:t> </a:t>
            </a:r>
            <a:r>
              <a:rPr sz="1000" dirty="0">
                <a:solidFill>
                  <a:srgbClr val="404040"/>
                </a:solidFill>
                <a:latin typeface="Carlito"/>
                <a:cs typeface="Carlito"/>
              </a:rPr>
              <a:t>Extendido</a:t>
            </a:r>
            <a:endParaRPr sz="1000" dirty="0">
              <a:latin typeface="Carlito"/>
              <a:cs typeface="Carlito"/>
            </a:endParaRPr>
          </a:p>
          <a:p>
            <a:pPr marL="295910" indent="-283845">
              <a:lnSpc>
                <a:spcPts val="1190"/>
              </a:lnSpc>
              <a:buFont typeface="Arial"/>
              <a:buChar char="•"/>
              <a:tabLst>
                <a:tab pos="295910" algn="l"/>
                <a:tab pos="296545" algn="l"/>
              </a:tabLst>
            </a:pPr>
            <a:r>
              <a:rPr sz="1000" dirty="0">
                <a:solidFill>
                  <a:srgbClr val="404040"/>
                </a:solidFill>
                <a:latin typeface="Carlito"/>
                <a:cs typeface="Carlito"/>
              </a:rPr>
              <a:t>Modelo </a:t>
            </a:r>
            <a:r>
              <a:rPr sz="1000" spc="-5" dirty="0">
                <a:solidFill>
                  <a:srgbClr val="404040"/>
                </a:solidFill>
                <a:latin typeface="Carlito"/>
                <a:cs typeface="Carlito"/>
              </a:rPr>
              <a:t>Entidad</a:t>
            </a:r>
            <a:r>
              <a:rPr sz="1000" spc="-95" dirty="0">
                <a:solidFill>
                  <a:srgbClr val="404040"/>
                </a:solidFill>
                <a:latin typeface="Carlito"/>
                <a:cs typeface="Carlito"/>
              </a:rPr>
              <a:t> </a:t>
            </a:r>
            <a:r>
              <a:rPr sz="1000" spc="-5" dirty="0">
                <a:solidFill>
                  <a:srgbClr val="404040"/>
                </a:solidFill>
                <a:latin typeface="Carlito"/>
                <a:cs typeface="Carlito"/>
              </a:rPr>
              <a:t>Relación</a:t>
            </a:r>
            <a:endParaRPr sz="1000" dirty="0">
              <a:latin typeface="Carlito"/>
              <a:cs typeface="Carlito"/>
            </a:endParaRPr>
          </a:p>
          <a:p>
            <a:pPr marL="295910" indent="-283845">
              <a:lnSpc>
                <a:spcPts val="1195"/>
              </a:lnSpc>
              <a:buFont typeface="Arial"/>
              <a:buChar char="•"/>
              <a:tabLst>
                <a:tab pos="295910" algn="l"/>
                <a:tab pos="296545" algn="l"/>
              </a:tabLst>
            </a:pPr>
            <a:r>
              <a:rPr sz="1000" spc="-5" dirty="0">
                <a:solidFill>
                  <a:srgbClr val="404040"/>
                </a:solidFill>
                <a:latin typeface="Carlito"/>
                <a:cs typeface="Carlito"/>
              </a:rPr>
              <a:t>Diccionario </a:t>
            </a:r>
            <a:r>
              <a:rPr sz="1000" spc="5" dirty="0">
                <a:solidFill>
                  <a:srgbClr val="404040"/>
                </a:solidFill>
                <a:latin typeface="Carlito"/>
                <a:cs typeface="Carlito"/>
              </a:rPr>
              <a:t>de</a:t>
            </a:r>
            <a:r>
              <a:rPr sz="1000" spc="-55" dirty="0">
                <a:solidFill>
                  <a:srgbClr val="404040"/>
                </a:solidFill>
                <a:latin typeface="Carlito"/>
                <a:cs typeface="Carlito"/>
              </a:rPr>
              <a:t> </a:t>
            </a:r>
            <a:r>
              <a:rPr sz="1000" spc="-5" dirty="0">
                <a:solidFill>
                  <a:srgbClr val="404040"/>
                </a:solidFill>
                <a:latin typeface="Carlito"/>
                <a:cs typeface="Carlito"/>
              </a:rPr>
              <a:t>Datos</a:t>
            </a:r>
            <a:endParaRPr sz="1000" dirty="0">
              <a:latin typeface="Carlito"/>
              <a:cs typeface="Carlito"/>
            </a:endParaRPr>
          </a:p>
          <a:p>
            <a:pPr marL="295910" indent="-283845">
              <a:lnSpc>
                <a:spcPts val="1195"/>
              </a:lnSpc>
              <a:spcBef>
                <a:spcPts val="25"/>
              </a:spcBef>
              <a:buFont typeface="Arial"/>
              <a:buChar char="•"/>
              <a:tabLst>
                <a:tab pos="295910" algn="l"/>
                <a:tab pos="296545" algn="l"/>
              </a:tabLst>
            </a:pPr>
            <a:r>
              <a:rPr sz="1000" dirty="0">
                <a:solidFill>
                  <a:srgbClr val="404040"/>
                </a:solidFill>
                <a:latin typeface="Carlito"/>
                <a:cs typeface="Carlito"/>
              </a:rPr>
              <a:t>Cronograma </a:t>
            </a:r>
            <a:r>
              <a:rPr sz="1000" spc="5" dirty="0">
                <a:solidFill>
                  <a:srgbClr val="404040"/>
                </a:solidFill>
                <a:latin typeface="Carlito"/>
                <a:cs typeface="Carlito"/>
              </a:rPr>
              <a:t>de</a:t>
            </a:r>
            <a:r>
              <a:rPr sz="1000" spc="-95" dirty="0">
                <a:solidFill>
                  <a:srgbClr val="404040"/>
                </a:solidFill>
                <a:latin typeface="Carlito"/>
                <a:cs typeface="Carlito"/>
              </a:rPr>
              <a:t> </a:t>
            </a:r>
            <a:r>
              <a:rPr sz="1000" spc="-5" dirty="0">
                <a:solidFill>
                  <a:srgbClr val="404040"/>
                </a:solidFill>
                <a:latin typeface="Carlito"/>
                <a:cs typeface="Carlito"/>
              </a:rPr>
              <a:t>Actividades</a:t>
            </a:r>
            <a:endParaRPr sz="1000" dirty="0">
              <a:latin typeface="Carlito"/>
              <a:cs typeface="Carlito"/>
            </a:endParaRPr>
          </a:p>
          <a:p>
            <a:pPr marL="295910" indent="-283845">
              <a:lnSpc>
                <a:spcPts val="1190"/>
              </a:lnSpc>
              <a:buFont typeface="Arial"/>
              <a:buChar char="•"/>
              <a:tabLst>
                <a:tab pos="295910" algn="l"/>
                <a:tab pos="296545" algn="l"/>
              </a:tabLst>
            </a:pPr>
            <a:r>
              <a:rPr sz="1000" dirty="0">
                <a:solidFill>
                  <a:srgbClr val="404040"/>
                </a:solidFill>
                <a:latin typeface="Carlito"/>
                <a:cs typeface="Carlito"/>
              </a:rPr>
              <a:t>Presupuesto y</a:t>
            </a:r>
            <a:r>
              <a:rPr sz="1000" spc="-90" dirty="0">
                <a:solidFill>
                  <a:srgbClr val="404040"/>
                </a:solidFill>
                <a:latin typeface="Carlito"/>
                <a:cs typeface="Carlito"/>
              </a:rPr>
              <a:t> </a:t>
            </a:r>
            <a:r>
              <a:rPr sz="1000" dirty="0">
                <a:solidFill>
                  <a:srgbClr val="404040"/>
                </a:solidFill>
                <a:latin typeface="Carlito"/>
                <a:cs typeface="Carlito"/>
              </a:rPr>
              <a:t>Personal</a:t>
            </a:r>
            <a:endParaRPr sz="1000" dirty="0">
              <a:latin typeface="Carlito"/>
              <a:cs typeface="Carlito"/>
            </a:endParaRPr>
          </a:p>
          <a:p>
            <a:pPr marL="295910" indent="-283845">
              <a:lnSpc>
                <a:spcPts val="1195"/>
              </a:lnSpc>
              <a:buClr>
                <a:srgbClr val="404040"/>
              </a:buClr>
              <a:buFont typeface="Arial"/>
              <a:buChar char="•"/>
              <a:tabLst>
                <a:tab pos="295910" algn="l"/>
                <a:tab pos="296545" algn="l"/>
              </a:tabLst>
            </a:pPr>
            <a:r>
              <a:rPr sz="1000" u="sng" dirty="0">
                <a:solidFill>
                  <a:srgbClr val="252525"/>
                </a:solidFill>
                <a:uFill>
                  <a:solidFill>
                    <a:srgbClr val="252525"/>
                  </a:solidFill>
                </a:uFill>
                <a:latin typeface="Carlito"/>
                <a:cs typeface="Carlito"/>
                <a:hlinkClick r:id="rId4"/>
              </a:rPr>
              <a:t>Entregables 2do</a:t>
            </a:r>
            <a:r>
              <a:rPr sz="1000" u="sng" spc="-55" dirty="0">
                <a:solidFill>
                  <a:srgbClr val="252525"/>
                </a:solidFill>
                <a:uFill>
                  <a:solidFill>
                    <a:srgbClr val="252525"/>
                  </a:solidFill>
                </a:uFill>
                <a:latin typeface="Carlito"/>
                <a:cs typeface="Carlito"/>
                <a:hlinkClick r:id="rId4"/>
              </a:rPr>
              <a:t> </a:t>
            </a:r>
            <a:r>
              <a:rPr sz="1000" u="sng" dirty="0">
                <a:solidFill>
                  <a:srgbClr val="252525"/>
                </a:solidFill>
                <a:uFill>
                  <a:solidFill>
                    <a:srgbClr val="252525"/>
                  </a:solidFill>
                </a:uFill>
                <a:latin typeface="Carlito"/>
                <a:cs typeface="Carlito"/>
                <a:hlinkClick r:id="rId4"/>
              </a:rPr>
              <a:t>Trim</a:t>
            </a:r>
            <a:endParaRPr sz="1000" dirty="0">
              <a:latin typeface="Carlito"/>
              <a:cs typeface="Carlito"/>
            </a:endParaRPr>
          </a:p>
        </p:txBody>
      </p:sp>
      <p:sp>
        <p:nvSpPr>
          <p:cNvPr id="7" name="object 7"/>
          <p:cNvSpPr txBox="1"/>
          <p:nvPr/>
        </p:nvSpPr>
        <p:spPr>
          <a:xfrm>
            <a:off x="686511" y="3803700"/>
            <a:ext cx="1392555" cy="267335"/>
          </a:xfrm>
          <a:prstGeom prst="rect">
            <a:avLst/>
          </a:prstGeom>
        </p:spPr>
        <p:txBody>
          <a:bodyPr vert="horz" wrap="square" lIns="0" tIns="17145" rIns="0" bIns="0" rtlCol="0">
            <a:spAutoFit/>
          </a:bodyPr>
          <a:lstStyle/>
          <a:p>
            <a:pPr marL="12700">
              <a:lnSpc>
                <a:spcPct val="100000"/>
              </a:lnSpc>
              <a:spcBef>
                <a:spcPts val="135"/>
              </a:spcBef>
            </a:pPr>
            <a:r>
              <a:rPr sz="1550" b="1" spc="-20" dirty="0">
                <a:solidFill>
                  <a:srgbClr val="404040"/>
                </a:solidFill>
                <a:latin typeface="Carlito"/>
                <a:cs typeface="Carlito"/>
              </a:rPr>
              <a:t>Tercer</a:t>
            </a:r>
            <a:r>
              <a:rPr sz="1550" b="1" spc="55" dirty="0">
                <a:solidFill>
                  <a:srgbClr val="404040"/>
                </a:solidFill>
                <a:latin typeface="Carlito"/>
                <a:cs typeface="Carlito"/>
              </a:rPr>
              <a:t> </a:t>
            </a:r>
            <a:r>
              <a:rPr sz="1550" b="1" spc="5" dirty="0">
                <a:solidFill>
                  <a:srgbClr val="404040"/>
                </a:solidFill>
                <a:latin typeface="Carlito"/>
                <a:cs typeface="Carlito"/>
              </a:rPr>
              <a:t>Trimestre</a:t>
            </a:r>
            <a:endParaRPr sz="1550">
              <a:latin typeface="Carlito"/>
              <a:cs typeface="Carlito"/>
            </a:endParaRPr>
          </a:p>
        </p:txBody>
      </p:sp>
      <p:sp>
        <p:nvSpPr>
          <p:cNvPr id="8" name="object 8"/>
          <p:cNvSpPr txBox="1"/>
          <p:nvPr/>
        </p:nvSpPr>
        <p:spPr>
          <a:xfrm>
            <a:off x="846531" y="4069486"/>
            <a:ext cx="1614805" cy="788035"/>
          </a:xfrm>
          <a:prstGeom prst="rect">
            <a:avLst/>
          </a:prstGeom>
        </p:spPr>
        <p:txBody>
          <a:bodyPr vert="horz" wrap="square" lIns="0" tIns="13335" rIns="0" bIns="0" rtlCol="0">
            <a:spAutoFit/>
          </a:bodyPr>
          <a:lstStyle/>
          <a:p>
            <a:pPr marL="295910" indent="-283845">
              <a:lnSpc>
                <a:spcPts val="1195"/>
              </a:lnSpc>
              <a:spcBef>
                <a:spcPts val="105"/>
              </a:spcBef>
              <a:buFont typeface="Arial"/>
              <a:buChar char="•"/>
              <a:tabLst>
                <a:tab pos="295910" algn="l"/>
                <a:tab pos="296545" algn="l"/>
              </a:tabLst>
            </a:pPr>
            <a:r>
              <a:rPr sz="1000" dirty="0">
                <a:solidFill>
                  <a:srgbClr val="404040"/>
                </a:solidFill>
                <a:latin typeface="Carlito"/>
                <a:cs typeface="Carlito"/>
              </a:rPr>
              <a:t>Modelo</a:t>
            </a:r>
            <a:r>
              <a:rPr sz="1000" spc="-45" dirty="0">
                <a:solidFill>
                  <a:srgbClr val="404040"/>
                </a:solidFill>
                <a:latin typeface="Carlito"/>
                <a:cs typeface="Carlito"/>
              </a:rPr>
              <a:t> </a:t>
            </a:r>
            <a:r>
              <a:rPr sz="1000" spc="-5" dirty="0">
                <a:solidFill>
                  <a:srgbClr val="404040"/>
                </a:solidFill>
                <a:latin typeface="Carlito"/>
                <a:cs typeface="Carlito"/>
              </a:rPr>
              <a:t>Relacional</a:t>
            </a:r>
            <a:endParaRPr sz="1000">
              <a:latin typeface="Carlito"/>
              <a:cs typeface="Carlito"/>
            </a:endParaRPr>
          </a:p>
          <a:p>
            <a:pPr marL="295910" indent="-283845">
              <a:lnSpc>
                <a:spcPts val="1190"/>
              </a:lnSpc>
              <a:buFont typeface="Arial"/>
              <a:buChar char="•"/>
              <a:tabLst>
                <a:tab pos="295910" algn="l"/>
                <a:tab pos="296545" algn="l"/>
              </a:tabLst>
            </a:pPr>
            <a:r>
              <a:rPr sz="1000" spc="-10" dirty="0">
                <a:solidFill>
                  <a:srgbClr val="404040"/>
                </a:solidFill>
                <a:latin typeface="Carlito"/>
                <a:cs typeface="Carlito"/>
              </a:rPr>
              <a:t>Diagrama </a:t>
            </a:r>
            <a:r>
              <a:rPr sz="1000" spc="5" dirty="0">
                <a:solidFill>
                  <a:srgbClr val="404040"/>
                </a:solidFill>
                <a:latin typeface="Carlito"/>
                <a:cs typeface="Carlito"/>
              </a:rPr>
              <a:t>de</a:t>
            </a:r>
            <a:r>
              <a:rPr sz="1000" spc="-10" dirty="0">
                <a:solidFill>
                  <a:srgbClr val="404040"/>
                </a:solidFill>
                <a:latin typeface="Carlito"/>
                <a:cs typeface="Carlito"/>
              </a:rPr>
              <a:t> </a:t>
            </a:r>
            <a:r>
              <a:rPr sz="1000" spc="-5" dirty="0">
                <a:solidFill>
                  <a:srgbClr val="404040"/>
                </a:solidFill>
                <a:latin typeface="Carlito"/>
                <a:cs typeface="Carlito"/>
              </a:rPr>
              <a:t>Clases</a:t>
            </a:r>
            <a:endParaRPr sz="1000">
              <a:latin typeface="Carlito"/>
              <a:cs typeface="Carlito"/>
            </a:endParaRPr>
          </a:p>
          <a:p>
            <a:pPr marL="295910" indent="-283845">
              <a:lnSpc>
                <a:spcPts val="1195"/>
              </a:lnSpc>
              <a:buFont typeface="Arial"/>
              <a:buChar char="•"/>
              <a:tabLst>
                <a:tab pos="295910" algn="l"/>
                <a:tab pos="296545" algn="l"/>
              </a:tabLst>
            </a:pPr>
            <a:r>
              <a:rPr sz="1000" spc="-10" dirty="0">
                <a:solidFill>
                  <a:srgbClr val="404040"/>
                </a:solidFill>
                <a:latin typeface="Carlito"/>
                <a:cs typeface="Carlito"/>
              </a:rPr>
              <a:t>Diagrama </a:t>
            </a:r>
            <a:r>
              <a:rPr sz="1000" spc="5" dirty="0">
                <a:solidFill>
                  <a:srgbClr val="404040"/>
                </a:solidFill>
                <a:latin typeface="Carlito"/>
                <a:cs typeface="Carlito"/>
              </a:rPr>
              <a:t>de</a:t>
            </a:r>
            <a:r>
              <a:rPr sz="1000" spc="-15" dirty="0">
                <a:solidFill>
                  <a:srgbClr val="404040"/>
                </a:solidFill>
                <a:latin typeface="Carlito"/>
                <a:cs typeface="Carlito"/>
              </a:rPr>
              <a:t> </a:t>
            </a:r>
            <a:r>
              <a:rPr sz="1000" spc="-5" dirty="0">
                <a:solidFill>
                  <a:srgbClr val="404040"/>
                </a:solidFill>
                <a:latin typeface="Carlito"/>
                <a:cs typeface="Carlito"/>
              </a:rPr>
              <a:t>Distribución</a:t>
            </a:r>
            <a:endParaRPr sz="1000">
              <a:latin typeface="Carlito"/>
              <a:cs typeface="Carlito"/>
            </a:endParaRPr>
          </a:p>
          <a:p>
            <a:pPr marL="295910" indent="-283845">
              <a:lnSpc>
                <a:spcPts val="1195"/>
              </a:lnSpc>
              <a:spcBef>
                <a:spcPts val="30"/>
              </a:spcBef>
              <a:buFont typeface="Arial"/>
              <a:buChar char="•"/>
              <a:tabLst>
                <a:tab pos="295910" algn="l"/>
                <a:tab pos="296545" algn="l"/>
              </a:tabLst>
            </a:pPr>
            <a:r>
              <a:rPr sz="1000" dirty="0">
                <a:solidFill>
                  <a:srgbClr val="404040"/>
                </a:solidFill>
                <a:latin typeface="Carlito"/>
                <a:cs typeface="Carlito"/>
              </a:rPr>
              <a:t>WireFrame o</a:t>
            </a:r>
            <a:r>
              <a:rPr sz="1000" spc="-65" dirty="0">
                <a:solidFill>
                  <a:srgbClr val="404040"/>
                </a:solidFill>
                <a:latin typeface="Carlito"/>
                <a:cs typeface="Carlito"/>
              </a:rPr>
              <a:t> </a:t>
            </a:r>
            <a:r>
              <a:rPr sz="1000" spc="5" dirty="0">
                <a:solidFill>
                  <a:srgbClr val="404040"/>
                </a:solidFill>
                <a:latin typeface="Carlito"/>
                <a:cs typeface="Carlito"/>
              </a:rPr>
              <a:t>Mockups</a:t>
            </a:r>
            <a:endParaRPr sz="1000">
              <a:latin typeface="Carlito"/>
              <a:cs typeface="Carlito"/>
            </a:endParaRPr>
          </a:p>
          <a:p>
            <a:pPr marL="295910" indent="-283845">
              <a:lnSpc>
                <a:spcPts val="1195"/>
              </a:lnSpc>
              <a:buClr>
                <a:srgbClr val="404040"/>
              </a:buClr>
              <a:buFont typeface="Arial"/>
              <a:buChar char="•"/>
              <a:tabLst>
                <a:tab pos="295910" algn="l"/>
                <a:tab pos="296545" algn="l"/>
              </a:tabLst>
            </a:pPr>
            <a:r>
              <a:rPr sz="1000" u="sng" dirty="0">
                <a:solidFill>
                  <a:srgbClr val="252525"/>
                </a:solidFill>
                <a:uFill>
                  <a:solidFill>
                    <a:srgbClr val="252525"/>
                  </a:solidFill>
                </a:uFill>
                <a:latin typeface="Carlito"/>
                <a:cs typeface="Carlito"/>
                <a:hlinkClick r:id="rId5"/>
              </a:rPr>
              <a:t>Entregables 3er</a:t>
            </a:r>
            <a:r>
              <a:rPr sz="1000" u="sng" spc="-60" dirty="0">
                <a:solidFill>
                  <a:srgbClr val="252525"/>
                </a:solidFill>
                <a:uFill>
                  <a:solidFill>
                    <a:srgbClr val="252525"/>
                  </a:solidFill>
                </a:uFill>
                <a:latin typeface="Carlito"/>
                <a:cs typeface="Carlito"/>
                <a:hlinkClick r:id="rId5"/>
              </a:rPr>
              <a:t> </a:t>
            </a:r>
            <a:r>
              <a:rPr sz="1000" u="sng" dirty="0">
                <a:solidFill>
                  <a:srgbClr val="252525"/>
                </a:solidFill>
                <a:uFill>
                  <a:solidFill>
                    <a:srgbClr val="252525"/>
                  </a:solidFill>
                </a:uFill>
                <a:latin typeface="Carlito"/>
                <a:cs typeface="Carlito"/>
                <a:hlinkClick r:id="rId5"/>
              </a:rPr>
              <a:t>Trim</a:t>
            </a:r>
            <a:endParaRPr sz="1000">
              <a:latin typeface="Carlito"/>
              <a:cs typeface="Carlito"/>
            </a:endParaRPr>
          </a:p>
        </p:txBody>
      </p:sp>
      <p:sp>
        <p:nvSpPr>
          <p:cNvPr id="9" name="object 9"/>
          <p:cNvSpPr txBox="1">
            <a:spLocks noGrp="1"/>
          </p:cNvSpPr>
          <p:nvPr>
            <p:ph type="title"/>
          </p:nvPr>
        </p:nvSpPr>
        <p:spPr>
          <a:xfrm>
            <a:off x="588365" y="322910"/>
            <a:ext cx="3047365" cy="574675"/>
          </a:xfrm>
          <a:prstGeom prst="rect">
            <a:avLst/>
          </a:prstGeom>
        </p:spPr>
        <p:txBody>
          <a:bodyPr vert="horz" wrap="square" lIns="0" tIns="12700" rIns="0" bIns="0" rtlCol="0">
            <a:spAutoFit/>
          </a:bodyPr>
          <a:lstStyle/>
          <a:p>
            <a:pPr marL="12700">
              <a:lnSpc>
                <a:spcPct val="100000"/>
              </a:lnSpc>
              <a:spcBef>
                <a:spcPts val="100"/>
              </a:spcBef>
            </a:pPr>
            <a:r>
              <a:rPr sz="1800" spc="-10" dirty="0"/>
              <a:t>Entregables Proyecto</a:t>
            </a:r>
            <a:r>
              <a:rPr sz="1800" spc="-70" dirty="0"/>
              <a:t> </a:t>
            </a:r>
            <a:r>
              <a:rPr sz="1800" spc="-5" dirty="0"/>
              <a:t>Formativo</a:t>
            </a:r>
            <a:endParaRPr sz="1800"/>
          </a:p>
          <a:p>
            <a:pPr marL="12700">
              <a:lnSpc>
                <a:spcPct val="100000"/>
              </a:lnSpc>
              <a:spcBef>
                <a:spcPts val="5"/>
              </a:spcBef>
            </a:pPr>
            <a:r>
              <a:rPr sz="1800" dirty="0"/>
              <a:t>por</a:t>
            </a:r>
            <a:r>
              <a:rPr sz="1800" spc="-10" dirty="0"/>
              <a:t> </a:t>
            </a:r>
            <a:r>
              <a:rPr sz="1800" spc="-25" dirty="0"/>
              <a:t>Trimestre</a:t>
            </a:r>
            <a:endParaRPr sz="1800"/>
          </a:p>
        </p:txBody>
      </p:sp>
      <p:sp>
        <p:nvSpPr>
          <p:cNvPr id="10" name="object 10"/>
          <p:cNvSpPr/>
          <p:nvPr/>
        </p:nvSpPr>
        <p:spPr>
          <a:xfrm>
            <a:off x="608076" y="960119"/>
            <a:ext cx="718185" cy="45720"/>
          </a:xfrm>
          <a:custGeom>
            <a:avLst/>
            <a:gdLst/>
            <a:ahLst/>
            <a:cxnLst/>
            <a:rect l="l" t="t" r="r" b="b"/>
            <a:pathLst>
              <a:path w="718185" h="45719">
                <a:moveTo>
                  <a:pt x="717804" y="0"/>
                </a:moveTo>
                <a:lnTo>
                  <a:pt x="0" y="0"/>
                </a:lnTo>
                <a:lnTo>
                  <a:pt x="0" y="45720"/>
                </a:lnTo>
                <a:lnTo>
                  <a:pt x="717804" y="45720"/>
                </a:lnTo>
                <a:lnTo>
                  <a:pt x="717804" y="0"/>
                </a:lnTo>
                <a:close/>
              </a:path>
            </a:pathLst>
          </a:custGeom>
          <a:solidFill>
            <a:srgbClr val="FF6600"/>
          </a:solidFill>
        </p:spPr>
        <p:txBody>
          <a:bodyPr wrap="square" lIns="0" tIns="0" rIns="0" bIns="0" rtlCol="0"/>
          <a:lstStyle/>
          <a:p>
            <a:endParaRPr/>
          </a:p>
        </p:txBody>
      </p:sp>
      <p:sp>
        <p:nvSpPr>
          <p:cNvPr id="11" name="object 11"/>
          <p:cNvSpPr txBox="1"/>
          <p:nvPr/>
        </p:nvSpPr>
        <p:spPr>
          <a:xfrm>
            <a:off x="686511" y="1081278"/>
            <a:ext cx="4180840" cy="267335"/>
          </a:xfrm>
          <a:prstGeom prst="rect">
            <a:avLst/>
          </a:prstGeom>
        </p:spPr>
        <p:txBody>
          <a:bodyPr vert="horz" wrap="square" lIns="0" tIns="16510" rIns="0" bIns="0" rtlCol="0">
            <a:spAutoFit/>
          </a:bodyPr>
          <a:lstStyle/>
          <a:p>
            <a:pPr marL="12700">
              <a:lnSpc>
                <a:spcPct val="100000"/>
              </a:lnSpc>
              <a:spcBef>
                <a:spcPts val="130"/>
              </a:spcBef>
              <a:tabLst>
                <a:tab pos="2750820" algn="l"/>
              </a:tabLst>
            </a:pPr>
            <a:r>
              <a:rPr sz="1550" b="1" spc="15" dirty="0">
                <a:solidFill>
                  <a:srgbClr val="404040"/>
                </a:solidFill>
                <a:latin typeface="Carlito"/>
                <a:cs typeface="Carlito"/>
              </a:rPr>
              <a:t>Primer</a:t>
            </a:r>
            <a:r>
              <a:rPr sz="1550" b="1" spc="55" dirty="0">
                <a:solidFill>
                  <a:srgbClr val="404040"/>
                </a:solidFill>
                <a:latin typeface="Carlito"/>
                <a:cs typeface="Carlito"/>
              </a:rPr>
              <a:t> </a:t>
            </a:r>
            <a:r>
              <a:rPr sz="1550" b="1" spc="10" dirty="0">
                <a:solidFill>
                  <a:srgbClr val="404040"/>
                </a:solidFill>
                <a:latin typeface="Carlito"/>
                <a:cs typeface="Carlito"/>
              </a:rPr>
              <a:t>Trimestre	</a:t>
            </a:r>
            <a:r>
              <a:rPr sz="1550" b="1" spc="15" dirty="0">
                <a:solidFill>
                  <a:srgbClr val="404040"/>
                </a:solidFill>
                <a:latin typeface="Carlito"/>
                <a:cs typeface="Carlito"/>
              </a:rPr>
              <a:t>Cuarto</a:t>
            </a:r>
            <a:r>
              <a:rPr sz="1550" b="1" spc="-50" dirty="0">
                <a:solidFill>
                  <a:srgbClr val="404040"/>
                </a:solidFill>
                <a:latin typeface="Carlito"/>
                <a:cs typeface="Carlito"/>
              </a:rPr>
              <a:t> </a:t>
            </a:r>
            <a:r>
              <a:rPr sz="1550" b="1" spc="10" dirty="0">
                <a:solidFill>
                  <a:srgbClr val="404040"/>
                </a:solidFill>
                <a:latin typeface="Carlito"/>
                <a:cs typeface="Carlito"/>
              </a:rPr>
              <a:t>Trimestre</a:t>
            </a:r>
            <a:endParaRPr sz="1550">
              <a:latin typeface="Carlito"/>
              <a:cs typeface="Carlito"/>
            </a:endParaRPr>
          </a:p>
        </p:txBody>
      </p:sp>
      <p:sp>
        <p:nvSpPr>
          <p:cNvPr id="12" name="object 12"/>
          <p:cNvSpPr txBox="1"/>
          <p:nvPr/>
        </p:nvSpPr>
        <p:spPr>
          <a:xfrm>
            <a:off x="3585209" y="1346149"/>
            <a:ext cx="1390650" cy="788035"/>
          </a:xfrm>
          <a:prstGeom prst="rect">
            <a:avLst/>
          </a:prstGeom>
        </p:spPr>
        <p:txBody>
          <a:bodyPr vert="horz" wrap="square" lIns="0" tIns="13970" rIns="0" bIns="0" rtlCol="0">
            <a:spAutoFit/>
          </a:bodyPr>
          <a:lstStyle/>
          <a:p>
            <a:pPr marL="295910" indent="-283845">
              <a:lnSpc>
                <a:spcPts val="1195"/>
              </a:lnSpc>
              <a:spcBef>
                <a:spcPts val="110"/>
              </a:spcBef>
              <a:buFont typeface="Arial"/>
              <a:buChar char="•"/>
              <a:tabLst>
                <a:tab pos="295910" algn="l"/>
                <a:tab pos="296545" algn="l"/>
              </a:tabLst>
            </a:pPr>
            <a:r>
              <a:rPr sz="1000" dirty="0">
                <a:solidFill>
                  <a:srgbClr val="404040"/>
                </a:solidFill>
                <a:latin typeface="Carlito"/>
                <a:cs typeface="Carlito"/>
              </a:rPr>
              <a:t>Inventario</a:t>
            </a:r>
            <a:endParaRPr sz="1000">
              <a:latin typeface="Carlito"/>
              <a:cs typeface="Carlito"/>
            </a:endParaRPr>
          </a:p>
          <a:p>
            <a:pPr marL="295910" indent="-283845">
              <a:lnSpc>
                <a:spcPts val="1195"/>
              </a:lnSpc>
              <a:buFont typeface="Arial"/>
              <a:buChar char="•"/>
              <a:tabLst>
                <a:tab pos="295910" algn="l"/>
                <a:tab pos="296545" algn="l"/>
              </a:tabLst>
            </a:pPr>
            <a:r>
              <a:rPr sz="1000" spc="5" dirty="0">
                <a:solidFill>
                  <a:srgbClr val="404040"/>
                </a:solidFill>
                <a:latin typeface="Carlito"/>
                <a:cs typeface="Carlito"/>
              </a:rPr>
              <a:t>Informe de</a:t>
            </a:r>
            <a:r>
              <a:rPr sz="1000" spc="-120" dirty="0">
                <a:solidFill>
                  <a:srgbClr val="404040"/>
                </a:solidFill>
                <a:latin typeface="Carlito"/>
                <a:cs typeface="Carlito"/>
              </a:rPr>
              <a:t> </a:t>
            </a:r>
            <a:r>
              <a:rPr sz="1000" dirty="0">
                <a:solidFill>
                  <a:srgbClr val="404040"/>
                </a:solidFill>
                <a:latin typeface="Carlito"/>
                <a:cs typeface="Carlito"/>
              </a:rPr>
              <a:t>Costos</a:t>
            </a:r>
            <a:endParaRPr sz="1000">
              <a:latin typeface="Carlito"/>
              <a:cs typeface="Carlito"/>
            </a:endParaRPr>
          </a:p>
          <a:p>
            <a:pPr marL="295910" indent="-283845">
              <a:lnSpc>
                <a:spcPts val="1195"/>
              </a:lnSpc>
              <a:spcBef>
                <a:spcPts val="25"/>
              </a:spcBef>
              <a:buFont typeface="Arial"/>
              <a:buChar char="•"/>
              <a:tabLst>
                <a:tab pos="295910" algn="l"/>
                <a:tab pos="296545" algn="l"/>
              </a:tabLst>
            </a:pPr>
            <a:r>
              <a:rPr sz="1000" spc="-5" dirty="0">
                <a:solidFill>
                  <a:srgbClr val="404040"/>
                </a:solidFill>
                <a:latin typeface="Carlito"/>
                <a:cs typeface="Carlito"/>
              </a:rPr>
              <a:t>Base </a:t>
            </a:r>
            <a:r>
              <a:rPr sz="1000" spc="5" dirty="0">
                <a:solidFill>
                  <a:srgbClr val="404040"/>
                </a:solidFill>
                <a:latin typeface="Carlito"/>
                <a:cs typeface="Carlito"/>
              </a:rPr>
              <a:t>de </a:t>
            </a:r>
            <a:r>
              <a:rPr sz="1000" spc="-5" dirty="0">
                <a:solidFill>
                  <a:srgbClr val="404040"/>
                </a:solidFill>
                <a:latin typeface="Carlito"/>
                <a:cs typeface="Carlito"/>
              </a:rPr>
              <a:t>Datos </a:t>
            </a:r>
            <a:r>
              <a:rPr sz="1000" dirty="0">
                <a:solidFill>
                  <a:srgbClr val="404040"/>
                </a:solidFill>
                <a:latin typeface="Carlito"/>
                <a:cs typeface="Carlito"/>
              </a:rPr>
              <a:t>-</a:t>
            </a:r>
            <a:r>
              <a:rPr sz="1000" spc="-75" dirty="0">
                <a:solidFill>
                  <a:srgbClr val="404040"/>
                </a:solidFill>
                <a:latin typeface="Carlito"/>
                <a:cs typeface="Carlito"/>
              </a:rPr>
              <a:t> </a:t>
            </a:r>
            <a:r>
              <a:rPr sz="1000" spc="-5" dirty="0">
                <a:solidFill>
                  <a:srgbClr val="404040"/>
                </a:solidFill>
                <a:latin typeface="Carlito"/>
                <a:cs typeface="Carlito"/>
              </a:rPr>
              <a:t>DDL</a:t>
            </a:r>
            <a:endParaRPr sz="1000">
              <a:latin typeface="Carlito"/>
              <a:cs typeface="Carlito"/>
            </a:endParaRPr>
          </a:p>
          <a:p>
            <a:pPr marL="295910" indent="-283845">
              <a:lnSpc>
                <a:spcPts val="1190"/>
              </a:lnSpc>
              <a:buFont typeface="Arial"/>
              <a:buChar char="•"/>
              <a:tabLst>
                <a:tab pos="295910" algn="l"/>
                <a:tab pos="296545" algn="l"/>
              </a:tabLst>
            </a:pPr>
            <a:r>
              <a:rPr sz="1000" spc="-5" dirty="0">
                <a:solidFill>
                  <a:srgbClr val="404040"/>
                </a:solidFill>
                <a:latin typeface="Carlito"/>
                <a:cs typeface="Carlito"/>
              </a:rPr>
              <a:t>Base </a:t>
            </a:r>
            <a:r>
              <a:rPr sz="1000" spc="5" dirty="0">
                <a:solidFill>
                  <a:srgbClr val="404040"/>
                </a:solidFill>
                <a:latin typeface="Carlito"/>
                <a:cs typeface="Carlito"/>
              </a:rPr>
              <a:t>de </a:t>
            </a:r>
            <a:r>
              <a:rPr sz="1000" spc="-5" dirty="0">
                <a:solidFill>
                  <a:srgbClr val="404040"/>
                </a:solidFill>
                <a:latin typeface="Carlito"/>
                <a:cs typeface="Carlito"/>
              </a:rPr>
              <a:t>Datos </a:t>
            </a:r>
            <a:r>
              <a:rPr sz="1000" dirty="0">
                <a:solidFill>
                  <a:srgbClr val="404040"/>
                </a:solidFill>
                <a:latin typeface="Carlito"/>
                <a:cs typeface="Carlito"/>
              </a:rPr>
              <a:t>-</a:t>
            </a:r>
            <a:r>
              <a:rPr sz="1000" spc="-80" dirty="0">
                <a:solidFill>
                  <a:srgbClr val="404040"/>
                </a:solidFill>
                <a:latin typeface="Carlito"/>
                <a:cs typeface="Carlito"/>
              </a:rPr>
              <a:t> </a:t>
            </a:r>
            <a:r>
              <a:rPr sz="1000" dirty="0">
                <a:solidFill>
                  <a:srgbClr val="404040"/>
                </a:solidFill>
                <a:latin typeface="Carlito"/>
                <a:cs typeface="Carlito"/>
              </a:rPr>
              <a:t>DML</a:t>
            </a:r>
            <a:endParaRPr sz="1000">
              <a:latin typeface="Carlito"/>
              <a:cs typeface="Carlito"/>
            </a:endParaRPr>
          </a:p>
          <a:p>
            <a:pPr marL="295910" indent="-283845">
              <a:lnSpc>
                <a:spcPts val="1195"/>
              </a:lnSpc>
              <a:buClr>
                <a:srgbClr val="404040"/>
              </a:buClr>
              <a:buFont typeface="Arial"/>
              <a:buChar char="•"/>
              <a:tabLst>
                <a:tab pos="295910" algn="l"/>
                <a:tab pos="296545" algn="l"/>
              </a:tabLst>
            </a:pPr>
            <a:r>
              <a:rPr sz="1000" u="sng" dirty="0">
                <a:solidFill>
                  <a:srgbClr val="252525"/>
                </a:solidFill>
                <a:uFill>
                  <a:solidFill>
                    <a:srgbClr val="252525"/>
                  </a:solidFill>
                </a:uFill>
                <a:latin typeface="Carlito"/>
                <a:cs typeface="Carlito"/>
                <a:hlinkClick r:id="rId6"/>
              </a:rPr>
              <a:t>Entregables </a:t>
            </a:r>
            <a:r>
              <a:rPr sz="1000" u="sng" spc="-5" dirty="0">
                <a:solidFill>
                  <a:srgbClr val="252525"/>
                </a:solidFill>
                <a:uFill>
                  <a:solidFill>
                    <a:srgbClr val="252525"/>
                  </a:solidFill>
                </a:uFill>
                <a:latin typeface="Carlito"/>
                <a:cs typeface="Carlito"/>
                <a:hlinkClick r:id="rId6"/>
              </a:rPr>
              <a:t>4to</a:t>
            </a:r>
            <a:r>
              <a:rPr sz="1000" u="sng" spc="-70" dirty="0">
                <a:solidFill>
                  <a:srgbClr val="252525"/>
                </a:solidFill>
                <a:uFill>
                  <a:solidFill>
                    <a:srgbClr val="252525"/>
                  </a:solidFill>
                </a:uFill>
                <a:latin typeface="Carlito"/>
                <a:cs typeface="Carlito"/>
                <a:hlinkClick r:id="rId6"/>
              </a:rPr>
              <a:t> </a:t>
            </a:r>
            <a:r>
              <a:rPr sz="1000" u="sng" dirty="0">
                <a:solidFill>
                  <a:srgbClr val="252525"/>
                </a:solidFill>
                <a:uFill>
                  <a:solidFill>
                    <a:srgbClr val="252525"/>
                  </a:solidFill>
                </a:uFill>
                <a:latin typeface="Carlito"/>
                <a:cs typeface="Carlito"/>
                <a:hlinkClick r:id="rId6"/>
              </a:rPr>
              <a:t>Trim</a:t>
            </a:r>
            <a:endParaRPr sz="1000">
              <a:latin typeface="Carlito"/>
              <a:cs typeface="Carlito"/>
            </a:endParaRPr>
          </a:p>
        </p:txBody>
      </p:sp>
      <p:sp>
        <p:nvSpPr>
          <p:cNvPr id="13" name="object 13"/>
          <p:cNvSpPr txBox="1"/>
          <p:nvPr/>
        </p:nvSpPr>
        <p:spPr>
          <a:xfrm>
            <a:off x="3425190" y="2288870"/>
            <a:ext cx="1460500" cy="267335"/>
          </a:xfrm>
          <a:prstGeom prst="rect">
            <a:avLst/>
          </a:prstGeom>
        </p:spPr>
        <p:txBody>
          <a:bodyPr vert="horz" wrap="square" lIns="0" tIns="17145" rIns="0" bIns="0" rtlCol="0">
            <a:spAutoFit/>
          </a:bodyPr>
          <a:lstStyle/>
          <a:p>
            <a:pPr marL="12700">
              <a:lnSpc>
                <a:spcPct val="100000"/>
              </a:lnSpc>
              <a:spcBef>
                <a:spcPts val="135"/>
              </a:spcBef>
            </a:pPr>
            <a:r>
              <a:rPr sz="1550" b="1" spc="15" dirty="0">
                <a:solidFill>
                  <a:srgbClr val="404040"/>
                </a:solidFill>
                <a:latin typeface="Carlito"/>
                <a:cs typeface="Carlito"/>
              </a:rPr>
              <a:t>Quinto</a:t>
            </a:r>
            <a:r>
              <a:rPr sz="1550" b="1" spc="-50" dirty="0">
                <a:solidFill>
                  <a:srgbClr val="404040"/>
                </a:solidFill>
                <a:latin typeface="Carlito"/>
                <a:cs typeface="Carlito"/>
              </a:rPr>
              <a:t> </a:t>
            </a:r>
            <a:r>
              <a:rPr sz="1550" b="1" spc="10" dirty="0">
                <a:solidFill>
                  <a:srgbClr val="404040"/>
                </a:solidFill>
                <a:latin typeface="Carlito"/>
                <a:cs typeface="Carlito"/>
              </a:rPr>
              <a:t>Trimestre</a:t>
            </a:r>
            <a:endParaRPr sz="1550">
              <a:latin typeface="Carlito"/>
              <a:cs typeface="Carlito"/>
            </a:endParaRPr>
          </a:p>
        </p:txBody>
      </p:sp>
      <p:sp>
        <p:nvSpPr>
          <p:cNvPr id="14" name="object 14"/>
          <p:cNvSpPr txBox="1"/>
          <p:nvPr/>
        </p:nvSpPr>
        <p:spPr>
          <a:xfrm>
            <a:off x="3585209" y="2554604"/>
            <a:ext cx="1811655" cy="788035"/>
          </a:xfrm>
          <a:prstGeom prst="rect">
            <a:avLst/>
          </a:prstGeom>
        </p:spPr>
        <p:txBody>
          <a:bodyPr vert="horz" wrap="square" lIns="0" tIns="13335" rIns="0" bIns="0" rtlCol="0">
            <a:spAutoFit/>
          </a:bodyPr>
          <a:lstStyle/>
          <a:p>
            <a:pPr marL="295910" indent="-283845">
              <a:lnSpc>
                <a:spcPts val="1195"/>
              </a:lnSpc>
              <a:spcBef>
                <a:spcPts val="105"/>
              </a:spcBef>
              <a:buClr>
                <a:srgbClr val="404040"/>
              </a:buClr>
              <a:buFont typeface="Arial"/>
              <a:buChar char="•"/>
              <a:tabLst>
                <a:tab pos="295910" algn="l"/>
                <a:tab pos="296545" algn="l"/>
              </a:tabLst>
            </a:pPr>
            <a:r>
              <a:rPr sz="1000" u="sng" spc="-5" dirty="0">
                <a:solidFill>
                  <a:srgbClr val="252525"/>
                </a:solidFill>
                <a:uFill>
                  <a:solidFill>
                    <a:srgbClr val="252525"/>
                  </a:solidFill>
                </a:uFill>
                <a:latin typeface="Carlito"/>
                <a:cs typeface="Carlito"/>
                <a:hlinkClick r:id="rId7"/>
              </a:rPr>
              <a:t>Prototipo </a:t>
            </a:r>
            <a:r>
              <a:rPr sz="1000" u="sng" dirty="0">
                <a:solidFill>
                  <a:srgbClr val="252525"/>
                </a:solidFill>
                <a:uFill>
                  <a:solidFill>
                    <a:srgbClr val="252525"/>
                  </a:solidFill>
                </a:uFill>
                <a:latin typeface="Carlito"/>
                <a:cs typeface="Carlito"/>
                <a:hlinkClick r:id="rId7"/>
              </a:rPr>
              <a:t>No</a:t>
            </a:r>
            <a:r>
              <a:rPr sz="1000" u="sng" spc="-45" dirty="0">
                <a:solidFill>
                  <a:srgbClr val="252525"/>
                </a:solidFill>
                <a:uFill>
                  <a:solidFill>
                    <a:srgbClr val="252525"/>
                  </a:solidFill>
                </a:uFill>
                <a:latin typeface="Carlito"/>
                <a:cs typeface="Carlito"/>
                <a:hlinkClick r:id="rId7"/>
              </a:rPr>
              <a:t> </a:t>
            </a:r>
            <a:r>
              <a:rPr sz="1000" u="sng" dirty="0">
                <a:solidFill>
                  <a:srgbClr val="252525"/>
                </a:solidFill>
                <a:uFill>
                  <a:solidFill>
                    <a:srgbClr val="252525"/>
                  </a:solidFill>
                </a:uFill>
                <a:latin typeface="Carlito"/>
                <a:cs typeface="Carlito"/>
                <a:hlinkClick r:id="rId7"/>
              </a:rPr>
              <a:t>Funciona</a:t>
            </a:r>
            <a:r>
              <a:rPr sz="1000" dirty="0">
                <a:solidFill>
                  <a:srgbClr val="252525"/>
                </a:solidFill>
                <a:latin typeface="Carlito"/>
                <a:cs typeface="Carlito"/>
                <a:hlinkClick r:id="rId8"/>
              </a:rPr>
              <a:t>l</a:t>
            </a:r>
            <a:endParaRPr sz="1000">
              <a:latin typeface="Carlito"/>
              <a:cs typeface="Carlito"/>
            </a:endParaRPr>
          </a:p>
          <a:p>
            <a:pPr marL="295910" indent="-283845">
              <a:lnSpc>
                <a:spcPts val="1195"/>
              </a:lnSpc>
              <a:buFont typeface="Arial"/>
              <a:buChar char="•"/>
              <a:tabLst>
                <a:tab pos="295910" algn="l"/>
                <a:tab pos="296545" algn="l"/>
              </a:tabLst>
            </a:pPr>
            <a:r>
              <a:rPr sz="1000" dirty="0">
                <a:solidFill>
                  <a:srgbClr val="404040"/>
                </a:solidFill>
                <a:latin typeface="Carlito"/>
                <a:cs typeface="Carlito"/>
              </a:rPr>
              <a:t>Manual</a:t>
            </a:r>
            <a:r>
              <a:rPr sz="1000" spc="-35" dirty="0">
                <a:solidFill>
                  <a:srgbClr val="404040"/>
                </a:solidFill>
                <a:latin typeface="Carlito"/>
                <a:cs typeface="Carlito"/>
              </a:rPr>
              <a:t> </a:t>
            </a:r>
            <a:r>
              <a:rPr sz="1000" dirty="0">
                <a:solidFill>
                  <a:srgbClr val="404040"/>
                </a:solidFill>
                <a:latin typeface="Carlito"/>
                <a:cs typeface="Carlito"/>
              </a:rPr>
              <a:t>Técnico</a:t>
            </a:r>
            <a:endParaRPr sz="1000">
              <a:latin typeface="Carlito"/>
              <a:cs typeface="Carlito"/>
            </a:endParaRPr>
          </a:p>
          <a:p>
            <a:pPr marL="295910" indent="-283845">
              <a:lnSpc>
                <a:spcPts val="1195"/>
              </a:lnSpc>
              <a:spcBef>
                <a:spcPts val="25"/>
              </a:spcBef>
              <a:buFont typeface="Arial"/>
              <a:buChar char="•"/>
              <a:tabLst>
                <a:tab pos="295910" algn="l"/>
                <a:tab pos="296545" algn="l"/>
              </a:tabLst>
            </a:pPr>
            <a:r>
              <a:rPr sz="1000" spc="-5" dirty="0">
                <a:solidFill>
                  <a:srgbClr val="404040"/>
                </a:solidFill>
                <a:latin typeface="Carlito"/>
                <a:cs typeface="Carlito"/>
              </a:rPr>
              <a:t>Planeación </a:t>
            </a:r>
            <a:r>
              <a:rPr sz="1000" dirty="0">
                <a:solidFill>
                  <a:srgbClr val="404040"/>
                </a:solidFill>
                <a:latin typeface="Carlito"/>
                <a:cs typeface="Carlito"/>
              </a:rPr>
              <a:t>Pruebas</a:t>
            </a:r>
            <a:r>
              <a:rPr sz="1000" spc="-95" dirty="0">
                <a:solidFill>
                  <a:srgbClr val="404040"/>
                </a:solidFill>
                <a:latin typeface="Carlito"/>
                <a:cs typeface="Carlito"/>
              </a:rPr>
              <a:t> </a:t>
            </a:r>
            <a:r>
              <a:rPr sz="1000" dirty="0">
                <a:solidFill>
                  <a:srgbClr val="404040"/>
                </a:solidFill>
                <a:latin typeface="Carlito"/>
                <a:cs typeface="Carlito"/>
              </a:rPr>
              <a:t>Software</a:t>
            </a:r>
            <a:endParaRPr sz="1000">
              <a:latin typeface="Carlito"/>
              <a:cs typeface="Carlito"/>
            </a:endParaRPr>
          </a:p>
          <a:p>
            <a:pPr marL="295910" indent="-283845">
              <a:lnSpc>
                <a:spcPts val="1190"/>
              </a:lnSpc>
              <a:buClr>
                <a:srgbClr val="404040"/>
              </a:buClr>
              <a:buFont typeface="Arial"/>
              <a:buChar char="•"/>
              <a:tabLst>
                <a:tab pos="295910" algn="l"/>
                <a:tab pos="296545" algn="l"/>
              </a:tabLst>
            </a:pPr>
            <a:r>
              <a:rPr sz="1000" u="sng" dirty="0">
                <a:solidFill>
                  <a:srgbClr val="252525"/>
                </a:solidFill>
                <a:uFill>
                  <a:solidFill>
                    <a:srgbClr val="252525"/>
                  </a:solidFill>
                </a:uFill>
                <a:latin typeface="Carlito"/>
                <a:cs typeface="Carlito"/>
                <a:hlinkClick r:id="rId9"/>
              </a:rPr>
              <a:t>Local App -</a:t>
            </a:r>
            <a:r>
              <a:rPr sz="1000" u="sng" spc="-75" dirty="0">
                <a:solidFill>
                  <a:srgbClr val="252525"/>
                </a:solidFill>
                <a:uFill>
                  <a:solidFill>
                    <a:srgbClr val="252525"/>
                  </a:solidFill>
                </a:uFill>
                <a:latin typeface="Carlito"/>
                <a:cs typeface="Carlito"/>
                <a:hlinkClick r:id="rId9"/>
              </a:rPr>
              <a:t> </a:t>
            </a:r>
            <a:r>
              <a:rPr sz="1000" u="sng" spc="-5" dirty="0">
                <a:solidFill>
                  <a:srgbClr val="252525"/>
                </a:solidFill>
                <a:uFill>
                  <a:solidFill>
                    <a:srgbClr val="252525"/>
                  </a:solidFill>
                </a:uFill>
                <a:latin typeface="Carlito"/>
                <a:cs typeface="Carlito"/>
                <a:hlinkClick r:id="rId9"/>
              </a:rPr>
              <a:t>S.I.</a:t>
            </a:r>
            <a:endParaRPr sz="1000">
              <a:latin typeface="Carlito"/>
              <a:cs typeface="Carlito"/>
            </a:endParaRPr>
          </a:p>
          <a:p>
            <a:pPr marL="295910" indent="-283845">
              <a:lnSpc>
                <a:spcPts val="1195"/>
              </a:lnSpc>
              <a:buClr>
                <a:srgbClr val="404040"/>
              </a:buClr>
              <a:buFont typeface="Arial"/>
              <a:buChar char="•"/>
              <a:tabLst>
                <a:tab pos="295910" algn="l"/>
                <a:tab pos="296545" algn="l"/>
              </a:tabLst>
            </a:pPr>
            <a:r>
              <a:rPr sz="1000" u="sng" dirty="0">
                <a:solidFill>
                  <a:srgbClr val="252525"/>
                </a:solidFill>
                <a:uFill>
                  <a:solidFill>
                    <a:srgbClr val="252525"/>
                  </a:solidFill>
                </a:uFill>
                <a:latin typeface="Carlito"/>
                <a:cs typeface="Carlito"/>
                <a:hlinkClick r:id="rId10"/>
              </a:rPr>
              <a:t>Entregables </a:t>
            </a:r>
            <a:r>
              <a:rPr sz="1000" u="sng" spc="-5" dirty="0">
                <a:solidFill>
                  <a:srgbClr val="252525"/>
                </a:solidFill>
                <a:uFill>
                  <a:solidFill>
                    <a:srgbClr val="252525"/>
                  </a:solidFill>
                </a:uFill>
                <a:latin typeface="Carlito"/>
                <a:cs typeface="Carlito"/>
                <a:hlinkClick r:id="rId10"/>
              </a:rPr>
              <a:t>5to</a:t>
            </a:r>
            <a:r>
              <a:rPr sz="1000" u="sng" spc="-15" dirty="0">
                <a:solidFill>
                  <a:srgbClr val="252525"/>
                </a:solidFill>
                <a:uFill>
                  <a:solidFill>
                    <a:srgbClr val="252525"/>
                  </a:solidFill>
                </a:uFill>
                <a:latin typeface="Carlito"/>
                <a:cs typeface="Carlito"/>
                <a:hlinkClick r:id="rId10"/>
              </a:rPr>
              <a:t> </a:t>
            </a:r>
            <a:r>
              <a:rPr sz="1000" u="sng" dirty="0">
                <a:solidFill>
                  <a:srgbClr val="252525"/>
                </a:solidFill>
                <a:uFill>
                  <a:solidFill>
                    <a:srgbClr val="252525"/>
                  </a:solidFill>
                </a:uFill>
                <a:latin typeface="Carlito"/>
                <a:cs typeface="Carlito"/>
                <a:hlinkClick r:id="rId10"/>
              </a:rPr>
              <a:t>Trim</a:t>
            </a:r>
            <a:endParaRPr sz="1000">
              <a:latin typeface="Carlito"/>
              <a:cs typeface="Carlito"/>
            </a:endParaRPr>
          </a:p>
        </p:txBody>
      </p:sp>
      <p:sp>
        <p:nvSpPr>
          <p:cNvPr id="15" name="object 15"/>
          <p:cNvSpPr txBox="1"/>
          <p:nvPr/>
        </p:nvSpPr>
        <p:spPr>
          <a:xfrm>
            <a:off x="3425190" y="3465017"/>
            <a:ext cx="1341755" cy="267335"/>
          </a:xfrm>
          <a:prstGeom prst="rect">
            <a:avLst/>
          </a:prstGeom>
        </p:spPr>
        <p:txBody>
          <a:bodyPr vert="horz" wrap="square" lIns="0" tIns="17145" rIns="0" bIns="0" rtlCol="0">
            <a:spAutoFit/>
          </a:bodyPr>
          <a:lstStyle/>
          <a:p>
            <a:pPr marL="12700">
              <a:lnSpc>
                <a:spcPct val="100000"/>
              </a:lnSpc>
              <a:spcBef>
                <a:spcPts val="135"/>
              </a:spcBef>
            </a:pPr>
            <a:r>
              <a:rPr sz="1550" b="1" dirty="0">
                <a:solidFill>
                  <a:srgbClr val="404040"/>
                </a:solidFill>
                <a:latin typeface="Carlito"/>
                <a:cs typeface="Carlito"/>
              </a:rPr>
              <a:t>Sexto</a:t>
            </a:r>
            <a:r>
              <a:rPr sz="1550" b="1" spc="20" dirty="0">
                <a:solidFill>
                  <a:srgbClr val="404040"/>
                </a:solidFill>
                <a:latin typeface="Carlito"/>
                <a:cs typeface="Carlito"/>
              </a:rPr>
              <a:t> </a:t>
            </a:r>
            <a:r>
              <a:rPr sz="1550" b="1" spc="5" dirty="0">
                <a:solidFill>
                  <a:srgbClr val="404040"/>
                </a:solidFill>
                <a:latin typeface="Carlito"/>
                <a:cs typeface="Carlito"/>
              </a:rPr>
              <a:t>Trimestre</a:t>
            </a:r>
            <a:endParaRPr sz="1550">
              <a:latin typeface="Carlito"/>
              <a:cs typeface="Carlito"/>
            </a:endParaRPr>
          </a:p>
        </p:txBody>
      </p:sp>
      <p:sp>
        <p:nvSpPr>
          <p:cNvPr id="16" name="object 16"/>
          <p:cNvSpPr txBox="1"/>
          <p:nvPr/>
        </p:nvSpPr>
        <p:spPr>
          <a:xfrm>
            <a:off x="3585209" y="3730878"/>
            <a:ext cx="2068195" cy="1250315"/>
          </a:xfrm>
          <a:prstGeom prst="rect">
            <a:avLst/>
          </a:prstGeom>
        </p:spPr>
        <p:txBody>
          <a:bodyPr vert="horz" wrap="square" lIns="0" tIns="13335" rIns="0" bIns="0" rtlCol="0">
            <a:spAutoFit/>
          </a:bodyPr>
          <a:lstStyle/>
          <a:p>
            <a:pPr marL="295910" indent="-283845">
              <a:lnSpc>
                <a:spcPct val="100000"/>
              </a:lnSpc>
              <a:spcBef>
                <a:spcPts val="105"/>
              </a:spcBef>
              <a:buFont typeface="Arial"/>
              <a:buChar char="•"/>
              <a:tabLst>
                <a:tab pos="295910" algn="l"/>
                <a:tab pos="296545" algn="l"/>
              </a:tabLst>
            </a:pPr>
            <a:r>
              <a:rPr sz="1000" spc="-15" dirty="0">
                <a:solidFill>
                  <a:srgbClr val="404040"/>
                </a:solidFill>
                <a:latin typeface="Carlito"/>
                <a:cs typeface="Carlito"/>
              </a:rPr>
              <a:t>Plan </a:t>
            </a:r>
            <a:r>
              <a:rPr sz="1000" spc="5" dirty="0">
                <a:solidFill>
                  <a:srgbClr val="404040"/>
                </a:solidFill>
                <a:latin typeface="Carlito"/>
                <a:cs typeface="Carlito"/>
              </a:rPr>
              <a:t>de</a:t>
            </a:r>
            <a:r>
              <a:rPr sz="1000" spc="-5" dirty="0">
                <a:solidFill>
                  <a:srgbClr val="404040"/>
                </a:solidFill>
                <a:latin typeface="Carlito"/>
                <a:cs typeface="Carlito"/>
              </a:rPr>
              <a:t> Instalación</a:t>
            </a:r>
            <a:endParaRPr sz="1000">
              <a:latin typeface="Carlito"/>
              <a:cs typeface="Carlito"/>
            </a:endParaRPr>
          </a:p>
          <a:p>
            <a:pPr marL="295910" indent="-283845">
              <a:lnSpc>
                <a:spcPts val="1195"/>
              </a:lnSpc>
              <a:spcBef>
                <a:spcPts val="25"/>
              </a:spcBef>
              <a:buFont typeface="Arial"/>
              <a:buChar char="•"/>
              <a:tabLst>
                <a:tab pos="295910" algn="l"/>
                <a:tab pos="296545" algn="l"/>
              </a:tabLst>
            </a:pPr>
            <a:r>
              <a:rPr sz="1000" spc="-15" dirty="0">
                <a:solidFill>
                  <a:srgbClr val="404040"/>
                </a:solidFill>
                <a:latin typeface="Carlito"/>
                <a:cs typeface="Carlito"/>
              </a:rPr>
              <a:t>Plan </a:t>
            </a:r>
            <a:r>
              <a:rPr sz="1000" spc="5" dirty="0">
                <a:solidFill>
                  <a:srgbClr val="404040"/>
                </a:solidFill>
                <a:latin typeface="Carlito"/>
                <a:cs typeface="Carlito"/>
              </a:rPr>
              <a:t>de</a:t>
            </a:r>
            <a:r>
              <a:rPr sz="1000" spc="-5" dirty="0">
                <a:solidFill>
                  <a:srgbClr val="404040"/>
                </a:solidFill>
                <a:latin typeface="Carlito"/>
                <a:cs typeface="Carlito"/>
              </a:rPr>
              <a:t> Respaldo</a:t>
            </a:r>
            <a:endParaRPr sz="1000">
              <a:latin typeface="Carlito"/>
              <a:cs typeface="Carlito"/>
            </a:endParaRPr>
          </a:p>
          <a:p>
            <a:pPr marL="295910" indent="-283845">
              <a:lnSpc>
                <a:spcPts val="1190"/>
              </a:lnSpc>
              <a:buFont typeface="Arial"/>
              <a:buChar char="•"/>
              <a:tabLst>
                <a:tab pos="295910" algn="l"/>
                <a:tab pos="296545" algn="l"/>
              </a:tabLst>
            </a:pPr>
            <a:r>
              <a:rPr sz="1000" spc="-15" dirty="0">
                <a:solidFill>
                  <a:srgbClr val="404040"/>
                </a:solidFill>
                <a:latin typeface="Carlito"/>
                <a:cs typeface="Carlito"/>
              </a:rPr>
              <a:t>Plan </a:t>
            </a:r>
            <a:r>
              <a:rPr sz="1000" spc="5" dirty="0">
                <a:solidFill>
                  <a:srgbClr val="404040"/>
                </a:solidFill>
                <a:latin typeface="Carlito"/>
                <a:cs typeface="Carlito"/>
              </a:rPr>
              <a:t>de </a:t>
            </a:r>
            <a:r>
              <a:rPr sz="1000" spc="-5" dirty="0">
                <a:solidFill>
                  <a:srgbClr val="404040"/>
                </a:solidFill>
                <a:latin typeface="Carlito"/>
                <a:cs typeface="Carlito"/>
              </a:rPr>
              <a:t>Migración</a:t>
            </a:r>
            <a:r>
              <a:rPr sz="1000" spc="-20" dirty="0">
                <a:solidFill>
                  <a:srgbClr val="404040"/>
                </a:solidFill>
                <a:latin typeface="Carlito"/>
                <a:cs typeface="Carlito"/>
              </a:rPr>
              <a:t> </a:t>
            </a:r>
            <a:r>
              <a:rPr sz="1000" spc="-5" dirty="0">
                <a:solidFill>
                  <a:srgbClr val="404040"/>
                </a:solidFill>
                <a:latin typeface="Carlito"/>
                <a:cs typeface="Carlito"/>
              </a:rPr>
              <a:t>Datos</a:t>
            </a:r>
            <a:endParaRPr sz="1000">
              <a:latin typeface="Carlito"/>
              <a:cs typeface="Carlito"/>
            </a:endParaRPr>
          </a:p>
          <a:p>
            <a:pPr marL="295910" indent="-283845">
              <a:lnSpc>
                <a:spcPts val="1195"/>
              </a:lnSpc>
              <a:buFont typeface="Arial"/>
              <a:buChar char="•"/>
              <a:tabLst>
                <a:tab pos="295910" algn="l"/>
                <a:tab pos="296545" algn="l"/>
              </a:tabLst>
            </a:pPr>
            <a:r>
              <a:rPr sz="1000" dirty="0">
                <a:solidFill>
                  <a:srgbClr val="404040"/>
                </a:solidFill>
                <a:latin typeface="Carlito"/>
                <a:cs typeface="Carlito"/>
              </a:rPr>
              <a:t>Manual </a:t>
            </a:r>
            <a:r>
              <a:rPr sz="1000" spc="5" dirty="0">
                <a:solidFill>
                  <a:srgbClr val="404040"/>
                </a:solidFill>
                <a:latin typeface="Carlito"/>
                <a:cs typeface="Carlito"/>
              </a:rPr>
              <a:t>de</a:t>
            </a:r>
            <a:r>
              <a:rPr sz="1000" spc="-85" dirty="0">
                <a:solidFill>
                  <a:srgbClr val="404040"/>
                </a:solidFill>
                <a:latin typeface="Carlito"/>
                <a:cs typeface="Carlito"/>
              </a:rPr>
              <a:t> </a:t>
            </a:r>
            <a:r>
              <a:rPr sz="1000" dirty="0">
                <a:solidFill>
                  <a:srgbClr val="404040"/>
                </a:solidFill>
                <a:latin typeface="Carlito"/>
                <a:cs typeface="Carlito"/>
              </a:rPr>
              <a:t>Usuario</a:t>
            </a:r>
            <a:endParaRPr sz="1000">
              <a:latin typeface="Carlito"/>
              <a:cs typeface="Carlito"/>
            </a:endParaRPr>
          </a:p>
          <a:p>
            <a:pPr marL="295910" indent="-283845">
              <a:lnSpc>
                <a:spcPts val="1195"/>
              </a:lnSpc>
              <a:spcBef>
                <a:spcPts val="25"/>
              </a:spcBef>
              <a:buFont typeface="Arial"/>
              <a:buChar char="•"/>
              <a:tabLst>
                <a:tab pos="295910" algn="l"/>
                <a:tab pos="296545" algn="l"/>
              </a:tabLst>
            </a:pPr>
            <a:r>
              <a:rPr sz="1000" dirty="0">
                <a:solidFill>
                  <a:srgbClr val="404040"/>
                </a:solidFill>
                <a:latin typeface="Carlito"/>
                <a:cs typeface="Carlito"/>
              </a:rPr>
              <a:t>Manual </a:t>
            </a:r>
            <a:r>
              <a:rPr sz="1000" spc="5" dirty="0">
                <a:solidFill>
                  <a:srgbClr val="404040"/>
                </a:solidFill>
                <a:latin typeface="Carlito"/>
                <a:cs typeface="Carlito"/>
              </a:rPr>
              <a:t>de</a:t>
            </a:r>
            <a:r>
              <a:rPr sz="1000" spc="-80" dirty="0">
                <a:solidFill>
                  <a:srgbClr val="404040"/>
                </a:solidFill>
                <a:latin typeface="Carlito"/>
                <a:cs typeface="Carlito"/>
              </a:rPr>
              <a:t> </a:t>
            </a:r>
            <a:r>
              <a:rPr sz="1000" dirty="0">
                <a:solidFill>
                  <a:srgbClr val="404040"/>
                </a:solidFill>
                <a:latin typeface="Carlito"/>
                <a:cs typeface="Carlito"/>
              </a:rPr>
              <a:t>Operación</a:t>
            </a:r>
            <a:endParaRPr sz="1000">
              <a:latin typeface="Carlito"/>
              <a:cs typeface="Carlito"/>
            </a:endParaRPr>
          </a:p>
          <a:p>
            <a:pPr marL="295910" indent="-283845">
              <a:lnSpc>
                <a:spcPts val="1190"/>
              </a:lnSpc>
              <a:buFont typeface="Arial"/>
              <a:buChar char="•"/>
              <a:tabLst>
                <a:tab pos="295910" algn="l"/>
                <a:tab pos="296545" algn="l"/>
              </a:tabLst>
            </a:pPr>
            <a:r>
              <a:rPr sz="1000" dirty="0">
                <a:solidFill>
                  <a:srgbClr val="404040"/>
                </a:solidFill>
                <a:latin typeface="Carlito"/>
                <a:cs typeface="Carlito"/>
              </a:rPr>
              <a:t>Documentación Pruebas</a:t>
            </a:r>
            <a:r>
              <a:rPr sz="1000" spc="-135" dirty="0">
                <a:solidFill>
                  <a:srgbClr val="404040"/>
                </a:solidFill>
                <a:latin typeface="Carlito"/>
                <a:cs typeface="Carlito"/>
              </a:rPr>
              <a:t> </a:t>
            </a:r>
            <a:r>
              <a:rPr sz="1000" dirty="0">
                <a:solidFill>
                  <a:srgbClr val="404040"/>
                </a:solidFill>
                <a:latin typeface="Carlito"/>
                <a:cs typeface="Carlito"/>
              </a:rPr>
              <a:t>Software</a:t>
            </a:r>
            <a:endParaRPr sz="1000">
              <a:latin typeface="Carlito"/>
              <a:cs typeface="Carlito"/>
            </a:endParaRPr>
          </a:p>
          <a:p>
            <a:pPr marL="295910" indent="-283845">
              <a:lnSpc>
                <a:spcPts val="1195"/>
              </a:lnSpc>
              <a:buFont typeface="Arial"/>
              <a:buChar char="•"/>
              <a:tabLst>
                <a:tab pos="295910" algn="l"/>
                <a:tab pos="296545" algn="l"/>
              </a:tabLst>
            </a:pPr>
            <a:r>
              <a:rPr sz="1000" dirty="0">
                <a:solidFill>
                  <a:srgbClr val="404040"/>
                </a:solidFill>
                <a:latin typeface="Carlito"/>
                <a:cs typeface="Carlito"/>
              </a:rPr>
              <a:t>Despliegue app - S.I.</a:t>
            </a:r>
            <a:r>
              <a:rPr sz="1000" spc="-80" dirty="0">
                <a:solidFill>
                  <a:srgbClr val="404040"/>
                </a:solidFill>
                <a:latin typeface="Carlito"/>
                <a:cs typeface="Carlito"/>
              </a:rPr>
              <a:t> </a:t>
            </a:r>
            <a:r>
              <a:rPr sz="1000" dirty="0">
                <a:solidFill>
                  <a:srgbClr val="404040"/>
                </a:solidFill>
                <a:latin typeface="Carlito"/>
                <a:cs typeface="Carlito"/>
              </a:rPr>
              <a:t>1er</a:t>
            </a:r>
            <a:endParaRPr sz="1000">
              <a:latin typeface="Carlito"/>
              <a:cs typeface="Carlito"/>
            </a:endParaRPr>
          </a:p>
          <a:p>
            <a:pPr marL="295910" indent="-283845">
              <a:lnSpc>
                <a:spcPct val="100000"/>
              </a:lnSpc>
              <a:spcBef>
                <a:spcPts val="25"/>
              </a:spcBef>
              <a:buClr>
                <a:srgbClr val="404040"/>
              </a:buClr>
              <a:buFont typeface="Arial"/>
              <a:buChar char="•"/>
              <a:tabLst>
                <a:tab pos="295910" algn="l"/>
                <a:tab pos="296545" algn="l"/>
              </a:tabLst>
            </a:pPr>
            <a:r>
              <a:rPr sz="1000" u="sng" dirty="0">
                <a:solidFill>
                  <a:srgbClr val="252525"/>
                </a:solidFill>
                <a:uFill>
                  <a:solidFill>
                    <a:srgbClr val="252525"/>
                  </a:solidFill>
                </a:uFill>
                <a:latin typeface="Carlito"/>
                <a:cs typeface="Carlito"/>
                <a:hlinkClick r:id="rId11"/>
              </a:rPr>
              <a:t>Entregables </a:t>
            </a:r>
            <a:r>
              <a:rPr sz="1000" u="sng" spc="-5" dirty="0">
                <a:solidFill>
                  <a:srgbClr val="252525"/>
                </a:solidFill>
                <a:uFill>
                  <a:solidFill>
                    <a:srgbClr val="252525"/>
                  </a:solidFill>
                </a:uFill>
                <a:latin typeface="Carlito"/>
                <a:cs typeface="Carlito"/>
                <a:hlinkClick r:id="rId11"/>
              </a:rPr>
              <a:t>6to</a:t>
            </a:r>
            <a:r>
              <a:rPr sz="1000" u="sng" spc="-15" dirty="0">
                <a:solidFill>
                  <a:srgbClr val="252525"/>
                </a:solidFill>
                <a:uFill>
                  <a:solidFill>
                    <a:srgbClr val="252525"/>
                  </a:solidFill>
                </a:uFill>
                <a:latin typeface="Carlito"/>
                <a:cs typeface="Carlito"/>
                <a:hlinkClick r:id="rId11"/>
              </a:rPr>
              <a:t> </a:t>
            </a:r>
            <a:r>
              <a:rPr sz="1000" u="sng" dirty="0">
                <a:solidFill>
                  <a:srgbClr val="252525"/>
                </a:solidFill>
                <a:uFill>
                  <a:solidFill>
                    <a:srgbClr val="252525"/>
                  </a:solidFill>
                </a:uFill>
                <a:latin typeface="Carlito"/>
                <a:cs typeface="Carlito"/>
                <a:hlinkClick r:id="rId11"/>
              </a:rPr>
              <a:t>Trim</a:t>
            </a:r>
            <a:endParaRPr sz="1000">
              <a:latin typeface="Carlito"/>
              <a:cs typeface="Carlito"/>
            </a:endParaRPr>
          </a:p>
        </p:txBody>
      </p:sp>
      <p:sp>
        <p:nvSpPr>
          <p:cNvPr id="17" name="object 17"/>
          <p:cNvSpPr txBox="1"/>
          <p:nvPr/>
        </p:nvSpPr>
        <p:spPr>
          <a:xfrm>
            <a:off x="6163817" y="1081278"/>
            <a:ext cx="1574165" cy="267335"/>
          </a:xfrm>
          <a:prstGeom prst="rect">
            <a:avLst/>
          </a:prstGeom>
        </p:spPr>
        <p:txBody>
          <a:bodyPr vert="horz" wrap="square" lIns="0" tIns="16510" rIns="0" bIns="0" rtlCol="0">
            <a:spAutoFit/>
          </a:bodyPr>
          <a:lstStyle/>
          <a:p>
            <a:pPr marL="12700">
              <a:lnSpc>
                <a:spcPct val="100000"/>
              </a:lnSpc>
              <a:spcBef>
                <a:spcPts val="130"/>
              </a:spcBef>
            </a:pPr>
            <a:r>
              <a:rPr sz="1550" b="1" spc="15" dirty="0">
                <a:solidFill>
                  <a:srgbClr val="404040"/>
                </a:solidFill>
                <a:latin typeface="Carlito"/>
                <a:cs typeface="Carlito"/>
              </a:rPr>
              <a:t>Séptimo</a:t>
            </a:r>
            <a:r>
              <a:rPr sz="1550" b="1" spc="-45" dirty="0">
                <a:solidFill>
                  <a:srgbClr val="404040"/>
                </a:solidFill>
                <a:latin typeface="Carlito"/>
                <a:cs typeface="Carlito"/>
              </a:rPr>
              <a:t> </a:t>
            </a:r>
            <a:r>
              <a:rPr sz="1550" b="1" spc="10" dirty="0">
                <a:solidFill>
                  <a:srgbClr val="404040"/>
                </a:solidFill>
                <a:latin typeface="Carlito"/>
                <a:cs typeface="Carlito"/>
              </a:rPr>
              <a:t>Trimestre</a:t>
            </a:r>
            <a:endParaRPr sz="1550">
              <a:latin typeface="Carlito"/>
              <a:cs typeface="Carlito"/>
            </a:endParaRPr>
          </a:p>
        </p:txBody>
      </p:sp>
      <p:sp>
        <p:nvSpPr>
          <p:cNvPr id="18" name="object 18"/>
          <p:cNvSpPr txBox="1"/>
          <p:nvPr/>
        </p:nvSpPr>
        <p:spPr>
          <a:xfrm>
            <a:off x="6323838" y="1346149"/>
            <a:ext cx="2062480" cy="788035"/>
          </a:xfrm>
          <a:prstGeom prst="rect">
            <a:avLst/>
          </a:prstGeom>
        </p:spPr>
        <p:txBody>
          <a:bodyPr vert="horz" wrap="square" lIns="0" tIns="13970" rIns="0" bIns="0" rtlCol="0">
            <a:spAutoFit/>
          </a:bodyPr>
          <a:lstStyle/>
          <a:p>
            <a:pPr marL="295910" indent="-283845">
              <a:lnSpc>
                <a:spcPts val="1195"/>
              </a:lnSpc>
              <a:spcBef>
                <a:spcPts val="110"/>
              </a:spcBef>
              <a:buFont typeface="Arial"/>
              <a:buChar char="•"/>
              <a:tabLst>
                <a:tab pos="295910" algn="l"/>
                <a:tab pos="296545" algn="l"/>
              </a:tabLst>
            </a:pPr>
            <a:r>
              <a:rPr sz="1000" spc="5" dirty="0">
                <a:solidFill>
                  <a:srgbClr val="404040"/>
                </a:solidFill>
                <a:latin typeface="Carlito"/>
                <a:cs typeface="Carlito"/>
              </a:rPr>
              <a:t>Informe de</a:t>
            </a:r>
            <a:r>
              <a:rPr sz="1000" spc="-100" dirty="0">
                <a:solidFill>
                  <a:srgbClr val="404040"/>
                </a:solidFill>
                <a:latin typeface="Carlito"/>
                <a:cs typeface="Carlito"/>
              </a:rPr>
              <a:t> </a:t>
            </a:r>
            <a:r>
              <a:rPr sz="1000" spc="-5" dirty="0">
                <a:solidFill>
                  <a:srgbClr val="404040"/>
                </a:solidFill>
                <a:latin typeface="Carlito"/>
                <a:cs typeface="Carlito"/>
              </a:rPr>
              <a:t>Distribución</a:t>
            </a:r>
            <a:endParaRPr sz="1000">
              <a:latin typeface="Carlito"/>
              <a:cs typeface="Carlito"/>
            </a:endParaRPr>
          </a:p>
          <a:p>
            <a:pPr marL="295910" indent="-283845">
              <a:lnSpc>
                <a:spcPts val="1195"/>
              </a:lnSpc>
              <a:buFont typeface="Arial"/>
              <a:buChar char="•"/>
              <a:tabLst>
                <a:tab pos="295910" algn="l"/>
                <a:tab pos="296545" algn="l"/>
              </a:tabLst>
            </a:pPr>
            <a:r>
              <a:rPr sz="1000" dirty="0">
                <a:solidFill>
                  <a:srgbClr val="404040"/>
                </a:solidFill>
                <a:latin typeface="Carlito"/>
                <a:cs typeface="Carlito"/>
              </a:rPr>
              <a:t>Cuadro </a:t>
            </a:r>
            <a:r>
              <a:rPr sz="1000" spc="-5" dirty="0">
                <a:solidFill>
                  <a:srgbClr val="404040"/>
                </a:solidFill>
                <a:latin typeface="Carlito"/>
                <a:cs typeface="Carlito"/>
              </a:rPr>
              <a:t>Comparativo</a:t>
            </a:r>
            <a:r>
              <a:rPr sz="1000" spc="-120" dirty="0">
                <a:solidFill>
                  <a:srgbClr val="404040"/>
                </a:solidFill>
                <a:latin typeface="Carlito"/>
                <a:cs typeface="Carlito"/>
              </a:rPr>
              <a:t> </a:t>
            </a:r>
            <a:r>
              <a:rPr sz="1000" spc="5" dirty="0">
                <a:solidFill>
                  <a:srgbClr val="404040"/>
                </a:solidFill>
                <a:latin typeface="Carlito"/>
                <a:cs typeface="Carlito"/>
              </a:rPr>
              <a:t>Proveedores</a:t>
            </a:r>
            <a:endParaRPr sz="1000">
              <a:latin typeface="Carlito"/>
              <a:cs typeface="Carlito"/>
            </a:endParaRPr>
          </a:p>
          <a:p>
            <a:pPr marL="295910" indent="-283845">
              <a:lnSpc>
                <a:spcPts val="1195"/>
              </a:lnSpc>
              <a:spcBef>
                <a:spcPts val="25"/>
              </a:spcBef>
              <a:buFont typeface="Arial"/>
              <a:buChar char="•"/>
              <a:tabLst>
                <a:tab pos="295910" algn="l"/>
                <a:tab pos="296545" algn="l"/>
              </a:tabLst>
            </a:pPr>
            <a:r>
              <a:rPr sz="1000" dirty="0">
                <a:solidFill>
                  <a:srgbClr val="404040"/>
                </a:solidFill>
                <a:latin typeface="Carlito"/>
                <a:cs typeface="Carlito"/>
              </a:rPr>
              <a:t>Contratos </a:t>
            </a:r>
            <a:r>
              <a:rPr sz="1000" spc="5" dirty="0">
                <a:solidFill>
                  <a:srgbClr val="404040"/>
                </a:solidFill>
                <a:latin typeface="Carlito"/>
                <a:cs typeface="Carlito"/>
              </a:rPr>
              <a:t>de</a:t>
            </a:r>
            <a:r>
              <a:rPr sz="1000" spc="-60" dirty="0">
                <a:solidFill>
                  <a:srgbClr val="404040"/>
                </a:solidFill>
                <a:latin typeface="Carlito"/>
                <a:cs typeface="Carlito"/>
              </a:rPr>
              <a:t> </a:t>
            </a:r>
            <a:r>
              <a:rPr sz="1000" dirty="0">
                <a:solidFill>
                  <a:srgbClr val="404040"/>
                </a:solidFill>
                <a:latin typeface="Carlito"/>
                <a:cs typeface="Carlito"/>
              </a:rPr>
              <a:t>Software</a:t>
            </a:r>
            <a:endParaRPr sz="1000">
              <a:latin typeface="Carlito"/>
              <a:cs typeface="Carlito"/>
            </a:endParaRPr>
          </a:p>
          <a:p>
            <a:pPr marL="295910" indent="-283845">
              <a:lnSpc>
                <a:spcPts val="1190"/>
              </a:lnSpc>
              <a:buFont typeface="Arial"/>
              <a:buChar char="•"/>
              <a:tabLst>
                <a:tab pos="295910" algn="l"/>
                <a:tab pos="296545" algn="l"/>
              </a:tabLst>
            </a:pPr>
            <a:r>
              <a:rPr sz="1000" spc="-5" dirty="0">
                <a:solidFill>
                  <a:srgbClr val="404040"/>
                </a:solidFill>
                <a:latin typeface="Carlito"/>
                <a:cs typeface="Carlito"/>
              </a:rPr>
              <a:t>Despliegue app </a:t>
            </a:r>
            <a:r>
              <a:rPr sz="1000" dirty="0">
                <a:solidFill>
                  <a:srgbClr val="404040"/>
                </a:solidFill>
                <a:latin typeface="Carlito"/>
                <a:cs typeface="Carlito"/>
              </a:rPr>
              <a:t>- </a:t>
            </a:r>
            <a:r>
              <a:rPr sz="1000" spc="-5" dirty="0">
                <a:solidFill>
                  <a:srgbClr val="404040"/>
                </a:solidFill>
                <a:latin typeface="Carlito"/>
                <a:cs typeface="Carlito"/>
              </a:rPr>
              <a:t>S.I.</a:t>
            </a:r>
            <a:r>
              <a:rPr sz="1000" spc="-45" dirty="0">
                <a:solidFill>
                  <a:srgbClr val="404040"/>
                </a:solidFill>
                <a:latin typeface="Carlito"/>
                <a:cs typeface="Carlito"/>
              </a:rPr>
              <a:t> </a:t>
            </a:r>
            <a:r>
              <a:rPr sz="1000" dirty="0">
                <a:solidFill>
                  <a:srgbClr val="404040"/>
                </a:solidFill>
                <a:latin typeface="Carlito"/>
                <a:cs typeface="Carlito"/>
              </a:rPr>
              <a:t>2do</a:t>
            </a:r>
            <a:endParaRPr sz="1000">
              <a:latin typeface="Carlito"/>
              <a:cs typeface="Carlito"/>
            </a:endParaRPr>
          </a:p>
          <a:p>
            <a:pPr marL="295910" indent="-283845">
              <a:lnSpc>
                <a:spcPts val="1195"/>
              </a:lnSpc>
              <a:buClr>
                <a:srgbClr val="404040"/>
              </a:buClr>
              <a:buFont typeface="Arial"/>
              <a:buChar char="•"/>
              <a:tabLst>
                <a:tab pos="295910" algn="l"/>
                <a:tab pos="296545" algn="l"/>
              </a:tabLst>
            </a:pPr>
            <a:r>
              <a:rPr sz="1000" u="sng" dirty="0">
                <a:solidFill>
                  <a:srgbClr val="252525"/>
                </a:solidFill>
                <a:uFill>
                  <a:solidFill>
                    <a:srgbClr val="252525"/>
                  </a:solidFill>
                </a:uFill>
                <a:latin typeface="Carlito"/>
                <a:cs typeface="Carlito"/>
                <a:hlinkClick r:id="rId12"/>
              </a:rPr>
              <a:t>Entregables </a:t>
            </a:r>
            <a:r>
              <a:rPr sz="1000" u="sng" spc="-5" dirty="0">
                <a:solidFill>
                  <a:srgbClr val="252525"/>
                </a:solidFill>
                <a:uFill>
                  <a:solidFill>
                    <a:srgbClr val="252525"/>
                  </a:solidFill>
                </a:uFill>
                <a:latin typeface="Carlito"/>
                <a:cs typeface="Carlito"/>
                <a:hlinkClick r:id="rId12"/>
              </a:rPr>
              <a:t>7mo</a:t>
            </a:r>
            <a:r>
              <a:rPr sz="1000" u="sng" spc="-20" dirty="0">
                <a:solidFill>
                  <a:srgbClr val="252525"/>
                </a:solidFill>
                <a:uFill>
                  <a:solidFill>
                    <a:srgbClr val="252525"/>
                  </a:solidFill>
                </a:uFill>
                <a:latin typeface="Carlito"/>
                <a:cs typeface="Carlito"/>
                <a:hlinkClick r:id="rId12"/>
              </a:rPr>
              <a:t> </a:t>
            </a:r>
            <a:r>
              <a:rPr sz="1000" u="sng" dirty="0">
                <a:solidFill>
                  <a:srgbClr val="252525"/>
                </a:solidFill>
                <a:uFill>
                  <a:solidFill>
                    <a:srgbClr val="252525"/>
                  </a:solidFill>
                </a:uFill>
                <a:latin typeface="Carlito"/>
                <a:cs typeface="Carlito"/>
                <a:hlinkClick r:id="rId12"/>
              </a:rPr>
              <a:t>Trim</a:t>
            </a:r>
            <a:endParaRPr sz="1000">
              <a:latin typeface="Carlito"/>
              <a:cs typeface="Carlito"/>
            </a:endParaRPr>
          </a:p>
        </p:txBody>
      </p:sp>
      <p:sp>
        <p:nvSpPr>
          <p:cNvPr id="19" name="object 19"/>
          <p:cNvSpPr txBox="1"/>
          <p:nvPr/>
        </p:nvSpPr>
        <p:spPr>
          <a:xfrm>
            <a:off x="6163817" y="2440305"/>
            <a:ext cx="1470660" cy="267335"/>
          </a:xfrm>
          <a:prstGeom prst="rect">
            <a:avLst/>
          </a:prstGeom>
        </p:spPr>
        <p:txBody>
          <a:bodyPr vert="horz" wrap="square" lIns="0" tIns="17145" rIns="0" bIns="0" rtlCol="0">
            <a:spAutoFit/>
          </a:bodyPr>
          <a:lstStyle/>
          <a:p>
            <a:pPr marL="12700">
              <a:lnSpc>
                <a:spcPct val="100000"/>
              </a:lnSpc>
              <a:spcBef>
                <a:spcPts val="135"/>
              </a:spcBef>
            </a:pPr>
            <a:r>
              <a:rPr sz="1550" b="1" spc="5" dirty="0">
                <a:solidFill>
                  <a:srgbClr val="404040"/>
                </a:solidFill>
                <a:latin typeface="Carlito"/>
                <a:cs typeface="Carlito"/>
              </a:rPr>
              <a:t>Octavo</a:t>
            </a:r>
            <a:r>
              <a:rPr sz="1550" b="1" dirty="0">
                <a:solidFill>
                  <a:srgbClr val="404040"/>
                </a:solidFill>
                <a:latin typeface="Carlito"/>
                <a:cs typeface="Carlito"/>
              </a:rPr>
              <a:t> </a:t>
            </a:r>
            <a:r>
              <a:rPr sz="1550" b="1" spc="10" dirty="0">
                <a:solidFill>
                  <a:srgbClr val="404040"/>
                </a:solidFill>
                <a:latin typeface="Carlito"/>
                <a:cs typeface="Carlito"/>
              </a:rPr>
              <a:t>Trimestre</a:t>
            </a:r>
            <a:endParaRPr sz="1550">
              <a:latin typeface="Carlito"/>
              <a:cs typeface="Carlito"/>
            </a:endParaRPr>
          </a:p>
        </p:txBody>
      </p:sp>
      <p:sp>
        <p:nvSpPr>
          <p:cNvPr id="20" name="object 20"/>
          <p:cNvSpPr txBox="1"/>
          <p:nvPr/>
        </p:nvSpPr>
        <p:spPr>
          <a:xfrm>
            <a:off x="6323838" y="2705861"/>
            <a:ext cx="1997075" cy="943610"/>
          </a:xfrm>
          <a:prstGeom prst="rect">
            <a:avLst/>
          </a:prstGeom>
        </p:spPr>
        <p:txBody>
          <a:bodyPr vert="horz" wrap="square" lIns="0" tIns="13335" rIns="0" bIns="0" rtlCol="0">
            <a:spAutoFit/>
          </a:bodyPr>
          <a:lstStyle/>
          <a:p>
            <a:pPr marL="295910" indent="-283845">
              <a:lnSpc>
                <a:spcPct val="100000"/>
              </a:lnSpc>
              <a:spcBef>
                <a:spcPts val="105"/>
              </a:spcBef>
              <a:buFont typeface="Arial"/>
              <a:buChar char="•"/>
              <a:tabLst>
                <a:tab pos="295910" algn="l"/>
                <a:tab pos="296545" algn="l"/>
              </a:tabLst>
            </a:pPr>
            <a:r>
              <a:rPr sz="1000" dirty="0">
                <a:solidFill>
                  <a:srgbClr val="404040"/>
                </a:solidFill>
                <a:latin typeface="Carlito"/>
                <a:cs typeface="Carlito"/>
              </a:rPr>
              <a:t>Cronograma </a:t>
            </a:r>
            <a:r>
              <a:rPr sz="1000" spc="5" dirty="0">
                <a:solidFill>
                  <a:srgbClr val="404040"/>
                </a:solidFill>
                <a:latin typeface="Carlito"/>
                <a:cs typeface="Carlito"/>
              </a:rPr>
              <a:t>de </a:t>
            </a:r>
            <a:r>
              <a:rPr sz="1000" spc="-5" dirty="0">
                <a:solidFill>
                  <a:srgbClr val="404040"/>
                </a:solidFill>
                <a:latin typeface="Carlito"/>
                <a:cs typeface="Carlito"/>
              </a:rPr>
              <a:t>Actividades</a:t>
            </a:r>
            <a:r>
              <a:rPr sz="1000" spc="-160" dirty="0">
                <a:solidFill>
                  <a:srgbClr val="404040"/>
                </a:solidFill>
                <a:latin typeface="Carlito"/>
                <a:cs typeface="Carlito"/>
              </a:rPr>
              <a:t> </a:t>
            </a:r>
            <a:r>
              <a:rPr sz="1000" spc="-5" dirty="0">
                <a:solidFill>
                  <a:srgbClr val="404040"/>
                </a:solidFill>
                <a:latin typeface="Carlito"/>
                <a:cs typeface="Carlito"/>
              </a:rPr>
              <a:t>Final</a:t>
            </a:r>
            <a:endParaRPr sz="1000">
              <a:latin typeface="Carlito"/>
              <a:cs typeface="Carlito"/>
            </a:endParaRPr>
          </a:p>
          <a:p>
            <a:pPr marL="295910" indent="-283845">
              <a:lnSpc>
                <a:spcPts val="1195"/>
              </a:lnSpc>
              <a:spcBef>
                <a:spcPts val="25"/>
              </a:spcBef>
              <a:buFont typeface="Arial"/>
              <a:buChar char="•"/>
              <a:tabLst>
                <a:tab pos="295910" algn="l"/>
                <a:tab pos="296545" algn="l"/>
              </a:tabLst>
            </a:pPr>
            <a:r>
              <a:rPr sz="1000" dirty="0">
                <a:solidFill>
                  <a:srgbClr val="404040"/>
                </a:solidFill>
                <a:latin typeface="Carlito"/>
                <a:cs typeface="Carlito"/>
              </a:rPr>
              <a:t>Manual </a:t>
            </a:r>
            <a:r>
              <a:rPr sz="1000" spc="5" dirty="0">
                <a:solidFill>
                  <a:srgbClr val="404040"/>
                </a:solidFill>
                <a:latin typeface="Carlito"/>
                <a:cs typeface="Carlito"/>
              </a:rPr>
              <a:t>de </a:t>
            </a:r>
            <a:r>
              <a:rPr sz="1000" dirty="0">
                <a:solidFill>
                  <a:srgbClr val="404040"/>
                </a:solidFill>
                <a:latin typeface="Carlito"/>
                <a:cs typeface="Carlito"/>
              </a:rPr>
              <a:t>Usuario</a:t>
            </a:r>
            <a:r>
              <a:rPr sz="1000" spc="-135" dirty="0">
                <a:solidFill>
                  <a:srgbClr val="404040"/>
                </a:solidFill>
                <a:latin typeface="Carlito"/>
                <a:cs typeface="Carlito"/>
              </a:rPr>
              <a:t> </a:t>
            </a:r>
            <a:r>
              <a:rPr sz="1000" spc="-5" dirty="0">
                <a:solidFill>
                  <a:srgbClr val="404040"/>
                </a:solidFill>
                <a:latin typeface="Carlito"/>
                <a:cs typeface="Carlito"/>
              </a:rPr>
              <a:t>Final</a:t>
            </a:r>
            <a:endParaRPr sz="1000">
              <a:latin typeface="Carlito"/>
              <a:cs typeface="Carlito"/>
            </a:endParaRPr>
          </a:p>
          <a:p>
            <a:pPr marL="295910" indent="-283845">
              <a:lnSpc>
                <a:spcPts val="1190"/>
              </a:lnSpc>
              <a:buFont typeface="Arial"/>
              <a:buChar char="•"/>
              <a:tabLst>
                <a:tab pos="295910" algn="l"/>
                <a:tab pos="296545" algn="l"/>
              </a:tabLst>
            </a:pPr>
            <a:r>
              <a:rPr sz="1000" dirty="0">
                <a:solidFill>
                  <a:srgbClr val="404040"/>
                </a:solidFill>
                <a:latin typeface="Carlito"/>
                <a:cs typeface="Carlito"/>
              </a:rPr>
              <a:t>Manual </a:t>
            </a:r>
            <a:r>
              <a:rPr sz="1000" spc="5" dirty="0">
                <a:solidFill>
                  <a:srgbClr val="404040"/>
                </a:solidFill>
                <a:latin typeface="Carlito"/>
                <a:cs typeface="Carlito"/>
              </a:rPr>
              <a:t>de </a:t>
            </a:r>
            <a:r>
              <a:rPr sz="1000" dirty="0">
                <a:solidFill>
                  <a:srgbClr val="404040"/>
                </a:solidFill>
                <a:latin typeface="Carlito"/>
                <a:cs typeface="Carlito"/>
              </a:rPr>
              <a:t>Operación</a:t>
            </a:r>
            <a:r>
              <a:rPr sz="1000" spc="-130" dirty="0">
                <a:solidFill>
                  <a:srgbClr val="404040"/>
                </a:solidFill>
                <a:latin typeface="Carlito"/>
                <a:cs typeface="Carlito"/>
              </a:rPr>
              <a:t> </a:t>
            </a:r>
            <a:r>
              <a:rPr sz="1000" spc="-5" dirty="0">
                <a:solidFill>
                  <a:srgbClr val="404040"/>
                </a:solidFill>
                <a:latin typeface="Carlito"/>
                <a:cs typeface="Carlito"/>
              </a:rPr>
              <a:t>Final</a:t>
            </a:r>
            <a:endParaRPr sz="1000">
              <a:latin typeface="Carlito"/>
              <a:cs typeface="Carlito"/>
            </a:endParaRPr>
          </a:p>
          <a:p>
            <a:pPr marL="295910" indent="-283845">
              <a:lnSpc>
                <a:spcPts val="1195"/>
              </a:lnSpc>
              <a:buFont typeface="Arial"/>
              <a:buChar char="•"/>
              <a:tabLst>
                <a:tab pos="295910" algn="l"/>
                <a:tab pos="296545" algn="l"/>
              </a:tabLst>
            </a:pPr>
            <a:r>
              <a:rPr sz="1000" dirty="0">
                <a:solidFill>
                  <a:srgbClr val="404040"/>
                </a:solidFill>
                <a:latin typeface="Carlito"/>
                <a:cs typeface="Carlito"/>
              </a:rPr>
              <a:t>Modelo </a:t>
            </a:r>
            <a:r>
              <a:rPr sz="1000" spc="5" dirty="0">
                <a:solidFill>
                  <a:srgbClr val="404040"/>
                </a:solidFill>
                <a:latin typeface="Carlito"/>
                <a:cs typeface="Carlito"/>
              </a:rPr>
              <a:t>de </a:t>
            </a:r>
            <a:r>
              <a:rPr sz="1000" spc="-10" dirty="0">
                <a:solidFill>
                  <a:srgbClr val="404040"/>
                </a:solidFill>
                <a:latin typeface="Carlito"/>
                <a:cs typeface="Carlito"/>
              </a:rPr>
              <a:t>Calidad</a:t>
            </a:r>
            <a:r>
              <a:rPr sz="1000" spc="-70" dirty="0">
                <a:solidFill>
                  <a:srgbClr val="404040"/>
                </a:solidFill>
                <a:latin typeface="Carlito"/>
                <a:cs typeface="Carlito"/>
              </a:rPr>
              <a:t> </a:t>
            </a:r>
            <a:r>
              <a:rPr sz="1000" dirty="0">
                <a:solidFill>
                  <a:srgbClr val="404040"/>
                </a:solidFill>
                <a:latin typeface="Carlito"/>
                <a:cs typeface="Carlito"/>
              </a:rPr>
              <a:t>Software</a:t>
            </a:r>
            <a:endParaRPr sz="1000">
              <a:latin typeface="Carlito"/>
              <a:cs typeface="Carlito"/>
            </a:endParaRPr>
          </a:p>
          <a:p>
            <a:pPr marL="295910" indent="-283845">
              <a:lnSpc>
                <a:spcPts val="1195"/>
              </a:lnSpc>
              <a:spcBef>
                <a:spcPts val="25"/>
              </a:spcBef>
              <a:buFont typeface="Arial"/>
              <a:buChar char="•"/>
              <a:tabLst>
                <a:tab pos="295910" algn="l"/>
                <a:tab pos="296545" algn="l"/>
              </a:tabLst>
            </a:pPr>
            <a:r>
              <a:rPr sz="1000" dirty="0">
                <a:solidFill>
                  <a:srgbClr val="404040"/>
                </a:solidFill>
                <a:latin typeface="Carlito"/>
                <a:cs typeface="Carlito"/>
              </a:rPr>
              <a:t>Despliegue app - </a:t>
            </a:r>
            <a:r>
              <a:rPr sz="1000" spc="-5" dirty="0">
                <a:solidFill>
                  <a:srgbClr val="404040"/>
                </a:solidFill>
                <a:latin typeface="Carlito"/>
                <a:cs typeface="Carlito"/>
              </a:rPr>
              <a:t>S.I.</a:t>
            </a:r>
            <a:r>
              <a:rPr sz="1000" spc="-80" dirty="0">
                <a:solidFill>
                  <a:srgbClr val="404040"/>
                </a:solidFill>
                <a:latin typeface="Carlito"/>
                <a:cs typeface="Carlito"/>
              </a:rPr>
              <a:t> </a:t>
            </a:r>
            <a:r>
              <a:rPr sz="1000" spc="-5" dirty="0">
                <a:solidFill>
                  <a:srgbClr val="404040"/>
                </a:solidFill>
                <a:latin typeface="Carlito"/>
                <a:cs typeface="Carlito"/>
              </a:rPr>
              <a:t>Final</a:t>
            </a:r>
            <a:endParaRPr sz="1000">
              <a:latin typeface="Carlito"/>
              <a:cs typeface="Carlito"/>
            </a:endParaRPr>
          </a:p>
          <a:p>
            <a:pPr marL="295910" indent="-283845">
              <a:lnSpc>
                <a:spcPts val="1195"/>
              </a:lnSpc>
              <a:buClr>
                <a:srgbClr val="404040"/>
              </a:buClr>
              <a:buFont typeface="Arial"/>
              <a:buChar char="•"/>
              <a:tabLst>
                <a:tab pos="295910" algn="l"/>
                <a:tab pos="296545" algn="l"/>
              </a:tabLst>
            </a:pPr>
            <a:r>
              <a:rPr sz="1000" u="sng" dirty="0">
                <a:solidFill>
                  <a:srgbClr val="252525"/>
                </a:solidFill>
                <a:uFill>
                  <a:solidFill>
                    <a:srgbClr val="252525"/>
                  </a:solidFill>
                </a:uFill>
                <a:latin typeface="Carlito"/>
                <a:cs typeface="Carlito"/>
                <a:hlinkClick r:id="rId13"/>
              </a:rPr>
              <a:t>Entregables 8vo</a:t>
            </a:r>
            <a:r>
              <a:rPr sz="1000" u="sng" spc="-50" dirty="0">
                <a:solidFill>
                  <a:srgbClr val="252525"/>
                </a:solidFill>
                <a:uFill>
                  <a:solidFill>
                    <a:srgbClr val="252525"/>
                  </a:solidFill>
                </a:uFill>
                <a:latin typeface="Carlito"/>
                <a:cs typeface="Carlito"/>
                <a:hlinkClick r:id="rId13"/>
              </a:rPr>
              <a:t> </a:t>
            </a:r>
            <a:r>
              <a:rPr sz="1000" u="sng" dirty="0">
                <a:solidFill>
                  <a:srgbClr val="252525"/>
                </a:solidFill>
                <a:uFill>
                  <a:solidFill>
                    <a:srgbClr val="252525"/>
                  </a:solidFill>
                </a:uFill>
                <a:latin typeface="Carlito"/>
                <a:cs typeface="Carlito"/>
                <a:hlinkClick r:id="rId13"/>
              </a:rPr>
              <a:t>Trim</a:t>
            </a:r>
            <a:endParaRPr sz="1000">
              <a:latin typeface="Carlito"/>
              <a:cs typeface="Carlito"/>
            </a:endParaRPr>
          </a:p>
        </p:txBody>
      </p:sp>
      <p:pic>
        <p:nvPicPr>
          <p:cNvPr id="21" name="Imagen 20">
            <a:extLst>
              <a:ext uri="{FF2B5EF4-FFF2-40B4-BE49-F238E27FC236}">
                <a16:creationId xmlns:a16="http://schemas.microsoft.com/office/drawing/2014/main" id="{D39709E2-54F0-4C18-B9A3-E2A0060A2041}"/>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153399" y="4348156"/>
            <a:ext cx="762000" cy="698015"/>
          </a:xfrm>
          <a:prstGeom prst="rect">
            <a:avLst/>
          </a:prstGeom>
        </p:spPr>
      </p:pic>
    </p:spTree>
    <p:extLst>
      <p:ext uri="{BB962C8B-B14F-4D97-AF65-F5344CB8AC3E}">
        <p14:creationId xmlns:p14="http://schemas.microsoft.com/office/powerpoint/2010/main" val="417375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8B9B38EA-731A-430B-A785-02963BE5D5BD}"/>
              </a:ext>
            </a:extLst>
          </p:cNvPr>
          <p:cNvPicPr>
            <a:picLocks noChangeAspect="1"/>
          </p:cNvPicPr>
          <p:nvPr/>
        </p:nvPicPr>
        <p:blipFill rotWithShape="1">
          <a:blip r:embed="rId2">
            <a:extLst>
              <a:ext uri="{28A0092B-C50C-407E-A947-70E740481C1C}">
                <a14:useLocalDpi xmlns:a14="http://schemas.microsoft.com/office/drawing/2010/main" val="0"/>
              </a:ext>
            </a:extLst>
          </a:blip>
          <a:srcRect b="7407"/>
          <a:stretch/>
        </p:blipFill>
        <p:spPr>
          <a:xfrm>
            <a:off x="4800601" y="858329"/>
            <a:ext cx="4343400" cy="3810000"/>
          </a:xfrm>
          <a:prstGeom prst="rect">
            <a:avLst/>
          </a:prstGeom>
        </p:spPr>
      </p:pic>
      <p:sp>
        <p:nvSpPr>
          <p:cNvPr id="6" name="object 6"/>
          <p:cNvSpPr txBox="1">
            <a:spLocks noGrp="1"/>
          </p:cNvSpPr>
          <p:nvPr>
            <p:ph type="title"/>
          </p:nvPr>
        </p:nvSpPr>
        <p:spPr>
          <a:xfrm>
            <a:off x="850798" y="1224229"/>
            <a:ext cx="2440940" cy="574675"/>
          </a:xfrm>
          <a:prstGeom prst="rect">
            <a:avLst/>
          </a:prstGeom>
        </p:spPr>
        <p:txBody>
          <a:bodyPr vert="horz" wrap="square" lIns="0" tIns="12700" rIns="0" bIns="0" rtlCol="0">
            <a:spAutoFit/>
          </a:bodyPr>
          <a:lstStyle/>
          <a:p>
            <a:pPr marL="12700">
              <a:lnSpc>
                <a:spcPct val="100000"/>
              </a:lnSpc>
              <a:spcBef>
                <a:spcPts val="100"/>
              </a:spcBef>
            </a:pPr>
            <a:r>
              <a:rPr sz="3600" dirty="0"/>
              <a:t>I</a:t>
            </a:r>
            <a:r>
              <a:rPr sz="3600" spc="-20" dirty="0"/>
              <a:t>n</a:t>
            </a:r>
            <a:r>
              <a:rPr sz="3600" dirty="0"/>
              <a:t>trod</a:t>
            </a:r>
            <a:r>
              <a:rPr sz="3600" spc="10" dirty="0"/>
              <a:t>u</a:t>
            </a:r>
            <a:r>
              <a:rPr sz="3600" spc="-5" dirty="0"/>
              <a:t>c</a:t>
            </a:r>
            <a:r>
              <a:rPr sz="3600" spc="5" dirty="0"/>
              <a:t>c</a:t>
            </a:r>
            <a:r>
              <a:rPr sz="3600" spc="10" dirty="0"/>
              <a:t>i</a:t>
            </a:r>
            <a:r>
              <a:rPr sz="3600" dirty="0"/>
              <a:t>ón</a:t>
            </a:r>
            <a:endParaRPr sz="3600"/>
          </a:p>
        </p:txBody>
      </p:sp>
      <p:sp>
        <p:nvSpPr>
          <p:cNvPr id="7" name="object 7"/>
          <p:cNvSpPr txBox="1"/>
          <p:nvPr/>
        </p:nvSpPr>
        <p:spPr>
          <a:xfrm>
            <a:off x="850798" y="2140077"/>
            <a:ext cx="3589020" cy="2189702"/>
          </a:xfrm>
          <a:prstGeom prst="rect">
            <a:avLst/>
          </a:prstGeom>
        </p:spPr>
        <p:txBody>
          <a:bodyPr vert="horz" wrap="square" lIns="0" tIns="17145" rIns="0" bIns="0" rtlCol="0">
            <a:spAutoFit/>
          </a:bodyPr>
          <a:lstStyle/>
          <a:p>
            <a:pPr marL="12700">
              <a:lnSpc>
                <a:spcPct val="100000"/>
              </a:lnSpc>
              <a:spcBef>
                <a:spcPts val="135"/>
              </a:spcBef>
            </a:pPr>
            <a:r>
              <a:rPr lang="es-ES" sz="1550" spc="15" dirty="0">
                <a:latin typeface="Arial"/>
                <a:cs typeface="Arial"/>
              </a:rPr>
              <a:t>En esta presentación daremos a conocer la gestión inicial realizada para el desarrollo de nuestro sistema de información SAIA.</a:t>
            </a:r>
          </a:p>
          <a:p>
            <a:pPr marL="12700">
              <a:lnSpc>
                <a:spcPct val="100000"/>
              </a:lnSpc>
              <a:spcBef>
                <a:spcPts val="135"/>
              </a:spcBef>
            </a:pPr>
            <a:endParaRPr lang="es-ES" sz="1550" spc="15" dirty="0">
              <a:solidFill>
                <a:srgbClr val="404040"/>
              </a:solidFill>
              <a:latin typeface="Arial"/>
              <a:cs typeface="Arial"/>
            </a:endParaRPr>
          </a:p>
          <a:p>
            <a:pPr marL="12700">
              <a:lnSpc>
                <a:spcPct val="100000"/>
              </a:lnSpc>
              <a:spcBef>
                <a:spcPts val="135"/>
              </a:spcBef>
            </a:pPr>
            <a:r>
              <a:rPr lang="es-ES" sz="1550" dirty="0">
                <a:latin typeface="Arial"/>
                <a:cs typeface="Arial"/>
              </a:rPr>
              <a:t>Desde el problema detectado, el planteamiento de los objetivos para el desarrollo hasta la gestión de entregables del trimestre.</a:t>
            </a:r>
            <a:endParaRPr sz="1550" dirty="0">
              <a:latin typeface="Arial"/>
              <a:cs typeface="Arial"/>
            </a:endParaRPr>
          </a:p>
        </p:txBody>
      </p:sp>
      <p:sp>
        <p:nvSpPr>
          <p:cNvPr id="8" name="object 8"/>
          <p:cNvSpPr/>
          <p:nvPr/>
        </p:nvSpPr>
        <p:spPr>
          <a:xfrm>
            <a:off x="859536" y="1897379"/>
            <a:ext cx="718185" cy="45720"/>
          </a:xfrm>
          <a:custGeom>
            <a:avLst/>
            <a:gdLst/>
            <a:ahLst/>
            <a:cxnLst/>
            <a:rect l="l" t="t" r="r" b="b"/>
            <a:pathLst>
              <a:path w="718185" h="45719">
                <a:moveTo>
                  <a:pt x="717804" y="0"/>
                </a:moveTo>
                <a:lnTo>
                  <a:pt x="0" y="0"/>
                </a:lnTo>
                <a:lnTo>
                  <a:pt x="0" y="45719"/>
                </a:lnTo>
                <a:lnTo>
                  <a:pt x="717804" y="45719"/>
                </a:lnTo>
                <a:lnTo>
                  <a:pt x="717804" y="0"/>
                </a:lnTo>
                <a:close/>
              </a:path>
            </a:pathLst>
          </a:custGeom>
          <a:solidFill>
            <a:srgbClr val="FF6600"/>
          </a:solidFill>
        </p:spPr>
        <p:txBody>
          <a:bodyPr wrap="square" lIns="0" tIns="0" rIns="0" bIns="0" rtlCol="0"/>
          <a:lstStyle/>
          <a:p>
            <a:endParaRPr/>
          </a:p>
        </p:txBody>
      </p:sp>
      <p:pic>
        <p:nvPicPr>
          <p:cNvPr id="9" name="Imagen 8">
            <a:extLst>
              <a:ext uri="{FF2B5EF4-FFF2-40B4-BE49-F238E27FC236}">
                <a16:creationId xmlns:a16="http://schemas.microsoft.com/office/drawing/2014/main" id="{2C0A8105-4C78-4508-8344-E61012A290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400" y="4171950"/>
            <a:ext cx="838200" cy="76781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70253" y="1077544"/>
            <a:ext cx="3110865" cy="755650"/>
          </a:xfrm>
          <a:prstGeom prst="rect">
            <a:avLst/>
          </a:prstGeom>
        </p:spPr>
        <p:txBody>
          <a:bodyPr vert="horz" wrap="square" lIns="0" tIns="11430" rIns="0" bIns="0" rtlCol="0">
            <a:spAutoFit/>
          </a:bodyPr>
          <a:lstStyle/>
          <a:p>
            <a:pPr marL="12700">
              <a:lnSpc>
                <a:spcPct val="100000"/>
              </a:lnSpc>
              <a:spcBef>
                <a:spcPts val="90"/>
              </a:spcBef>
            </a:pPr>
            <a:r>
              <a:rPr sz="4800" spc="-15" dirty="0">
                <a:solidFill>
                  <a:srgbClr val="FFFFFF"/>
                </a:solidFill>
              </a:rPr>
              <a:t>CONTENIDO</a:t>
            </a:r>
            <a:endParaRPr sz="4800"/>
          </a:p>
        </p:txBody>
      </p:sp>
      <p:sp>
        <p:nvSpPr>
          <p:cNvPr id="4" name="object 4"/>
          <p:cNvSpPr txBox="1"/>
          <p:nvPr/>
        </p:nvSpPr>
        <p:spPr>
          <a:xfrm>
            <a:off x="1597533" y="2154377"/>
            <a:ext cx="2079625" cy="1398905"/>
          </a:xfrm>
          <a:prstGeom prst="rect">
            <a:avLst/>
          </a:prstGeom>
        </p:spPr>
        <p:txBody>
          <a:bodyPr vert="horz" wrap="square" lIns="0" tIns="12700" rIns="0" bIns="0" rtlCol="0">
            <a:spAutoFit/>
          </a:bodyPr>
          <a:lstStyle/>
          <a:p>
            <a:pPr marL="12700" marR="903605">
              <a:lnSpc>
                <a:spcPct val="100000"/>
              </a:lnSpc>
              <a:spcBef>
                <a:spcPts val="100"/>
              </a:spcBef>
            </a:pPr>
            <a:r>
              <a:rPr sz="1800" b="1" u="heavy" spc="-5" dirty="0">
                <a:solidFill>
                  <a:srgbClr val="252525"/>
                </a:solidFill>
                <a:uFill>
                  <a:solidFill>
                    <a:srgbClr val="252525"/>
                  </a:solidFill>
                </a:uFill>
                <a:latin typeface="Carlito"/>
                <a:cs typeface="Carlito"/>
              </a:rPr>
              <a:t>Problema </a:t>
            </a:r>
            <a:r>
              <a:rPr sz="1800" b="1" spc="-5" dirty="0">
                <a:solidFill>
                  <a:srgbClr val="252525"/>
                </a:solidFill>
                <a:latin typeface="Carlito"/>
                <a:cs typeface="Carlito"/>
              </a:rPr>
              <a:t> </a:t>
            </a:r>
            <a:r>
              <a:rPr sz="1800" b="1" u="heavy" spc="-5" dirty="0">
                <a:solidFill>
                  <a:srgbClr val="252525"/>
                </a:solidFill>
                <a:uFill>
                  <a:solidFill>
                    <a:srgbClr val="252525"/>
                  </a:solidFill>
                </a:uFill>
                <a:latin typeface="Carlito"/>
                <a:cs typeface="Carlito"/>
              </a:rPr>
              <a:t>Objetivos </a:t>
            </a:r>
            <a:r>
              <a:rPr sz="1800" b="1" spc="-5" dirty="0">
                <a:solidFill>
                  <a:srgbClr val="252525"/>
                </a:solidFill>
                <a:latin typeface="Carlito"/>
                <a:cs typeface="Carlito"/>
              </a:rPr>
              <a:t> </a:t>
            </a:r>
            <a:r>
              <a:rPr sz="1800" b="1" u="heavy" spc="10" dirty="0">
                <a:solidFill>
                  <a:srgbClr val="252525"/>
                </a:solidFill>
                <a:uFill>
                  <a:solidFill>
                    <a:srgbClr val="252525"/>
                  </a:solidFill>
                </a:uFill>
                <a:latin typeface="Carlito"/>
                <a:cs typeface="Carlito"/>
              </a:rPr>
              <a:t>J</a:t>
            </a:r>
            <a:r>
              <a:rPr sz="1800" b="1" u="heavy" spc="5" dirty="0">
                <a:solidFill>
                  <a:srgbClr val="252525"/>
                </a:solidFill>
                <a:uFill>
                  <a:solidFill>
                    <a:srgbClr val="252525"/>
                  </a:solidFill>
                </a:uFill>
                <a:latin typeface="Carlito"/>
                <a:cs typeface="Carlito"/>
              </a:rPr>
              <a:t>u</a:t>
            </a:r>
            <a:r>
              <a:rPr sz="1800" b="1" u="heavy" spc="-35" dirty="0">
                <a:solidFill>
                  <a:srgbClr val="252525"/>
                </a:solidFill>
                <a:uFill>
                  <a:solidFill>
                    <a:srgbClr val="252525"/>
                  </a:solidFill>
                </a:uFill>
                <a:latin typeface="Carlito"/>
                <a:cs typeface="Carlito"/>
              </a:rPr>
              <a:t>s</a:t>
            </a:r>
            <a:r>
              <a:rPr sz="1800" b="1" u="heavy" spc="-15" dirty="0">
                <a:solidFill>
                  <a:srgbClr val="252525"/>
                </a:solidFill>
                <a:uFill>
                  <a:solidFill>
                    <a:srgbClr val="252525"/>
                  </a:solidFill>
                </a:uFill>
                <a:latin typeface="Carlito"/>
                <a:cs typeface="Carlito"/>
              </a:rPr>
              <a:t>ti</a:t>
            </a:r>
            <a:r>
              <a:rPr sz="1800" b="1" u="heavy" dirty="0">
                <a:solidFill>
                  <a:srgbClr val="252525"/>
                </a:solidFill>
                <a:uFill>
                  <a:solidFill>
                    <a:srgbClr val="252525"/>
                  </a:solidFill>
                </a:uFill>
                <a:latin typeface="Carlito"/>
                <a:cs typeface="Carlito"/>
              </a:rPr>
              <a:t>f</a:t>
            </a:r>
            <a:r>
              <a:rPr sz="1800" b="1" u="heavy" spc="-15" dirty="0">
                <a:solidFill>
                  <a:srgbClr val="252525"/>
                </a:solidFill>
                <a:uFill>
                  <a:solidFill>
                    <a:srgbClr val="252525"/>
                  </a:solidFill>
                </a:uFill>
                <a:latin typeface="Carlito"/>
                <a:cs typeface="Carlito"/>
              </a:rPr>
              <a:t>i</a:t>
            </a:r>
            <a:r>
              <a:rPr sz="1800" b="1" u="heavy" spc="-5" dirty="0">
                <a:solidFill>
                  <a:srgbClr val="252525"/>
                </a:solidFill>
                <a:uFill>
                  <a:solidFill>
                    <a:srgbClr val="252525"/>
                  </a:solidFill>
                </a:uFill>
                <a:latin typeface="Carlito"/>
                <a:cs typeface="Carlito"/>
              </a:rPr>
              <a:t>c</a:t>
            </a:r>
            <a:r>
              <a:rPr sz="1800" b="1" u="heavy" spc="10" dirty="0">
                <a:solidFill>
                  <a:srgbClr val="252525"/>
                </a:solidFill>
                <a:uFill>
                  <a:solidFill>
                    <a:srgbClr val="252525"/>
                  </a:solidFill>
                </a:uFill>
                <a:latin typeface="Carlito"/>
                <a:cs typeface="Carlito"/>
              </a:rPr>
              <a:t>a</a:t>
            </a:r>
            <a:r>
              <a:rPr sz="1800" b="1" u="heavy" spc="-5" dirty="0">
                <a:solidFill>
                  <a:srgbClr val="252525"/>
                </a:solidFill>
                <a:uFill>
                  <a:solidFill>
                    <a:srgbClr val="252525"/>
                  </a:solidFill>
                </a:uFill>
                <a:latin typeface="Carlito"/>
                <a:cs typeface="Carlito"/>
              </a:rPr>
              <a:t>c</a:t>
            </a:r>
            <a:r>
              <a:rPr sz="1800" b="1" u="heavy" spc="-10" dirty="0">
                <a:solidFill>
                  <a:srgbClr val="252525"/>
                </a:solidFill>
                <a:uFill>
                  <a:solidFill>
                    <a:srgbClr val="252525"/>
                  </a:solidFill>
                </a:uFill>
                <a:latin typeface="Carlito"/>
                <a:cs typeface="Carlito"/>
              </a:rPr>
              <a:t>i</a:t>
            </a:r>
            <a:r>
              <a:rPr sz="1800" b="1" u="heavy" dirty="0">
                <a:solidFill>
                  <a:srgbClr val="252525"/>
                </a:solidFill>
                <a:uFill>
                  <a:solidFill>
                    <a:srgbClr val="252525"/>
                  </a:solidFill>
                </a:uFill>
                <a:latin typeface="Carlito"/>
                <a:cs typeface="Carlito"/>
              </a:rPr>
              <a:t>ón </a:t>
            </a:r>
            <a:r>
              <a:rPr sz="1800" b="1" dirty="0">
                <a:solidFill>
                  <a:srgbClr val="252525"/>
                </a:solidFill>
                <a:latin typeface="Carlito"/>
                <a:cs typeface="Carlito"/>
              </a:rPr>
              <a:t> </a:t>
            </a:r>
            <a:r>
              <a:rPr sz="1800" b="1" u="heavy" spc="-5" dirty="0">
                <a:solidFill>
                  <a:srgbClr val="252525"/>
                </a:solidFill>
                <a:uFill>
                  <a:solidFill>
                    <a:srgbClr val="252525"/>
                  </a:solidFill>
                </a:uFill>
                <a:latin typeface="Carlito"/>
                <a:cs typeface="Carlito"/>
              </a:rPr>
              <a:t>Alcance</a:t>
            </a:r>
            <a:endParaRPr sz="1800" dirty="0">
              <a:latin typeface="Carlito"/>
              <a:cs typeface="Carlito"/>
            </a:endParaRPr>
          </a:p>
          <a:p>
            <a:pPr marL="12700">
              <a:lnSpc>
                <a:spcPct val="100000"/>
              </a:lnSpc>
              <a:spcBef>
                <a:spcPts val="10"/>
              </a:spcBef>
            </a:pPr>
            <a:r>
              <a:rPr sz="1800" b="1" u="heavy" spc="-10" dirty="0">
                <a:solidFill>
                  <a:srgbClr val="252525"/>
                </a:solidFill>
                <a:uFill>
                  <a:solidFill>
                    <a:srgbClr val="252525"/>
                  </a:solidFill>
                </a:uFill>
                <a:latin typeface="Carlito"/>
                <a:cs typeface="Carlito"/>
              </a:rPr>
              <a:t>Entregables</a:t>
            </a:r>
            <a:r>
              <a:rPr sz="1800" b="1" u="heavy" spc="-60" dirty="0">
                <a:solidFill>
                  <a:srgbClr val="252525"/>
                </a:solidFill>
                <a:uFill>
                  <a:solidFill>
                    <a:srgbClr val="252525"/>
                  </a:solidFill>
                </a:uFill>
                <a:latin typeface="Carlito"/>
                <a:cs typeface="Carlito"/>
              </a:rPr>
              <a:t> </a:t>
            </a:r>
            <a:r>
              <a:rPr sz="1800" b="1" u="heavy" spc="-25" dirty="0">
                <a:solidFill>
                  <a:srgbClr val="252525"/>
                </a:solidFill>
                <a:uFill>
                  <a:solidFill>
                    <a:srgbClr val="252525"/>
                  </a:solidFill>
                </a:uFill>
                <a:latin typeface="Carlito"/>
                <a:cs typeface="Carlito"/>
              </a:rPr>
              <a:t>Trimestre</a:t>
            </a:r>
            <a:endParaRPr sz="1800" dirty="0">
              <a:latin typeface="Carlito"/>
              <a:cs typeface="Carlito"/>
            </a:endParaRPr>
          </a:p>
        </p:txBody>
      </p:sp>
      <p:sp>
        <p:nvSpPr>
          <p:cNvPr id="5" name="object 5"/>
          <p:cNvSpPr/>
          <p:nvPr/>
        </p:nvSpPr>
        <p:spPr>
          <a:xfrm>
            <a:off x="1280160" y="1979676"/>
            <a:ext cx="718185" cy="45720"/>
          </a:xfrm>
          <a:custGeom>
            <a:avLst/>
            <a:gdLst/>
            <a:ahLst/>
            <a:cxnLst/>
            <a:rect l="l" t="t" r="r" b="b"/>
            <a:pathLst>
              <a:path w="718185" h="45719">
                <a:moveTo>
                  <a:pt x="717804" y="0"/>
                </a:moveTo>
                <a:lnTo>
                  <a:pt x="0" y="0"/>
                </a:lnTo>
                <a:lnTo>
                  <a:pt x="0" y="45719"/>
                </a:lnTo>
                <a:lnTo>
                  <a:pt x="717804" y="45719"/>
                </a:lnTo>
                <a:lnTo>
                  <a:pt x="717804" y="0"/>
                </a:lnTo>
                <a:close/>
              </a:path>
            </a:pathLst>
          </a:custGeom>
          <a:solidFill>
            <a:srgbClr val="FFFFFF"/>
          </a:solidFill>
        </p:spPr>
        <p:txBody>
          <a:bodyPr wrap="square" lIns="0" tIns="0" rIns="0" bIns="0" rtlCol="0"/>
          <a:lstStyle/>
          <a:p>
            <a:endParaRPr/>
          </a:p>
        </p:txBody>
      </p:sp>
      <p:pic>
        <p:nvPicPr>
          <p:cNvPr id="8" name="Imagen 7">
            <a:extLst>
              <a:ext uri="{FF2B5EF4-FFF2-40B4-BE49-F238E27FC236}">
                <a16:creationId xmlns:a16="http://schemas.microsoft.com/office/drawing/2014/main" id="{3988B3CE-B588-48A1-A173-7CF855002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1160606"/>
            <a:ext cx="2829222" cy="282228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73271" y="1627403"/>
            <a:ext cx="2778760" cy="849630"/>
          </a:xfrm>
          <a:prstGeom prst="rect">
            <a:avLst/>
          </a:prstGeom>
        </p:spPr>
        <p:txBody>
          <a:bodyPr vert="horz" wrap="square" lIns="0" tIns="13335" rIns="0" bIns="0" rtlCol="0">
            <a:spAutoFit/>
          </a:bodyPr>
          <a:lstStyle/>
          <a:p>
            <a:pPr marL="12700">
              <a:lnSpc>
                <a:spcPct val="100000"/>
              </a:lnSpc>
              <a:spcBef>
                <a:spcPts val="105"/>
              </a:spcBef>
            </a:pPr>
            <a:r>
              <a:rPr spc="-10" dirty="0"/>
              <a:t>Problema</a:t>
            </a:r>
          </a:p>
        </p:txBody>
      </p:sp>
      <p:sp>
        <p:nvSpPr>
          <p:cNvPr id="3" name="object 3"/>
          <p:cNvSpPr txBox="1"/>
          <p:nvPr/>
        </p:nvSpPr>
        <p:spPr>
          <a:xfrm>
            <a:off x="3573270" y="2713685"/>
            <a:ext cx="4961129" cy="1397819"/>
          </a:xfrm>
          <a:prstGeom prst="rect">
            <a:avLst/>
          </a:prstGeom>
        </p:spPr>
        <p:txBody>
          <a:bodyPr vert="horz" wrap="square" lIns="0" tIns="12700" rIns="0" bIns="0" rtlCol="0">
            <a:spAutoFit/>
          </a:bodyPr>
          <a:lstStyle/>
          <a:p>
            <a:pPr marL="12700">
              <a:lnSpc>
                <a:spcPct val="100000"/>
              </a:lnSpc>
              <a:spcBef>
                <a:spcPts val="100"/>
              </a:spcBef>
            </a:pPr>
            <a:r>
              <a:rPr lang="es-ES" sz="1800" dirty="0">
                <a:latin typeface="Carlito"/>
                <a:cs typeface="Carlito"/>
              </a:rPr>
              <a:t>En la actualidad la información es oro digital para las empresas la falta de formalización de procesos ordenados de recopilación, almacenamiento y sobre todo de análisis de datos generan estancamiento y decrecimiento.</a:t>
            </a:r>
            <a:endParaRPr lang="es-CO" sz="1800" dirty="0">
              <a:latin typeface="Carlito"/>
              <a:cs typeface="Carlito"/>
            </a:endParaRPr>
          </a:p>
        </p:txBody>
      </p:sp>
      <p:sp>
        <p:nvSpPr>
          <p:cNvPr id="4" name="object 4"/>
          <p:cNvSpPr/>
          <p:nvPr/>
        </p:nvSpPr>
        <p:spPr>
          <a:xfrm>
            <a:off x="3579876" y="2542032"/>
            <a:ext cx="718185" cy="45720"/>
          </a:xfrm>
          <a:custGeom>
            <a:avLst/>
            <a:gdLst/>
            <a:ahLst/>
            <a:cxnLst/>
            <a:rect l="l" t="t" r="r" b="b"/>
            <a:pathLst>
              <a:path w="718185" h="45719">
                <a:moveTo>
                  <a:pt x="717803" y="0"/>
                </a:moveTo>
                <a:lnTo>
                  <a:pt x="0" y="0"/>
                </a:lnTo>
                <a:lnTo>
                  <a:pt x="0" y="45719"/>
                </a:lnTo>
                <a:lnTo>
                  <a:pt x="717803" y="45719"/>
                </a:lnTo>
                <a:lnTo>
                  <a:pt x="717803" y="0"/>
                </a:lnTo>
                <a:close/>
              </a:path>
            </a:pathLst>
          </a:custGeom>
          <a:solidFill>
            <a:srgbClr val="FF6600"/>
          </a:solidFill>
        </p:spPr>
        <p:txBody>
          <a:bodyPr wrap="square" lIns="0" tIns="0" rIns="0" bIns="0" rtlCol="0"/>
          <a:lstStyle/>
          <a:p>
            <a:endParaRPr/>
          </a:p>
        </p:txBody>
      </p:sp>
      <p:pic>
        <p:nvPicPr>
          <p:cNvPr id="6" name="Imagen 5">
            <a:extLst>
              <a:ext uri="{FF2B5EF4-FFF2-40B4-BE49-F238E27FC236}">
                <a16:creationId xmlns:a16="http://schemas.microsoft.com/office/drawing/2014/main" id="{A1FA264F-33D6-41BE-9FDD-15F553A9F6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53399" y="4348156"/>
            <a:ext cx="762000" cy="6980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66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61873" y="255473"/>
            <a:ext cx="1859914"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rPr>
              <a:t>P</a:t>
            </a:r>
            <a:r>
              <a:rPr sz="3600" spc="-30" dirty="0">
                <a:solidFill>
                  <a:srgbClr val="FFFFFF"/>
                </a:solidFill>
              </a:rPr>
              <a:t>r</a:t>
            </a:r>
            <a:r>
              <a:rPr sz="3600" dirty="0">
                <a:solidFill>
                  <a:srgbClr val="FFFFFF"/>
                </a:solidFill>
              </a:rPr>
              <a:t>o</a:t>
            </a:r>
            <a:r>
              <a:rPr sz="3600" spc="10" dirty="0">
                <a:solidFill>
                  <a:srgbClr val="FFFFFF"/>
                </a:solidFill>
              </a:rPr>
              <a:t>bl</a:t>
            </a:r>
            <a:r>
              <a:rPr sz="3600" spc="-15" dirty="0">
                <a:solidFill>
                  <a:srgbClr val="FFFFFF"/>
                </a:solidFill>
              </a:rPr>
              <a:t>e</a:t>
            </a:r>
            <a:r>
              <a:rPr sz="3600" spc="-20" dirty="0">
                <a:solidFill>
                  <a:srgbClr val="FFFFFF"/>
                </a:solidFill>
              </a:rPr>
              <a:t>m</a:t>
            </a:r>
            <a:r>
              <a:rPr sz="3600" dirty="0">
                <a:solidFill>
                  <a:srgbClr val="FFFFFF"/>
                </a:solidFill>
              </a:rPr>
              <a:t>a</a:t>
            </a:r>
            <a:endParaRPr sz="3600"/>
          </a:p>
        </p:txBody>
      </p:sp>
      <p:sp>
        <p:nvSpPr>
          <p:cNvPr id="5" name="object 5"/>
          <p:cNvSpPr txBox="1"/>
          <p:nvPr/>
        </p:nvSpPr>
        <p:spPr>
          <a:xfrm>
            <a:off x="685800" y="1504950"/>
            <a:ext cx="8150225" cy="2971326"/>
          </a:xfrm>
          <a:prstGeom prst="rect">
            <a:avLst/>
          </a:prstGeom>
        </p:spPr>
        <p:txBody>
          <a:bodyPr vert="horz" wrap="square" lIns="0" tIns="16510" rIns="0" bIns="0" rtlCol="0">
            <a:spAutoFit/>
          </a:bodyPr>
          <a:lstStyle/>
          <a:p>
            <a:pPr>
              <a:lnSpc>
                <a:spcPct val="100000"/>
              </a:lnSpc>
              <a:spcBef>
                <a:spcPts val="5"/>
              </a:spcBef>
            </a:pPr>
            <a:r>
              <a:rPr lang="es-ES" sz="1600" dirty="0">
                <a:latin typeface="Carlito"/>
                <a:cs typeface="Carlito"/>
              </a:rPr>
              <a:t>     Evidenciamos el problema argumentado inicialmente en la empresa </a:t>
            </a:r>
            <a:r>
              <a:rPr lang="es-ES" sz="1600" b="1" dirty="0">
                <a:latin typeface="Carlito"/>
                <a:cs typeface="Carlito"/>
              </a:rPr>
              <a:t>CENTRO TECNICO AUTOMOTRIZ S.A.S</a:t>
            </a:r>
            <a:r>
              <a:rPr lang="es-ES" sz="1600" dirty="0">
                <a:latin typeface="Carlito"/>
                <a:cs typeface="Carlito"/>
              </a:rPr>
              <a:t> del sector de mantenimiento y reparación automotriz, entidad en crecimiento que no cuenta con los sistemas de información necesarios para llevar a cabo un correcto análisis de sus procesos, por ello nuestra intervención se hará en 3 grandes procesos que desde el instrumento de recolección de datos aplicado (cuestionario) fueron seleccionados como principales, la encuesta fue aplicada al gerente encargado de gestionar en el momento todos los procesos que se realizan en la organización.</a:t>
            </a:r>
          </a:p>
          <a:p>
            <a:pPr>
              <a:lnSpc>
                <a:spcPct val="100000"/>
              </a:lnSpc>
              <a:spcBef>
                <a:spcPts val="5"/>
              </a:spcBef>
            </a:pPr>
            <a:endParaRPr lang="es-ES" sz="1600" dirty="0">
              <a:latin typeface="Carlito"/>
              <a:cs typeface="Carlito"/>
            </a:endParaRPr>
          </a:p>
          <a:p>
            <a:pPr>
              <a:lnSpc>
                <a:spcPct val="100000"/>
              </a:lnSpc>
              <a:spcBef>
                <a:spcPts val="5"/>
              </a:spcBef>
            </a:pPr>
            <a:r>
              <a:rPr lang="es-ES" sz="1600" b="1" dirty="0">
                <a:latin typeface="Carlito"/>
                <a:cs typeface="Carlito"/>
              </a:rPr>
              <a:t>Proceso 1</a:t>
            </a:r>
            <a:r>
              <a:rPr lang="es-ES" sz="1600" dirty="0">
                <a:latin typeface="Carlito"/>
                <a:cs typeface="Carlito"/>
              </a:rPr>
              <a:t>: Realización de inventarios de activos, herramientas, repuestos y materiales</a:t>
            </a:r>
          </a:p>
          <a:p>
            <a:pPr>
              <a:lnSpc>
                <a:spcPct val="100000"/>
              </a:lnSpc>
              <a:spcBef>
                <a:spcPts val="5"/>
              </a:spcBef>
            </a:pPr>
            <a:r>
              <a:rPr lang="es-ES" sz="1600" b="1" dirty="0">
                <a:latin typeface="Carlito"/>
                <a:cs typeface="Carlito"/>
              </a:rPr>
              <a:t>Proceso 2</a:t>
            </a:r>
            <a:r>
              <a:rPr lang="es-ES" sz="1600" dirty="0">
                <a:latin typeface="Carlito"/>
                <a:cs typeface="Carlito"/>
              </a:rPr>
              <a:t>: Compra y venta de repuestos y materiales para mantenimiento, ingresos y gastos.</a:t>
            </a:r>
          </a:p>
          <a:p>
            <a:pPr>
              <a:lnSpc>
                <a:spcPct val="100000"/>
              </a:lnSpc>
              <a:spcBef>
                <a:spcPts val="5"/>
              </a:spcBef>
            </a:pPr>
            <a:r>
              <a:rPr lang="es-ES" sz="1600" b="1" dirty="0">
                <a:latin typeface="Carlito"/>
                <a:cs typeface="Carlito"/>
              </a:rPr>
              <a:t>Proceso 3</a:t>
            </a:r>
            <a:r>
              <a:rPr lang="es-ES" sz="1600" dirty="0">
                <a:latin typeface="Carlito"/>
                <a:cs typeface="Carlito"/>
              </a:rPr>
              <a:t>: Gestión de empleados de la organización.</a:t>
            </a:r>
          </a:p>
          <a:p>
            <a:pPr>
              <a:lnSpc>
                <a:spcPct val="100000"/>
              </a:lnSpc>
              <a:spcBef>
                <a:spcPts val="5"/>
              </a:spcBef>
            </a:pPr>
            <a:endParaRPr sz="1600" dirty="0">
              <a:latin typeface="Carlito"/>
              <a:cs typeface="Carlito"/>
            </a:endParaRPr>
          </a:p>
        </p:txBody>
      </p:sp>
      <p:pic>
        <p:nvPicPr>
          <p:cNvPr id="6" name="Imagen 5">
            <a:extLst>
              <a:ext uri="{FF2B5EF4-FFF2-40B4-BE49-F238E27FC236}">
                <a16:creationId xmlns:a16="http://schemas.microsoft.com/office/drawing/2014/main" id="{FACEF112-20FE-4892-A022-79C4ABEC8E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399" y="4348156"/>
            <a:ext cx="762000" cy="6980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3021691-321F-4688-8DDB-68E2D7D16B10}"/>
              </a:ext>
            </a:extLst>
          </p:cNvPr>
          <p:cNvSpPr>
            <a:spLocks noGrp="1"/>
          </p:cNvSpPr>
          <p:nvPr>
            <p:ph type="body" idx="1"/>
          </p:nvPr>
        </p:nvSpPr>
        <p:spPr>
          <a:xfrm>
            <a:off x="461873" y="1123950"/>
            <a:ext cx="8154670" cy="2893100"/>
          </a:xfrm>
        </p:spPr>
        <p:txBody>
          <a:bodyPr/>
          <a:lstStyle/>
          <a:p>
            <a:pPr marL="285750" indent="-285750">
              <a:buFont typeface="Arial" panose="020B0604020202020204" pitchFamily="34" charset="0"/>
              <a:buChar char="•"/>
            </a:pPr>
            <a:r>
              <a:rPr lang="es-ES" sz="1600" b="1" dirty="0">
                <a:solidFill>
                  <a:schemeClr val="tx1"/>
                </a:solidFill>
                <a:latin typeface="Carlito"/>
                <a:cs typeface="Carlito"/>
              </a:rPr>
              <a:t>Realización de inventarios de activos, herramientas, equipos, repuestos y materiales</a:t>
            </a:r>
          </a:p>
          <a:p>
            <a:endParaRPr lang="es-ES" sz="1600" b="1" dirty="0">
              <a:solidFill>
                <a:schemeClr val="tx1"/>
              </a:solidFill>
              <a:latin typeface="Carlito"/>
              <a:cs typeface="Carlito"/>
            </a:endParaRPr>
          </a:p>
          <a:p>
            <a:r>
              <a:rPr lang="es-ES" sz="1600" b="1" dirty="0">
                <a:solidFill>
                  <a:schemeClr val="tx1"/>
                </a:solidFill>
              </a:rPr>
              <a:t>Descripción</a:t>
            </a:r>
            <a:r>
              <a:rPr lang="es-ES" sz="1600" dirty="0">
                <a:solidFill>
                  <a:schemeClr val="tx1"/>
                </a:solidFill>
              </a:rPr>
              <a:t> : En este proceso se genera la entrada de activos, herramientas, repuestos y materiales que mientras se utilizan en la empresa son inventariados y se encuentran a cargo de un funcionario especifico hasta que este elemento se da de baja, es vendido o es utilizado.</a:t>
            </a:r>
          </a:p>
          <a:p>
            <a:endParaRPr lang="es-ES" sz="1600" dirty="0">
              <a:solidFill>
                <a:schemeClr val="tx1"/>
              </a:solidFill>
            </a:endParaRPr>
          </a:p>
          <a:p>
            <a:r>
              <a:rPr lang="es-ES" sz="1600" dirty="0">
                <a:solidFill>
                  <a:schemeClr val="tx1"/>
                </a:solidFill>
              </a:rPr>
              <a:t>     Este proceso no esta debidamente documentado y sistematizado se lleva en un Excel básico, por lo que existen pocas fuentes de reporte y control generando retrasos por reprocesos al momento de generar un reporte completo del mismo, por lo que es necesario controlar y organizar este proceso de manera automatizada generando reportes de calidad en corto tiempo.</a:t>
            </a:r>
          </a:p>
          <a:p>
            <a:endParaRPr lang="es-ES" sz="1400" dirty="0">
              <a:latin typeface="Carlito"/>
              <a:cs typeface="Carlito"/>
            </a:endParaRPr>
          </a:p>
          <a:p>
            <a:endParaRPr lang="es-ES" sz="1400" dirty="0">
              <a:latin typeface="Carlito"/>
              <a:cs typeface="Carlito"/>
            </a:endParaRPr>
          </a:p>
        </p:txBody>
      </p:sp>
      <p:pic>
        <p:nvPicPr>
          <p:cNvPr id="4" name="Imagen 3">
            <a:extLst>
              <a:ext uri="{FF2B5EF4-FFF2-40B4-BE49-F238E27FC236}">
                <a16:creationId xmlns:a16="http://schemas.microsoft.com/office/drawing/2014/main" id="{F9956145-BA84-4558-A00D-949033537C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53399" y="4348156"/>
            <a:ext cx="762000" cy="698015"/>
          </a:xfrm>
          <a:prstGeom prst="rect">
            <a:avLst/>
          </a:prstGeom>
        </p:spPr>
      </p:pic>
    </p:spTree>
    <p:extLst>
      <p:ext uri="{BB962C8B-B14F-4D97-AF65-F5344CB8AC3E}">
        <p14:creationId xmlns:p14="http://schemas.microsoft.com/office/powerpoint/2010/main" val="3799246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EEBE242-2FC0-46CF-BA27-880222C11870}"/>
              </a:ext>
            </a:extLst>
          </p:cNvPr>
          <p:cNvSpPr>
            <a:spLocks noGrp="1"/>
          </p:cNvSpPr>
          <p:nvPr>
            <p:ph type="body" idx="1"/>
          </p:nvPr>
        </p:nvSpPr>
        <p:spPr>
          <a:xfrm>
            <a:off x="379729" y="1185752"/>
            <a:ext cx="8154670" cy="3162404"/>
          </a:xfrm>
        </p:spPr>
        <p:txBody>
          <a:bodyPr/>
          <a:lstStyle/>
          <a:p>
            <a:pPr marL="285750" indent="-285750">
              <a:buFont typeface="Arial" panose="020B0604020202020204" pitchFamily="34" charset="0"/>
              <a:buChar char="•"/>
            </a:pPr>
            <a:r>
              <a:rPr lang="es-ES" sz="1600" b="1" dirty="0">
                <a:solidFill>
                  <a:schemeClr val="tx1"/>
                </a:solidFill>
                <a:latin typeface="Carlito"/>
                <a:cs typeface="Carlito"/>
              </a:rPr>
              <a:t>Compra y venta de repuestos y materiales para mantenimiento, ingresos y gastos</a:t>
            </a:r>
          </a:p>
          <a:p>
            <a:pPr marL="285750" indent="-285750">
              <a:buFont typeface="Arial" panose="020B0604020202020204" pitchFamily="34" charset="0"/>
              <a:buChar char="•"/>
            </a:pPr>
            <a:endParaRPr lang="es-ES" sz="1600" b="1" dirty="0">
              <a:solidFill>
                <a:schemeClr val="tx1"/>
              </a:solidFill>
            </a:endParaRPr>
          </a:p>
          <a:p>
            <a:r>
              <a:rPr lang="es-ES" sz="1600" b="1" dirty="0">
                <a:solidFill>
                  <a:schemeClr val="tx1"/>
                </a:solidFill>
                <a:latin typeface="Carlito"/>
                <a:cs typeface="Carlito"/>
              </a:rPr>
              <a:t>Descripción: </a:t>
            </a:r>
            <a:r>
              <a:rPr lang="es-ES" sz="1600" dirty="0">
                <a:solidFill>
                  <a:schemeClr val="tx1"/>
                </a:solidFill>
                <a:latin typeface="Carlito"/>
                <a:cs typeface="Carlito"/>
              </a:rPr>
              <a:t>Este proceso es sumamente importante pues se centralizan todos los ingresos que tiene la empresa y se lleva un control de los gastos y egresos que surgen, generando al final un proceso contable de la utilidad final y rentabilidad de la empresa en cuestión.</a:t>
            </a:r>
          </a:p>
          <a:p>
            <a:endParaRPr lang="es-ES" sz="1600" b="1" dirty="0">
              <a:solidFill>
                <a:schemeClr val="tx1"/>
              </a:solidFill>
            </a:endParaRPr>
          </a:p>
          <a:p>
            <a:r>
              <a:rPr lang="es-ES" sz="1600" dirty="0">
                <a:solidFill>
                  <a:schemeClr val="tx1"/>
                </a:solidFill>
              </a:rPr>
              <a:t>     Este proceso debe ser riguroso y contar con la máxima integridad posible por lo que es necesario un control totalmente centralizado y de solo las partes involucradas por lo que se debe implementar control de acceso y confidencialidad de la información que se maneja, es importante que también se generen reportes al momento de manera fácil y sistematizada y se genere una integración con el sistema de facturación electrónica.</a:t>
            </a:r>
          </a:p>
          <a:p>
            <a:endParaRPr lang="es-ES" sz="1400" dirty="0">
              <a:latin typeface="Carlito"/>
              <a:cs typeface="Carlito"/>
            </a:endParaRPr>
          </a:p>
          <a:p>
            <a:endParaRPr lang="es-CO" b="1" dirty="0"/>
          </a:p>
        </p:txBody>
      </p:sp>
      <p:pic>
        <p:nvPicPr>
          <p:cNvPr id="4" name="Imagen 3">
            <a:extLst>
              <a:ext uri="{FF2B5EF4-FFF2-40B4-BE49-F238E27FC236}">
                <a16:creationId xmlns:a16="http://schemas.microsoft.com/office/drawing/2014/main" id="{4AD452CC-3044-4FF5-9749-5989447B05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53399" y="4348156"/>
            <a:ext cx="762000" cy="698015"/>
          </a:xfrm>
          <a:prstGeom prst="rect">
            <a:avLst/>
          </a:prstGeom>
        </p:spPr>
      </p:pic>
    </p:spTree>
    <p:extLst>
      <p:ext uri="{BB962C8B-B14F-4D97-AF65-F5344CB8AC3E}">
        <p14:creationId xmlns:p14="http://schemas.microsoft.com/office/powerpoint/2010/main" val="1092190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FF25730-0463-47DD-ADAC-8883EA2A0997}"/>
              </a:ext>
            </a:extLst>
          </p:cNvPr>
          <p:cNvSpPr>
            <a:spLocks noGrp="1"/>
          </p:cNvSpPr>
          <p:nvPr>
            <p:ph type="body" idx="1"/>
          </p:nvPr>
        </p:nvSpPr>
        <p:spPr>
          <a:xfrm>
            <a:off x="461873" y="1258316"/>
            <a:ext cx="8154670" cy="2215991"/>
          </a:xfrm>
        </p:spPr>
        <p:txBody>
          <a:bodyPr/>
          <a:lstStyle/>
          <a:p>
            <a:pPr marL="285750" indent="-285750">
              <a:buFont typeface="Arial" panose="020B0604020202020204" pitchFamily="34" charset="0"/>
              <a:buChar char="•"/>
            </a:pPr>
            <a:r>
              <a:rPr lang="es-ES" sz="1600" b="1" dirty="0">
                <a:solidFill>
                  <a:schemeClr val="tx1"/>
                </a:solidFill>
                <a:latin typeface="Carlito"/>
                <a:cs typeface="Carlito"/>
              </a:rPr>
              <a:t>Gestión de empleados de la organización.</a:t>
            </a:r>
          </a:p>
          <a:p>
            <a:pPr marL="285750" indent="-285750">
              <a:buFont typeface="Arial" panose="020B0604020202020204" pitchFamily="34" charset="0"/>
              <a:buChar char="•"/>
            </a:pPr>
            <a:endParaRPr lang="es-ES" sz="1600" b="1" dirty="0">
              <a:solidFill>
                <a:schemeClr val="tx1"/>
              </a:solidFill>
            </a:endParaRPr>
          </a:p>
          <a:p>
            <a:r>
              <a:rPr lang="es-ES" sz="1600" b="1" dirty="0">
                <a:solidFill>
                  <a:schemeClr val="tx1"/>
                </a:solidFill>
              </a:rPr>
              <a:t>Descripción: </a:t>
            </a:r>
            <a:r>
              <a:rPr lang="es-ES" sz="1600" dirty="0">
                <a:solidFill>
                  <a:schemeClr val="tx1"/>
                </a:solidFill>
              </a:rPr>
              <a:t>En este proceso se gestiona la trazabilidad del empleado desde que llega a la empresa hasta que sale de ella, su hoja de vida, su contrato, su nomina, sus funciones, etc. </a:t>
            </a:r>
          </a:p>
          <a:p>
            <a:endParaRPr lang="es-ES" sz="1600" b="1" dirty="0">
              <a:solidFill>
                <a:schemeClr val="tx1"/>
              </a:solidFill>
            </a:endParaRPr>
          </a:p>
          <a:p>
            <a:r>
              <a:rPr lang="es-ES" sz="1600" dirty="0">
                <a:solidFill>
                  <a:schemeClr val="tx1"/>
                </a:solidFill>
              </a:rPr>
              <a:t>     El proceso necesita una fuente de información centralizada e integral, que pueda tener una conexión entre las diferentes partes involucradas en la gestión de los empleados de la organización, debido a que la empresa esta en crecimiento este proceso es básico y necesita mejoras en su gestión</a:t>
            </a:r>
            <a:endParaRPr lang="es-CO" sz="1600" dirty="0">
              <a:solidFill>
                <a:schemeClr val="tx1"/>
              </a:solidFill>
            </a:endParaRPr>
          </a:p>
        </p:txBody>
      </p:sp>
      <p:pic>
        <p:nvPicPr>
          <p:cNvPr id="4" name="Imagen 3">
            <a:extLst>
              <a:ext uri="{FF2B5EF4-FFF2-40B4-BE49-F238E27FC236}">
                <a16:creationId xmlns:a16="http://schemas.microsoft.com/office/drawing/2014/main" id="{18C1A7C9-4A8A-4F0B-B0B1-D37702FC4F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53399" y="4348156"/>
            <a:ext cx="762000" cy="698015"/>
          </a:xfrm>
          <a:prstGeom prst="rect">
            <a:avLst/>
          </a:prstGeom>
        </p:spPr>
      </p:pic>
    </p:spTree>
    <p:extLst>
      <p:ext uri="{BB962C8B-B14F-4D97-AF65-F5344CB8AC3E}">
        <p14:creationId xmlns:p14="http://schemas.microsoft.com/office/powerpoint/2010/main" val="1117163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73271" y="1627403"/>
            <a:ext cx="2745740" cy="849630"/>
          </a:xfrm>
          <a:prstGeom prst="rect">
            <a:avLst/>
          </a:prstGeom>
        </p:spPr>
        <p:txBody>
          <a:bodyPr vert="horz" wrap="square" lIns="0" tIns="13335" rIns="0" bIns="0" rtlCol="0">
            <a:spAutoFit/>
          </a:bodyPr>
          <a:lstStyle/>
          <a:p>
            <a:pPr marL="12700">
              <a:lnSpc>
                <a:spcPct val="100000"/>
              </a:lnSpc>
              <a:spcBef>
                <a:spcPts val="105"/>
              </a:spcBef>
            </a:pPr>
            <a:r>
              <a:rPr spc="-10" dirty="0"/>
              <a:t>Objetivos</a:t>
            </a:r>
          </a:p>
        </p:txBody>
      </p:sp>
      <p:sp>
        <p:nvSpPr>
          <p:cNvPr id="3" name="object 3"/>
          <p:cNvSpPr txBox="1"/>
          <p:nvPr/>
        </p:nvSpPr>
        <p:spPr>
          <a:xfrm>
            <a:off x="3573270" y="2713685"/>
            <a:ext cx="4122929" cy="566822"/>
          </a:xfrm>
          <a:prstGeom prst="rect">
            <a:avLst/>
          </a:prstGeom>
        </p:spPr>
        <p:txBody>
          <a:bodyPr vert="horz" wrap="square" lIns="0" tIns="12700" rIns="0" bIns="0" rtlCol="0">
            <a:spAutoFit/>
          </a:bodyPr>
          <a:lstStyle/>
          <a:p>
            <a:pPr marL="12700">
              <a:lnSpc>
                <a:spcPct val="100000"/>
              </a:lnSpc>
              <a:spcBef>
                <a:spcPts val="100"/>
              </a:spcBef>
            </a:pPr>
            <a:r>
              <a:rPr lang="es-CO" spc="-40" dirty="0">
                <a:latin typeface="Carlito"/>
                <a:cs typeface="Carlito"/>
              </a:rPr>
              <a:t>A continuación se presentaran el objetivo general y los objetivos específicos del proyecto</a:t>
            </a:r>
            <a:endParaRPr sz="1800" dirty="0">
              <a:latin typeface="Carlito"/>
              <a:cs typeface="Carlito"/>
            </a:endParaRPr>
          </a:p>
        </p:txBody>
      </p:sp>
      <p:sp>
        <p:nvSpPr>
          <p:cNvPr id="4" name="object 4"/>
          <p:cNvSpPr/>
          <p:nvPr/>
        </p:nvSpPr>
        <p:spPr>
          <a:xfrm>
            <a:off x="3579876" y="2542032"/>
            <a:ext cx="718185" cy="45720"/>
          </a:xfrm>
          <a:custGeom>
            <a:avLst/>
            <a:gdLst/>
            <a:ahLst/>
            <a:cxnLst/>
            <a:rect l="l" t="t" r="r" b="b"/>
            <a:pathLst>
              <a:path w="718185" h="45719">
                <a:moveTo>
                  <a:pt x="717803" y="0"/>
                </a:moveTo>
                <a:lnTo>
                  <a:pt x="0" y="0"/>
                </a:lnTo>
                <a:lnTo>
                  <a:pt x="0" y="45719"/>
                </a:lnTo>
                <a:lnTo>
                  <a:pt x="717803" y="45719"/>
                </a:lnTo>
                <a:lnTo>
                  <a:pt x="717803" y="0"/>
                </a:lnTo>
                <a:close/>
              </a:path>
            </a:pathLst>
          </a:custGeom>
          <a:solidFill>
            <a:srgbClr val="FF6600"/>
          </a:solidFill>
        </p:spPr>
        <p:txBody>
          <a:bodyPr wrap="square" lIns="0" tIns="0" rIns="0" bIns="0" rtlCol="0"/>
          <a:lstStyle/>
          <a:p>
            <a:endParaRPr/>
          </a:p>
        </p:txBody>
      </p:sp>
      <p:pic>
        <p:nvPicPr>
          <p:cNvPr id="6" name="Imagen 5">
            <a:extLst>
              <a:ext uri="{FF2B5EF4-FFF2-40B4-BE49-F238E27FC236}">
                <a16:creationId xmlns:a16="http://schemas.microsoft.com/office/drawing/2014/main" id="{BC9831AA-0715-4439-887B-B9A9D354F6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53400" y="4324350"/>
            <a:ext cx="762000" cy="69801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52525"/>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954</TotalTime>
  <Words>1704</Words>
  <Application>Microsoft Office PowerPoint</Application>
  <PresentationFormat>Presentación en pantalla (16:9)</PresentationFormat>
  <Paragraphs>153</Paragraphs>
  <Slides>20</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Carlito</vt:lpstr>
      <vt:lpstr>Office Theme</vt:lpstr>
      <vt:lpstr>Presentación de PowerPoint</vt:lpstr>
      <vt:lpstr>Introducción</vt:lpstr>
      <vt:lpstr>CONTENIDO</vt:lpstr>
      <vt:lpstr>Problema</vt:lpstr>
      <vt:lpstr>Problema</vt:lpstr>
      <vt:lpstr>Presentación de PowerPoint</vt:lpstr>
      <vt:lpstr>Presentación de PowerPoint</vt:lpstr>
      <vt:lpstr>Presentación de PowerPoint</vt:lpstr>
      <vt:lpstr>Objetivos</vt:lpstr>
      <vt:lpstr>Objetivos</vt:lpstr>
      <vt:lpstr>Justificación</vt:lpstr>
      <vt:lpstr>Justificación</vt:lpstr>
      <vt:lpstr>Presentación de PowerPoint</vt:lpstr>
      <vt:lpstr>Presentación de PowerPoint</vt:lpstr>
      <vt:lpstr>Alcance</vt:lpstr>
      <vt:lpstr>Alcance</vt:lpstr>
      <vt:lpstr>Presentación de PowerPoint</vt:lpstr>
      <vt:lpstr>Entregables Proyecto Formativo por Trimestre</vt:lpstr>
      <vt:lpstr>Entregables Proyecto Formativo por Trimestre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Sergio</cp:lastModifiedBy>
  <cp:revision>11</cp:revision>
  <dcterms:created xsi:type="dcterms:W3CDTF">2021-12-06T01:16:10Z</dcterms:created>
  <dcterms:modified xsi:type="dcterms:W3CDTF">2022-04-03T04:58:42Z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2021-08-03T00:00:00Z</vt:filetime>
  </property>
  <property fmtid="{D5CDD505-2E9C-101B-9397-08002B2CF9AE}" pid="3" name="Creator">
    <vt:lpwstr>Microsoft® PowerPoint® 2013</vt:lpwstr>
  </property>
  <property fmtid="{D5CDD505-2E9C-101B-9397-08002B2CF9AE}" pid="4" name="LastSaved">
    <vt:filetime>2021-12-06T00:00:00Z</vt:filetime>
  </property>
</Properties>
</file>