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9" r:id="rId7"/>
    <p:sldId id="270" r:id="rId8"/>
    <p:sldId id="271" r:id="rId9"/>
    <p:sldId id="261" r:id="rId10"/>
    <p:sldId id="262" r:id="rId11"/>
    <p:sldId id="263" r:id="rId12"/>
    <p:sldId id="264" r:id="rId13"/>
    <p:sldId id="272" r:id="rId14"/>
    <p:sldId id="273" r:id="rId15"/>
    <p:sldId id="265" r:id="rId16"/>
    <p:sldId id="266" r:id="rId17"/>
    <p:sldId id="274" r:id="rId18"/>
    <p:sldId id="275" r:id="rId19"/>
    <p:sldId id="267" r:id="rId20"/>
    <p:sldId id="268" r:id="rId21"/>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40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F5B5CA8-A6DA-4617-9879-3DB3DB4491FD}" type="datetimeFigureOut">
              <a:rPr lang="es-CO" smtClean="0"/>
              <a:t>20/09/2023</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89A3834-8F96-4087-9CFA-42DEA5D5DDED}" type="slidenum">
              <a:rPr lang="es-CO" smtClean="0"/>
              <a:t>‹Nº›</a:t>
            </a:fld>
            <a:endParaRPr lang="es-CO"/>
          </a:p>
        </p:txBody>
      </p:sp>
    </p:spTree>
    <p:extLst>
      <p:ext uri="{BB962C8B-B14F-4D97-AF65-F5344CB8AC3E}">
        <p14:creationId xmlns:p14="http://schemas.microsoft.com/office/powerpoint/2010/main" val="5041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14</a:t>
            </a:fld>
            <a:endParaRPr lang="es-CO"/>
          </a:p>
        </p:txBody>
      </p:sp>
    </p:spTree>
    <p:extLst>
      <p:ext uri="{BB962C8B-B14F-4D97-AF65-F5344CB8AC3E}">
        <p14:creationId xmlns:p14="http://schemas.microsoft.com/office/powerpoint/2010/main" val="13695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18</a:t>
            </a:fld>
            <a:endParaRPr lang="es-CO"/>
          </a:p>
        </p:txBody>
      </p:sp>
    </p:spTree>
    <p:extLst>
      <p:ext uri="{BB962C8B-B14F-4D97-AF65-F5344CB8AC3E}">
        <p14:creationId xmlns:p14="http://schemas.microsoft.com/office/powerpoint/2010/main" val="224554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19</a:t>
            </a:fld>
            <a:endParaRPr lang="es-CO"/>
          </a:p>
        </p:txBody>
      </p:sp>
    </p:spTree>
    <p:extLst>
      <p:ext uri="{BB962C8B-B14F-4D97-AF65-F5344CB8AC3E}">
        <p14:creationId xmlns:p14="http://schemas.microsoft.com/office/powerpoint/2010/main" val="4169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301037" y="257175"/>
            <a:ext cx="557212" cy="54768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562088" y="4302252"/>
            <a:ext cx="1316990" cy="567055"/>
          </a:xfrm>
          <a:custGeom>
            <a:avLst/>
            <a:gdLst/>
            <a:ahLst/>
            <a:cxnLst/>
            <a:rect l="l" t="t" r="r" b="b"/>
            <a:pathLst>
              <a:path w="1316990" h="567054">
                <a:moveTo>
                  <a:pt x="0" y="566928"/>
                </a:moveTo>
                <a:lnTo>
                  <a:pt x="1316736" y="566928"/>
                </a:lnTo>
                <a:lnTo>
                  <a:pt x="1316736" y="0"/>
                </a:lnTo>
                <a:lnTo>
                  <a:pt x="0" y="0"/>
                </a:lnTo>
                <a:lnTo>
                  <a:pt x="0" y="566928"/>
                </a:lnTo>
                <a:close/>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7150" y="1624990"/>
            <a:ext cx="2409698" cy="849630"/>
          </a:xfrm>
          <a:prstGeom prst="rect">
            <a:avLst/>
          </a:prstGeom>
        </p:spPr>
        <p:txBody>
          <a:bodyPr wrap="square" lIns="0" tIns="0" rIns="0" bIns="0">
            <a:spAutoFit/>
          </a:bodyPr>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a:xfrm>
            <a:off x="461873" y="1258316"/>
            <a:ext cx="8154670" cy="2948940"/>
          </a:xfrm>
          <a:prstGeom prst="rect">
            <a:avLst/>
          </a:prstGeom>
        </p:spPr>
        <p:txBody>
          <a:bodyPr wrap="square" lIns="0" tIns="0" rIns="0" bIns="0">
            <a:spAutoFit/>
          </a:bodyPr>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nuales" TargetMode="External"/><Relationship Id="rId4" Type="http://schemas.openxmlformats.org/officeDocument/2006/relationships/hyperlink" Target="Calida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jys16/SAIA" TargetMode="External"/><Relationship Id="rId4" Type="http://schemas.openxmlformats.org/officeDocument/2006/relationships/hyperlink" Target="Diagrama%20de%20Gant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56051" y="1218460"/>
            <a:ext cx="1911985" cy="444994"/>
          </a:xfrm>
          <a:prstGeom prst="rect">
            <a:avLst/>
          </a:prstGeom>
        </p:spPr>
        <p:txBody>
          <a:bodyPr vert="horz" wrap="square" lIns="0" tIns="13970" rIns="0" bIns="0" rtlCol="0">
            <a:spAutoFit/>
          </a:bodyPr>
          <a:lstStyle/>
          <a:p>
            <a:pPr marL="12700" marR="5080" indent="676910">
              <a:lnSpc>
                <a:spcPct val="100000"/>
              </a:lnSpc>
              <a:spcBef>
                <a:spcPts val="110"/>
              </a:spcBef>
            </a:pPr>
            <a:r>
              <a:rPr lang="es-ES" sz="2800" b="1" spc="-15" dirty="0">
                <a:solidFill>
                  <a:srgbClr val="404040"/>
                </a:solidFill>
                <a:latin typeface="Carlito"/>
                <a:cs typeface="Carlito"/>
              </a:rPr>
              <a:t>SAIA</a:t>
            </a:r>
            <a:endParaRPr sz="2800" dirty="0">
              <a:latin typeface="Carlito"/>
              <a:cs typeface="Carlito"/>
            </a:endParaRPr>
          </a:p>
        </p:txBody>
      </p:sp>
      <p:sp>
        <p:nvSpPr>
          <p:cNvPr id="4" name="object 4"/>
          <p:cNvSpPr txBox="1"/>
          <p:nvPr/>
        </p:nvSpPr>
        <p:spPr>
          <a:xfrm>
            <a:off x="1219200" y="2284298"/>
            <a:ext cx="7315200" cy="2020425"/>
          </a:xfrm>
          <a:prstGeom prst="rect">
            <a:avLst/>
          </a:prstGeom>
        </p:spPr>
        <p:txBody>
          <a:bodyPr vert="horz" wrap="square" lIns="0" tIns="5080" rIns="0" bIns="0" rtlCol="0">
            <a:spAutoFit/>
          </a:bodyPr>
          <a:lstStyle/>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r>
              <a:rPr lang="es-ES" sz="1200" b="1" spc="-5" dirty="0">
                <a:solidFill>
                  <a:srgbClr val="404040"/>
                </a:solidFill>
                <a:latin typeface="Carlito"/>
                <a:cs typeface="Carlito"/>
              </a:rPr>
              <a:t>Sergio Andrés León</a:t>
            </a:r>
          </a:p>
          <a:p>
            <a:pPr marL="2491105" marR="2470150" algn="just">
              <a:lnSpc>
                <a:spcPct val="103400"/>
              </a:lnSpc>
              <a:spcBef>
                <a:spcPts val="40"/>
              </a:spcBef>
            </a:pPr>
            <a:r>
              <a:rPr lang="es-ES" sz="1200" b="1" spc="-5" dirty="0">
                <a:solidFill>
                  <a:srgbClr val="404040"/>
                </a:solidFill>
                <a:latin typeface="Carlito"/>
                <a:cs typeface="Carlito"/>
              </a:rPr>
              <a:t>Brayan Steven Morales Chavarro</a:t>
            </a:r>
          </a:p>
          <a:p>
            <a:pPr marL="2491105" marR="2470150" algn="just">
              <a:lnSpc>
                <a:spcPct val="103400"/>
              </a:lnSpc>
              <a:spcBef>
                <a:spcPts val="40"/>
              </a:spcBef>
            </a:pPr>
            <a:r>
              <a:rPr lang="es-ES" sz="1200" b="1" spc="-5" dirty="0">
                <a:solidFill>
                  <a:srgbClr val="404040"/>
                </a:solidFill>
                <a:latin typeface="Carlito"/>
                <a:cs typeface="Carlito"/>
              </a:rPr>
              <a:t>Sergio Fernando Limas Gutiérrez</a:t>
            </a:r>
            <a:endParaRPr sz="1150" dirty="0">
              <a:latin typeface="Carlito"/>
              <a:cs typeface="Carlito"/>
            </a:endParaRPr>
          </a:p>
          <a:p>
            <a:pPr>
              <a:lnSpc>
                <a:spcPct val="100000"/>
              </a:lnSpc>
            </a:pPr>
            <a:endParaRPr sz="1200" dirty="0">
              <a:latin typeface="Carlito"/>
              <a:cs typeface="Carlito"/>
            </a:endParaRPr>
          </a:p>
          <a:p>
            <a:pPr>
              <a:lnSpc>
                <a:spcPct val="100000"/>
              </a:lnSpc>
              <a:spcBef>
                <a:spcPts val="55"/>
              </a:spcBef>
            </a:pPr>
            <a:endParaRPr sz="850" dirty="0">
              <a:latin typeface="Carlito"/>
              <a:cs typeface="Carlito"/>
            </a:endParaRPr>
          </a:p>
          <a:p>
            <a:pPr algn="ctr">
              <a:lnSpc>
                <a:spcPct val="100000"/>
              </a:lnSpc>
            </a:pPr>
            <a:r>
              <a:rPr sz="1150" b="1" spc="15" dirty="0">
                <a:solidFill>
                  <a:srgbClr val="404040"/>
                </a:solidFill>
                <a:latin typeface="Carlito"/>
                <a:cs typeface="Carlito"/>
              </a:rPr>
              <a:t>Servicio Nacional </a:t>
            </a:r>
            <a:r>
              <a:rPr sz="1150" b="1" spc="20" dirty="0">
                <a:solidFill>
                  <a:srgbClr val="404040"/>
                </a:solidFill>
                <a:latin typeface="Carlito"/>
                <a:cs typeface="Carlito"/>
              </a:rPr>
              <a:t>de </a:t>
            </a:r>
            <a:r>
              <a:rPr sz="1150" b="1" spc="15" dirty="0">
                <a:solidFill>
                  <a:srgbClr val="404040"/>
                </a:solidFill>
                <a:latin typeface="Carlito"/>
                <a:cs typeface="Carlito"/>
              </a:rPr>
              <a:t>Aprendizaje </a:t>
            </a:r>
            <a:r>
              <a:rPr sz="1150" b="1" spc="-50" dirty="0">
                <a:solidFill>
                  <a:srgbClr val="404040"/>
                </a:solidFill>
                <a:latin typeface="Arial"/>
                <a:cs typeface="Arial"/>
              </a:rPr>
              <a:t>– </a:t>
            </a:r>
            <a:r>
              <a:rPr sz="1150" b="1" spc="20" dirty="0">
                <a:solidFill>
                  <a:srgbClr val="404040"/>
                </a:solidFill>
                <a:latin typeface="Carlito"/>
                <a:cs typeface="Carlito"/>
              </a:rPr>
              <a:t>SENA, </a:t>
            </a:r>
            <a:r>
              <a:rPr sz="1150" b="1" spc="10" dirty="0">
                <a:solidFill>
                  <a:srgbClr val="404040"/>
                </a:solidFill>
                <a:latin typeface="Carlito"/>
                <a:cs typeface="Carlito"/>
              </a:rPr>
              <a:t>Centro </a:t>
            </a:r>
            <a:r>
              <a:rPr sz="1150" b="1" spc="20" dirty="0">
                <a:solidFill>
                  <a:srgbClr val="404040"/>
                </a:solidFill>
                <a:latin typeface="Carlito"/>
                <a:cs typeface="Carlito"/>
              </a:rPr>
              <a:t>de </a:t>
            </a:r>
            <a:r>
              <a:rPr sz="1150" b="1" spc="10" dirty="0">
                <a:solidFill>
                  <a:srgbClr val="404040"/>
                </a:solidFill>
                <a:latin typeface="Carlito"/>
                <a:cs typeface="Carlito"/>
              </a:rPr>
              <a:t>Electricidad </a:t>
            </a:r>
            <a:r>
              <a:rPr sz="1150" b="1" spc="15" dirty="0">
                <a:solidFill>
                  <a:srgbClr val="404040"/>
                </a:solidFill>
                <a:latin typeface="Carlito"/>
                <a:cs typeface="Carlito"/>
              </a:rPr>
              <a:t>Electrónica y</a:t>
            </a:r>
            <a:r>
              <a:rPr sz="1150" b="1" spc="270" dirty="0">
                <a:solidFill>
                  <a:srgbClr val="404040"/>
                </a:solidFill>
                <a:latin typeface="Carlito"/>
                <a:cs typeface="Carlito"/>
              </a:rPr>
              <a:t> </a:t>
            </a:r>
            <a:r>
              <a:rPr sz="1150" b="1" spc="10" dirty="0">
                <a:solidFill>
                  <a:srgbClr val="404040"/>
                </a:solidFill>
                <a:latin typeface="Carlito"/>
                <a:cs typeface="Carlito"/>
              </a:rPr>
              <a:t>Telecomunicaciones</a:t>
            </a:r>
            <a:endParaRPr sz="1150" dirty="0">
              <a:latin typeface="Carlito"/>
              <a:cs typeface="Carlito"/>
            </a:endParaRPr>
          </a:p>
          <a:p>
            <a:pPr marL="6985" algn="ctr">
              <a:lnSpc>
                <a:spcPct val="100000"/>
              </a:lnSpc>
              <a:spcBef>
                <a:spcPts val="10"/>
              </a:spcBef>
            </a:pPr>
            <a:r>
              <a:rPr sz="1200" b="1" spc="-10" dirty="0">
                <a:solidFill>
                  <a:srgbClr val="404040"/>
                </a:solidFill>
                <a:latin typeface="Carlito"/>
                <a:cs typeface="Carlito"/>
              </a:rPr>
              <a:t>Análisis </a:t>
            </a:r>
            <a:r>
              <a:rPr sz="1200" b="1" spc="-5" dirty="0">
                <a:solidFill>
                  <a:srgbClr val="404040"/>
                </a:solidFill>
                <a:latin typeface="Carlito"/>
                <a:cs typeface="Carlito"/>
              </a:rPr>
              <a:t>y </a:t>
            </a:r>
            <a:r>
              <a:rPr sz="1200" b="1" spc="-10" dirty="0">
                <a:solidFill>
                  <a:srgbClr val="404040"/>
                </a:solidFill>
                <a:latin typeface="Carlito"/>
                <a:cs typeface="Carlito"/>
              </a:rPr>
              <a:t>Desarrollo </a:t>
            </a:r>
            <a:r>
              <a:rPr sz="1200" b="1" spc="-5" dirty="0">
                <a:solidFill>
                  <a:srgbClr val="404040"/>
                </a:solidFill>
                <a:latin typeface="Carlito"/>
                <a:cs typeface="Carlito"/>
              </a:rPr>
              <a:t>de </a:t>
            </a:r>
            <a:r>
              <a:rPr sz="1200" b="1" spc="-10" dirty="0">
                <a:solidFill>
                  <a:srgbClr val="404040"/>
                </a:solidFill>
                <a:latin typeface="Carlito"/>
                <a:cs typeface="Carlito"/>
              </a:rPr>
              <a:t>Sistemas </a:t>
            </a:r>
            <a:r>
              <a:rPr sz="1200" b="1" spc="-5" dirty="0">
                <a:solidFill>
                  <a:srgbClr val="404040"/>
                </a:solidFill>
                <a:latin typeface="Carlito"/>
                <a:cs typeface="Carlito"/>
              </a:rPr>
              <a:t>de </a:t>
            </a:r>
            <a:r>
              <a:rPr sz="1200" b="1" spc="-10" dirty="0">
                <a:solidFill>
                  <a:srgbClr val="404040"/>
                </a:solidFill>
                <a:latin typeface="Carlito"/>
                <a:cs typeface="Carlito"/>
              </a:rPr>
              <a:t>Información, </a:t>
            </a:r>
            <a:r>
              <a:rPr lang="es-ES" sz="1200" b="1" spc="-15" dirty="0">
                <a:solidFill>
                  <a:srgbClr val="404040"/>
                </a:solidFill>
                <a:latin typeface="Carlito"/>
                <a:cs typeface="Carlito"/>
              </a:rPr>
              <a:t>Octavo </a:t>
            </a:r>
            <a:r>
              <a:rPr lang="es-ES" sz="1200" b="1" spc="-15" dirty="0" err="1">
                <a:solidFill>
                  <a:srgbClr val="404040"/>
                </a:solidFill>
                <a:latin typeface="Carlito"/>
                <a:cs typeface="Carlito"/>
              </a:rPr>
              <a:t>trim</a:t>
            </a:r>
            <a:endParaRPr sz="1200" dirty="0">
              <a:latin typeface="Carlito"/>
              <a:cs typeface="Carlito"/>
            </a:endParaRPr>
          </a:p>
          <a:p>
            <a:pPr marL="5080" algn="ctr">
              <a:lnSpc>
                <a:spcPct val="100000"/>
              </a:lnSpc>
              <a:spcBef>
                <a:spcPts val="55"/>
              </a:spcBef>
            </a:pPr>
            <a:r>
              <a:rPr sz="1150" b="1" spc="10" dirty="0">
                <a:solidFill>
                  <a:srgbClr val="404040"/>
                </a:solidFill>
                <a:latin typeface="Carlito"/>
                <a:cs typeface="Carlito"/>
              </a:rPr>
              <a:t>Instructor </a:t>
            </a:r>
            <a:r>
              <a:rPr lang="es-ES" sz="1150" b="1" spc="15" dirty="0">
                <a:solidFill>
                  <a:srgbClr val="404040"/>
                </a:solidFill>
                <a:latin typeface="Carlito"/>
                <a:cs typeface="Carlito"/>
              </a:rPr>
              <a:t>Albeiro Ramos</a:t>
            </a:r>
            <a:endParaRPr sz="1150" dirty="0">
              <a:latin typeface="Carlito"/>
              <a:cs typeface="Carlito"/>
            </a:endParaRPr>
          </a:p>
          <a:p>
            <a:pPr marL="8890" algn="ctr">
              <a:lnSpc>
                <a:spcPct val="100000"/>
              </a:lnSpc>
              <a:spcBef>
                <a:spcPts val="10"/>
              </a:spcBef>
            </a:pPr>
            <a:r>
              <a:rPr sz="1200" b="1" spc="-5" dirty="0">
                <a:solidFill>
                  <a:srgbClr val="404040"/>
                </a:solidFill>
                <a:latin typeface="Carlito"/>
                <a:cs typeface="Carlito"/>
              </a:rPr>
              <a:t>Bogotá,</a:t>
            </a:r>
            <a:r>
              <a:rPr lang="es-ES" sz="1200" b="1" spc="-5" dirty="0">
                <a:solidFill>
                  <a:srgbClr val="404040"/>
                </a:solidFill>
                <a:latin typeface="Carlito"/>
                <a:cs typeface="Carlito"/>
              </a:rPr>
              <a:t> 20 de Septiembre 2023</a:t>
            </a:r>
          </a:p>
        </p:txBody>
      </p:sp>
      <p:pic>
        <p:nvPicPr>
          <p:cNvPr id="9" name="Imagen 8">
            <a:extLst>
              <a:ext uri="{FF2B5EF4-FFF2-40B4-BE49-F238E27FC236}">
                <a16:creationId xmlns:a16="http://schemas.microsoft.com/office/drawing/2014/main" id="{2B2D9E96-28BA-4882-BAB8-35AEC26AB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799238"/>
            <a:ext cx="1286591" cy="12834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3896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O</a:t>
            </a:r>
            <a:r>
              <a:rPr sz="3600" dirty="0">
                <a:solidFill>
                  <a:srgbClr val="FFFFFF"/>
                </a:solidFill>
              </a:rPr>
              <a:t>b</a:t>
            </a:r>
            <a:r>
              <a:rPr sz="3600" spc="20" dirty="0">
                <a:solidFill>
                  <a:srgbClr val="FFFFFF"/>
                </a:solidFill>
              </a:rPr>
              <a:t>j</a:t>
            </a:r>
            <a:r>
              <a:rPr sz="3600" spc="-50" dirty="0">
                <a:solidFill>
                  <a:srgbClr val="FFFFFF"/>
                </a:solidFill>
              </a:rPr>
              <a:t>e</a:t>
            </a:r>
            <a:r>
              <a:rPr sz="3600" dirty="0">
                <a:solidFill>
                  <a:srgbClr val="FFFFFF"/>
                </a:solidFill>
              </a:rPr>
              <a:t>t</a:t>
            </a:r>
            <a:r>
              <a:rPr sz="3600" spc="20" dirty="0">
                <a:solidFill>
                  <a:srgbClr val="FFFFFF"/>
                </a:solidFill>
              </a:rPr>
              <a:t>i</a:t>
            </a:r>
            <a:r>
              <a:rPr sz="3600" spc="-50" dirty="0">
                <a:solidFill>
                  <a:srgbClr val="FFFFFF"/>
                </a:solidFill>
              </a:rPr>
              <a:t>v</a:t>
            </a:r>
            <a:r>
              <a:rPr sz="3600" dirty="0">
                <a:solidFill>
                  <a:srgbClr val="FFFFFF"/>
                </a:solidFill>
              </a:rPr>
              <a:t>os</a:t>
            </a:r>
            <a:endParaRPr sz="3600"/>
          </a:p>
        </p:txBody>
      </p:sp>
      <p:sp>
        <p:nvSpPr>
          <p:cNvPr id="5" name="object 5"/>
          <p:cNvSpPr txBox="1"/>
          <p:nvPr/>
        </p:nvSpPr>
        <p:spPr>
          <a:xfrm>
            <a:off x="461873" y="1276350"/>
            <a:ext cx="8189595" cy="3381695"/>
          </a:xfrm>
          <a:prstGeom prst="rect">
            <a:avLst/>
          </a:prstGeom>
        </p:spPr>
        <p:txBody>
          <a:bodyPr vert="horz" wrap="square" lIns="0" tIns="16510" rIns="0" bIns="0" rtlCol="0">
            <a:spAutoFit/>
          </a:bodyPr>
          <a:lstStyle/>
          <a:p>
            <a:pPr marL="12700">
              <a:lnSpc>
                <a:spcPct val="100000"/>
              </a:lnSpc>
              <a:spcBef>
                <a:spcPts val="130"/>
              </a:spcBef>
            </a:pPr>
            <a:r>
              <a:rPr sz="1550" b="1" spc="10" dirty="0">
                <a:solidFill>
                  <a:srgbClr val="404040"/>
                </a:solidFill>
                <a:latin typeface="Carlito"/>
                <a:cs typeface="Carlito"/>
              </a:rPr>
              <a:t>OBJETIVO</a:t>
            </a:r>
            <a:r>
              <a:rPr sz="1550" b="1" spc="45" dirty="0">
                <a:solidFill>
                  <a:srgbClr val="404040"/>
                </a:solidFill>
                <a:latin typeface="Carlito"/>
                <a:cs typeface="Carlito"/>
              </a:rPr>
              <a:t> </a:t>
            </a:r>
            <a:r>
              <a:rPr sz="1550" b="1" spc="10" dirty="0">
                <a:solidFill>
                  <a:srgbClr val="404040"/>
                </a:solidFill>
                <a:latin typeface="Carlito"/>
                <a:cs typeface="Carlito"/>
              </a:rPr>
              <a:t>GENERAL</a:t>
            </a:r>
            <a:endParaRPr sz="1550" dirty="0">
              <a:latin typeface="Carlito"/>
              <a:cs typeface="Carlito"/>
            </a:endParaRPr>
          </a:p>
          <a:p>
            <a:pPr>
              <a:lnSpc>
                <a:spcPct val="100000"/>
              </a:lnSpc>
              <a:spcBef>
                <a:spcPts val="5"/>
              </a:spcBef>
            </a:pPr>
            <a:endParaRPr sz="1600" dirty="0">
              <a:latin typeface="Carlito"/>
              <a:cs typeface="Carlito"/>
            </a:endParaRPr>
          </a:p>
          <a:p>
            <a:pPr marL="469900">
              <a:lnSpc>
                <a:spcPct val="100000"/>
              </a:lnSpc>
            </a:pPr>
            <a:r>
              <a:rPr sz="1550" spc="10" dirty="0">
                <a:solidFill>
                  <a:srgbClr val="404040"/>
                </a:solidFill>
                <a:latin typeface="Carlito"/>
                <a:cs typeface="Carlito"/>
              </a:rPr>
              <a:t>Desarrollar un Sistema de </a:t>
            </a:r>
            <a:r>
              <a:rPr sz="1550" spc="15" dirty="0" err="1">
                <a:solidFill>
                  <a:srgbClr val="404040"/>
                </a:solidFill>
                <a:latin typeface="Carlito"/>
                <a:cs typeface="Carlito"/>
              </a:rPr>
              <a:t>Información</a:t>
            </a:r>
            <a:r>
              <a:rPr sz="1550" spc="15" dirty="0">
                <a:solidFill>
                  <a:srgbClr val="404040"/>
                </a:solidFill>
                <a:latin typeface="Carlito"/>
                <a:cs typeface="Carlito"/>
              </a:rPr>
              <a:t> </a:t>
            </a:r>
            <a:r>
              <a:rPr sz="1550" spc="-5" dirty="0">
                <a:solidFill>
                  <a:srgbClr val="404040"/>
                </a:solidFill>
                <a:latin typeface="Carlito"/>
                <a:cs typeface="Carlito"/>
              </a:rPr>
              <a:t>Web</a:t>
            </a:r>
            <a:r>
              <a:rPr lang="es-CO" sz="1550" spc="-5" dirty="0">
                <a:solidFill>
                  <a:srgbClr val="404040"/>
                </a:solidFill>
                <a:latin typeface="Carlito"/>
                <a:cs typeface="Carlito"/>
              </a:rPr>
              <a:t> de nombre </a:t>
            </a:r>
            <a:r>
              <a:rPr sz="1550" spc="-5" dirty="0">
                <a:solidFill>
                  <a:srgbClr val="404040"/>
                </a:solidFill>
                <a:latin typeface="Carlito"/>
                <a:cs typeface="Carlito"/>
              </a:rPr>
              <a:t> </a:t>
            </a:r>
            <a:r>
              <a:rPr lang="es-CO" sz="1550" spc="20" dirty="0">
                <a:solidFill>
                  <a:srgbClr val="404040"/>
                </a:solidFill>
                <a:latin typeface="Carlito"/>
                <a:cs typeface="Carlito"/>
              </a:rPr>
              <a:t>SAIA (sistema autónomo de información automotriz)</a:t>
            </a:r>
            <a:r>
              <a:rPr sz="1550" spc="15" dirty="0">
                <a:solidFill>
                  <a:srgbClr val="404040"/>
                </a:solidFill>
                <a:latin typeface="Carlito"/>
                <a:cs typeface="Carlito"/>
              </a:rPr>
              <a:t> </a:t>
            </a:r>
            <a:r>
              <a:rPr sz="1550" spc="5" dirty="0">
                <a:solidFill>
                  <a:srgbClr val="404040"/>
                </a:solidFill>
                <a:latin typeface="Carlito"/>
                <a:cs typeface="Carlito"/>
              </a:rPr>
              <a:t>para </a:t>
            </a:r>
            <a:r>
              <a:rPr lang="es-CO" sz="1550" spc="10" dirty="0">
                <a:solidFill>
                  <a:srgbClr val="404040"/>
                </a:solidFill>
                <a:latin typeface="Carlito"/>
                <a:cs typeface="Carlito"/>
              </a:rPr>
              <a:t>la gestión, control, reporte y seguimiento </a:t>
            </a:r>
            <a:r>
              <a:rPr sz="1550" spc="5" dirty="0">
                <a:solidFill>
                  <a:srgbClr val="404040"/>
                </a:solidFill>
                <a:latin typeface="Carlito"/>
                <a:cs typeface="Carlito"/>
              </a:rPr>
              <a:t> </a:t>
            </a:r>
            <a:r>
              <a:rPr sz="1550" spc="15" dirty="0">
                <a:solidFill>
                  <a:srgbClr val="404040"/>
                </a:solidFill>
                <a:latin typeface="Carlito"/>
                <a:cs typeface="Carlito"/>
              </a:rPr>
              <a:t>a </a:t>
            </a:r>
            <a:r>
              <a:rPr sz="1550" spc="5" dirty="0">
                <a:solidFill>
                  <a:srgbClr val="404040"/>
                </a:solidFill>
                <a:latin typeface="Carlito"/>
                <a:cs typeface="Carlito"/>
              </a:rPr>
              <a:t>los </a:t>
            </a:r>
            <a:r>
              <a:rPr lang="es-CO" sz="1550" spc="5" dirty="0">
                <a:solidFill>
                  <a:srgbClr val="404040"/>
                </a:solidFill>
                <a:latin typeface="Carlito"/>
                <a:cs typeface="Carlito"/>
              </a:rPr>
              <a:t>inventarios, ingresos, egresos y empleados</a:t>
            </a:r>
            <a:r>
              <a:rPr sz="1550" spc="5" dirty="0">
                <a:solidFill>
                  <a:srgbClr val="404040"/>
                </a:solidFill>
                <a:latin typeface="Carlito"/>
                <a:cs typeface="Carlito"/>
              </a:rPr>
              <a:t> </a:t>
            </a:r>
            <a:r>
              <a:rPr sz="1550" spc="10" dirty="0">
                <a:solidFill>
                  <a:srgbClr val="404040"/>
                </a:solidFill>
                <a:latin typeface="Carlito"/>
                <a:cs typeface="Carlito"/>
              </a:rPr>
              <a:t>de </a:t>
            </a:r>
            <a:r>
              <a:rPr sz="1550" spc="5" dirty="0">
                <a:solidFill>
                  <a:srgbClr val="404040"/>
                </a:solidFill>
                <a:latin typeface="Carlito"/>
                <a:cs typeface="Carlito"/>
              </a:rPr>
              <a:t>la</a:t>
            </a:r>
            <a:r>
              <a:rPr lang="es-CO" sz="1550" spc="5" dirty="0">
                <a:solidFill>
                  <a:srgbClr val="404040"/>
                </a:solidFill>
                <a:latin typeface="Carlito"/>
                <a:cs typeface="Carlito"/>
              </a:rPr>
              <a:t> 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a:lnSpc>
                <a:spcPct val="100000"/>
              </a:lnSpc>
              <a:spcBef>
                <a:spcPts val="50"/>
              </a:spcBef>
            </a:pPr>
            <a:endParaRPr sz="1200" dirty="0">
              <a:latin typeface="Carlito"/>
              <a:cs typeface="Carlito"/>
            </a:endParaRPr>
          </a:p>
          <a:p>
            <a:pPr marL="12700">
              <a:lnSpc>
                <a:spcPct val="100000"/>
              </a:lnSpc>
            </a:pPr>
            <a:r>
              <a:rPr sz="1550" b="1" spc="15" dirty="0">
                <a:solidFill>
                  <a:srgbClr val="404040"/>
                </a:solidFill>
                <a:latin typeface="Carlito"/>
                <a:cs typeface="Carlito"/>
              </a:rPr>
              <a:t>OBJETIVOS</a:t>
            </a:r>
            <a:r>
              <a:rPr sz="1550" b="1" spc="40" dirty="0">
                <a:solidFill>
                  <a:srgbClr val="404040"/>
                </a:solidFill>
                <a:latin typeface="Carlito"/>
                <a:cs typeface="Carlito"/>
              </a:rPr>
              <a:t> </a:t>
            </a:r>
            <a:r>
              <a:rPr sz="1550" b="1" spc="5" dirty="0">
                <a:solidFill>
                  <a:srgbClr val="404040"/>
                </a:solidFill>
                <a:latin typeface="Carlito"/>
                <a:cs typeface="Carlito"/>
              </a:rPr>
              <a:t>ESPECÍFICOS</a:t>
            </a:r>
            <a:endParaRPr sz="1550" dirty="0">
              <a:latin typeface="Carlito"/>
              <a:cs typeface="Carlito"/>
            </a:endParaRPr>
          </a:p>
          <a:p>
            <a:pPr>
              <a:lnSpc>
                <a:spcPct val="100000"/>
              </a:lnSpc>
              <a:spcBef>
                <a:spcPts val="5"/>
              </a:spcBef>
            </a:pPr>
            <a:endParaRPr sz="1600" dirty="0">
              <a:latin typeface="Carlito"/>
              <a:cs typeface="Carlito"/>
            </a:endParaRPr>
          </a:p>
          <a:p>
            <a:pPr marL="812800" indent="-343535">
              <a:lnSpc>
                <a:spcPct val="100000"/>
              </a:lnSpc>
              <a:spcBef>
                <a:spcPts val="5"/>
              </a:spcBef>
              <a:buFont typeface="Arial"/>
              <a:buChar char="•"/>
              <a:tabLst>
                <a:tab pos="812800" algn="l"/>
                <a:tab pos="813435" algn="l"/>
              </a:tabLst>
            </a:pPr>
            <a:r>
              <a:rPr sz="1550" spc="10" dirty="0">
                <a:solidFill>
                  <a:srgbClr val="404040"/>
                </a:solidFill>
                <a:latin typeface="Carlito"/>
                <a:cs typeface="Carlito"/>
              </a:rPr>
              <a:t>Gestionar </a:t>
            </a:r>
            <a:r>
              <a:rPr sz="1550" spc="5" dirty="0">
                <a:solidFill>
                  <a:srgbClr val="404040"/>
                </a:solidFill>
                <a:latin typeface="Carlito"/>
                <a:cs typeface="Carlito"/>
              </a:rPr>
              <a:t>los Usuarios </a:t>
            </a:r>
            <a:r>
              <a:rPr sz="1550" spc="10" dirty="0">
                <a:solidFill>
                  <a:srgbClr val="404040"/>
                </a:solidFill>
                <a:latin typeface="Carlito"/>
                <a:cs typeface="Carlito"/>
              </a:rPr>
              <a:t>de la </a:t>
            </a:r>
            <a:r>
              <a:rPr sz="1550" spc="5" dirty="0" err="1">
                <a:solidFill>
                  <a:srgbClr val="404040"/>
                </a:solidFill>
                <a:latin typeface="Carlito"/>
                <a:cs typeface="Carlito"/>
              </a:rPr>
              <a:t>Empresa</a:t>
            </a:r>
            <a:r>
              <a:rPr sz="1550" spc="5"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80"/>
              </a:spcBef>
              <a:buFont typeface="Arial"/>
              <a:buChar char="•"/>
              <a:tabLst>
                <a:tab pos="812800" algn="l"/>
                <a:tab pos="813435" algn="l"/>
              </a:tabLst>
            </a:pPr>
            <a:r>
              <a:rPr lang="es-CO" sz="1550" spc="10" dirty="0">
                <a:solidFill>
                  <a:srgbClr val="404040"/>
                </a:solidFill>
                <a:latin typeface="Carlito"/>
                <a:cs typeface="Carlito"/>
              </a:rPr>
              <a:t>Implementar sistema </a:t>
            </a:r>
            <a:r>
              <a:rPr sz="1550" spc="10" dirty="0">
                <a:solidFill>
                  <a:srgbClr val="404040"/>
                </a:solidFill>
                <a:latin typeface="Carlito"/>
                <a:cs typeface="Carlito"/>
              </a:rPr>
              <a:t> </a:t>
            </a:r>
            <a:r>
              <a:rPr lang="es-CO" sz="1550" spc="10" dirty="0">
                <a:solidFill>
                  <a:srgbClr val="404040"/>
                </a:solidFill>
                <a:latin typeface="Carlito"/>
                <a:cs typeface="Carlito"/>
              </a:rPr>
              <a:t>de inventarios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5"/>
              </a:spcBef>
              <a:buFont typeface="Arial"/>
              <a:buChar char="•"/>
              <a:tabLst>
                <a:tab pos="812800" algn="l"/>
                <a:tab pos="813435" algn="l"/>
              </a:tabLst>
            </a:pPr>
            <a:r>
              <a:rPr lang="es-CO" sz="1550" spc="10" dirty="0">
                <a:solidFill>
                  <a:srgbClr val="404040"/>
                </a:solidFill>
                <a:latin typeface="Carlito"/>
                <a:cs typeface="Carlito"/>
              </a:rPr>
              <a:t>Sistematizar la forma en que se gestionan los ingresos y egresos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0"/>
              </a:spcBef>
              <a:buFont typeface="Arial"/>
              <a:buChar char="•"/>
              <a:tabLst>
                <a:tab pos="812800" algn="l"/>
                <a:tab pos="813435" algn="l"/>
              </a:tabLst>
            </a:pPr>
            <a:r>
              <a:rPr lang="es-CO" sz="1550" spc="10" dirty="0">
                <a:solidFill>
                  <a:srgbClr val="404040"/>
                </a:solidFill>
                <a:latin typeface="Carlito"/>
                <a:cs typeface="Carlito"/>
              </a:rPr>
              <a:t>Simplificar la gestión de</a:t>
            </a:r>
            <a:r>
              <a:rPr sz="1550" spc="10" dirty="0">
                <a:solidFill>
                  <a:srgbClr val="404040"/>
                </a:solidFill>
                <a:latin typeface="Carlito"/>
                <a:cs typeface="Carlito"/>
              </a:rPr>
              <a:t> </a:t>
            </a:r>
            <a:r>
              <a:rPr lang="es-CO" sz="1550" spc="10" dirty="0">
                <a:solidFill>
                  <a:srgbClr val="404040"/>
                </a:solidFill>
                <a:latin typeface="Carlito"/>
                <a:cs typeface="Carlito"/>
              </a:rPr>
              <a:t>los empleados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a:p>
            <a:pPr marL="812800" indent="-343535">
              <a:lnSpc>
                <a:spcPct val="100000"/>
              </a:lnSpc>
              <a:spcBef>
                <a:spcPts val="85"/>
              </a:spcBef>
              <a:buFont typeface="Arial"/>
              <a:buChar char="•"/>
              <a:tabLst>
                <a:tab pos="812800" algn="l"/>
                <a:tab pos="813435" algn="l"/>
              </a:tabLst>
            </a:pPr>
            <a:r>
              <a:rPr sz="1550" spc="10" dirty="0">
                <a:solidFill>
                  <a:srgbClr val="404040"/>
                </a:solidFill>
                <a:latin typeface="Carlito"/>
                <a:cs typeface="Carlito"/>
              </a:rPr>
              <a:t>Ge</a:t>
            </a:r>
            <a:r>
              <a:rPr lang="es-CO" sz="1550" spc="10" dirty="0" err="1">
                <a:solidFill>
                  <a:srgbClr val="404040"/>
                </a:solidFill>
                <a:latin typeface="Carlito"/>
                <a:cs typeface="Carlito"/>
              </a:rPr>
              <a:t>nerar</a:t>
            </a:r>
            <a:r>
              <a:rPr sz="1550" spc="10" dirty="0">
                <a:solidFill>
                  <a:srgbClr val="404040"/>
                </a:solidFill>
                <a:latin typeface="Carlito"/>
                <a:cs typeface="Carlito"/>
              </a:rPr>
              <a:t> </a:t>
            </a:r>
            <a:r>
              <a:rPr sz="1550" spc="5" dirty="0">
                <a:solidFill>
                  <a:srgbClr val="404040"/>
                </a:solidFill>
                <a:latin typeface="Carlito"/>
                <a:cs typeface="Carlito"/>
              </a:rPr>
              <a:t>los reportes gráficos </a:t>
            </a:r>
            <a:r>
              <a:rPr sz="1550" spc="15" dirty="0">
                <a:solidFill>
                  <a:srgbClr val="404040"/>
                </a:solidFill>
                <a:latin typeface="Carlito"/>
                <a:cs typeface="Carlito"/>
              </a:rPr>
              <a:t>e </a:t>
            </a:r>
            <a:r>
              <a:rPr sz="1550" spc="5" dirty="0">
                <a:solidFill>
                  <a:srgbClr val="404040"/>
                </a:solidFill>
                <a:latin typeface="Carlito"/>
                <a:cs typeface="Carlito"/>
              </a:rPr>
              <a:t>impresos </a:t>
            </a:r>
            <a:r>
              <a:rPr sz="1550" spc="10" dirty="0">
                <a:solidFill>
                  <a:srgbClr val="404040"/>
                </a:solidFill>
                <a:latin typeface="Carlito"/>
                <a:cs typeface="Carlito"/>
              </a:rPr>
              <a:t>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p:txBody>
      </p:sp>
      <p:sp>
        <p:nvSpPr>
          <p:cNvPr id="6" name="object 6"/>
          <p:cNvSpPr/>
          <p:nvPr/>
        </p:nvSpPr>
        <p:spPr>
          <a:xfrm>
            <a:off x="466344" y="15316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7" name="object 7"/>
          <p:cNvSpPr/>
          <p:nvPr/>
        </p:nvSpPr>
        <p:spPr>
          <a:xfrm flipV="1">
            <a:off x="466344" y="2972861"/>
            <a:ext cx="718185" cy="45719"/>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3497579" cy="849630"/>
          </a:xfrm>
          <a:prstGeom prst="rect">
            <a:avLst/>
          </a:prstGeom>
        </p:spPr>
        <p:txBody>
          <a:bodyPr vert="horz" wrap="square" lIns="0" tIns="13335" rIns="0" bIns="0" rtlCol="0">
            <a:spAutoFit/>
          </a:bodyPr>
          <a:lstStyle/>
          <a:p>
            <a:pPr marL="12700">
              <a:lnSpc>
                <a:spcPct val="100000"/>
              </a:lnSpc>
              <a:spcBef>
                <a:spcPts val="105"/>
              </a:spcBef>
            </a:pPr>
            <a:r>
              <a:rPr spc="-10" dirty="0"/>
              <a:t>Justificación</a:t>
            </a:r>
          </a:p>
        </p:txBody>
      </p:sp>
      <p:sp>
        <p:nvSpPr>
          <p:cNvPr id="3" name="object 3"/>
          <p:cNvSpPr txBox="1"/>
          <p:nvPr/>
        </p:nvSpPr>
        <p:spPr>
          <a:xfrm>
            <a:off x="3573271" y="2713685"/>
            <a:ext cx="2133600" cy="566822"/>
          </a:xfrm>
          <a:prstGeom prst="rect">
            <a:avLst/>
          </a:prstGeom>
        </p:spPr>
        <p:txBody>
          <a:bodyPr vert="horz" wrap="square" lIns="0" tIns="12700" rIns="0" bIns="0" rtlCol="0">
            <a:spAutoFit/>
          </a:bodyPr>
          <a:lstStyle/>
          <a:p>
            <a:pPr marL="12700">
              <a:lnSpc>
                <a:spcPct val="100000"/>
              </a:lnSpc>
              <a:spcBef>
                <a:spcPts val="100"/>
              </a:spcBef>
            </a:pPr>
            <a:r>
              <a:rPr lang="es-CO" sz="1800" spc="-40" dirty="0">
                <a:solidFill>
                  <a:srgbClr val="404040"/>
                </a:solidFill>
                <a:latin typeface="Carlito"/>
                <a:cs typeface="Carlito"/>
              </a:rPr>
              <a:t>Se propone un sistema web de nombre SAIA</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234442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Justificación</a:t>
            </a:r>
            <a:endParaRPr sz="3600"/>
          </a:p>
        </p:txBody>
      </p:sp>
      <p:sp>
        <p:nvSpPr>
          <p:cNvPr id="5" name="object 5"/>
          <p:cNvSpPr txBox="1">
            <a:spLocks noGrp="1"/>
          </p:cNvSpPr>
          <p:nvPr>
            <p:ph type="body" idx="1"/>
          </p:nvPr>
        </p:nvSpPr>
        <p:spPr>
          <a:xfrm>
            <a:off x="461873" y="1258316"/>
            <a:ext cx="8154670" cy="2984150"/>
          </a:xfrm>
          <a:prstGeom prst="rect">
            <a:avLst/>
          </a:prstGeom>
        </p:spPr>
        <p:txBody>
          <a:bodyPr vert="horz" wrap="square" lIns="0" tIns="16510" rIns="0" bIns="0" rtlCol="0">
            <a:spAutoFit/>
          </a:bodyPr>
          <a:lstStyle/>
          <a:p>
            <a:pPr marL="12065" marR="8255" algn="just">
              <a:lnSpc>
                <a:spcPct val="103600"/>
              </a:lnSpc>
              <a:tabLst>
                <a:tab pos="300990" algn="l"/>
              </a:tabLst>
            </a:pPr>
            <a:r>
              <a:rPr spc="10" dirty="0"/>
              <a:t>Se propone el </a:t>
            </a:r>
            <a:r>
              <a:rPr spc="15" dirty="0"/>
              <a:t>desarrollo </a:t>
            </a:r>
            <a:r>
              <a:rPr spc="10" dirty="0"/>
              <a:t>de un Sistema de </a:t>
            </a:r>
            <a:r>
              <a:rPr spc="15" dirty="0"/>
              <a:t>Información </a:t>
            </a:r>
            <a:r>
              <a:rPr spc="-5" dirty="0"/>
              <a:t>Web </a:t>
            </a:r>
            <a:r>
              <a:rPr spc="20" dirty="0" err="1"/>
              <a:t>denominado</a:t>
            </a:r>
            <a:r>
              <a:rPr spc="20" dirty="0"/>
              <a:t> </a:t>
            </a:r>
            <a:r>
              <a:rPr lang="es-CO" spc="20" dirty="0"/>
              <a:t>SAIA (Sistema autónomo de información automotriz) </a:t>
            </a:r>
            <a:r>
              <a:rPr spc="10" dirty="0"/>
              <a:t>que sirva </a:t>
            </a:r>
            <a:r>
              <a:rPr spc="25" dirty="0"/>
              <a:t>como </a:t>
            </a:r>
            <a:r>
              <a:rPr spc="10" dirty="0"/>
              <a:t>herramienta software de </a:t>
            </a:r>
            <a:r>
              <a:rPr spc="10" dirty="0" err="1"/>
              <a:t>apoyo</a:t>
            </a:r>
            <a:r>
              <a:rPr spc="10" dirty="0"/>
              <a:t> </a:t>
            </a:r>
            <a:r>
              <a:rPr spc="5" dirty="0"/>
              <a:t>a</a:t>
            </a:r>
            <a:r>
              <a:rPr lang="es-CO" spc="5" dirty="0"/>
              <a:t> la gestión, control y</a:t>
            </a:r>
            <a:r>
              <a:rPr spc="5" dirty="0"/>
              <a:t> </a:t>
            </a:r>
            <a:r>
              <a:rPr spc="15" dirty="0" err="1"/>
              <a:t>seguimiento</a:t>
            </a:r>
            <a:r>
              <a:rPr spc="15" dirty="0"/>
              <a:t> de</a:t>
            </a:r>
            <a:r>
              <a:rPr lang="es-CO" spc="15" dirty="0"/>
              <a:t> </a:t>
            </a:r>
            <a:r>
              <a:rPr spc="15" dirty="0"/>
              <a:t>los </a:t>
            </a:r>
            <a:r>
              <a:rPr lang="es-CO" spc="20" dirty="0"/>
              <a:t>inventarios, ingresos, egresos, y empleados</a:t>
            </a:r>
            <a:r>
              <a:rPr spc="5" dirty="0"/>
              <a:t> </a:t>
            </a:r>
            <a:r>
              <a:rPr spc="10" dirty="0"/>
              <a:t>de la </a:t>
            </a:r>
            <a:r>
              <a:rPr dirty="0" err="1"/>
              <a:t>Empresa</a:t>
            </a:r>
            <a:r>
              <a:rPr dirty="0"/>
              <a:t> </a:t>
            </a:r>
            <a:r>
              <a:rPr lang="es-CO" spc="5" dirty="0"/>
              <a:t>centro técnico automotriz S.A.S</a:t>
            </a:r>
            <a:r>
              <a:rPr spc="5" dirty="0"/>
              <a:t>.</a:t>
            </a:r>
            <a:endParaRPr lang="es-CO" spc="5" dirty="0"/>
          </a:p>
          <a:p>
            <a:pPr marL="12065" marR="8255" algn="just">
              <a:lnSpc>
                <a:spcPct val="103600"/>
              </a:lnSpc>
              <a:tabLst>
                <a:tab pos="300990" algn="l"/>
              </a:tabLst>
            </a:pPr>
            <a:endParaRPr lang="es-CO" spc="5" dirty="0"/>
          </a:p>
          <a:p>
            <a:pPr marL="12065" marR="8255" algn="just">
              <a:lnSpc>
                <a:spcPct val="103600"/>
              </a:lnSpc>
              <a:tabLst>
                <a:tab pos="300990" algn="l"/>
              </a:tabLst>
            </a:pPr>
            <a:r>
              <a:rPr spc="5" dirty="0" err="1"/>
              <a:t>Permitirá</a:t>
            </a:r>
            <a:r>
              <a:rPr spc="5" dirty="0"/>
              <a:t> </a:t>
            </a:r>
            <a:r>
              <a:rPr spc="10" dirty="0"/>
              <a:t>la </a:t>
            </a:r>
            <a:r>
              <a:rPr spc="10" dirty="0" err="1"/>
              <a:t>gestión</a:t>
            </a:r>
            <a:r>
              <a:rPr spc="10" dirty="0"/>
              <a:t> de</a:t>
            </a:r>
            <a:r>
              <a:rPr lang="es-CO" spc="10" dirty="0"/>
              <a:t>l gerente, líder de inventarios, líder de gestión contable, jefe de taller y empleados en general</a:t>
            </a:r>
            <a:r>
              <a:rPr spc="10" dirty="0"/>
              <a:t> </a:t>
            </a:r>
            <a:r>
              <a:rPr spc="15" dirty="0"/>
              <a:t>como </a:t>
            </a:r>
            <a:r>
              <a:rPr spc="20" dirty="0"/>
              <a:t>usuarios </a:t>
            </a:r>
            <a:r>
              <a:rPr spc="10" dirty="0"/>
              <a:t>de</a:t>
            </a:r>
            <a:r>
              <a:rPr spc="135" dirty="0"/>
              <a:t> </a:t>
            </a:r>
            <a:r>
              <a:rPr spc="5" dirty="0"/>
              <a:t>l</a:t>
            </a:r>
            <a:r>
              <a:rPr lang="es-CO" spc="5" dirty="0"/>
              <a:t>a </a:t>
            </a:r>
            <a:r>
              <a:rPr lang="es-CO" spc="15" dirty="0"/>
              <a:t>e</a:t>
            </a:r>
            <a:r>
              <a:rPr spc="15" dirty="0" err="1"/>
              <a:t>mpresa</a:t>
            </a:r>
            <a:r>
              <a:rPr spc="15" dirty="0"/>
              <a:t> </a:t>
            </a:r>
            <a:r>
              <a:rPr lang="es-CO" spc="20" dirty="0"/>
              <a:t>centro técnico automotriz S.A.S</a:t>
            </a:r>
            <a:r>
              <a:rPr lang="es-CO" spc="10" dirty="0"/>
              <a:t> generando un control centralizado en los procesos de la misma apoyando en el análisis de la información que se procesara en dicho sistema</a:t>
            </a:r>
          </a:p>
          <a:p>
            <a:pPr marL="12065" marR="8255" algn="just">
              <a:lnSpc>
                <a:spcPct val="103600"/>
              </a:lnSpc>
              <a:tabLst>
                <a:tab pos="300990" algn="l"/>
              </a:tabLst>
            </a:pPr>
            <a:r>
              <a:rPr spc="15" dirty="0"/>
              <a:t>. </a:t>
            </a:r>
            <a:endParaRPr lang="es-CO" spc="15" dirty="0"/>
          </a:p>
          <a:p>
            <a:pPr marL="12065" marR="8255" algn="just">
              <a:lnSpc>
                <a:spcPct val="103600"/>
              </a:lnSpc>
              <a:tabLst>
                <a:tab pos="300990" algn="l"/>
              </a:tabLst>
            </a:pPr>
            <a:r>
              <a:rPr spc="5" dirty="0" err="1"/>
              <a:t>En</a:t>
            </a:r>
            <a:r>
              <a:rPr spc="5" dirty="0"/>
              <a:t> </a:t>
            </a:r>
            <a:r>
              <a:rPr lang="es-CO" spc="5" dirty="0"/>
              <a:t>el modulo de inventarios</a:t>
            </a:r>
            <a:r>
              <a:rPr spc="15" dirty="0"/>
              <a:t> </a:t>
            </a:r>
            <a:r>
              <a:rPr spc="5" dirty="0"/>
              <a:t>los</a:t>
            </a:r>
            <a:r>
              <a:rPr lang="es-CO" spc="5" dirty="0"/>
              <a:t> lideres del proceso </a:t>
            </a:r>
            <a:r>
              <a:rPr spc="10" dirty="0" err="1"/>
              <a:t>podrán</a:t>
            </a:r>
            <a:r>
              <a:rPr lang="es-CO" spc="10" dirty="0"/>
              <a:t> contar con un sistema serio de inventarios donde ingresar la información y llevar un control total de los elementos. </a:t>
            </a:r>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9B64092-C0C7-4586-BBE9-2C0AACECD6B4}"/>
              </a:ext>
            </a:extLst>
          </p:cNvPr>
          <p:cNvSpPr>
            <a:spLocks noGrp="1"/>
          </p:cNvSpPr>
          <p:nvPr>
            <p:ph type="body" idx="1"/>
          </p:nvPr>
        </p:nvSpPr>
        <p:spPr>
          <a:xfrm>
            <a:off x="381000" y="895350"/>
            <a:ext cx="8154670" cy="4532010"/>
          </a:xfrm>
        </p:spPr>
        <p:txBody>
          <a:bodyPr/>
          <a:lstStyle/>
          <a:p>
            <a:r>
              <a:rPr lang="es-CO" spc="10" dirty="0"/>
              <a:t>además de generar cambios dinámicos como cambio de responsable, agregar o quitar fácilmente elementos al inventario, generar reportes personalizados al instante y generar controles de acceso al modulo en cuestión lo que beneficia la necesidad de formalizar, centralizar y controlar el sistema de inventarios.</a:t>
            </a:r>
          </a:p>
          <a:p>
            <a:r>
              <a:rPr lang="es-CO" dirty="0"/>
              <a:t> </a:t>
            </a:r>
          </a:p>
          <a:p>
            <a:r>
              <a:rPr lang="es-ES" spc="-5" dirty="0"/>
              <a:t>En el modulo de ingresos y egresos </a:t>
            </a:r>
            <a:r>
              <a:rPr lang="es-ES" spc="10" dirty="0"/>
              <a:t>los lideres de proceso y el gerente</a:t>
            </a:r>
            <a:r>
              <a:rPr lang="es-ES" spc="15" dirty="0"/>
              <a:t> podrán controlar, gestionar y analizar los ingresos y egresos que se presentan en la empresa los proveedores, clientes y gastos, gestionando utilidades, rentabilidad y trazabilidad según un periodo de tiempo especifico solventando así la falta de un sistema transaccional serio en la empresa, adicional a ello el modulo se integrará al sistema de facturación electrónica usado por la empresa. </a:t>
            </a:r>
          </a:p>
          <a:p>
            <a:endParaRPr lang="es-ES" spc="15" dirty="0"/>
          </a:p>
          <a:p>
            <a:r>
              <a:rPr lang="es-ES" spc="15" dirty="0"/>
              <a:t>En el modulo de gestión de empleados los lideres de proceso y el gerente podrán controlar, gestionar y agilizar el proceso de ingreso y gestión de nomina de sus empleados así mismo llevar una trazabilidad completa del cumplimiento de horarios y funciones subsanando así la necesidad de tener un proceso mas centralizado, completo y ordenado para la gestión de empleados de la organización.</a:t>
            </a:r>
          </a:p>
          <a:p>
            <a:endParaRPr lang="es-ES" spc="15" dirty="0"/>
          </a:p>
          <a:p>
            <a:endParaRPr lang="es-ES" spc="5" dirty="0"/>
          </a:p>
          <a:p>
            <a:endParaRPr lang="es-CO" dirty="0"/>
          </a:p>
        </p:txBody>
      </p:sp>
    </p:spTree>
    <p:extLst>
      <p:ext uri="{BB962C8B-B14F-4D97-AF65-F5344CB8AC3E}">
        <p14:creationId xmlns:p14="http://schemas.microsoft.com/office/powerpoint/2010/main" val="29392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14579C-1B32-4DCC-8764-65509C4072E8}"/>
              </a:ext>
            </a:extLst>
          </p:cNvPr>
          <p:cNvSpPr>
            <a:spLocks noGrp="1"/>
          </p:cNvSpPr>
          <p:nvPr>
            <p:ph type="body" idx="1"/>
          </p:nvPr>
        </p:nvSpPr>
        <p:spPr>
          <a:xfrm>
            <a:off x="461873" y="1258316"/>
            <a:ext cx="8154670" cy="2208297"/>
          </a:xfrm>
        </p:spPr>
        <p:txBody>
          <a:bodyPr/>
          <a:lstStyle/>
          <a:p>
            <a:r>
              <a:rPr lang="es-ES" spc="15" dirty="0"/>
              <a:t>Finalmente, </a:t>
            </a:r>
            <a:r>
              <a:rPr lang="es-ES" dirty="0"/>
              <a:t>facilitará </a:t>
            </a:r>
            <a:r>
              <a:rPr lang="es-ES" spc="10" dirty="0"/>
              <a:t>la gestión de </a:t>
            </a:r>
            <a:r>
              <a:rPr lang="es-ES" spc="15" dirty="0"/>
              <a:t>reportes </a:t>
            </a:r>
            <a:r>
              <a:rPr lang="es-ES" spc="10" dirty="0"/>
              <a:t>gráficos </a:t>
            </a:r>
            <a:r>
              <a:rPr lang="es-ES" spc="15" dirty="0"/>
              <a:t>e impresos,  necesarios </a:t>
            </a:r>
            <a:r>
              <a:rPr lang="es-ES" spc="5" dirty="0"/>
              <a:t>para </a:t>
            </a:r>
            <a:r>
              <a:rPr lang="es-ES" spc="25" dirty="0"/>
              <a:t>la </a:t>
            </a:r>
            <a:r>
              <a:rPr lang="es-ES" spc="10" dirty="0"/>
              <a:t>toma de </a:t>
            </a:r>
            <a:r>
              <a:rPr lang="es-ES" spc="15" dirty="0"/>
              <a:t>decisiones </a:t>
            </a:r>
            <a:r>
              <a:rPr lang="es-ES" spc="10" dirty="0"/>
              <a:t>del </a:t>
            </a:r>
            <a:r>
              <a:rPr lang="es-ES" spc="15" dirty="0"/>
              <a:t>personal </a:t>
            </a:r>
            <a:r>
              <a:rPr lang="es-ES" spc="10" dirty="0"/>
              <a:t>administrativo de </a:t>
            </a:r>
            <a:r>
              <a:rPr lang="es-ES" spc="5" dirty="0"/>
              <a:t>la </a:t>
            </a:r>
            <a:r>
              <a:rPr lang="es-ES" spc="15" dirty="0"/>
              <a:t>Empresa centro técnico automotriz S.A.S</a:t>
            </a:r>
            <a:r>
              <a:rPr lang="es-ES" spc="5" dirty="0"/>
              <a:t>.</a:t>
            </a:r>
          </a:p>
          <a:p>
            <a:pPr marL="12065" marR="5080">
              <a:lnSpc>
                <a:spcPct val="102699"/>
              </a:lnSpc>
              <a:spcBef>
                <a:spcPts val="85"/>
              </a:spcBef>
              <a:tabLst>
                <a:tab pos="300355" algn="l"/>
                <a:tab pos="300990" algn="l"/>
              </a:tabLst>
            </a:pPr>
            <a:endParaRPr lang="es-ES" spc="5" dirty="0"/>
          </a:p>
          <a:p>
            <a:pPr marL="12065" marR="5080">
              <a:lnSpc>
                <a:spcPct val="102699"/>
              </a:lnSpc>
              <a:spcBef>
                <a:spcPts val="85"/>
              </a:spcBef>
              <a:tabLst>
                <a:tab pos="300355" algn="l"/>
                <a:tab pos="300990" algn="l"/>
              </a:tabLst>
            </a:pPr>
            <a:r>
              <a:rPr lang="es-ES" sz="1550" b="1" spc="15" dirty="0">
                <a:solidFill>
                  <a:srgbClr val="404040"/>
                </a:solidFill>
                <a:latin typeface="Carlito"/>
                <a:cs typeface="Carlito"/>
              </a:rPr>
              <a:t>Aporte al </a:t>
            </a:r>
            <a:r>
              <a:rPr lang="es-ES" sz="1550" b="1" spc="10" dirty="0">
                <a:solidFill>
                  <a:srgbClr val="404040"/>
                </a:solidFill>
                <a:latin typeface="Carlito"/>
                <a:cs typeface="Carlito"/>
              </a:rPr>
              <a:t>Sector: </a:t>
            </a:r>
            <a:r>
              <a:rPr lang="es-ES" sz="1550" dirty="0">
                <a:solidFill>
                  <a:srgbClr val="404040"/>
                </a:solidFill>
                <a:latin typeface="Carlito"/>
                <a:cs typeface="Carlito"/>
              </a:rPr>
              <a:t>El </a:t>
            </a:r>
            <a:r>
              <a:rPr lang="es-ES" sz="1550" spc="10" dirty="0">
                <a:solidFill>
                  <a:srgbClr val="404040"/>
                </a:solidFill>
                <a:latin typeface="Carlito"/>
                <a:cs typeface="Carlito"/>
              </a:rPr>
              <a:t>Sistema </a:t>
            </a:r>
            <a:r>
              <a:rPr lang="es-ES" spc="5" dirty="0"/>
              <a:t>SAIA (sistema autónomo de información automotriz) </a:t>
            </a:r>
            <a:r>
              <a:rPr lang="es-ES" sz="1550" dirty="0">
                <a:solidFill>
                  <a:srgbClr val="404040"/>
                </a:solidFill>
                <a:latin typeface="Carlito"/>
                <a:cs typeface="Carlito"/>
              </a:rPr>
              <a:t>servirá </a:t>
            </a:r>
            <a:r>
              <a:rPr lang="es-ES" sz="1550" spc="15" dirty="0">
                <a:solidFill>
                  <a:srgbClr val="404040"/>
                </a:solidFill>
                <a:latin typeface="Carlito"/>
                <a:cs typeface="Carlito"/>
              </a:rPr>
              <a:t>como </a:t>
            </a:r>
            <a:r>
              <a:rPr lang="es-ES" sz="1550" spc="10" dirty="0">
                <a:solidFill>
                  <a:srgbClr val="404040"/>
                </a:solidFill>
                <a:latin typeface="Carlito"/>
                <a:cs typeface="Carlito"/>
              </a:rPr>
              <a:t>aporte al sector automotriz</a:t>
            </a:r>
            <a:r>
              <a:rPr lang="es-ES" sz="1550" spc="15" dirty="0">
                <a:solidFill>
                  <a:srgbClr val="404040"/>
                </a:solidFill>
                <a:latin typeface="Carlito"/>
                <a:cs typeface="Carlito"/>
              </a:rPr>
              <a:t>, como </a:t>
            </a:r>
            <a:r>
              <a:rPr lang="es-ES" spc="10" dirty="0"/>
              <a:t>sistema de información de apoyo a los procesos de mantenimiento, inventarios y gestión de personal en la organización organizando, centralizando y automatizando el análisis de la información mas importante de la organización</a:t>
            </a:r>
            <a:r>
              <a:rPr lang="es-ES" sz="1550" spc="10" dirty="0">
                <a:solidFill>
                  <a:srgbClr val="404040"/>
                </a:solidFill>
                <a:latin typeface="Carlito"/>
                <a:cs typeface="Carlito"/>
              </a:rPr>
              <a:t>.</a:t>
            </a:r>
            <a:endParaRPr lang="es-ES" sz="1550" dirty="0">
              <a:latin typeface="Arial"/>
              <a:cs typeface="Arial"/>
            </a:endParaRPr>
          </a:p>
          <a:p>
            <a:endParaRPr lang="es-ES" spc="5" dirty="0"/>
          </a:p>
          <a:p>
            <a:endParaRPr lang="es-CO" dirty="0"/>
          </a:p>
        </p:txBody>
      </p:sp>
    </p:spTree>
    <p:extLst>
      <p:ext uri="{BB962C8B-B14F-4D97-AF65-F5344CB8AC3E}">
        <p14:creationId xmlns:p14="http://schemas.microsoft.com/office/powerpoint/2010/main" val="147325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84785">
              <a:lnSpc>
                <a:spcPct val="100000"/>
              </a:lnSpc>
              <a:spcBef>
                <a:spcPts val="105"/>
              </a:spcBef>
            </a:pPr>
            <a:r>
              <a:rPr dirty="0"/>
              <a:t>Al</a:t>
            </a:r>
            <a:r>
              <a:rPr spc="-25" dirty="0"/>
              <a:t>c</a:t>
            </a:r>
            <a:r>
              <a:rPr dirty="0"/>
              <a:t>an</a:t>
            </a:r>
            <a:r>
              <a:rPr spc="10" dirty="0"/>
              <a:t>c</a:t>
            </a:r>
            <a:r>
              <a:rPr dirty="0"/>
              <a:t>e</a:t>
            </a:r>
          </a:p>
        </p:txBody>
      </p:sp>
      <p:sp>
        <p:nvSpPr>
          <p:cNvPr id="3" name="object 3"/>
          <p:cNvSpPr txBox="1"/>
          <p:nvPr/>
        </p:nvSpPr>
        <p:spPr>
          <a:xfrm>
            <a:off x="3573270" y="2713685"/>
            <a:ext cx="3988817" cy="843821"/>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este</a:t>
            </a:r>
            <a:r>
              <a:rPr lang="es-ES" dirty="0">
                <a:latin typeface="Carlito"/>
                <a:cs typeface="Carlito"/>
              </a:rPr>
              <a:t> Ítem se indicará que hace el sistema y que no hará para tener claro el limite conceptual del mismo.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4992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Alcance</a:t>
            </a:r>
            <a:endParaRPr sz="3600"/>
          </a:p>
        </p:txBody>
      </p:sp>
      <p:sp>
        <p:nvSpPr>
          <p:cNvPr id="5" name="object 5"/>
          <p:cNvSpPr txBox="1"/>
          <p:nvPr/>
        </p:nvSpPr>
        <p:spPr>
          <a:xfrm>
            <a:off x="461873" y="1258316"/>
            <a:ext cx="8162290" cy="3194464"/>
          </a:xfrm>
          <a:prstGeom prst="rect">
            <a:avLst/>
          </a:prstGeom>
        </p:spPr>
        <p:txBody>
          <a:bodyPr vert="horz" wrap="square" lIns="0" tIns="16510" rIns="0" bIns="0" rtlCol="0">
            <a:spAutoFit/>
          </a:bodyPr>
          <a:lstStyle/>
          <a:p>
            <a:pPr marL="12700">
              <a:lnSpc>
                <a:spcPct val="100000"/>
              </a:lnSpc>
              <a:spcBef>
                <a:spcPts val="130"/>
              </a:spcBef>
            </a:pPr>
            <a:r>
              <a:rPr lang="es-ES" sz="1550" spc="10" dirty="0">
                <a:solidFill>
                  <a:srgbClr val="404040"/>
                </a:solidFill>
                <a:latin typeface="Carlito"/>
                <a:cs typeface="Arial"/>
              </a:rPr>
              <a:t>El sistema de información se divide en 3 módulos que apoyan los siguientes procesos así:</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1 inventarios: </a:t>
            </a:r>
            <a:r>
              <a:rPr lang="es-ES" sz="1550" spc="10" dirty="0">
                <a:solidFill>
                  <a:srgbClr val="404040"/>
                </a:solidFill>
                <a:latin typeface="Carlito"/>
                <a:cs typeface="Arial"/>
              </a:rPr>
              <a:t> en el sistema se ingresan los datos necesarios para tener una completa información del elemento a inventariar, se distribuye según si es un activo, herramienta, repuesto o consumible y quien va a ser el responsable de este, se genera una trazabilidad completa desde el ingreso del elemento hasta que se da de baja, se vende o se consume.</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2 Ingresos y egresos: </a:t>
            </a:r>
            <a:r>
              <a:rPr lang="es-ES" sz="1550" spc="10" dirty="0">
                <a:solidFill>
                  <a:srgbClr val="404040"/>
                </a:solidFill>
                <a:latin typeface="Carlito"/>
                <a:cs typeface="Arial"/>
              </a:rPr>
              <a:t>en el sistema se ingresan los datos etiquetados según su procedencia, compra, venta, gasto o costo de mantenimiento y se lleva un registro de tipo contable trazando todo el proceso, determinando al final la utilidad y rentabilidad del mes o tiempo especifico en que se genere el reporte.</a:t>
            </a:r>
          </a:p>
          <a:p>
            <a:pPr marL="12700">
              <a:lnSpc>
                <a:spcPct val="100000"/>
              </a:lnSpc>
              <a:spcBef>
                <a:spcPts val="130"/>
              </a:spcBef>
            </a:pPr>
            <a:endParaRPr lang="es-ES" sz="1550" b="1" spc="10" dirty="0">
              <a:solidFill>
                <a:srgbClr val="404040"/>
              </a:solidFill>
              <a:latin typeface="Carlito"/>
              <a:cs typeface="Arial"/>
            </a:endParaRPr>
          </a:p>
          <a:p>
            <a:pPr marL="12700">
              <a:lnSpc>
                <a:spcPct val="100000"/>
              </a:lnSpc>
              <a:spcBef>
                <a:spcPts val="130"/>
              </a:spcBef>
            </a:pPr>
            <a:endParaRPr sz="1550" b="1"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3F0BF1-C6E6-4B25-B234-8B54C664BF23}"/>
              </a:ext>
            </a:extLst>
          </p:cNvPr>
          <p:cNvSpPr>
            <a:spLocks noGrp="1"/>
          </p:cNvSpPr>
          <p:nvPr>
            <p:ph type="body" idx="1"/>
          </p:nvPr>
        </p:nvSpPr>
        <p:spPr>
          <a:xfrm>
            <a:off x="461873" y="1258316"/>
            <a:ext cx="8154670" cy="1669688"/>
          </a:xfrm>
        </p:spPr>
        <p:txBody>
          <a:bodyPr/>
          <a:lstStyle/>
          <a:p>
            <a:r>
              <a:rPr lang="es-ES" dirty="0"/>
              <a:t> </a:t>
            </a:r>
            <a:r>
              <a:rPr lang="es-ES" b="1" dirty="0"/>
              <a:t>Modulo 3 Gestión de empleados</a:t>
            </a:r>
            <a:r>
              <a:rPr lang="es-ES" dirty="0"/>
              <a:t>: El sistema tendrá un control ligado al sistema de gestión de usuarios para llevar una trazabilidad completa de los empleados de la empresa desde que ingresan a la misma, la trazabilidad del trabajo que realizan y los elementos que se les asignan y hasta que finalizan su contrato se lleva una trazabilidad de su nomina.</a:t>
            </a:r>
          </a:p>
          <a:p>
            <a:endParaRPr lang="es-ES" dirty="0"/>
          </a:p>
          <a:p>
            <a:r>
              <a:rPr lang="es-ES" dirty="0"/>
              <a:t>El sistema </a:t>
            </a:r>
            <a:r>
              <a:rPr lang="es-ES" b="1" dirty="0"/>
              <a:t>NO</a:t>
            </a:r>
            <a:r>
              <a:rPr lang="es-ES" dirty="0"/>
              <a:t> será un sistema contable, no ejecutará procesos de facturación electrónica ni llevará procesos diferentes a los del sector automotriz.</a:t>
            </a:r>
            <a:endParaRPr lang="es-CO" dirty="0"/>
          </a:p>
        </p:txBody>
      </p:sp>
    </p:spTree>
    <p:extLst>
      <p:ext uri="{BB962C8B-B14F-4D97-AF65-F5344CB8AC3E}">
        <p14:creationId xmlns:p14="http://schemas.microsoft.com/office/powerpoint/2010/main" val="96161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dirty="0"/>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575799"/>
          </a:xfrm>
          <a:prstGeom prst="rect">
            <a:avLst/>
          </a:prstGeom>
        </p:spPr>
        <p:txBody>
          <a:bodyPr vert="horz" wrap="square" lIns="0" tIns="16510" rIns="0" bIns="0" rtlCol="0">
            <a:spAutoFit/>
          </a:bodyPr>
          <a:lstStyle/>
          <a:p>
            <a:pPr marL="12700">
              <a:spcBef>
                <a:spcPts val="130"/>
              </a:spcBef>
              <a:tabLst>
                <a:tab pos="2750820" algn="l"/>
              </a:tabLst>
            </a:pPr>
            <a:r>
              <a:rPr lang="es-419" sz="2000" b="1" spc="15" dirty="0">
                <a:solidFill>
                  <a:srgbClr val="404040"/>
                </a:solidFill>
                <a:latin typeface="Carlito"/>
                <a:cs typeface="Carlito"/>
              </a:rPr>
              <a:t>Octavo</a:t>
            </a:r>
            <a:r>
              <a:rPr lang="es-419" sz="2000" b="1" spc="-50" dirty="0">
                <a:solidFill>
                  <a:srgbClr val="404040"/>
                </a:solidFill>
                <a:latin typeface="Carlito"/>
                <a:cs typeface="Carlito"/>
              </a:rPr>
              <a:t> </a:t>
            </a:r>
            <a:r>
              <a:rPr lang="es-419" sz="2000" b="1" spc="10" dirty="0">
                <a:solidFill>
                  <a:srgbClr val="404040"/>
                </a:solidFill>
                <a:latin typeface="Carlito"/>
                <a:cs typeface="Carlito"/>
              </a:rPr>
              <a:t>Trimestre</a:t>
            </a:r>
            <a:endParaRPr lang="es-419" sz="2000" dirty="0">
              <a:latin typeface="Carlito"/>
              <a:cs typeface="Carlito"/>
            </a:endParaRPr>
          </a:p>
          <a:p>
            <a:pPr marL="12700">
              <a:lnSpc>
                <a:spcPct val="100000"/>
              </a:lnSpc>
              <a:spcBef>
                <a:spcPts val="130"/>
              </a:spcBef>
              <a:tabLst>
                <a:tab pos="2750820" algn="l"/>
              </a:tabLst>
            </a:pPr>
            <a:r>
              <a:rPr sz="1550" b="1" spc="10" dirty="0">
                <a:solidFill>
                  <a:srgbClr val="404040"/>
                </a:solidFill>
                <a:latin typeface="Carlito"/>
                <a:cs typeface="Carlito"/>
              </a:rPr>
              <a:t>	</a:t>
            </a:r>
            <a:endParaRPr sz="1550" dirty="0">
              <a:latin typeface="Carlito"/>
              <a:cs typeface="Carlito"/>
            </a:endParaRPr>
          </a:p>
        </p:txBody>
      </p:sp>
      <p:sp>
        <p:nvSpPr>
          <p:cNvPr id="5" name="CuadroTexto 4">
            <a:extLst>
              <a:ext uri="{FF2B5EF4-FFF2-40B4-BE49-F238E27FC236}">
                <a16:creationId xmlns:a16="http://schemas.microsoft.com/office/drawing/2014/main" id="{C60A8676-A180-F009-B243-D76D9AB2566A}"/>
              </a:ext>
            </a:extLst>
          </p:cNvPr>
          <p:cNvSpPr txBox="1"/>
          <p:nvPr/>
        </p:nvSpPr>
        <p:spPr>
          <a:xfrm>
            <a:off x="392784" y="1803679"/>
            <a:ext cx="8446415" cy="2372444"/>
          </a:xfrm>
          <a:prstGeom prst="rect">
            <a:avLst/>
          </a:prstGeom>
          <a:noFill/>
        </p:spPr>
        <p:txBody>
          <a:bodyPr wrap="square">
            <a:spAutoFit/>
          </a:bodyPr>
          <a:lstStyle/>
          <a:p>
            <a:pPr marL="12065">
              <a:spcBef>
                <a:spcPts val="110"/>
              </a:spcBef>
              <a:tabLst>
                <a:tab pos="295910" algn="l"/>
                <a:tab pos="296545" algn="l"/>
              </a:tabLst>
            </a:pPr>
            <a:r>
              <a:rPr lang="es-419" spc="-5" dirty="0">
                <a:solidFill>
                  <a:srgbClr val="404040"/>
                </a:solidFill>
                <a:latin typeface="Carlito"/>
                <a:cs typeface="Carlito"/>
              </a:rPr>
              <a:t>En el proyecto se evidencia que se aplica algún modelo de calidad</a:t>
            </a:r>
          </a:p>
          <a:p>
            <a:pPr marL="12065">
              <a:spcBef>
                <a:spcPts val="110"/>
              </a:spcBef>
              <a:tabLst>
                <a:tab pos="295910" algn="l"/>
                <a:tab pos="296545" algn="l"/>
              </a:tabLst>
            </a:pPr>
            <a:endParaRPr lang="es-419" sz="1800" spc="5" dirty="0">
              <a:solidFill>
                <a:srgbClr val="404040"/>
              </a:solidFill>
              <a:latin typeface="Carlito"/>
              <a:cs typeface="Carlito"/>
            </a:endParaRPr>
          </a:p>
          <a:p>
            <a:pPr marL="297815" indent="-285750">
              <a:spcBef>
                <a:spcPts val="110"/>
              </a:spcBef>
              <a:buFont typeface="Wingdings" panose="05000000000000000000" pitchFamily="2" charset="2"/>
              <a:buChar char="Ø"/>
              <a:tabLst>
                <a:tab pos="295910" algn="l"/>
                <a:tab pos="296545" algn="l"/>
              </a:tabLst>
            </a:pPr>
            <a:r>
              <a:rPr lang="es-ES" i="1" spc="5" dirty="0">
                <a:solidFill>
                  <a:srgbClr val="404040"/>
                </a:solidFill>
                <a:latin typeface="Carlito"/>
                <a:cs typeface="Carlito"/>
                <a:hlinkClick r:id="rId4" action="ppaction://hlinkfile"/>
              </a:rPr>
              <a:t>Entregables Calidad</a:t>
            </a:r>
            <a:endParaRPr lang="es-419" sz="1800" i="1" spc="-5" dirty="0">
              <a:solidFill>
                <a:srgbClr val="404040"/>
              </a:solidFill>
              <a:latin typeface="Carlito"/>
              <a:cs typeface="Carlito"/>
            </a:endParaRPr>
          </a:p>
          <a:p>
            <a:pPr marL="12065">
              <a:spcBef>
                <a:spcPts val="110"/>
              </a:spcBef>
              <a:tabLst>
                <a:tab pos="295910" algn="l"/>
                <a:tab pos="296545" algn="l"/>
              </a:tabLst>
            </a:pPr>
            <a:endParaRPr lang="es-419" spc="-5" dirty="0">
              <a:solidFill>
                <a:srgbClr val="404040"/>
              </a:solidFill>
              <a:latin typeface="Carlito"/>
              <a:cs typeface="Carlito"/>
            </a:endParaRPr>
          </a:p>
          <a:p>
            <a:pPr marL="12065">
              <a:spcBef>
                <a:spcPts val="110"/>
              </a:spcBef>
              <a:tabLst>
                <a:tab pos="295910" algn="l"/>
                <a:tab pos="296545" algn="l"/>
              </a:tabLst>
            </a:pPr>
            <a:r>
              <a:rPr lang="es-419" spc="-5" dirty="0">
                <a:solidFill>
                  <a:srgbClr val="404040"/>
                </a:solidFill>
                <a:latin typeface="Carlito"/>
                <a:cs typeface="Carlito"/>
              </a:rPr>
              <a:t>Actualizar contenido de manuales de usuario y operación.</a:t>
            </a:r>
          </a:p>
          <a:p>
            <a:pPr marL="12065">
              <a:spcBef>
                <a:spcPts val="110"/>
              </a:spcBef>
              <a:tabLst>
                <a:tab pos="295910" algn="l"/>
                <a:tab pos="296545" algn="l"/>
              </a:tabLst>
            </a:pPr>
            <a:endParaRPr lang="es-419" sz="1800" dirty="0">
              <a:latin typeface="Carlito"/>
              <a:cs typeface="Carlito"/>
            </a:endParaRPr>
          </a:p>
          <a:p>
            <a:pPr marL="297815" indent="-285750">
              <a:buFont typeface="Wingdings" panose="05000000000000000000" pitchFamily="2" charset="2"/>
              <a:buChar char="Ø"/>
              <a:tabLst>
                <a:tab pos="295910" algn="l"/>
                <a:tab pos="296545" algn="l"/>
              </a:tabLst>
            </a:pPr>
            <a:r>
              <a:rPr lang="es-419" i="1" spc="5" dirty="0">
                <a:solidFill>
                  <a:srgbClr val="404040"/>
                </a:solidFill>
                <a:latin typeface="Carlito"/>
                <a:cs typeface="Carlito"/>
                <a:hlinkClick r:id="rId5" action="ppaction://hlinkfile"/>
              </a:rPr>
              <a:t>E</a:t>
            </a:r>
            <a:r>
              <a:rPr lang="es-419" sz="1800" i="1" spc="5" dirty="0">
                <a:solidFill>
                  <a:srgbClr val="404040"/>
                </a:solidFill>
                <a:latin typeface="Carlito"/>
                <a:cs typeface="Carlito"/>
                <a:hlinkClick r:id="rId5" action="ppaction://hlinkfile"/>
              </a:rPr>
              <a:t>ntregables manuales</a:t>
            </a:r>
            <a:endParaRPr lang="es-419" sz="1800" i="1" spc="5" dirty="0">
              <a:solidFill>
                <a:srgbClr val="404040"/>
              </a:solidFill>
              <a:latin typeface="Carlito"/>
              <a:cs typeface="Carlito"/>
            </a:endParaRPr>
          </a:p>
          <a:p>
            <a:pPr marL="12065">
              <a:tabLst>
                <a:tab pos="295910" algn="l"/>
                <a:tab pos="296545" algn="l"/>
              </a:tabLst>
            </a:pPr>
            <a:endParaRPr lang="es-419" sz="1800" dirty="0">
              <a:latin typeface="Carlito"/>
              <a:cs typeface="Carlito"/>
            </a:endParaRPr>
          </a:p>
        </p:txBody>
      </p:sp>
    </p:spTree>
    <p:extLst>
      <p:ext uri="{BB962C8B-B14F-4D97-AF65-F5344CB8AC3E}">
        <p14:creationId xmlns:p14="http://schemas.microsoft.com/office/powerpoint/2010/main" val="372553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dirty="0"/>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575799"/>
          </a:xfrm>
          <a:prstGeom prst="rect">
            <a:avLst/>
          </a:prstGeom>
        </p:spPr>
        <p:txBody>
          <a:bodyPr vert="horz" wrap="square" lIns="0" tIns="16510" rIns="0" bIns="0" rtlCol="0">
            <a:spAutoFit/>
          </a:bodyPr>
          <a:lstStyle/>
          <a:p>
            <a:pPr marL="12700">
              <a:spcBef>
                <a:spcPts val="130"/>
              </a:spcBef>
              <a:tabLst>
                <a:tab pos="2750820" algn="l"/>
              </a:tabLst>
            </a:pPr>
            <a:r>
              <a:rPr lang="es-419" sz="2000" b="1" spc="15" dirty="0">
                <a:solidFill>
                  <a:srgbClr val="404040"/>
                </a:solidFill>
                <a:latin typeface="Carlito"/>
                <a:cs typeface="Carlito"/>
              </a:rPr>
              <a:t>Séptimo</a:t>
            </a:r>
            <a:r>
              <a:rPr lang="es-419" sz="2000" b="1" spc="-50" dirty="0">
                <a:solidFill>
                  <a:srgbClr val="404040"/>
                </a:solidFill>
                <a:latin typeface="Carlito"/>
                <a:cs typeface="Carlito"/>
              </a:rPr>
              <a:t> </a:t>
            </a:r>
            <a:r>
              <a:rPr lang="es-419" sz="2000" b="1" spc="10" dirty="0">
                <a:solidFill>
                  <a:srgbClr val="404040"/>
                </a:solidFill>
                <a:latin typeface="Carlito"/>
                <a:cs typeface="Carlito"/>
              </a:rPr>
              <a:t>Trimestre</a:t>
            </a:r>
            <a:endParaRPr lang="es-419" sz="2000" dirty="0">
              <a:latin typeface="Carlito"/>
              <a:cs typeface="Carlito"/>
            </a:endParaRPr>
          </a:p>
          <a:p>
            <a:pPr marL="12700">
              <a:lnSpc>
                <a:spcPct val="100000"/>
              </a:lnSpc>
              <a:spcBef>
                <a:spcPts val="130"/>
              </a:spcBef>
              <a:tabLst>
                <a:tab pos="2750820" algn="l"/>
              </a:tabLst>
            </a:pPr>
            <a:r>
              <a:rPr sz="1550" b="1" spc="10" dirty="0">
                <a:solidFill>
                  <a:srgbClr val="404040"/>
                </a:solidFill>
                <a:latin typeface="Carlito"/>
                <a:cs typeface="Carlito"/>
              </a:rPr>
              <a:t>	</a:t>
            </a:r>
            <a:endParaRPr sz="1550" dirty="0">
              <a:latin typeface="Carlito"/>
              <a:cs typeface="Carlito"/>
            </a:endParaRPr>
          </a:p>
        </p:txBody>
      </p:sp>
      <p:sp>
        <p:nvSpPr>
          <p:cNvPr id="5" name="CuadroTexto 4">
            <a:extLst>
              <a:ext uri="{FF2B5EF4-FFF2-40B4-BE49-F238E27FC236}">
                <a16:creationId xmlns:a16="http://schemas.microsoft.com/office/drawing/2014/main" id="{C60A8676-A180-F009-B243-D76D9AB2566A}"/>
              </a:ext>
            </a:extLst>
          </p:cNvPr>
          <p:cNvSpPr txBox="1"/>
          <p:nvPr/>
        </p:nvSpPr>
        <p:spPr>
          <a:xfrm>
            <a:off x="348792" y="2228663"/>
            <a:ext cx="8446415" cy="2308324"/>
          </a:xfrm>
          <a:prstGeom prst="rect">
            <a:avLst/>
          </a:prstGeom>
          <a:noFill/>
        </p:spPr>
        <p:txBody>
          <a:bodyPr wrap="square">
            <a:spAutoFit/>
          </a:bodyPr>
          <a:lstStyle/>
          <a:p>
            <a:pPr marL="12065">
              <a:tabLst>
                <a:tab pos="295910" algn="l"/>
                <a:tab pos="296545" algn="l"/>
              </a:tabLst>
            </a:pPr>
            <a:r>
              <a:rPr lang="es-419" dirty="0">
                <a:latin typeface="Carlito"/>
                <a:cs typeface="Carlito"/>
              </a:rPr>
              <a:t>Actualizar el diagrama de Gantt de acuerdo a las actividades realizadas en los trimestres anteriores</a:t>
            </a:r>
          </a:p>
          <a:p>
            <a:pPr marL="12065">
              <a:tabLst>
                <a:tab pos="295910" algn="l"/>
                <a:tab pos="296545" algn="l"/>
              </a:tabLst>
            </a:pPr>
            <a:endParaRPr lang="es-419" dirty="0">
              <a:latin typeface="Carlito"/>
              <a:cs typeface="Carlito"/>
            </a:endParaRPr>
          </a:p>
          <a:p>
            <a:pPr marL="297815" indent="-285750">
              <a:spcBef>
                <a:spcPts val="25"/>
              </a:spcBef>
              <a:buFont typeface="Wingdings" panose="05000000000000000000" pitchFamily="2" charset="2"/>
              <a:buChar char="Ø"/>
              <a:tabLst>
                <a:tab pos="295910" algn="l"/>
                <a:tab pos="296545" algn="l"/>
              </a:tabLst>
            </a:pPr>
            <a:r>
              <a:rPr lang="es-419" sz="1800" i="1" dirty="0">
                <a:solidFill>
                  <a:srgbClr val="404040"/>
                </a:solidFill>
                <a:latin typeface="Carlito"/>
                <a:cs typeface="Carlito"/>
                <a:hlinkClick r:id="rId4" action="ppaction://hlinkfile"/>
              </a:rPr>
              <a:t>Diagrama de </a:t>
            </a:r>
            <a:r>
              <a:rPr lang="es-419" i="1" dirty="0">
                <a:solidFill>
                  <a:srgbClr val="404040"/>
                </a:solidFill>
                <a:latin typeface="Carlito"/>
                <a:cs typeface="Carlito"/>
                <a:hlinkClick r:id="rId4" action="ppaction://hlinkfile"/>
              </a:rPr>
              <a:t>G</a:t>
            </a:r>
            <a:r>
              <a:rPr lang="es-419" sz="1800" i="1" dirty="0">
                <a:solidFill>
                  <a:srgbClr val="404040"/>
                </a:solidFill>
                <a:latin typeface="Carlito"/>
                <a:cs typeface="Carlito"/>
                <a:hlinkClick r:id="rId4" action="ppaction://hlinkfile"/>
              </a:rPr>
              <a:t>antt</a:t>
            </a:r>
            <a:endParaRPr lang="es-419" sz="1800" i="1" dirty="0">
              <a:solidFill>
                <a:srgbClr val="404040"/>
              </a:solidFill>
              <a:latin typeface="Carlito"/>
              <a:cs typeface="Carlito"/>
            </a:endParaRPr>
          </a:p>
          <a:p>
            <a:pPr marL="297815" indent="-285750">
              <a:spcBef>
                <a:spcPts val="25"/>
              </a:spcBef>
              <a:buFont typeface="Wingdings" panose="05000000000000000000" pitchFamily="2" charset="2"/>
              <a:buChar char="Ø"/>
              <a:tabLst>
                <a:tab pos="295910" algn="l"/>
                <a:tab pos="296545" algn="l"/>
              </a:tabLst>
            </a:pPr>
            <a:endParaRPr lang="es-ES" i="1" dirty="0">
              <a:solidFill>
                <a:srgbClr val="404040"/>
              </a:solidFill>
              <a:latin typeface="Carlito"/>
              <a:cs typeface="Carlito"/>
            </a:endParaRPr>
          </a:p>
          <a:p>
            <a:pPr marL="12065">
              <a:spcBef>
                <a:spcPts val="25"/>
              </a:spcBef>
              <a:tabLst>
                <a:tab pos="295910" algn="l"/>
                <a:tab pos="296545" algn="l"/>
              </a:tabLst>
            </a:pPr>
            <a:r>
              <a:rPr lang="es-419" dirty="0"/>
              <a:t>Revisión de Proyecto terminado al 100%</a:t>
            </a:r>
          </a:p>
          <a:p>
            <a:pPr marL="12065">
              <a:spcBef>
                <a:spcPts val="25"/>
              </a:spcBef>
              <a:tabLst>
                <a:tab pos="295910" algn="l"/>
                <a:tab pos="296545" algn="l"/>
              </a:tabLst>
            </a:pPr>
            <a:endParaRPr lang="es-ES" sz="1800" i="1" dirty="0">
              <a:latin typeface="Carlito"/>
              <a:cs typeface="Carlito"/>
            </a:endParaRPr>
          </a:p>
          <a:p>
            <a:pPr marL="297815" indent="-285750">
              <a:spcBef>
                <a:spcPts val="25"/>
              </a:spcBef>
              <a:buFont typeface="Wingdings" panose="05000000000000000000" pitchFamily="2" charset="2"/>
              <a:buChar char="Ø"/>
              <a:tabLst>
                <a:tab pos="295910" algn="l"/>
                <a:tab pos="296545" algn="l"/>
              </a:tabLst>
            </a:pPr>
            <a:r>
              <a:rPr lang="es-419" i="1" dirty="0">
                <a:latin typeface="Carlito"/>
                <a:cs typeface="Carlito"/>
                <a:hlinkClick r:id="rId5"/>
              </a:rPr>
              <a:t>Enlace GIT</a:t>
            </a:r>
            <a:endParaRPr lang="es-419" sz="1800" i="1"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B9B38EA-731A-430B-A785-02963BE5D5BD}"/>
              </a:ext>
            </a:extLst>
          </p:cNvPr>
          <p:cNvPicPr>
            <a:picLocks noChangeAspect="1"/>
          </p:cNvPicPr>
          <p:nvPr/>
        </p:nvPicPr>
        <p:blipFill rotWithShape="1">
          <a:blip r:embed="rId2">
            <a:extLst>
              <a:ext uri="{28A0092B-C50C-407E-A947-70E740481C1C}">
                <a14:useLocalDpi xmlns:a14="http://schemas.microsoft.com/office/drawing/2010/main" val="0"/>
              </a:ext>
            </a:extLst>
          </a:blip>
          <a:srcRect b="7407"/>
          <a:stretch/>
        </p:blipFill>
        <p:spPr>
          <a:xfrm>
            <a:off x="4800601" y="858329"/>
            <a:ext cx="4343400" cy="3810000"/>
          </a:xfrm>
          <a:prstGeom prst="rect">
            <a:avLst/>
          </a:prstGeom>
        </p:spPr>
      </p:pic>
      <p:sp>
        <p:nvSpPr>
          <p:cNvPr id="6" name="object 6"/>
          <p:cNvSpPr txBox="1">
            <a:spLocks noGrp="1"/>
          </p:cNvSpPr>
          <p:nvPr>
            <p:ph type="title"/>
          </p:nvPr>
        </p:nvSpPr>
        <p:spPr>
          <a:xfrm>
            <a:off x="850798" y="1224229"/>
            <a:ext cx="2440940" cy="574675"/>
          </a:xfrm>
          <a:prstGeom prst="rect">
            <a:avLst/>
          </a:prstGeom>
        </p:spPr>
        <p:txBody>
          <a:bodyPr vert="horz" wrap="square" lIns="0" tIns="12700" rIns="0" bIns="0" rtlCol="0">
            <a:spAutoFit/>
          </a:bodyPr>
          <a:lstStyle/>
          <a:p>
            <a:pPr marL="12700">
              <a:lnSpc>
                <a:spcPct val="100000"/>
              </a:lnSpc>
              <a:spcBef>
                <a:spcPts val="100"/>
              </a:spcBef>
            </a:pPr>
            <a:r>
              <a:rPr sz="3600" dirty="0"/>
              <a:t>I</a:t>
            </a:r>
            <a:r>
              <a:rPr sz="3600" spc="-20" dirty="0"/>
              <a:t>n</a:t>
            </a:r>
            <a:r>
              <a:rPr sz="3600" dirty="0"/>
              <a:t>trod</a:t>
            </a:r>
            <a:r>
              <a:rPr sz="3600" spc="10" dirty="0"/>
              <a:t>u</a:t>
            </a:r>
            <a:r>
              <a:rPr sz="3600" spc="-5" dirty="0"/>
              <a:t>c</a:t>
            </a:r>
            <a:r>
              <a:rPr sz="3600" spc="5" dirty="0"/>
              <a:t>c</a:t>
            </a:r>
            <a:r>
              <a:rPr sz="3600" spc="10" dirty="0"/>
              <a:t>i</a:t>
            </a:r>
            <a:r>
              <a:rPr sz="3600" dirty="0"/>
              <a:t>ón</a:t>
            </a:r>
            <a:endParaRPr sz="3600"/>
          </a:p>
        </p:txBody>
      </p:sp>
      <p:sp>
        <p:nvSpPr>
          <p:cNvPr id="7" name="object 7"/>
          <p:cNvSpPr txBox="1"/>
          <p:nvPr/>
        </p:nvSpPr>
        <p:spPr>
          <a:xfrm>
            <a:off x="850798" y="2140077"/>
            <a:ext cx="3589020" cy="2189702"/>
          </a:xfrm>
          <a:prstGeom prst="rect">
            <a:avLst/>
          </a:prstGeom>
        </p:spPr>
        <p:txBody>
          <a:bodyPr vert="horz" wrap="square" lIns="0" tIns="17145" rIns="0" bIns="0" rtlCol="0">
            <a:spAutoFit/>
          </a:bodyPr>
          <a:lstStyle/>
          <a:p>
            <a:pPr marL="12700">
              <a:lnSpc>
                <a:spcPct val="100000"/>
              </a:lnSpc>
              <a:spcBef>
                <a:spcPts val="135"/>
              </a:spcBef>
            </a:pPr>
            <a:r>
              <a:rPr lang="es-ES" sz="1550" spc="15" dirty="0">
                <a:latin typeface="Arial"/>
                <a:cs typeface="Arial"/>
              </a:rPr>
              <a:t>En esta presentación daremos a conocer la gestión inicial realizada para el desarrollo de nuestro sistema de información SAIA.</a:t>
            </a:r>
          </a:p>
          <a:p>
            <a:pPr marL="12700">
              <a:lnSpc>
                <a:spcPct val="100000"/>
              </a:lnSpc>
              <a:spcBef>
                <a:spcPts val="135"/>
              </a:spcBef>
            </a:pPr>
            <a:endParaRPr lang="es-ES" sz="1550" spc="15" dirty="0">
              <a:solidFill>
                <a:srgbClr val="404040"/>
              </a:solidFill>
              <a:latin typeface="Arial"/>
              <a:cs typeface="Arial"/>
            </a:endParaRPr>
          </a:p>
          <a:p>
            <a:pPr marL="12700">
              <a:lnSpc>
                <a:spcPct val="100000"/>
              </a:lnSpc>
              <a:spcBef>
                <a:spcPts val="135"/>
              </a:spcBef>
            </a:pPr>
            <a:r>
              <a:rPr lang="es-ES" sz="1550" dirty="0">
                <a:latin typeface="Arial"/>
                <a:cs typeface="Arial"/>
              </a:rPr>
              <a:t>Desde el problema detectado, el planteamiento de los objetivos para el desarrollo hasta la gestión de entregables del trimestre.</a:t>
            </a:r>
            <a:endParaRPr sz="1550" dirty="0">
              <a:latin typeface="Arial"/>
              <a:cs typeface="Arial"/>
            </a:endParaRPr>
          </a:p>
        </p:txBody>
      </p:sp>
      <p:sp>
        <p:nvSpPr>
          <p:cNvPr id="8" name="object 8"/>
          <p:cNvSpPr/>
          <p:nvPr/>
        </p:nvSpPr>
        <p:spPr>
          <a:xfrm>
            <a:off x="859536" y="1897379"/>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pic>
        <p:nvPicPr>
          <p:cNvPr id="13" name="Imagen 12">
            <a:extLst>
              <a:ext uri="{FF2B5EF4-FFF2-40B4-BE49-F238E27FC236}">
                <a16:creationId xmlns:a16="http://schemas.microsoft.com/office/drawing/2014/main" id="{56BBD134-C133-421F-8715-6C0F63C1E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4247669"/>
            <a:ext cx="797937" cy="7959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253" y="1077544"/>
            <a:ext cx="3110865" cy="755650"/>
          </a:xfrm>
          <a:prstGeom prst="rect">
            <a:avLst/>
          </a:prstGeom>
        </p:spPr>
        <p:txBody>
          <a:bodyPr vert="horz" wrap="square" lIns="0" tIns="11430" rIns="0" bIns="0" rtlCol="0">
            <a:spAutoFit/>
          </a:bodyPr>
          <a:lstStyle/>
          <a:p>
            <a:pPr marL="12700">
              <a:lnSpc>
                <a:spcPct val="100000"/>
              </a:lnSpc>
              <a:spcBef>
                <a:spcPts val="90"/>
              </a:spcBef>
            </a:pPr>
            <a:r>
              <a:rPr sz="4800" spc="-15" dirty="0">
                <a:solidFill>
                  <a:srgbClr val="FFFFFF"/>
                </a:solidFill>
              </a:rPr>
              <a:t>CONTENIDO</a:t>
            </a:r>
            <a:endParaRPr sz="4800"/>
          </a:p>
        </p:txBody>
      </p:sp>
      <p:sp>
        <p:nvSpPr>
          <p:cNvPr id="4" name="object 4"/>
          <p:cNvSpPr txBox="1"/>
          <p:nvPr/>
        </p:nvSpPr>
        <p:spPr>
          <a:xfrm>
            <a:off x="1597533" y="2154377"/>
            <a:ext cx="2079625" cy="1398905"/>
          </a:xfrm>
          <a:prstGeom prst="rect">
            <a:avLst/>
          </a:prstGeom>
        </p:spPr>
        <p:txBody>
          <a:bodyPr vert="horz" wrap="square" lIns="0" tIns="12700" rIns="0" bIns="0" rtlCol="0">
            <a:spAutoFit/>
          </a:bodyPr>
          <a:lstStyle/>
          <a:p>
            <a:pPr marL="12700" marR="903605">
              <a:lnSpc>
                <a:spcPct val="100000"/>
              </a:lnSpc>
              <a:spcBef>
                <a:spcPts val="100"/>
              </a:spcBef>
            </a:pPr>
            <a:r>
              <a:rPr sz="1800" b="1" u="heavy" spc="-5" dirty="0">
                <a:solidFill>
                  <a:srgbClr val="252525"/>
                </a:solidFill>
                <a:uFill>
                  <a:solidFill>
                    <a:srgbClr val="252525"/>
                  </a:solidFill>
                </a:uFill>
                <a:latin typeface="Carlito"/>
                <a:cs typeface="Carlito"/>
              </a:rPr>
              <a:t>Problema </a:t>
            </a:r>
            <a:r>
              <a:rPr sz="1800" b="1" spc="-5"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Objetivos </a:t>
            </a:r>
            <a:r>
              <a:rPr sz="1800" b="1" spc="-5" dirty="0">
                <a:solidFill>
                  <a:srgbClr val="252525"/>
                </a:solidFill>
                <a:latin typeface="Carlito"/>
                <a:cs typeface="Carlito"/>
              </a:rPr>
              <a:t> </a:t>
            </a:r>
            <a:r>
              <a:rPr sz="1800" b="1" u="heavy" spc="10" dirty="0">
                <a:solidFill>
                  <a:srgbClr val="252525"/>
                </a:solidFill>
                <a:uFill>
                  <a:solidFill>
                    <a:srgbClr val="252525"/>
                  </a:solidFill>
                </a:uFill>
                <a:latin typeface="Carlito"/>
                <a:cs typeface="Carlito"/>
              </a:rPr>
              <a:t>J</a:t>
            </a:r>
            <a:r>
              <a:rPr sz="1800" b="1" u="heavy" spc="5" dirty="0">
                <a:solidFill>
                  <a:srgbClr val="252525"/>
                </a:solidFill>
                <a:uFill>
                  <a:solidFill>
                    <a:srgbClr val="252525"/>
                  </a:solidFill>
                </a:uFill>
                <a:latin typeface="Carlito"/>
                <a:cs typeface="Carlito"/>
              </a:rPr>
              <a:t>u</a:t>
            </a:r>
            <a:r>
              <a:rPr sz="1800" b="1" u="heavy" spc="-35" dirty="0">
                <a:solidFill>
                  <a:srgbClr val="252525"/>
                </a:solidFill>
                <a:uFill>
                  <a:solidFill>
                    <a:srgbClr val="252525"/>
                  </a:solidFill>
                </a:uFill>
                <a:latin typeface="Carlito"/>
                <a:cs typeface="Carlito"/>
              </a:rPr>
              <a:t>s</a:t>
            </a:r>
            <a:r>
              <a:rPr sz="1800" b="1" u="heavy" spc="-15" dirty="0">
                <a:solidFill>
                  <a:srgbClr val="252525"/>
                </a:solidFill>
                <a:uFill>
                  <a:solidFill>
                    <a:srgbClr val="252525"/>
                  </a:solidFill>
                </a:uFill>
                <a:latin typeface="Carlito"/>
                <a:cs typeface="Carlito"/>
              </a:rPr>
              <a:t>ti</a:t>
            </a:r>
            <a:r>
              <a:rPr sz="1800" b="1" u="heavy" dirty="0">
                <a:solidFill>
                  <a:srgbClr val="252525"/>
                </a:solidFill>
                <a:uFill>
                  <a:solidFill>
                    <a:srgbClr val="252525"/>
                  </a:solidFill>
                </a:uFill>
                <a:latin typeface="Carlito"/>
                <a:cs typeface="Carlito"/>
              </a:rPr>
              <a:t>f</a:t>
            </a:r>
            <a:r>
              <a:rPr sz="1800" b="1" u="heavy" spc="-15" dirty="0">
                <a:solidFill>
                  <a:srgbClr val="252525"/>
                </a:solidFill>
                <a:uFill>
                  <a:solidFill>
                    <a:srgbClr val="252525"/>
                  </a:solidFill>
                </a:uFill>
                <a:latin typeface="Carlito"/>
                <a:cs typeface="Carlito"/>
              </a:rPr>
              <a:t>i</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a</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i</a:t>
            </a:r>
            <a:r>
              <a:rPr sz="1800" b="1" u="heavy" dirty="0">
                <a:solidFill>
                  <a:srgbClr val="252525"/>
                </a:solidFill>
                <a:uFill>
                  <a:solidFill>
                    <a:srgbClr val="252525"/>
                  </a:solidFill>
                </a:uFill>
                <a:latin typeface="Carlito"/>
                <a:cs typeface="Carlito"/>
              </a:rPr>
              <a:t>ón </a:t>
            </a:r>
            <a:r>
              <a:rPr sz="1800" b="1"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Alcance</a:t>
            </a:r>
            <a:endParaRPr sz="1800" dirty="0">
              <a:latin typeface="Carlito"/>
              <a:cs typeface="Carlito"/>
            </a:endParaRPr>
          </a:p>
          <a:p>
            <a:pPr marL="12700">
              <a:lnSpc>
                <a:spcPct val="100000"/>
              </a:lnSpc>
              <a:spcBef>
                <a:spcPts val="10"/>
              </a:spcBef>
            </a:pPr>
            <a:r>
              <a:rPr sz="1800" b="1" u="heavy" spc="-10" dirty="0">
                <a:solidFill>
                  <a:srgbClr val="252525"/>
                </a:solidFill>
                <a:uFill>
                  <a:solidFill>
                    <a:srgbClr val="252525"/>
                  </a:solidFill>
                </a:uFill>
                <a:latin typeface="Carlito"/>
                <a:cs typeface="Carlito"/>
              </a:rPr>
              <a:t>Entregables</a:t>
            </a:r>
            <a:r>
              <a:rPr sz="1800" b="1" u="heavy" spc="-60" dirty="0">
                <a:solidFill>
                  <a:srgbClr val="252525"/>
                </a:solidFill>
                <a:uFill>
                  <a:solidFill>
                    <a:srgbClr val="252525"/>
                  </a:solidFill>
                </a:uFill>
                <a:latin typeface="Carlito"/>
                <a:cs typeface="Carlito"/>
              </a:rPr>
              <a:t> </a:t>
            </a:r>
            <a:r>
              <a:rPr sz="1800" b="1" u="heavy" spc="-25" dirty="0">
                <a:solidFill>
                  <a:srgbClr val="252525"/>
                </a:solidFill>
                <a:uFill>
                  <a:solidFill>
                    <a:srgbClr val="252525"/>
                  </a:solidFill>
                </a:uFill>
                <a:latin typeface="Carlito"/>
                <a:cs typeface="Carlito"/>
              </a:rPr>
              <a:t>Trimestre</a:t>
            </a:r>
            <a:endParaRPr sz="1800" dirty="0">
              <a:latin typeface="Carlito"/>
              <a:cs typeface="Carlito"/>
            </a:endParaRPr>
          </a:p>
        </p:txBody>
      </p:sp>
      <p:sp>
        <p:nvSpPr>
          <p:cNvPr id="5" name="object 5"/>
          <p:cNvSpPr/>
          <p:nvPr/>
        </p:nvSpPr>
        <p:spPr>
          <a:xfrm>
            <a:off x="1280160" y="1979676"/>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FFFF"/>
          </a:solidFill>
        </p:spPr>
        <p:txBody>
          <a:bodyPr wrap="square" lIns="0" tIns="0" rIns="0" bIns="0" rtlCol="0"/>
          <a:lstStyle/>
          <a:p>
            <a:endParaRPr/>
          </a:p>
        </p:txBody>
      </p:sp>
      <p:pic>
        <p:nvPicPr>
          <p:cNvPr id="8" name="Imagen 7">
            <a:extLst>
              <a:ext uri="{FF2B5EF4-FFF2-40B4-BE49-F238E27FC236}">
                <a16:creationId xmlns:a16="http://schemas.microsoft.com/office/drawing/2014/main" id="{3988B3CE-B588-48A1-A173-7CF85500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60606"/>
            <a:ext cx="2829222" cy="28222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78760" cy="849630"/>
          </a:xfrm>
          <a:prstGeom prst="rect">
            <a:avLst/>
          </a:prstGeom>
        </p:spPr>
        <p:txBody>
          <a:bodyPr vert="horz" wrap="square" lIns="0" tIns="13335" rIns="0" bIns="0" rtlCol="0">
            <a:spAutoFit/>
          </a:bodyPr>
          <a:lstStyle/>
          <a:p>
            <a:pPr marL="12700">
              <a:lnSpc>
                <a:spcPct val="100000"/>
              </a:lnSpc>
              <a:spcBef>
                <a:spcPts val="105"/>
              </a:spcBef>
            </a:pPr>
            <a:r>
              <a:rPr spc="-10" dirty="0"/>
              <a:t>Problema</a:t>
            </a:r>
          </a:p>
        </p:txBody>
      </p:sp>
      <p:sp>
        <p:nvSpPr>
          <p:cNvPr id="3" name="object 3"/>
          <p:cNvSpPr txBox="1"/>
          <p:nvPr/>
        </p:nvSpPr>
        <p:spPr>
          <a:xfrm>
            <a:off x="3573270" y="2713685"/>
            <a:ext cx="4961129" cy="1397819"/>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la actualidad la información es oro digital para las empresas la falta de formalización de procesos ordenados de recopilación, almacenamiento y sobre todo de análisis de datos generan estancamiento y decrecimiento.</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7" name="Imagen 6">
            <a:extLst>
              <a:ext uri="{FF2B5EF4-FFF2-40B4-BE49-F238E27FC236}">
                <a16:creationId xmlns:a16="http://schemas.microsoft.com/office/drawing/2014/main" id="{C24FDC89-5BD8-4E38-AFBD-A20C54E78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1" y="4286519"/>
            <a:ext cx="685800" cy="6841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59914"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P</a:t>
            </a:r>
            <a:r>
              <a:rPr sz="3600" spc="-30" dirty="0">
                <a:solidFill>
                  <a:srgbClr val="FFFFFF"/>
                </a:solidFill>
              </a:rPr>
              <a:t>r</a:t>
            </a:r>
            <a:r>
              <a:rPr sz="3600" dirty="0">
                <a:solidFill>
                  <a:srgbClr val="FFFFFF"/>
                </a:solidFill>
              </a:rPr>
              <a:t>o</a:t>
            </a:r>
            <a:r>
              <a:rPr sz="3600" spc="10" dirty="0">
                <a:solidFill>
                  <a:srgbClr val="FFFFFF"/>
                </a:solidFill>
              </a:rPr>
              <a:t>bl</a:t>
            </a:r>
            <a:r>
              <a:rPr sz="3600" spc="-15" dirty="0">
                <a:solidFill>
                  <a:srgbClr val="FFFFFF"/>
                </a:solidFill>
              </a:rPr>
              <a:t>e</a:t>
            </a:r>
            <a:r>
              <a:rPr sz="3600" spc="-20" dirty="0">
                <a:solidFill>
                  <a:srgbClr val="FFFFFF"/>
                </a:solidFill>
              </a:rPr>
              <a:t>m</a:t>
            </a:r>
            <a:r>
              <a:rPr sz="3600" dirty="0">
                <a:solidFill>
                  <a:srgbClr val="FFFFFF"/>
                </a:solidFill>
              </a:rPr>
              <a:t>a</a:t>
            </a:r>
            <a:endParaRPr sz="3600"/>
          </a:p>
        </p:txBody>
      </p:sp>
      <p:sp>
        <p:nvSpPr>
          <p:cNvPr id="5" name="object 5"/>
          <p:cNvSpPr txBox="1"/>
          <p:nvPr/>
        </p:nvSpPr>
        <p:spPr>
          <a:xfrm>
            <a:off x="685800" y="1504950"/>
            <a:ext cx="8150225" cy="2971326"/>
          </a:xfrm>
          <a:prstGeom prst="rect">
            <a:avLst/>
          </a:prstGeom>
        </p:spPr>
        <p:txBody>
          <a:bodyPr vert="horz" wrap="square" lIns="0" tIns="16510" rIns="0" bIns="0" rtlCol="0">
            <a:spAutoFit/>
          </a:bodyPr>
          <a:lstStyle/>
          <a:p>
            <a:pPr>
              <a:lnSpc>
                <a:spcPct val="100000"/>
              </a:lnSpc>
              <a:spcBef>
                <a:spcPts val="5"/>
              </a:spcBef>
            </a:pPr>
            <a:r>
              <a:rPr lang="es-ES" sz="1600" dirty="0">
                <a:latin typeface="Carlito"/>
                <a:cs typeface="Carlito"/>
              </a:rPr>
              <a:t>Evidenciamos el problema argumentado inicialmente en la empresa </a:t>
            </a:r>
            <a:r>
              <a:rPr lang="es-ES" sz="1600" b="1" dirty="0">
                <a:latin typeface="Carlito"/>
                <a:cs typeface="Carlito"/>
              </a:rPr>
              <a:t>CENTRO TECNICO AUTOMOTRIZ S.A.S</a:t>
            </a:r>
            <a:r>
              <a:rPr lang="es-ES" sz="1600" dirty="0">
                <a:latin typeface="Carlito"/>
                <a:cs typeface="Carlito"/>
              </a:rPr>
              <a:t> del sector de mantenimiento y reparación automotriz, entidad en crecimiento que no cuenta con los sistemas de información necesarios para llevar a cabo un correcto análisis de sus procesos, por ello nuestra intervención se hará en 3 grandes procesos que desde el instrumento de recolección de datos aplicado (cuestionario) fueron seleccionados como principales, la encuesta fue aplicada al gerente encargado de gestionar en el momento todos los procesos que se realizan en la organización.</a:t>
            </a:r>
          </a:p>
          <a:p>
            <a:pPr>
              <a:lnSpc>
                <a:spcPct val="100000"/>
              </a:lnSpc>
              <a:spcBef>
                <a:spcPts val="5"/>
              </a:spcBef>
            </a:pPr>
            <a:endParaRPr lang="es-ES" sz="1600" dirty="0">
              <a:latin typeface="Carlito"/>
              <a:cs typeface="Carlito"/>
            </a:endParaRPr>
          </a:p>
          <a:p>
            <a:pPr>
              <a:lnSpc>
                <a:spcPct val="100000"/>
              </a:lnSpc>
              <a:spcBef>
                <a:spcPts val="5"/>
              </a:spcBef>
            </a:pPr>
            <a:r>
              <a:rPr lang="es-ES" sz="1600" b="1" dirty="0">
                <a:latin typeface="Carlito"/>
                <a:cs typeface="Carlito"/>
              </a:rPr>
              <a:t>Proceso 1</a:t>
            </a:r>
            <a:r>
              <a:rPr lang="es-ES" sz="1600" dirty="0">
                <a:latin typeface="Carlito"/>
                <a:cs typeface="Carlito"/>
              </a:rPr>
              <a:t>: Realización de inventarios de activos, herramientas, repuestos y materiales</a:t>
            </a:r>
          </a:p>
          <a:p>
            <a:pPr>
              <a:lnSpc>
                <a:spcPct val="100000"/>
              </a:lnSpc>
              <a:spcBef>
                <a:spcPts val="5"/>
              </a:spcBef>
            </a:pPr>
            <a:r>
              <a:rPr lang="es-ES" sz="1600" b="1" dirty="0">
                <a:latin typeface="Carlito"/>
                <a:cs typeface="Carlito"/>
              </a:rPr>
              <a:t>Proceso 2</a:t>
            </a:r>
            <a:r>
              <a:rPr lang="es-ES" sz="1600" dirty="0">
                <a:latin typeface="Carlito"/>
                <a:cs typeface="Carlito"/>
              </a:rPr>
              <a:t>: Compra y venta de repuestos y materiales para mantenimiento, ingresos y gastos.</a:t>
            </a:r>
          </a:p>
          <a:p>
            <a:pPr>
              <a:lnSpc>
                <a:spcPct val="100000"/>
              </a:lnSpc>
              <a:spcBef>
                <a:spcPts val="5"/>
              </a:spcBef>
            </a:pPr>
            <a:r>
              <a:rPr lang="es-ES" sz="1600" b="1" dirty="0">
                <a:latin typeface="Carlito"/>
                <a:cs typeface="Carlito"/>
              </a:rPr>
              <a:t>Proceso 3</a:t>
            </a:r>
            <a:r>
              <a:rPr lang="es-ES" sz="1600" dirty="0">
                <a:latin typeface="Carlito"/>
                <a:cs typeface="Carlito"/>
              </a:rPr>
              <a:t>: Gestión de empleados de la organización.</a:t>
            </a:r>
          </a:p>
          <a:p>
            <a:pPr>
              <a:lnSpc>
                <a:spcPct val="100000"/>
              </a:lnSpc>
              <a:spcBef>
                <a:spcPts val="5"/>
              </a:spcBef>
            </a:pPr>
            <a:endParaRPr sz="16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021691-321F-4688-8DDB-68E2D7D16B10}"/>
              </a:ext>
            </a:extLst>
          </p:cNvPr>
          <p:cNvSpPr>
            <a:spLocks noGrp="1"/>
          </p:cNvSpPr>
          <p:nvPr>
            <p:ph type="body" idx="1"/>
          </p:nvPr>
        </p:nvSpPr>
        <p:spPr>
          <a:xfrm>
            <a:off x="461873" y="1123950"/>
            <a:ext cx="8154670" cy="2585323"/>
          </a:xfrm>
        </p:spPr>
        <p:txBody>
          <a:bodyPr/>
          <a:lstStyle/>
          <a:p>
            <a:pPr marL="285750" indent="-285750">
              <a:buFont typeface="Arial" panose="020B0604020202020204" pitchFamily="34" charset="0"/>
              <a:buChar char="•"/>
            </a:pPr>
            <a:r>
              <a:rPr lang="es-ES" sz="1400" b="1" dirty="0">
                <a:latin typeface="Carlito"/>
                <a:cs typeface="Carlito"/>
              </a:rPr>
              <a:t>Realización de inventarios de activos, herramientas, equipos, repuestos y materiales</a:t>
            </a:r>
          </a:p>
          <a:p>
            <a:endParaRPr lang="es-ES" sz="1400" b="1" dirty="0">
              <a:latin typeface="Carlito"/>
              <a:cs typeface="Carlito"/>
            </a:endParaRPr>
          </a:p>
          <a:p>
            <a:r>
              <a:rPr lang="es-ES" sz="1400" b="1" dirty="0"/>
              <a:t>Descripción</a:t>
            </a:r>
            <a:r>
              <a:rPr lang="es-ES" sz="1400" dirty="0"/>
              <a:t> : En este proceso se genera la entrada de activos, herramientas, repuestos y materiales que mientras se utilizan en la empresa son inventariados y se encuentran a cargo de un funcionario especifico hasta que este elemento se da de baja, es vendido o es utilizado.</a:t>
            </a:r>
          </a:p>
          <a:p>
            <a:endParaRPr lang="es-ES" sz="1400" dirty="0"/>
          </a:p>
          <a:p>
            <a:r>
              <a:rPr lang="es-ES" sz="1400" dirty="0"/>
              <a:t>Este proceso no esta debidamente documentado y sistematizado se lleva en un Excel básico, por lo que existen pocas fuentes de reporte y control generando retrasos por reprocesos al momento de generar un reporte completo del mismo, por lo que es necesario controlar y organizar este proceso de manera automatizada generando reportes de calidad en corto tiempo.</a:t>
            </a:r>
          </a:p>
          <a:p>
            <a:endParaRPr lang="es-ES" sz="1400" dirty="0">
              <a:latin typeface="Carlito"/>
              <a:cs typeface="Carlito"/>
            </a:endParaRPr>
          </a:p>
          <a:p>
            <a:endParaRPr lang="es-ES" sz="1400" dirty="0">
              <a:latin typeface="Carlito"/>
              <a:cs typeface="Carlito"/>
            </a:endParaRPr>
          </a:p>
        </p:txBody>
      </p:sp>
    </p:spTree>
    <p:extLst>
      <p:ext uri="{BB962C8B-B14F-4D97-AF65-F5344CB8AC3E}">
        <p14:creationId xmlns:p14="http://schemas.microsoft.com/office/powerpoint/2010/main" val="379924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BE242-2FC0-46CF-BA27-880222C11870}"/>
              </a:ext>
            </a:extLst>
          </p:cNvPr>
          <p:cNvSpPr>
            <a:spLocks noGrp="1"/>
          </p:cNvSpPr>
          <p:nvPr>
            <p:ph type="body" idx="1"/>
          </p:nvPr>
        </p:nvSpPr>
        <p:spPr>
          <a:xfrm>
            <a:off x="461873" y="1258316"/>
            <a:ext cx="8154670" cy="2608406"/>
          </a:xfrm>
        </p:spPr>
        <p:txBody>
          <a:bodyPr/>
          <a:lstStyle/>
          <a:p>
            <a:pPr marL="285750" indent="-285750">
              <a:buFont typeface="Arial" panose="020B0604020202020204" pitchFamily="34" charset="0"/>
              <a:buChar char="•"/>
            </a:pPr>
            <a:r>
              <a:rPr lang="es-ES" sz="1400" b="1" dirty="0">
                <a:latin typeface="Carlito"/>
                <a:cs typeface="Carlito"/>
              </a:rPr>
              <a:t>Compra y venta de repuestos y materiales para mantenimiento, ingresos y gastos</a:t>
            </a:r>
          </a:p>
          <a:p>
            <a:pPr marL="285750" indent="-285750">
              <a:buFont typeface="Arial" panose="020B0604020202020204" pitchFamily="34" charset="0"/>
              <a:buChar char="•"/>
            </a:pPr>
            <a:endParaRPr lang="es-ES" sz="1400" b="1" dirty="0"/>
          </a:p>
          <a:p>
            <a:r>
              <a:rPr lang="es-ES" sz="1400" b="1" dirty="0">
                <a:latin typeface="Carlito"/>
                <a:cs typeface="Carlito"/>
              </a:rPr>
              <a:t>Descripción: </a:t>
            </a:r>
            <a:r>
              <a:rPr lang="es-ES" sz="1400" dirty="0">
                <a:latin typeface="Carlito"/>
                <a:cs typeface="Carlito"/>
              </a:rPr>
              <a:t>Este proceso es sumamente importante pues se centralizan todos los ingresos que tiene la empresa y se lleva un control de los gastos y egresos que surgen, generando al final un proceso contable de la utilidad final y rentabilidad de la empresa en cuestión.</a:t>
            </a:r>
          </a:p>
          <a:p>
            <a:endParaRPr lang="es-ES" sz="1400" b="1" dirty="0"/>
          </a:p>
          <a:p>
            <a:r>
              <a:rPr lang="es-ES" sz="1400" dirty="0"/>
              <a:t>Este proceso debe ser riguroso y contar con la máxima integridad posible por lo que es necesario un control totalmente centralizado y de solo las partes involucradas por lo que se debe implementar control de acceso y confidencialidad de la información que se maneja, es importante que también se generen reportes al momento de manera fácil y sistematizada y se genere una integración con el sistema de facturación electrónica.</a:t>
            </a:r>
          </a:p>
          <a:p>
            <a:endParaRPr lang="es-ES" sz="1400" dirty="0">
              <a:latin typeface="Carlito"/>
              <a:cs typeface="Carlito"/>
            </a:endParaRPr>
          </a:p>
          <a:p>
            <a:endParaRPr lang="es-CO" b="1" dirty="0"/>
          </a:p>
        </p:txBody>
      </p:sp>
    </p:spTree>
    <p:extLst>
      <p:ext uri="{BB962C8B-B14F-4D97-AF65-F5344CB8AC3E}">
        <p14:creationId xmlns:p14="http://schemas.microsoft.com/office/powerpoint/2010/main" val="109219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FF25730-0463-47DD-ADAC-8883EA2A0997}"/>
              </a:ext>
            </a:extLst>
          </p:cNvPr>
          <p:cNvSpPr>
            <a:spLocks noGrp="1"/>
          </p:cNvSpPr>
          <p:nvPr>
            <p:ph type="body" idx="1"/>
          </p:nvPr>
        </p:nvSpPr>
        <p:spPr>
          <a:xfrm>
            <a:off x="461873" y="1258316"/>
            <a:ext cx="8154670" cy="1723549"/>
          </a:xfrm>
        </p:spPr>
        <p:txBody>
          <a:bodyPr/>
          <a:lstStyle/>
          <a:p>
            <a:pPr marL="285750" indent="-285750">
              <a:buFont typeface="Arial" panose="020B0604020202020204" pitchFamily="34" charset="0"/>
              <a:buChar char="•"/>
            </a:pPr>
            <a:r>
              <a:rPr lang="es-ES" sz="1400" b="1" dirty="0">
                <a:latin typeface="Carlito"/>
                <a:cs typeface="Carlito"/>
              </a:rPr>
              <a:t>Gestión de empleados de la organización.</a:t>
            </a:r>
          </a:p>
          <a:p>
            <a:pPr marL="285750" indent="-285750">
              <a:buFont typeface="Arial" panose="020B0604020202020204" pitchFamily="34" charset="0"/>
              <a:buChar char="•"/>
            </a:pPr>
            <a:endParaRPr lang="es-ES" sz="1400" b="1" dirty="0"/>
          </a:p>
          <a:p>
            <a:r>
              <a:rPr lang="es-ES" sz="1400" b="1" dirty="0"/>
              <a:t>Descripción: </a:t>
            </a:r>
            <a:r>
              <a:rPr lang="es-ES" sz="1400" dirty="0"/>
              <a:t>En este proceso se gestiona la trazabilidad del empleado desde que llega a la empresa hasta que sale de ella, su hoja de vida, su contrato, su nomina, sus funciones, etc. </a:t>
            </a:r>
          </a:p>
          <a:p>
            <a:endParaRPr lang="es-ES" sz="1400" b="1" dirty="0"/>
          </a:p>
          <a:p>
            <a:r>
              <a:rPr lang="es-ES" sz="1400" dirty="0"/>
              <a:t>El proceso necesita una fuente de información centralizada e integral, que pueda tener una conexión entre las diferentes partes involucradas en la gestión de los empleados de la organización, debido a que la empresa esta en crecimiento este proceso es básico y necesita mejoras en su gestión</a:t>
            </a:r>
            <a:endParaRPr lang="es-CO" dirty="0"/>
          </a:p>
        </p:txBody>
      </p:sp>
    </p:spTree>
    <p:extLst>
      <p:ext uri="{BB962C8B-B14F-4D97-AF65-F5344CB8AC3E}">
        <p14:creationId xmlns:p14="http://schemas.microsoft.com/office/powerpoint/2010/main" val="11171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45740" cy="849630"/>
          </a:xfrm>
          <a:prstGeom prst="rect">
            <a:avLst/>
          </a:prstGeom>
        </p:spPr>
        <p:txBody>
          <a:bodyPr vert="horz" wrap="square" lIns="0" tIns="13335" rIns="0" bIns="0" rtlCol="0">
            <a:spAutoFit/>
          </a:bodyPr>
          <a:lstStyle/>
          <a:p>
            <a:pPr marL="12700">
              <a:lnSpc>
                <a:spcPct val="100000"/>
              </a:lnSpc>
              <a:spcBef>
                <a:spcPts val="105"/>
              </a:spcBef>
            </a:pPr>
            <a:r>
              <a:rPr spc="-10" dirty="0"/>
              <a:t>Objetivos</a:t>
            </a:r>
          </a:p>
        </p:txBody>
      </p:sp>
      <p:sp>
        <p:nvSpPr>
          <p:cNvPr id="3" name="object 3"/>
          <p:cNvSpPr txBox="1"/>
          <p:nvPr/>
        </p:nvSpPr>
        <p:spPr>
          <a:xfrm>
            <a:off x="3573270" y="2713685"/>
            <a:ext cx="4122929" cy="566822"/>
          </a:xfrm>
          <a:prstGeom prst="rect">
            <a:avLst/>
          </a:prstGeom>
        </p:spPr>
        <p:txBody>
          <a:bodyPr vert="horz" wrap="square" lIns="0" tIns="12700" rIns="0" bIns="0" rtlCol="0">
            <a:spAutoFit/>
          </a:bodyPr>
          <a:lstStyle/>
          <a:p>
            <a:pPr marL="12700">
              <a:lnSpc>
                <a:spcPct val="100000"/>
              </a:lnSpc>
              <a:spcBef>
                <a:spcPts val="100"/>
              </a:spcBef>
            </a:pPr>
            <a:r>
              <a:rPr lang="es-CO" spc="-40" dirty="0">
                <a:solidFill>
                  <a:srgbClr val="404040"/>
                </a:solidFill>
                <a:latin typeface="Carlito"/>
                <a:cs typeface="Carlito"/>
              </a:rPr>
              <a:t>A continuación se presentaran </a:t>
            </a:r>
            <a:r>
              <a:rPr lang="es-CO" spc="-40">
                <a:solidFill>
                  <a:srgbClr val="404040"/>
                </a:solidFill>
                <a:latin typeface="Carlito"/>
                <a:cs typeface="Carlito"/>
              </a:rPr>
              <a:t>el objetivo </a:t>
            </a:r>
            <a:r>
              <a:rPr lang="es-CO" spc="-40" dirty="0">
                <a:solidFill>
                  <a:srgbClr val="404040"/>
                </a:solidFill>
                <a:latin typeface="Carlito"/>
                <a:cs typeface="Carlito"/>
              </a:rPr>
              <a:t>general y los objetivos específicos del proyecto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525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TotalTime>
  <Words>1538</Words>
  <Application>Microsoft Office PowerPoint</Application>
  <PresentationFormat>Presentación en pantalla (16:9)</PresentationFormat>
  <Paragraphs>109</Paragraphs>
  <Slides>20</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Carlito</vt:lpstr>
      <vt:lpstr>Wingdings</vt:lpstr>
      <vt:lpstr>Office Theme</vt:lpstr>
      <vt:lpstr>Presentación de PowerPoint</vt:lpstr>
      <vt:lpstr>Introducción</vt:lpstr>
      <vt:lpstr>CONTENIDO</vt:lpstr>
      <vt:lpstr>Problema</vt:lpstr>
      <vt:lpstr>Problema</vt:lpstr>
      <vt:lpstr>Presentación de PowerPoint</vt:lpstr>
      <vt:lpstr>Presentación de PowerPoint</vt:lpstr>
      <vt:lpstr>Presentación de PowerPoint</vt:lpstr>
      <vt:lpstr>Objetivos</vt:lpstr>
      <vt:lpstr>Objetivos</vt:lpstr>
      <vt:lpstr>Justificación</vt:lpstr>
      <vt:lpstr>Justificación</vt:lpstr>
      <vt:lpstr>Presentación de PowerPoint</vt:lpstr>
      <vt:lpstr>Presentación de PowerPoint</vt:lpstr>
      <vt:lpstr>Alcance</vt:lpstr>
      <vt:lpstr>Alcance</vt:lpstr>
      <vt:lpstr>Presentación de PowerPoint</vt:lpstr>
      <vt:lpstr>Entregables Proyecto Formativo por Trimestre</vt:lpstr>
      <vt:lpstr>Entregables Proyecto Formativo por Trimestre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CJBO</cp:lastModifiedBy>
  <cp:revision>15</cp:revision>
  <dcterms:created xsi:type="dcterms:W3CDTF">2021-12-06T01:16:10Z</dcterms:created>
  <dcterms:modified xsi:type="dcterms:W3CDTF">2023-09-20T22:31:21Z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2021-08-03T00:00:00Z</vt:filetime>
  </property>
  <property fmtid="{D5CDD505-2E9C-101B-9397-08002B2CF9AE}" pid="3" name="Creator">
    <vt:lpwstr>Microsoft® PowerPoint® 2013</vt:lpwstr>
  </property>
  <property fmtid="{D5CDD505-2E9C-101B-9397-08002B2CF9AE}" pid="4" name="LastSaved">
    <vt:filetime>2021-12-06T00:00:00Z</vt:filetime>
  </property>
</Properties>
</file>