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6"/>
  </p:notesMasterIdLst>
  <p:handoutMasterIdLst>
    <p:handoutMasterId r:id="rId17"/>
  </p:handoutMasterIdLst>
  <p:sldIdLst>
    <p:sldId id="267" r:id="rId2"/>
    <p:sldId id="332" r:id="rId3"/>
    <p:sldId id="357" r:id="rId4"/>
    <p:sldId id="368" r:id="rId5"/>
    <p:sldId id="367" r:id="rId6"/>
    <p:sldId id="366" r:id="rId7"/>
    <p:sldId id="369" r:id="rId8"/>
    <p:sldId id="363" r:id="rId9"/>
    <p:sldId id="356" r:id="rId10"/>
    <p:sldId id="358" r:id="rId11"/>
    <p:sldId id="359" r:id="rId12"/>
    <p:sldId id="360" r:id="rId13"/>
    <p:sldId id="362" r:id="rId14"/>
    <p:sldId id="266" r:id="rId15"/>
  </p:sldIdLst>
  <p:sldSz cx="9144000" cy="6858000" type="screen4x3"/>
  <p:notesSz cx="9906000" cy="6794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5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pos="5375" userDrawn="1">
          <p15:clr>
            <a:srgbClr val="A4A3A4"/>
          </p15:clr>
        </p15:guide>
        <p15:guide id="5" orient="horz" pos="799" userDrawn="1">
          <p15:clr>
            <a:srgbClr val="A4A3A4"/>
          </p15:clr>
        </p15:guide>
        <p15:guide id="6" orient="horz" pos="3861" userDrawn="1">
          <p15:clr>
            <a:srgbClr val="A4A3A4"/>
          </p15:clr>
        </p15:guide>
        <p15:guide id="7" orient="horz" pos="34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  <a:srgbClr val="8CB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2" autoAdjust="0"/>
    <p:restoredTop sz="94353" autoAdjust="0"/>
  </p:normalViewPr>
  <p:slideViewPr>
    <p:cSldViewPr snapToGrid="0">
      <p:cViewPr varScale="1">
        <p:scale>
          <a:sx n="65" d="100"/>
          <a:sy n="65" d="100"/>
        </p:scale>
        <p:origin x="852" y="78"/>
      </p:cViewPr>
      <p:guideLst>
        <p:guide orient="horz" pos="2160"/>
        <p:guide pos="385"/>
        <p:guide pos="2880"/>
        <p:guide pos="5375"/>
        <p:guide orient="horz" pos="799"/>
        <p:guide orient="horz" pos="3861"/>
        <p:guide orient="horz" pos="34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11108" y="0"/>
            <a:ext cx="4292600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A666A-25C4-42D9-B5DE-E9A6CEF6CA24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3596"/>
            <a:ext cx="4292600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11108" y="6453596"/>
            <a:ext cx="4292600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E871E-9D5B-4F9D-A36B-648A46182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80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1108" y="0"/>
            <a:ext cx="4292600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41181-4582-4B46-9EE3-9FA2B2821837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24238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0600" y="3269853"/>
            <a:ext cx="7924800" cy="2675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3596"/>
            <a:ext cx="4292600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1108" y="6453596"/>
            <a:ext cx="4292600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E73EE-141A-4A42-A331-DC8AEFCC3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876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E73EE-141A-4A42-A331-DC8AEFCC374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129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State</a:t>
            </a:r>
            <a:r>
              <a:rPr lang="en-US" altLang="ko-KR" baseline="0" dirty="0" smtClean="0"/>
              <a:t> : continuous -&gt; discrete (0~499)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E73EE-141A-4A42-A331-DC8AEFCC374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227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State</a:t>
            </a:r>
            <a:r>
              <a:rPr lang="en-US" altLang="ko-KR" baseline="0" dirty="0" smtClean="0"/>
              <a:t> : continuous -&gt; discrete (0~499)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E73EE-141A-4A42-A331-DC8AEFCC374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00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State</a:t>
            </a:r>
            <a:r>
              <a:rPr lang="en-US" altLang="ko-KR" baseline="0" dirty="0" smtClean="0"/>
              <a:t> : continuous -&gt; discrete (0~499)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E73EE-141A-4A42-A331-DC8AEFCC374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632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E73EE-141A-4A42-A331-DC8AEFCC374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73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State</a:t>
            </a:r>
            <a:r>
              <a:rPr lang="en-US" altLang="ko-KR" baseline="0" dirty="0" smtClean="0"/>
              <a:t> : continuous -&gt; discrete (0~499)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E73EE-141A-4A42-A331-DC8AEFCC374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023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State</a:t>
            </a:r>
            <a:r>
              <a:rPr lang="en-US" altLang="ko-KR" baseline="0" dirty="0" smtClean="0"/>
              <a:t> : continuous -&gt; discrete (0~499)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E73EE-141A-4A42-A331-DC8AEFCC374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7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State</a:t>
            </a:r>
            <a:r>
              <a:rPr lang="en-US" altLang="ko-KR" baseline="0" dirty="0" smtClean="0"/>
              <a:t> : continuous -&gt; discrete (0~499)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E73EE-141A-4A42-A331-DC8AEFCC374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28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State</a:t>
            </a:r>
            <a:r>
              <a:rPr lang="en-US" altLang="ko-KR" baseline="0" dirty="0" smtClean="0"/>
              <a:t> : continuous -&gt; discrete (0~499)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E73EE-141A-4A42-A331-DC8AEFCC374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803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State</a:t>
            </a:r>
            <a:r>
              <a:rPr lang="en-US" altLang="ko-KR" baseline="0" dirty="0" smtClean="0"/>
              <a:t> : continuous -&gt; discrete (0~499)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E73EE-141A-4A42-A331-DC8AEFCC374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67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State</a:t>
            </a:r>
            <a:r>
              <a:rPr lang="en-US" altLang="ko-KR" baseline="0" dirty="0" smtClean="0"/>
              <a:t> : continuous -&gt; discrete (0~499)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E73EE-141A-4A42-A331-DC8AEFCC374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58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State</a:t>
            </a:r>
            <a:r>
              <a:rPr lang="en-US" altLang="ko-KR" baseline="0" dirty="0" smtClean="0"/>
              <a:t> : continuous -&gt; discrete (0~499)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E73EE-141A-4A42-A331-DC8AEFCC374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260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1" y="2"/>
            <a:ext cx="9143999" cy="24601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3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496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5119" y="227359"/>
            <a:ext cx="7953375" cy="455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3200"/>
            </a:lvl1pPr>
          </a:lstStyle>
          <a:p>
            <a:pPr lvl="0"/>
            <a:r>
              <a:rPr lang="en-US" altLang="ko-KR" dirty="0" smtClean="0"/>
              <a:t>Click to edit Master title style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211263"/>
            <a:ext cx="8601075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52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마지막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1" y="3075203"/>
            <a:ext cx="7886700" cy="52759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Rectangle 8"/>
          <p:cNvSpPr>
            <a:spLocks noChangeArrowheads="1"/>
          </p:cNvSpPr>
          <p:nvPr userDrawn="1"/>
        </p:nvSpPr>
        <p:spPr bwMode="ltGray">
          <a:xfrm>
            <a:off x="0" y="3720600"/>
            <a:ext cx="9144000" cy="180000"/>
          </a:xfrm>
          <a:prstGeom prst="rect">
            <a:avLst/>
          </a:prstGeom>
          <a:solidFill>
            <a:srgbClr val="8CB2E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>
              <a:spcBef>
                <a:spcPct val="50000"/>
              </a:spcBef>
              <a:buFontTx/>
              <a:buNone/>
              <a:defRPr/>
            </a:pPr>
            <a:endParaRPr lang="en-US" altLang="ko-KR" sz="1350" b="1" baseline="-25000" dirty="0">
              <a:latin typeface="Calibri" panose="020F0502020204030204" pitchFamily="34" charset="0"/>
              <a:ea typeface="굴림" charset="-127"/>
              <a:cs typeface="Arial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 userDrawn="1"/>
        </p:nvSpPr>
        <p:spPr bwMode="ltGray">
          <a:xfrm>
            <a:off x="0" y="2979264"/>
            <a:ext cx="9144000" cy="764275"/>
          </a:xfrm>
          <a:prstGeom prst="rect">
            <a:avLst/>
          </a:prstGeom>
          <a:solidFill>
            <a:srgbClr val="17375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FontTx/>
              <a:buNone/>
              <a:defRPr/>
            </a:pPr>
            <a:endParaRPr lang="en-US" altLang="ko-KR" sz="1350" baseline="-25000">
              <a:latin typeface="Calibri" panose="020F0502020204030204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6331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2FFE-20F9-4A09-9D97-9F854A43D1EA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FBBD-CEE4-4325-8034-BC45996E41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ltGray">
          <a:xfrm>
            <a:off x="0" y="741338"/>
            <a:ext cx="9144000" cy="180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>
              <a:spcBef>
                <a:spcPct val="50000"/>
              </a:spcBef>
              <a:buFontTx/>
              <a:buNone/>
              <a:defRPr/>
            </a:pPr>
            <a:endParaRPr lang="en-US" altLang="ko-KR" sz="1350" b="1" baseline="-25000" dirty="0">
              <a:latin typeface="Calibri" panose="020F0502020204030204" pitchFamily="34" charset="0"/>
              <a:ea typeface="굴림" charset="-127"/>
              <a:cs typeface="Arial" pitchFamily="34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ltGray">
          <a:xfrm>
            <a:off x="0" y="1"/>
            <a:ext cx="9144000" cy="7642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FontTx/>
              <a:buNone/>
              <a:defRPr/>
            </a:pPr>
            <a:endParaRPr lang="en-US" altLang="ko-KR" sz="1350" baseline="-25000">
              <a:latin typeface="Calibri" panose="020F0502020204030204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7231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ltGray">
          <a:xfrm>
            <a:off x="0" y="741338"/>
            <a:ext cx="9144000" cy="180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>
              <a:spcBef>
                <a:spcPct val="50000"/>
              </a:spcBef>
              <a:buFontTx/>
              <a:buNone/>
              <a:defRPr/>
            </a:pPr>
            <a:endParaRPr lang="en-US" altLang="ko-KR" sz="1350" b="1" baseline="-25000" dirty="0">
              <a:latin typeface="Calibri" panose="020F0502020204030204" pitchFamily="34" charset="0"/>
              <a:ea typeface="굴림" charset="-127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2FFE-20F9-4A09-9D97-9F854A43D1EA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FBBD-CEE4-4325-8034-BC45996E41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ltGray">
          <a:xfrm>
            <a:off x="0" y="1"/>
            <a:ext cx="9144000" cy="7642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FontTx/>
              <a:buNone/>
              <a:defRPr/>
            </a:pPr>
            <a:endParaRPr lang="en-US" altLang="ko-KR" sz="1350" baseline="-25000">
              <a:latin typeface="Calibri" panose="020F0502020204030204" pitchFamily="34" charset="0"/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3167" y="73552"/>
            <a:ext cx="7886700" cy="637285"/>
          </a:xfrm>
        </p:spPr>
        <p:txBody>
          <a:bodyPr>
            <a:noAutofit/>
          </a:bodyPr>
          <a:lstStyle>
            <a:lvl1pPr>
              <a:defRPr sz="21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161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 userDrawn="1"/>
        </p:nvSpPr>
        <p:spPr bwMode="invGray">
          <a:xfrm>
            <a:off x="8717912" y="6521450"/>
            <a:ext cx="35335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>
              <a:buFontTx/>
              <a:buNone/>
              <a:defRPr/>
            </a:pPr>
            <a:fld id="{2FF523AC-7C01-42CC-B465-F1E5E66D4890}" type="slidenum">
              <a:rPr lang="en-US" altLang="ko-KR" sz="1400">
                <a:solidFill>
                  <a:schemeClr val="tx1"/>
                </a:solidFill>
                <a:latin typeface="Calibri" panose="020F0502020204030204" pitchFamily="34" charset="0"/>
                <a:ea typeface="굴림" charset="-127"/>
              </a:rPr>
              <a:pPr algn="r" eaLnBrk="0" hangingPunct="0">
                <a:buFontTx/>
                <a:buNone/>
                <a:defRPr/>
              </a:pPr>
              <a:t>‹#›</a:t>
            </a:fld>
            <a:endParaRPr lang="en-US" altLang="ko-KR" sz="1400" dirty="0">
              <a:solidFill>
                <a:schemeClr val="tx1"/>
              </a:solidFill>
              <a:latin typeface="Calibri" panose="020F0502020204030204" pitchFamily="34" charset="0"/>
              <a:ea typeface="굴림" charset="-127"/>
            </a:endParaRPr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ltGray">
          <a:xfrm>
            <a:off x="0" y="741338"/>
            <a:ext cx="9144000" cy="180000"/>
          </a:xfrm>
          <a:prstGeom prst="rect">
            <a:avLst/>
          </a:prstGeom>
          <a:solidFill>
            <a:srgbClr val="8CB2E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>
              <a:spcBef>
                <a:spcPct val="50000"/>
              </a:spcBef>
              <a:buFontTx/>
              <a:buNone/>
              <a:defRPr/>
            </a:pPr>
            <a:endParaRPr lang="en-US" altLang="ko-KR" sz="1350" b="1" baseline="-25000" dirty="0">
              <a:latin typeface="Calibri" panose="020F0502020204030204" pitchFamily="34" charset="0"/>
              <a:ea typeface="굴림" charset="-127"/>
              <a:cs typeface="Arial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 userDrawn="1"/>
        </p:nvSpPr>
        <p:spPr bwMode="ltGray">
          <a:xfrm>
            <a:off x="0" y="2"/>
            <a:ext cx="9144000" cy="764275"/>
          </a:xfrm>
          <a:prstGeom prst="rect">
            <a:avLst/>
          </a:prstGeom>
          <a:solidFill>
            <a:srgbClr val="17375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FontTx/>
              <a:buNone/>
              <a:defRPr/>
            </a:pPr>
            <a:endParaRPr lang="en-US" altLang="ko-KR" sz="1350" baseline="-25000">
              <a:latin typeface="Calibri" panose="020F0502020204030204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69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맑은 고딕" pitchFamily="50" charset="-127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00" b="1">
          <a:solidFill>
            <a:srgbClr val="444444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00" b="1">
          <a:solidFill>
            <a:srgbClr val="444444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00" b="1">
          <a:solidFill>
            <a:srgbClr val="444444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00" b="1">
          <a:solidFill>
            <a:srgbClr val="444444"/>
          </a:solidFill>
          <a:latin typeface="Arial" charset="0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9pPr>
    </p:titleStyle>
    <p:bodyStyle>
      <a:lvl1pPr marL="95250" indent="-95250" algn="l" rtl="0" eaLnBrk="0" fontAlgn="base" hangingPunct="0">
        <a:spcBef>
          <a:spcPct val="60000"/>
        </a:spcBef>
        <a:spcAft>
          <a:spcPct val="0"/>
        </a:spcAft>
        <a:buFont typeface="Wingdings" pitchFamily="2" charset="2"/>
        <a:buChar char="§"/>
        <a:defRPr sz="1500">
          <a:solidFill>
            <a:schemeClr val="tx1"/>
          </a:solidFill>
          <a:latin typeface="Calibri" panose="020F0502020204030204" pitchFamily="34" charset="0"/>
          <a:ea typeface="맑은 고딕" pitchFamily="50" charset="-127"/>
          <a:cs typeface="+mn-cs"/>
        </a:defRPr>
      </a:lvl1pPr>
      <a:lvl2pPr marL="190500" indent="-95250" algn="l" rtl="0" eaLnBrk="0" fontAlgn="base" hangingPunct="0">
        <a:spcBef>
          <a:spcPct val="20000"/>
        </a:spcBef>
        <a:spcAft>
          <a:spcPct val="0"/>
        </a:spcAft>
        <a:buChar char="–"/>
        <a:defRPr sz="1350">
          <a:solidFill>
            <a:schemeClr val="tx1"/>
          </a:solidFill>
          <a:latin typeface="Calibri" panose="020F0502020204030204" pitchFamily="34" charset="0"/>
          <a:ea typeface="맑은 고딕" pitchFamily="50" charset="-127"/>
        </a:defRPr>
      </a:lvl2pPr>
      <a:lvl3pPr marL="285750" indent="-952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­"/>
        <a:defRPr sz="1200">
          <a:solidFill>
            <a:schemeClr val="tx1"/>
          </a:solidFill>
          <a:latin typeface="Calibri" panose="020F0502020204030204" pitchFamily="34" charset="0"/>
          <a:ea typeface="맑은 고딕" pitchFamily="50" charset="-127"/>
        </a:defRPr>
      </a:lvl3pPr>
      <a:lvl4pPr marL="381000" indent="-952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­"/>
        <a:defRPr sz="1050">
          <a:solidFill>
            <a:schemeClr val="tx1"/>
          </a:solidFill>
          <a:latin typeface="Calibri" panose="020F0502020204030204" pitchFamily="34" charset="0"/>
          <a:ea typeface="맑은 고딕" pitchFamily="50" charset="-127"/>
        </a:defRPr>
      </a:lvl4pPr>
      <a:lvl5pPr marL="476250" indent="-952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-"/>
        <a:defRPr sz="1050">
          <a:solidFill>
            <a:schemeClr val="tx1"/>
          </a:solidFill>
          <a:latin typeface="Calibri" panose="020F0502020204030204" pitchFamily="34" charset="0"/>
          <a:ea typeface="맑은 고딕" pitchFamily="50" charset="-127"/>
        </a:defRPr>
      </a:lvl5pPr>
      <a:lvl6pPr marL="819150" indent="-95250" algn="l" rtl="0" fontAlgn="base">
        <a:spcBef>
          <a:spcPct val="20000"/>
        </a:spcBef>
        <a:spcAft>
          <a:spcPct val="0"/>
        </a:spcAft>
        <a:buFont typeface="Arial" charset="0"/>
        <a:buChar char="-"/>
        <a:defRPr sz="1050">
          <a:solidFill>
            <a:schemeClr val="tx1"/>
          </a:solidFill>
          <a:latin typeface="+mn-lt"/>
        </a:defRPr>
      </a:lvl6pPr>
      <a:lvl7pPr marL="1162050" indent="-95250" algn="l" rtl="0" fontAlgn="base">
        <a:spcBef>
          <a:spcPct val="20000"/>
        </a:spcBef>
        <a:spcAft>
          <a:spcPct val="0"/>
        </a:spcAft>
        <a:buFont typeface="Arial" charset="0"/>
        <a:buChar char="-"/>
        <a:defRPr sz="1050">
          <a:solidFill>
            <a:schemeClr val="tx1"/>
          </a:solidFill>
          <a:latin typeface="+mn-lt"/>
        </a:defRPr>
      </a:lvl7pPr>
      <a:lvl8pPr marL="1504950" indent="-95250" algn="l" rtl="0" fontAlgn="base">
        <a:spcBef>
          <a:spcPct val="20000"/>
        </a:spcBef>
        <a:spcAft>
          <a:spcPct val="0"/>
        </a:spcAft>
        <a:buFont typeface="Arial" charset="0"/>
        <a:buChar char="-"/>
        <a:defRPr sz="1050">
          <a:solidFill>
            <a:schemeClr val="tx1"/>
          </a:solidFill>
          <a:latin typeface="+mn-lt"/>
        </a:defRPr>
      </a:lvl8pPr>
      <a:lvl9pPr marL="1847850" indent="-95250" algn="l" rtl="0" fontAlgn="base">
        <a:spcBef>
          <a:spcPct val="20000"/>
        </a:spcBef>
        <a:spcAft>
          <a:spcPct val="0"/>
        </a:spcAft>
        <a:buFont typeface="Arial" charset="0"/>
        <a:buChar char="-"/>
        <a:defRPr sz="105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uluvs2.cse.oulu.fi/index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3.mp4"/><Relationship Id="rId7" Type="http://schemas.openxmlformats.org/officeDocument/2006/relationships/image" Target="../media/image2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3.mp4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openxmlformats.org/officeDocument/2006/relationships/image" Target="../media/image3.pn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3721" y="4213118"/>
            <a:ext cx="29565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2016.10.10</a:t>
            </a:r>
            <a:endParaRPr lang="en-US" altLang="ko-KR" sz="2000" b="1" dirty="0"/>
          </a:p>
          <a:p>
            <a:pPr algn="ctr"/>
            <a:r>
              <a:rPr lang="en-US" altLang="ko-KR" sz="2000" b="1" dirty="0" err="1" smtClean="0"/>
              <a:t>Jesper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Loenbaek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err="1" smtClean="0"/>
              <a:t>Youngsoo</a:t>
            </a:r>
            <a:r>
              <a:rPr lang="en-US" altLang="ko-KR" sz="2000" b="1" dirty="0" smtClean="0"/>
              <a:t> Jang</a:t>
            </a:r>
          </a:p>
          <a:p>
            <a:pPr algn="ctr"/>
            <a:r>
              <a:rPr lang="en-US" altLang="ko-KR" sz="2000" b="1" dirty="0" err="1" smtClean="0"/>
              <a:t>HyoJung</a:t>
            </a:r>
            <a:r>
              <a:rPr lang="en-US" altLang="ko-KR" sz="2000" b="1" dirty="0" smtClean="0"/>
              <a:t> Han</a:t>
            </a:r>
            <a:endParaRPr lang="ko-KR" altLang="en-US" sz="2000" b="1" dirty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23850" y="1827391"/>
            <a:ext cx="8496300" cy="256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000" tIns="18000" rIns="18000" bIns="1800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400" b="1" i="1" dirty="0" smtClean="0">
                <a:solidFill>
                  <a:schemeClr val="tx2"/>
                </a:solidFill>
                <a:latin typeface="Calibri" panose="020F0502020204030204" pitchFamily="34" charset="0"/>
                <a:ea typeface="맑은 고딕" pitchFamily="50" charset="-127"/>
                <a:cs typeface="굴림" pitchFamily="50" charset="-127"/>
              </a:rPr>
              <a:t>A multi-view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400" b="1" i="1" dirty="0" smtClean="0">
                <a:solidFill>
                  <a:schemeClr val="tx2"/>
                </a:solidFill>
                <a:latin typeface="Calibri" panose="020F0502020204030204" pitchFamily="34" charset="0"/>
                <a:ea typeface="맑은 고딕" pitchFamily="50" charset="-127"/>
                <a:cs typeface="굴림" pitchFamily="50" charset="-127"/>
              </a:rPr>
              <a:t>Auto Lip Reading (ALR)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2400" b="1" i="1" dirty="0" smtClean="0">
              <a:solidFill>
                <a:schemeClr val="tx2"/>
              </a:solidFill>
              <a:latin typeface="Calibri" panose="020F0502020204030204" pitchFamily="34" charset="0"/>
              <a:ea typeface="맑은 고딕" pitchFamily="50" charset="-127"/>
              <a:cs typeface="굴림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600" b="1" i="1" dirty="0" smtClean="0">
                <a:solidFill>
                  <a:schemeClr val="tx2"/>
                </a:solidFill>
                <a:latin typeface="Calibri" panose="020F0502020204030204" pitchFamily="34" charset="0"/>
                <a:ea typeface="맑은 고딕" pitchFamily="50" charset="-127"/>
                <a:cs typeface="굴림" pitchFamily="50" charset="-127"/>
              </a:rPr>
              <a:t>Team 12. </a:t>
            </a:r>
            <a:r>
              <a:rPr kumimoji="1" lang="en-US" altLang="ko-KR" sz="3600" b="1" i="1" dirty="0" smtClean="0">
                <a:solidFill>
                  <a:srgbClr val="FF0000"/>
                </a:solidFill>
                <a:latin typeface="Calibri" panose="020F0502020204030204" pitchFamily="34" charset="0"/>
                <a:ea typeface="맑은 고딕" pitchFamily="50" charset="-127"/>
                <a:cs typeface="굴림" pitchFamily="50" charset="-127"/>
              </a:rPr>
              <a:t>The</a:t>
            </a:r>
            <a:r>
              <a:rPr kumimoji="1" lang="en-US" altLang="ko-KR" sz="3600" b="1" i="1" dirty="0" smtClean="0">
                <a:solidFill>
                  <a:schemeClr val="tx2"/>
                </a:solidFill>
                <a:latin typeface="Calibri" panose="020F0502020204030204" pitchFamily="34" charset="0"/>
                <a:ea typeface="맑은 고딕" pitchFamily="50" charset="-127"/>
                <a:cs typeface="굴림" pitchFamily="50" charset="-127"/>
              </a:rPr>
              <a:t> K</a:t>
            </a:r>
            <a:r>
              <a:rPr kumimoji="1" lang="en-US" altLang="ko-KR" sz="3600" b="1" i="1" dirty="0" smtClean="0">
                <a:solidFill>
                  <a:srgbClr val="FF0000"/>
                </a:solidFill>
                <a:latin typeface="Calibri" panose="020F0502020204030204" pitchFamily="34" charset="0"/>
                <a:ea typeface="맑은 고딕" pitchFamily="50" charset="-127"/>
                <a:cs typeface="굴림" pitchFamily="50" charset="-127"/>
              </a:rPr>
              <a:t>ip-reader’s</a:t>
            </a:r>
            <a:endParaRPr kumimoji="1" lang="en-US" altLang="ko-KR" sz="3000" b="1" i="1" dirty="0" smtClean="0">
              <a:solidFill>
                <a:srgbClr val="FF0000"/>
              </a:solidFill>
              <a:latin typeface="Calibri" panose="020F0502020204030204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801569" y="3536229"/>
            <a:ext cx="1966236" cy="586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000" tIns="18000" rIns="18000" bIns="1800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600" b="1" i="1" dirty="0" smtClean="0">
                <a:solidFill>
                  <a:srgbClr val="FF0000"/>
                </a:solidFill>
                <a:latin typeface="Calibri" panose="020F0502020204030204" pitchFamily="34" charset="0"/>
                <a:ea typeface="맑은 고딕" pitchFamily="50" charset="-127"/>
                <a:cs typeface="굴림" pitchFamily="50" charset="-127"/>
              </a:rPr>
              <a:t>l</a:t>
            </a:r>
            <a:endParaRPr kumimoji="1" lang="en-US" altLang="ko-KR" sz="3000" b="1" i="1" dirty="0" smtClean="0">
              <a:solidFill>
                <a:srgbClr val="FF0000"/>
              </a:solidFill>
              <a:latin typeface="Calibri" panose="020F0502020204030204" pitchFamily="34" charset="0"/>
              <a:ea typeface="맑은 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915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93" y="4259922"/>
            <a:ext cx="8661053" cy="236210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Our Approach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 bwMode="auto">
          <a:xfrm>
            <a:off x="611188" y="2644626"/>
            <a:ext cx="7921625" cy="3464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9125" y="1285603"/>
            <a:ext cx="791368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dirty="0" smtClean="0"/>
              <a:t>Neural Network </a:t>
            </a:r>
            <a:r>
              <a:rPr lang="en-US" altLang="ko-KR" sz="2000" b="0" dirty="0" smtClean="0"/>
              <a:t>approach </a:t>
            </a:r>
            <a:endParaRPr lang="en-US" altLang="ko-KR" sz="2000" b="0" dirty="0" smtClean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b="0" dirty="0" smtClean="0"/>
              <a:t>CNN: for feature extraction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DNN (Deep Neural Network): learning with basic neural network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b="0" dirty="0" smtClean="0"/>
              <a:t>RNN or LSTM: learning for the sequential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With Visual Model 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Key Point, Optical flow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3D Reconstruction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118" y="3199678"/>
            <a:ext cx="1565751" cy="105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0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Dataset – OULUVS2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 bwMode="auto">
          <a:xfrm>
            <a:off x="611188" y="2644626"/>
            <a:ext cx="7921625" cy="3464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9125" y="4743108"/>
            <a:ext cx="7913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dirty="0" smtClean="0"/>
              <a:t>OULUVS2: A Multi-View </a:t>
            </a:r>
            <a:r>
              <a:rPr lang="en-US" altLang="ko-KR" sz="2000" b="0" dirty="0" err="1" smtClean="0"/>
              <a:t>AudioVisual</a:t>
            </a:r>
            <a:r>
              <a:rPr lang="en-US" altLang="ko-KR" sz="2000" b="0" dirty="0" smtClean="0"/>
              <a:t> </a:t>
            </a:r>
            <a:r>
              <a:rPr lang="en-US" altLang="ko-KR" sz="2000" b="0" dirty="0" err="1" smtClean="0"/>
              <a:t>DataBase</a:t>
            </a:r>
            <a:endParaRPr lang="en-US" altLang="ko-KR" sz="2000" b="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hlinkClick r:id="rId3"/>
              </a:rPr>
              <a:t>http://ouluvs2.cse.oulu.fi/index.html</a:t>
            </a:r>
            <a:endParaRPr lang="en-US" altLang="ko-KR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dirty="0" smtClean="0"/>
              <a:t>ACCV2016 WORKSHOP: Multi-View Lip-Reading/Audio-Visual Challenges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56" y="1190410"/>
            <a:ext cx="8678089" cy="19624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310" y="3474748"/>
            <a:ext cx="6999380" cy="125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3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Dataset – OULUVS2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33262"/>
          <a:stretch/>
        </p:blipFill>
        <p:spPr>
          <a:xfrm>
            <a:off x="4846455" y="4751837"/>
            <a:ext cx="3686358" cy="17173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050" y="1762538"/>
            <a:ext cx="2500313" cy="18073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125" y="1270855"/>
            <a:ext cx="557494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dirty="0" smtClean="0"/>
              <a:t>Recordings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v</a:t>
            </a:r>
            <a:r>
              <a:rPr lang="en-US" altLang="ko-KR" dirty="0" smtClean="0"/>
              <a:t>ideo recordings from </a:t>
            </a:r>
            <a:r>
              <a:rPr lang="en-US" altLang="ko-KR" b="1" dirty="0" smtClean="0"/>
              <a:t>52</a:t>
            </a:r>
            <a:r>
              <a:rPr lang="en-US" altLang="ko-KR" dirty="0" smtClean="0"/>
              <a:t> subjects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f</a:t>
            </a:r>
            <a:r>
              <a:rPr lang="en-US" altLang="ko-KR" b="0" dirty="0" smtClean="0"/>
              <a:t>rom </a:t>
            </a:r>
            <a:r>
              <a:rPr lang="en-US" altLang="ko-KR" b="1" dirty="0" smtClean="0"/>
              <a:t>five</a:t>
            </a:r>
            <a:r>
              <a:rPr lang="en-US" altLang="ko-KR" b="0" dirty="0" smtClean="0"/>
              <a:t> different views simultaneously</a:t>
            </a:r>
            <a:endParaRPr lang="en-US" altLang="ko-KR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Contents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digits : randomly generated ten fixed digit sequences.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phrases: ten daily-use short English phrases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TIMIT sentence: five randomly selected TIMIT sentences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-1" b="64857"/>
          <a:stretch/>
        </p:blipFill>
        <p:spPr>
          <a:xfrm>
            <a:off x="889611" y="5379401"/>
            <a:ext cx="3686358" cy="90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0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385888" y="3092952"/>
            <a:ext cx="6372225" cy="672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algn="ctr" defTabSz="685800" eaLnBrk="0" hangingPunct="0">
              <a:lnSpc>
                <a:spcPct val="90000"/>
              </a:lnSpc>
            </a:pPr>
            <a:r>
              <a:rPr lang="en-US" altLang="ko-KR" sz="3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맑은 고딕" pitchFamily="50" charset="-127"/>
                <a:cs typeface="+mj-cs"/>
              </a:rPr>
              <a:t>Q</a:t>
            </a:r>
            <a:r>
              <a:rPr lang="en-US" altLang="ko-KR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맑은 고딕" pitchFamily="50" charset="-127"/>
                <a:cs typeface="+mj-cs"/>
              </a:rPr>
              <a:t>&amp;A</a:t>
            </a:r>
            <a:endParaRPr lang="en-US" altLang="ko-KR" sz="33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43907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385888" y="3092952"/>
            <a:ext cx="6372225" cy="672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algn="ctr" defTabSz="685800" eaLnBrk="0" hangingPunct="0">
              <a:lnSpc>
                <a:spcPct val="90000"/>
              </a:lnSpc>
            </a:pPr>
            <a:r>
              <a:rPr lang="en-US" altLang="ko-KR" sz="3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맑은 고딕" pitchFamily="50" charset="-127"/>
                <a:cs typeface="+mj-cs"/>
              </a:rPr>
              <a:t>End of </a:t>
            </a:r>
            <a:r>
              <a:rPr lang="en-US" altLang="ko-KR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맑은 고딕" pitchFamily="50" charset="-127"/>
                <a:cs typeface="+mj-cs"/>
              </a:rPr>
              <a:t>Presentation</a:t>
            </a:r>
            <a:endParaRPr lang="en-US" altLang="ko-KR" sz="33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05036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of Content</a:t>
            </a:r>
            <a:endParaRPr lang="ko-KR" altLang="en-US" dirty="0"/>
          </a:p>
        </p:txBody>
      </p:sp>
      <p:sp>
        <p:nvSpPr>
          <p:cNvPr id="8" name="직사각형 21"/>
          <p:cNvSpPr/>
          <p:nvPr/>
        </p:nvSpPr>
        <p:spPr>
          <a:xfrm>
            <a:off x="616119" y="1268955"/>
            <a:ext cx="7916694" cy="429091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square" rtlCol="0" anchor="t">
            <a:spAutoFit/>
          </a:bodyPr>
          <a:lstStyle/>
          <a:p>
            <a:pPr marL="542925" indent="-542925" defTabSz="685800" latinLnBrk="0">
              <a:lnSpc>
                <a:spcPct val="150000"/>
              </a:lnSpc>
              <a:spcBef>
                <a:spcPts val="450"/>
              </a:spcBef>
              <a:buSzPct val="100000"/>
              <a:buFontTx/>
              <a:buAutoNum type="arabicPeriod"/>
              <a:defRPr/>
            </a:pPr>
            <a:r>
              <a:rPr lang="en-US" altLang="ko-KR" sz="2800" b="1" kern="0" dirty="0" smtClean="0">
                <a:latin typeface="Calibri" pitchFamily="34" charset="0"/>
                <a:ea typeface="Ebrima" pitchFamily="2" charset="0"/>
                <a:cs typeface="Calibri" pitchFamily="34" charset="0"/>
              </a:rPr>
              <a:t>About Lip-reading</a:t>
            </a:r>
          </a:p>
          <a:p>
            <a:pPr marL="542925" indent="-542925" defTabSz="685800" latinLnBrk="0">
              <a:lnSpc>
                <a:spcPct val="150000"/>
              </a:lnSpc>
              <a:spcBef>
                <a:spcPts val="450"/>
              </a:spcBef>
              <a:buSzPct val="100000"/>
              <a:buFontTx/>
              <a:buAutoNum type="arabicPeriod"/>
              <a:defRPr/>
            </a:pPr>
            <a:r>
              <a:rPr lang="en-US" altLang="ko-KR" sz="2800" b="1" kern="0" dirty="0" smtClean="0">
                <a:latin typeface="Calibri" pitchFamily="34" charset="0"/>
                <a:ea typeface="Ebrima" pitchFamily="2" charset="0"/>
                <a:cs typeface="Calibri" pitchFamily="34" charset="0"/>
              </a:rPr>
              <a:t>Application</a:t>
            </a:r>
            <a:endParaRPr lang="en-US" altLang="ko-KR" sz="2800" b="1" kern="0" dirty="0" smtClean="0">
              <a:latin typeface="Calibri" pitchFamily="34" charset="0"/>
              <a:ea typeface="Ebrima" pitchFamily="2" charset="0"/>
              <a:cs typeface="Calibri" pitchFamily="34" charset="0"/>
            </a:endParaRPr>
          </a:p>
          <a:p>
            <a:pPr marL="542925" indent="-542925" defTabSz="685800" latinLnBrk="0">
              <a:lnSpc>
                <a:spcPct val="150000"/>
              </a:lnSpc>
              <a:spcBef>
                <a:spcPts val="450"/>
              </a:spcBef>
              <a:buSzPct val="100000"/>
              <a:buFontTx/>
              <a:buAutoNum type="arabicPeriod"/>
              <a:defRPr/>
            </a:pPr>
            <a:r>
              <a:rPr lang="en-US" altLang="ko-KR" sz="2800" b="1" kern="0" dirty="0" smtClean="0">
                <a:latin typeface="Calibri" pitchFamily="34" charset="0"/>
                <a:ea typeface="Ebrima" pitchFamily="2" charset="0"/>
                <a:cs typeface="Calibri" pitchFamily="34" charset="0"/>
              </a:rPr>
              <a:t>Previous Work</a:t>
            </a:r>
            <a:endParaRPr lang="en-US" altLang="ko-KR" sz="2800" b="1" kern="0" dirty="0">
              <a:latin typeface="Calibri" pitchFamily="34" charset="0"/>
              <a:ea typeface="Ebrima" pitchFamily="2" charset="0"/>
              <a:cs typeface="Calibri" pitchFamily="34" charset="0"/>
            </a:endParaRPr>
          </a:p>
          <a:p>
            <a:pPr marL="542925" indent="-542925">
              <a:lnSpc>
                <a:spcPct val="150000"/>
              </a:lnSpc>
              <a:spcBef>
                <a:spcPts val="450"/>
              </a:spcBef>
              <a:buSzPct val="100000"/>
              <a:buFontTx/>
              <a:buAutoNum type="arabicPeriod"/>
            </a:pPr>
            <a:r>
              <a:rPr lang="en-US" altLang="ko-KR" sz="2800" b="1" kern="0" dirty="0" smtClean="0">
                <a:latin typeface="Calibri" pitchFamily="34" charset="0"/>
                <a:ea typeface="Ebrima" pitchFamily="2" charset="0"/>
                <a:cs typeface="Calibri" pitchFamily="34" charset="0"/>
              </a:rPr>
              <a:t>Our Approach</a:t>
            </a:r>
          </a:p>
          <a:p>
            <a:pPr marL="542925" indent="-542925">
              <a:lnSpc>
                <a:spcPct val="150000"/>
              </a:lnSpc>
              <a:spcBef>
                <a:spcPts val="450"/>
              </a:spcBef>
              <a:buSzPct val="100000"/>
              <a:buFontTx/>
              <a:buAutoNum type="arabicPeriod"/>
            </a:pPr>
            <a:r>
              <a:rPr lang="en-US" altLang="ko-KR" sz="2800" b="1" kern="0" dirty="0" smtClean="0">
                <a:latin typeface="Calibri" pitchFamily="34" charset="0"/>
                <a:ea typeface="Ebrima" pitchFamily="2" charset="0"/>
                <a:cs typeface="Calibri" pitchFamily="34" charset="0"/>
              </a:rPr>
              <a:t>Dataset – OULUVS2</a:t>
            </a:r>
          </a:p>
          <a:p>
            <a:pPr marL="542925" indent="-542925">
              <a:lnSpc>
                <a:spcPct val="150000"/>
              </a:lnSpc>
              <a:spcBef>
                <a:spcPts val="450"/>
              </a:spcBef>
              <a:buSzPct val="100000"/>
              <a:buFontTx/>
              <a:buAutoNum type="arabicPeriod"/>
            </a:pPr>
            <a:r>
              <a:rPr lang="en-US" altLang="ko-KR" sz="2800" b="1" kern="0" dirty="0" smtClean="0">
                <a:latin typeface="Calibri" pitchFamily="34" charset="0"/>
                <a:ea typeface="Ebrima" pitchFamily="2" charset="0"/>
                <a:cs typeface="Calibri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01519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Ebrima" pitchFamily="2" charset="0"/>
                <a:cs typeface="Calibri" pitchFamily="34" charset="0"/>
              </a:rPr>
              <a:t>About Lip-reading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 bwMode="auto">
          <a:xfrm>
            <a:off x="611188" y="2644626"/>
            <a:ext cx="7921625" cy="3464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9125" y="1285845"/>
            <a:ext cx="79136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0" dirty="0" smtClean="0"/>
              <a:t>What is Lip-reading?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 smtClean="0"/>
              <a:t>Understanding speech by visually interpreting movement of lips, face and tongue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2400" b="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Who use it?</a:t>
            </a:r>
          </a:p>
          <a:p>
            <a:pPr marL="742950" lvl="2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 smtClean="0"/>
              <a:t>Deaf or hear-of-hearing people</a:t>
            </a:r>
          </a:p>
          <a:p>
            <a:pPr marL="742950" lvl="2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 smtClean="0"/>
              <a:t>People with normal hearing </a:t>
            </a:r>
            <a:r>
              <a:rPr lang="en-US" altLang="ko-KR" sz="2400" dirty="0" smtClean="0"/>
              <a:t>process (McGurk Effect)</a:t>
            </a:r>
            <a:endParaRPr lang="en-US" altLang="ko-KR" sz="2400" dirty="0" smtClean="0"/>
          </a:p>
          <a:p>
            <a:pPr marL="742950" lvl="2" indent="-285750">
              <a:lnSpc>
                <a:spcPct val="150000"/>
              </a:lnSpc>
              <a:buFontTx/>
              <a:buChar char="-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63003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Ebrima" pitchFamily="2" charset="0"/>
                <a:cs typeface="Calibri" pitchFamily="34" charset="0"/>
              </a:rPr>
              <a:t>About Lip-reading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 bwMode="auto">
          <a:xfrm>
            <a:off x="611188" y="2644626"/>
            <a:ext cx="7921625" cy="3464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Try The McGurk Effect! - Horizon- Is Seeing Believing- - BBC Tw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19125" y="2070483"/>
            <a:ext cx="7913688" cy="44479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9125" y="1285844"/>
            <a:ext cx="7913688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0" dirty="0" smtClean="0"/>
              <a:t>McGurk Effect</a:t>
            </a:r>
          </a:p>
        </p:txBody>
      </p:sp>
    </p:spTree>
    <p:extLst>
      <p:ext uri="{BB962C8B-B14F-4D97-AF65-F5344CB8AC3E}">
        <p14:creationId xmlns:p14="http://schemas.microsoft.com/office/powerpoint/2010/main" val="166857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 bwMode="auto">
          <a:xfrm>
            <a:off x="611188" y="2644626"/>
            <a:ext cx="7921625" cy="3464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9125" y="1285845"/>
            <a:ext cx="7913688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0" dirty="0" smtClean="0"/>
              <a:t>Enhancing Speech recognition</a:t>
            </a:r>
            <a:endParaRPr lang="en-US" altLang="ko-KR" sz="2800" b="0" dirty="0" smtClean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 smtClean="0"/>
              <a:t>Audio-visual data fusion</a:t>
            </a:r>
            <a:endParaRPr lang="en-US" altLang="ko-KR" sz="2400" dirty="0" smtClean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b="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Visual Password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Silent speech interface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Forensic video analysis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86902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18139" y="1513754"/>
            <a:ext cx="24974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b="1" dirty="0" smtClean="0"/>
              <a:t>See you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2. Thank you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3. Excuse 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35383" y="1513754"/>
            <a:ext cx="2497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4. Goodbye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5. Hello</a:t>
            </a:r>
            <a:endParaRPr lang="ko-KR" altLang="en-US" sz="2000" b="1" dirty="0"/>
          </a:p>
        </p:txBody>
      </p:sp>
      <p:pic>
        <p:nvPicPr>
          <p:cNvPr id="3" name="s2_v1_u5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913156" y="3358169"/>
            <a:ext cx="5317688" cy="2991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32384" y="1284595"/>
            <a:ext cx="3002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Q) What </a:t>
            </a:r>
            <a:r>
              <a:rPr lang="en-US" altLang="ko-KR" sz="2000" b="1" dirty="0" smtClean="0"/>
              <a:t>is she saying?</a:t>
            </a:r>
            <a:endParaRPr lang="en-US" altLang="ko-KR" sz="2000" b="1" dirty="0" smtClean="0"/>
          </a:p>
        </p:txBody>
      </p:sp>
      <p:pic>
        <p:nvPicPr>
          <p:cNvPr id="10" name="s2_v1_u5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638253" y="1768545"/>
            <a:ext cx="16764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2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 bwMode="auto">
          <a:xfrm>
            <a:off x="611188" y="2644626"/>
            <a:ext cx="7921625" cy="3464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8139" y="1513754"/>
            <a:ext cx="24974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b="1" dirty="0" smtClean="0"/>
              <a:t>See you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FF0000"/>
                </a:solidFill>
              </a:rPr>
              <a:t>2. Thank you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3. Excuse me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32384" y="1284595"/>
            <a:ext cx="3002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Q) What </a:t>
            </a:r>
            <a:r>
              <a:rPr lang="en-US" altLang="ko-KR" sz="2000" b="1" dirty="0" smtClean="0"/>
              <a:t>is she saying?</a:t>
            </a:r>
            <a:endParaRPr lang="en-US" altLang="ko-KR" sz="20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035383" y="1513754"/>
            <a:ext cx="2497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4. Goodbye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5. Hello</a:t>
            </a:r>
            <a:endParaRPr lang="ko-KR" altLang="en-US" sz="2000" b="1" dirty="0"/>
          </a:p>
        </p:txBody>
      </p:sp>
      <p:pic>
        <p:nvPicPr>
          <p:cNvPr id="19" name="s2_v1_u5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638253" y="1768545"/>
            <a:ext cx="1676400" cy="1123950"/>
          </a:xfrm>
          <a:prstGeom prst="rect">
            <a:avLst/>
          </a:prstGeom>
        </p:spPr>
      </p:pic>
      <p:pic>
        <p:nvPicPr>
          <p:cNvPr id="3" name="s2_v1_u5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913156" y="3358169"/>
            <a:ext cx="5317688" cy="29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5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 </a:t>
            </a:r>
            <a:r>
              <a:rPr lang="en-US" altLang="ko-KR" dirty="0" smtClean="0"/>
              <a:t>and Method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 bwMode="auto">
          <a:xfrm>
            <a:off x="611188" y="2644626"/>
            <a:ext cx="7921625" cy="3464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188" y="1285845"/>
            <a:ext cx="7921625" cy="550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VSR task</a:t>
            </a:r>
          </a:p>
          <a:p>
            <a:pPr marL="742950" lvl="2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 smtClean="0"/>
              <a:t>Input: Sequence of lip images</a:t>
            </a:r>
          </a:p>
          <a:p>
            <a:pPr marL="742950" lvl="2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 smtClean="0"/>
              <a:t>Output: Text</a:t>
            </a:r>
          </a:p>
          <a:p>
            <a:pPr marL="742950" lvl="2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 smtClean="0"/>
              <a:t>Goal: get state-of-the-art accuracy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5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Method </a:t>
            </a:r>
            <a:r>
              <a:rPr lang="en-US" altLang="ko-KR" sz="2800" dirty="0"/>
              <a:t>in VSR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 smtClean="0"/>
              <a:t>Data pre-processing: </a:t>
            </a:r>
            <a:r>
              <a:rPr lang="en-US" altLang="ko-KR" sz="2400" dirty="0"/>
              <a:t>Lip tracking and ROI(Region of Interest) extraction</a:t>
            </a:r>
            <a:endParaRPr lang="en-US" altLang="ko-KR" sz="2400" dirty="0" smtClean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 smtClean="0"/>
              <a:t>Extracting visual </a:t>
            </a:r>
            <a:r>
              <a:rPr lang="en-US" altLang="ko-KR" sz="2400" dirty="0"/>
              <a:t>features for various </a:t>
            </a:r>
            <a:r>
              <a:rPr lang="en-US" altLang="ko-KR" sz="2400" dirty="0" smtClean="0"/>
              <a:t>people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 smtClean="0"/>
              <a:t>Classification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0171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Previous Work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 bwMode="auto">
          <a:xfrm>
            <a:off x="611188" y="2644626"/>
            <a:ext cx="7921625" cy="3464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9125" y="1277768"/>
            <a:ext cx="791368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dirty="0" smtClean="0"/>
              <a:t>Focused on </a:t>
            </a:r>
            <a:r>
              <a:rPr lang="en-US" altLang="ko-KR" sz="2000" b="0" dirty="0" smtClean="0"/>
              <a:t>feature</a:t>
            </a:r>
            <a:r>
              <a:rPr lang="en-US" altLang="ko-KR" b="0" dirty="0" smtClean="0"/>
              <a:t> extraction (ex. </a:t>
            </a:r>
            <a:r>
              <a:rPr lang="en-US" altLang="ko-KR" dirty="0"/>
              <a:t>c</a:t>
            </a:r>
            <a:r>
              <a:rPr lang="en-US" altLang="ko-KR" b="0" dirty="0" smtClean="0"/>
              <a:t>omponent analysis)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Deep </a:t>
            </a:r>
            <a:r>
              <a:rPr lang="en-US" altLang="ko-KR" sz="2000" dirty="0" err="1" smtClean="0"/>
              <a:t>autoencoder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Feature extraction by using deep </a:t>
            </a:r>
            <a:r>
              <a:rPr lang="en-US" altLang="ko-KR" sz="1600" dirty="0" err="1"/>
              <a:t>autoencoder</a:t>
            </a:r>
            <a:endParaRPr lang="en-US" altLang="ko-KR" sz="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CNN (</a:t>
            </a:r>
            <a:r>
              <a:rPr lang="en-US" altLang="ko-KR" sz="2000" dirty="0"/>
              <a:t>Convolutional</a:t>
            </a:r>
            <a:r>
              <a:rPr lang="en-US" altLang="ko-KR" dirty="0"/>
              <a:t> Neural Network)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Feature extraction by CNN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LSTM </a:t>
            </a:r>
            <a:r>
              <a:rPr lang="en-US" altLang="ko-KR" dirty="0" smtClean="0"/>
              <a:t>(</a:t>
            </a:r>
            <a:r>
              <a:rPr lang="en-US" altLang="ko-KR" sz="2000" dirty="0" smtClean="0"/>
              <a:t>Long</a:t>
            </a:r>
            <a:r>
              <a:rPr lang="en-US" altLang="ko-KR" dirty="0" smtClean="0"/>
              <a:t> Short Term Memory)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End-to-end learning with Neural Network, LSTM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 smtClean="0"/>
              <a:t>WAND, Michael, et al. “</a:t>
            </a:r>
            <a:r>
              <a:rPr lang="en-US" altLang="ko-KR" sz="1200" dirty="0" err="1" smtClean="0"/>
              <a:t>Lipreading</a:t>
            </a:r>
            <a:r>
              <a:rPr lang="en-US" altLang="ko-KR" sz="1200" dirty="0" smtClean="0"/>
              <a:t> with long short-term memory”, IEEE International Conference on Acoustics, Speech and Signal Processing</a:t>
            </a:r>
            <a:endParaRPr lang="en-US" altLang="ko-KR" sz="1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47" y="1814053"/>
            <a:ext cx="7701905" cy="7652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" y="5714793"/>
            <a:ext cx="7677150" cy="74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FDE48B"/>
        </a:dk2>
        <a:lt2>
          <a:srgbClr val="888888"/>
        </a:lt2>
        <a:accent1>
          <a:srgbClr val="7FABD2"/>
        </a:accent1>
        <a:accent2>
          <a:srgbClr val="FCC917"/>
        </a:accent2>
        <a:accent3>
          <a:srgbClr val="FFFFFF"/>
        </a:accent3>
        <a:accent4>
          <a:srgbClr val="000000"/>
        </a:accent4>
        <a:accent5>
          <a:srgbClr val="C0D2E5"/>
        </a:accent5>
        <a:accent6>
          <a:srgbClr val="E4B614"/>
        </a:accent6>
        <a:hlink>
          <a:srgbClr val="BFD5E9"/>
        </a:hlink>
        <a:folHlink>
          <a:srgbClr val="7BBE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33466</TotalTime>
  <Words>438</Words>
  <Application>Microsoft Office PowerPoint</Application>
  <PresentationFormat>화면 슬라이드 쇼(4:3)</PresentationFormat>
  <Paragraphs>113</Paragraphs>
  <Slides>14</Slides>
  <Notes>12</Notes>
  <HiddenSlides>0</HiddenSlides>
  <MMClips>5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굴림</vt:lpstr>
      <vt:lpstr>맑은 고딕</vt:lpstr>
      <vt:lpstr>Arial</vt:lpstr>
      <vt:lpstr>Calibri</vt:lpstr>
      <vt:lpstr>Ebrima</vt:lpstr>
      <vt:lpstr>Wingdings</vt:lpstr>
      <vt:lpstr>Blank</vt:lpstr>
      <vt:lpstr>PowerPoint 프레젠테이션</vt:lpstr>
      <vt:lpstr>Table of Content</vt:lpstr>
      <vt:lpstr>About Lip-reading</vt:lpstr>
      <vt:lpstr>About Lip-reading</vt:lpstr>
      <vt:lpstr>Application</vt:lpstr>
      <vt:lpstr>Quiz</vt:lpstr>
      <vt:lpstr>Quiz</vt:lpstr>
      <vt:lpstr>Task and Method</vt:lpstr>
      <vt:lpstr>Previous Work</vt:lpstr>
      <vt:lpstr>Our Approach</vt:lpstr>
      <vt:lpstr>Dataset – OULUVS2</vt:lpstr>
      <vt:lpstr>Dataset – OULUVS2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</dc:creator>
  <cp:lastModifiedBy>장영수</cp:lastModifiedBy>
  <cp:revision>449</cp:revision>
  <dcterms:created xsi:type="dcterms:W3CDTF">2016-04-26T06:42:37Z</dcterms:created>
  <dcterms:modified xsi:type="dcterms:W3CDTF">2016-10-12T04:23:58Z</dcterms:modified>
</cp:coreProperties>
</file>