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906000" cy="6794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BCF572-2E65-42E2-BC6E-EA81EC856B9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B45116-BBA9-4FE5-9DEA-2BF5BCB6919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BBBF9D-98E0-46A9-B66F-74ED24C178E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7C8120-90F1-48F8-B6A4-07E0E0EF06F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0E7115-9FD7-4966-B1DA-B6550EC82E7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9688AC-ABE6-4421-916B-CC058F726C8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F511DB-45B4-4E59-B56E-414529A2D0C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7AA597-E2A7-40A9-B424-0076D7A047E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BF6F78-0EC0-42FC-ABA5-F2D417B4F94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CE316C-5A0F-4847-99D7-D6DF6D6A103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284CCE-7B74-4194-9662-8F2CE5A619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90720" y="3269880"/>
            <a:ext cx="7923960" cy="267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State : continuous -&gt; discrete (0~499)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610960" y="6453720"/>
            <a:ext cx="429192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F9C1AE-9E28-4DE8-B289-BFC5F8FEFDB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717760" y="6521400"/>
            <a:ext cx="352800" cy="335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fld id="{3092A2A6-6FE0-4FDA-8690-D8512543A9C6}" type="slidenum">
              <a:rPr lang="en-US" sz="1400">
                <a:solidFill>
                  <a:srgbClr val="000000"/>
                </a:solidFill>
                <a:latin typeface="Calibri"/>
                <a:ea typeface="굴림"/>
              </a:rPr>
              <a:t>&lt;number&gt;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741240"/>
            <a:ext cx="9143280" cy="179280"/>
          </a:xfrm>
          <a:prstGeom prst="rect">
            <a:avLst/>
          </a:prstGeom>
          <a:solidFill>
            <a:srgbClr val="8cb2e2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3280" cy="763560"/>
          </a:xfrm>
          <a:prstGeom prst="rect">
            <a:avLst/>
          </a:prstGeom>
          <a:solidFill>
            <a:srgbClr val="17375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0"/>
            <a:ext cx="9143280" cy="245160"/>
          </a:xfrm>
          <a:prstGeom prst="rect">
            <a:avLst/>
          </a:prstGeom>
          <a:solidFill>
            <a:srgbClr val="1f497d"/>
          </a:solidFill>
          <a:ln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17760" y="6521400"/>
            <a:ext cx="352800" cy="335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fld id="{266C13F8-7B58-4A18-A32A-C92F4D57EA20}" type="slidenum">
              <a:rPr lang="en-US" sz="1400">
                <a:solidFill>
                  <a:srgbClr val="000000"/>
                </a:solidFill>
                <a:latin typeface="Calibri"/>
                <a:ea typeface="굴림"/>
              </a:rPr>
              <a:t>&lt;number&gt;</a:t>
            </a:fld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0" y="741240"/>
            <a:ext cx="9143280" cy="179280"/>
          </a:xfrm>
          <a:prstGeom prst="rect">
            <a:avLst/>
          </a:prstGeom>
          <a:solidFill>
            <a:srgbClr val="8cb2e2"/>
          </a:soli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>
            <a:off x="0" y="0"/>
            <a:ext cx="9143280" cy="763560"/>
          </a:xfrm>
          <a:prstGeom prst="rect">
            <a:avLst/>
          </a:prstGeom>
          <a:solidFill>
            <a:srgbClr val="17375e"/>
          </a:solidFill>
          <a:ln w="9360">
            <a:noFill/>
          </a:ln>
        </p:spPr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717760" y="6521400"/>
            <a:ext cx="352800" cy="335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fld id="{057194A7-BE66-452D-8679-101A429B30ED}" type="slidenum">
              <a:rPr lang="en-US" sz="1400">
                <a:solidFill>
                  <a:srgbClr val="000000"/>
                </a:solidFill>
                <a:latin typeface="Calibri"/>
                <a:ea typeface="굴림"/>
              </a:rPr>
              <a:t>&lt;number&gt;</a:t>
            </a:fld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741240"/>
            <a:ext cx="9143280" cy="179280"/>
          </a:xfrm>
          <a:prstGeom prst="rect">
            <a:avLst/>
          </a:prstGeom>
          <a:solidFill>
            <a:srgbClr val="8cb2e2"/>
          </a:solidFill>
          <a:ln w="9360">
            <a:noFill/>
          </a:ln>
        </p:spPr>
      </p:sp>
      <p:sp>
        <p:nvSpPr>
          <p:cNvPr id="81" name="CustomShape 3"/>
          <p:cNvSpPr/>
          <p:nvPr/>
        </p:nvSpPr>
        <p:spPr>
          <a:xfrm>
            <a:off x="0" y="0"/>
            <a:ext cx="9143280" cy="763560"/>
          </a:xfrm>
          <a:prstGeom prst="rect">
            <a:avLst/>
          </a:prstGeom>
          <a:solidFill>
            <a:srgbClr val="17375e"/>
          </a:solidFill>
          <a:ln w="9360">
            <a:noFill/>
          </a:ln>
        </p:spPr>
      </p:sp>
      <p:sp>
        <p:nvSpPr>
          <p:cNvPr id="82" name="CustomShape 4"/>
          <p:cNvSpPr/>
          <p:nvPr/>
        </p:nvSpPr>
        <p:spPr>
          <a:xfrm>
            <a:off x="0" y="3720600"/>
            <a:ext cx="9143280" cy="179280"/>
          </a:xfrm>
          <a:prstGeom prst="rect">
            <a:avLst/>
          </a:prstGeom>
          <a:solidFill>
            <a:srgbClr val="8cb2e2"/>
          </a:solidFill>
          <a:ln w="9360">
            <a:noFill/>
          </a:ln>
        </p:spPr>
      </p:sp>
      <p:sp>
        <p:nvSpPr>
          <p:cNvPr id="83" name="CustomShape 5"/>
          <p:cNvSpPr/>
          <p:nvPr/>
        </p:nvSpPr>
        <p:spPr>
          <a:xfrm>
            <a:off x="0" y="2979360"/>
            <a:ext cx="9143280" cy="763560"/>
          </a:xfrm>
          <a:prstGeom prst="rect">
            <a:avLst/>
          </a:prstGeom>
          <a:solidFill>
            <a:srgbClr val="17375e"/>
          </a:solidFill>
          <a:ln w="9360">
            <a:noFill/>
          </a:ln>
        </p:spPr>
      </p:sp>
      <p:sp>
        <p:nvSpPr>
          <p:cNvPr id="8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093840" y="4213080"/>
            <a:ext cx="2955960" cy="13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2016.10.10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Jesper Loenbaek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Youngsoo Jang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HyoJung Han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24000" y="1827360"/>
            <a:ext cx="8495640" cy="2562480"/>
          </a:xfrm>
          <a:prstGeom prst="rect">
            <a:avLst/>
          </a:prstGeom>
          <a:noFill/>
          <a:ln>
            <a:noFill/>
          </a:ln>
        </p:spPr>
        <p:txBody>
          <a:bodyPr wrap="none" lIns="18000" rIns="18000" tIns="18000" bIns="18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1f497d"/>
                </a:solidFill>
                <a:latin typeface="Calibri"/>
                <a:ea typeface="맑은 고딕"/>
              </a:rPr>
              <a:t>A multi-view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1f497d"/>
                </a:solidFill>
                <a:latin typeface="Calibri"/>
                <a:ea typeface="맑은 고딕"/>
              </a:rPr>
              <a:t>Auto Lip Reading (ALR)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1f497d"/>
                </a:solidFill>
                <a:latin typeface="Calibri"/>
                <a:ea typeface="맑은 고딕"/>
              </a:rPr>
              <a:t>Team 12. </a:t>
            </a:r>
            <a:r>
              <a:rPr b="1" i="1" lang="en-US" sz="3600">
                <a:solidFill>
                  <a:srgbClr val="ff0000"/>
                </a:solidFill>
                <a:latin typeface="Calibri"/>
                <a:ea typeface="맑은 고딕"/>
              </a:rPr>
              <a:t>The</a:t>
            </a:r>
            <a:r>
              <a:rPr b="1" i="1" lang="en-US" sz="3600">
                <a:solidFill>
                  <a:srgbClr val="1f497d"/>
                </a:solidFill>
                <a:latin typeface="Calibri"/>
                <a:ea typeface="맑은 고딕"/>
              </a:rPr>
              <a:t> K</a:t>
            </a:r>
            <a:r>
              <a:rPr b="1" i="1" lang="en-US" sz="3600">
                <a:solidFill>
                  <a:srgbClr val="ff0000"/>
                </a:solidFill>
                <a:latin typeface="Calibri"/>
                <a:ea typeface="맑은 고딕"/>
              </a:rPr>
              <a:t>ip-reader’s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801600" y="3536280"/>
            <a:ext cx="1965600" cy="586080"/>
          </a:xfrm>
          <a:prstGeom prst="rect">
            <a:avLst/>
          </a:prstGeom>
          <a:noFill/>
          <a:ln>
            <a:noFill/>
          </a:ln>
        </p:spPr>
        <p:txBody>
          <a:bodyPr wrap="none" lIns="18000" rIns="18000" tIns="18000" bIns="18000"/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0000"/>
                </a:solidFill>
                <a:latin typeface="Calibri"/>
                <a:ea typeface="맑은 고딕"/>
              </a:rPr>
              <a:t>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Dataset – OULUVS2</a:t>
            </a:r>
            <a:endParaRPr/>
          </a:p>
        </p:txBody>
      </p:sp>
      <p:pic>
        <p:nvPicPr>
          <p:cNvPr id="160" name="그림 5" descr=""/>
          <p:cNvPicPr/>
          <p:nvPr/>
        </p:nvPicPr>
        <p:blipFill>
          <a:blip r:embed="rId1"/>
          <a:srcRect l="0" t="3308524" r="0" b="0"/>
          <a:stretch>
            <a:fillRect/>
          </a:stretch>
        </p:blipFill>
        <p:spPr>
          <a:xfrm>
            <a:off x="4846320" y="4752000"/>
            <a:ext cx="3685680" cy="1716480"/>
          </a:xfrm>
          <a:prstGeom prst="rect">
            <a:avLst/>
          </a:prstGeom>
          <a:ln>
            <a:noFill/>
          </a:ln>
        </p:spPr>
      </p:pic>
      <p:pic>
        <p:nvPicPr>
          <p:cNvPr id="161" name="그림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44040" y="1762560"/>
            <a:ext cx="2499480" cy="180648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619200" y="1270800"/>
            <a:ext cx="5574240" cy="414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Recordings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video recordings from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52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subjects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from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five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different views simultaneously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Contents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digits : randomly generated ten fixed digit sequences.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phrases: ten daily-use short English phrases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TIMIT sentence: five randomly selected TIMIT sentences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63" name="그림 8" descr=""/>
          <p:cNvPicPr/>
          <p:nvPr/>
        </p:nvPicPr>
        <p:blipFill>
          <a:blip r:embed="rId3"/>
          <a:srcRect l="0" t="0" r="0" b="5447746"/>
          <a:stretch>
            <a:fillRect/>
          </a:stretch>
        </p:blipFill>
        <p:spPr>
          <a:xfrm>
            <a:off x="889560" y="5379480"/>
            <a:ext cx="3685680" cy="9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Dataset – OULUVS2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6" name="CustomShape 3"/>
          <p:cNvSpPr/>
          <p:nvPr/>
        </p:nvSpPr>
        <p:spPr>
          <a:xfrm>
            <a:off x="4218120" y="1513800"/>
            <a:ext cx="249660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See you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2. Thank you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3. Excuse me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1301400" y="1284480"/>
            <a:ext cx="249660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Q) What lip says?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6035400" y="1513800"/>
            <a:ext cx="2496600" cy="8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4. Goodbye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5. Hello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restart="whenNotActive" nodeType="interactiveSeq" fill="hold">
                <p:childTnLst>
                  <p:par>
                    <p:cTn id="21" fill="hold"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4" restart="whenNotActive" nodeType="interactiveSeq" fill="hold">
                <p:childTnLst>
                  <p:par>
                    <p:cTn id="25" fill="hold"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86000" y="3093120"/>
            <a:ext cx="6371640" cy="671400"/>
          </a:xfrm>
          <a:prstGeom prst="rect">
            <a:avLst/>
          </a:prstGeom>
          <a:noFill/>
          <a:ln>
            <a:noFill/>
          </a:ln>
        </p:spPr>
        <p:txBody>
          <a:bodyPr wrap="none" lIns="13680" rIns="13680" tIns="13680" bIns="13680" anchor="ctr"/>
          <a:p>
            <a:pPr algn="ctr">
              <a:lnSpc>
                <a:spcPct val="90000"/>
              </a:lnSpc>
            </a:pPr>
            <a:r>
              <a:rPr b="1" lang="en-US" sz="3300">
                <a:solidFill>
                  <a:srgbClr val="ffffff"/>
                </a:solidFill>
                <a:latin typeface="Calibri"/>
                <a:ea typeface="맑은 고딕"/>
              </a:rPr>
              <a:t>Q&amp;A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86000" y="3093120"/>
            <a:ext cx="6371640" cy="671400"/>
          </a:xfrm>
          <a:prstGeom prst="rect">
            <a:avLst/>
          </a:prstGeom>
          <a:noFill/>
          <a:ln>
            <a:noFill/>
          </a:ln>
        </p:spPr>
        <p:txBody>
          <a:bodyPr wrap="none" lIns="13680" rIns="13680" tIns="13680" bIns="13680" anchor="ctr"/>
          <a:p>
            <a:pPr algn="ctr">
              <a:lnSpc>
                <a:spcPct val="90000"/>
              </a:lnSpc>
            </a:pPr>
            <a:r>
              <a:rPr b="1" lang="en-US" sz="3300">
                <a:solidFill>
                  <a:srgbClr val="ffffff"/>
                </a:solidFill>
                <a:latin typeface="Calibri"/>
                <a:ea typeface="맑은 고딕"/>
              </a:rPr>
              <a:t>End of Presentation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Dataset – OULUVS2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3" name="CustomShape 3"/>
          <p:cNvSpPr/>
          <p:nvPr/>
        </p:nvSpPr>
        <p:spPr>
          <a:xfrm>
            <a:off x="308160" y="3760200"/>
            <a:ext cx="404532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Basketball can be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an entertaining sport.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4896360" y="3760200"/>
            <a:ext cx="389268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Chocolate and roses never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fail as a romantic gift.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4399920" y="4818240"/>
            <a:ext cx="249660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See you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2. Thank you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3. Excuse me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1667880" y="6111000"/>
            <a:ext cx="249660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Q) What lip says?</a:t>
            </a:r>
            <a:endParaRPr/>
          </a:p>
        </p:txBody>
      </p:sp>
      <p:sp>
        <p:nvSpPr>
          <p:cNvPr id="177" name="CustomShape 7"/>
          <p:cNvSpPr/>
          <p:nvPr/>
        </p:nvSpPr>
        <p:spPr>
          <a:xfrm>
            <a:off x="6217200" y="4818240"/>
            <a:ext cx="2496600" cy="8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4. Goodbye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5. Hello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restart="whenNotActive" nodeType="interactiveSeq" fill="hold">
                <p:childTnLst>
                  <p:par>
                    <p:cTn id="35" fill="hold"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8" restart="whenNotActive" nodeType="interactiveSeq" fill="hold">
                <p:childTnLst>
                  <p:par>
                    <p:cTn id="39" fill="hold"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42" restart="whenNotActive" nodeType="interactiveSeq" fill="hold">
                <p:childTnLst>
                  <p:par>
                    <p:cTn id="43" fill="hold"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Table of Content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15960" y="1269000"/>
            <a:ext cx="7916040" cy="400140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About Lip-reading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Speech Recognition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Previous Work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Our Approach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Dataset – OULUVS2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Calibri"/>
                <a:ea typeface="Ebrima"/>
              </a:rPr>
              <a:t>Q&amp;A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Ebrima"/>
              </a:rPr>
              <a:t>About Lip-reading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619200" y="1285920"/>
            <a:ext cx="791280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What is Lip-reading?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Understanding speech by visually interpreting movement of lips, face and tongue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Who use it?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Deaf or hear-of-hearing people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People with normal hearing process (McGurk Effect)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https://www.youtube.com/watch?v=G-lN8vWm3m0&amp;t=1m17s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Application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5" name="CustomShape 3"/>
          <p:cNvSpPr/>
          <p:nvPr/>
        </p:nvSpPr>
        <p:spPr>
          <a:xfrm>
            <a:off x="619200" y="1285920"/>
            <a:ext cx="7912800" cy="44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Enhancing Speech recognition </a:t>
            </a:r>
            <a:endParaRPr/>
          </a:p>
          <a:p>
            <a:pPr lvl="3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Audio-visual data fusion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Visual Password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Silent speech interface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Forensic video analysis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Visual Speech Recognition (VSR)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Speech recognition by only using video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When no sound or only pure quality is available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Audio Visual Speech Recognition (AVSR)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Combining audio and visual input to enhance speech recognition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Visual Speech Recognition Task and Method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611280" y="1285920"/>
            <a:ext cx="7921080" cy="52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VSR task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Input: Sequence of lip images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Output: Text</a:t>
            </a:r>
            <a:endParaRPr/>
          </a:p>
          <a:p>
            <a:pPr lvl="2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Goal: get state-of-the-art accuracy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Method in VSR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Data pre-processing: Lip tracking and ROI(Region of Interest) extraction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Extracting visual features for various people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Classification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Previous Work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1" name="CustomShape 3"/>
          <p:cNvSpPr/>
          <p:nvPr/>
        </p:nvSpPr>
        <p:spPr>
          <a:xfrm>
            <a:off x="619200" y="1271160"/>
            <a:ext cx="7912800" cy="50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Focused on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feature extraction (ex. component analysis)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</a:rPr>
              <a:t>T.F. Cootes, G.J. Edwards and C.J. Taylor, “Active Appearance Models”, IEEE Trans. on Pattern Anal. And Machine Intel.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</a:rPr>
              <a:t>G. Zhao, M. Barnard, and M. Pietik ainen, “Lipreading With Local Spatiotemporal Descriptors”, IEEE Trans. on Multimedia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</a:rPr>
              <a:t>Deep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autoencoder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Feature extraction by using deep autoencoder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</a:rPr>
              <a:t>LSTM (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Long Short Term Memory)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</a:rPr>
              <a:t>End-to-end learning with Neural Network, LSTM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</a:rPr>
              <a:t>WAND, Michael, et al. “Lipreading with long short-term memory”, IEEE International Conference on Acoustics, Speech and Signal Processing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</a:rPr>
              <a:t>CNN (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Convolutional Neural Network)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Feature extraction by CNN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</a:rPr>
              <a:t>K. Noda, Y. Yamaguchi, K. Nakadai, H. G. Ok“Lipreading using Convolutional Neural Network”, in Proc. Interspeech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Our Approach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4" name="CustomShape 3"/>
          <p:cNvSpPr/>
          <p:nvPr/>
        </p:nvSpPr>
        <p:spPr>
          <a:xfrm>
            <a:off x="619200" y="1270800"/>
            <a:ext cx="7912800" cy="357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Neural Network approach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CNN: for feature extraction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DNN (Deep Neural Network): learning with basic neural network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RNN or LSTM: learning for the sequential data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End-to-End architecture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Improve the performance with our new architecture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Make a demo with end-to-end model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Input: face or mouth video, Output: the sentence</a:t>
            </a:r>
            <a:endParaRPr/>
          </a:p>
        </p:txBody>
      </p:sp>
      <p:pic>
        <p:nvPicPr>
          <p:cNvPr id="145" name="그림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90160" y="5163120"/>
            <a:ext cx="1249560" cy="918360"/>
          </a:xfrm>
          <a:prstGeom prst="rect">
            <a:avLst/>
          </a:prstGeom>
          <a:ln>
            <a:noFill/>
          </a:ln>
        </p:spPr>
      </p:pic>
      <p:pic>
        <p:nvPicPr>
          <p:cNvPr id="146" name="그림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7280" y="5242680"/>
            <a:ext cx="1249560" cy="918360"/>
          </a:xfrm>
          <a:prstGeom prst="rect">
            <a:avLst/>
          </a:prstGeom>
          <a:ln>
            <a:noFill/>
          </a:ln>
        </p:spPr>
      </p:pic>
      <p:pic>
        <p:nvPicPr>
          <p:cNvPr id="147" name="그림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04400" y="5322240"/>
            <a:ext cx="1249560" cy="918360"/>
          </a:xfrm>
          <a:prstGeom prst="rect">
            <a:avLst/>
          </a:prstGeom>
          <a:ln>
            <a:noFill/>
          </a:ln>
        </p:spPr>
      </p:pic>
      <p:pic>
        <p:nvPicPr>
          <p:cNvPr id="148" name="그림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11520" y="5402160"/>
            <a:ext cx="1249560" cy="91836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3566160" y="5822640"/>
            <a:ext cx="4507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0" name="CustomShape 5"/>
          <p:cNvSpPr/>
          <p:nvPr/>
        </p:nvSpPr>
        <p:spPr>
          <a:xfrm>
            <a:off x="4069080" y="5509440"/>
            <a:ext cx="129096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Our Algorithm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5360760" y="5822640"/>
            <a:ext cx="4507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2" name="CustomShape 7"/>
          <p:cNvSpPr/>
          <p:nvPr/>
        </p:nvSpPr>
        <p:spPr>
          <a:xfrm>
            <a:off x="5897880" y="5640840"/>
            <a:ext cx="194508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Answer sentence</a:t>
            </a:r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1556640" y="6328440"/>
            <a:ext cx="194508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Video Input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35080" y="227520"/>
            <a:ext cx="795276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  <a:ea typeface="맑은 고딕"/>
              </a:rPr>
              <a:t>Dataset – OULUVS2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11280" y="2644560"/>
            <a:ext cx="7921080" cy="345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6" name="CustomShape 3"/>
          <p:cNvSpPr/>
          <p:nvPr/>
        </p:nvSpPr>
        <p:spPr>
          <a:xfrm>
            <a:off x="619200" y="4743000"/>
            <a:ext cx="7912800" cy="176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OULUVS2: A Multi-View AudioVisual DataBase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u="sng">
                <a:solidFill>
                  <a:srgbClr val="0000ff"/>
                </a:solidFill>
                <a:latin typeface="Arial"/>
              </a:rPr>
              <a:t>http://ouluvs2.cse.oulu.fi/index.html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ACCV2016 WORKSHOP: Multi-View Lip-Reading/Audio-Visual Challenges</a:t>
            </a:r>
            <a:endParaRPr/>
          </a:p>
        </p:txBody>
      </p:sp>
      <p:pic>
        <p:nvPicPr>
          <p:cNvPr id="157" name="그림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920" y="1190520"/>
            <a:ext cx="8677440" cy="1961640"/>
          </a:xfrm>
          <a:prstGeom prst="rect">
            <a:avLst/>
          </a:prstGeom>
          <a:ln>
            <a:noFill/>
          </a:ln>
        </p:spPr>
      </p:pic>
      <p:pic>
        <p:nvPicPr>
          <p:cNvPr id="158" name="그림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440" y="3474720"/>
            <a:ext cx="6998760" cy="12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