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2" r:id="rId6"/>
    <p:sldId id="266" r:id="rId7"/>
    <p:sldId id="261" r:id="rId8"/>
    <p:sldId id="263" r:id="rId9"/>
    <p:sldId id="264" r:id="rId10"/>
    <p:sldId id="267" r:id="rId11"/>
    <p:sldId id="268" r:id="rId12"/>
    <p:sldId id="269" r:id="rId13"/>
    <p:sldId id="270" r:id="rId14"/>
    <p:sldId id="271"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9419" autoAdjust="0"/>
  </p:normalViewPr>
  <p:slideViewPr>
    <p:cSldViewPr snapToGrid="0">
      <p:cViewPr varScale="1">
        <p:scale>
          <a:sx n="88" d="100"/>
          <a:sy n="88"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4AA5E-1A0A-430D-BFBF-EE62A0E03735}" type="datetimeFigureOut">
              <a:rPr lang="zh-CN" altLang="en-US" smtClean="0"/>
              <a:t>2016/11/11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3CCB2-DED0-4EEA-BF40-6DDAD1430FCE}" type="slidenum">
              <a:rPr lang="zh-CN" altLang="en-US" smtClean="0"/>
              <a:t>‹#›</a:t>
            </a:fld>
            <a:endParaRPr lang="zh-CN" altLang="en-US"/>
          </a:p>
        </p:txBody>
      </p:sp>
    </p:spTree>
    <p:extLst>
      <p:ext uri="{BB962C8B-B14F-4D97-AF65-F5344CB8AC3E}">
        <p14:creationId xmlns:p14="http://schemas.microsoft.com/office/powerpoint/2010/main" val="104567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6</a:t>
            </a:fld>
            <a:endParaRPr lang="zh-CN" altLang="en-US"/>
          </a:p>
        </p:txBody>
      </p:sp>
    </p:spTree>
    <p:extLst>
      <p:ext uri="{BB962C8B-B14F-4D97-AF65-F5344CB8AC3E}">
        <p14:creationId xmlns:p14="http://schemas.microsoft.com/office/powerpoint/2010/main" val="335434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smtClean="0"/>
          </a:p>
          <a:p>
            <a:pPr marL="228600" indent="-228600">
              <a:buAutoNum type="arabicPeriod"/>
            </a:pPr>
            <a:r>
              <a:rPr lang="zh-CN" altLang="en-US" dirty="0" smtClean="0"/>
              <a:t>编程内容更加灵活，可以基于被试前面的反应，自动调整实验程序</a:t>
            </a:r>
            <a:endParaRPr lang="en-US" altLang="zh-CN" dirty="0" smtClean="0"/>
          </a:p>
          <a:p>
            <a:pPr marL="228600" indent="-228600">
              <a:buAutoNum type="arabicPeriod"/>
            </a:pP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可以在线收集数据，方便，快捷</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语音识别功能超赞</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编程语言非常简单，通过编程能让你更加熟悉自己的实验程序，锻炼程序思维，并为更加高级的编程技术做好普遍。</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有庞大的资源库，现成的实验程序，稍加调整就能达到你的实验需求。</a:t>
            </a: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8</a:t>
            </a:fld>
            <a:endParaRPr lang="zh-CN" altLang="en-US"/>
          </a:p>
        </p:txBody>
      </p:sp>
    </p:spTree>
    <p:extLst>
      <p:ext uri="{BB962C8B-B14F-4D97-AF65-F5344CB8AC3E}">
        <p14:creationId xmlns:p14="http://schemas.microsoft.com/office/powerpoint/2010/main" val="361357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11</a:t>
            </a:fld>
            <a:endParaRPr lang="zh-CN" altLang="en-US"/>
          </a:p>
        </p:txBody>
      </p:sp>
    </p:spTree>
    <p:extLst>
      <p:ext uri="{BB962C8B-B14F-4D97-AF65-F5344CB8AC3E}">
        <p14:creationId xmlns:p14="http://schemas.microsoft.com/office/powerpoint/2010/main" val="203577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12</a:t>
            </a:fld>
            <a:endParaRPr lang="zh-CN" altLang="en-US"/>
          </a:p>
        </p:txBody>
      </p:sp>
    </p:spTree>
    <p:extLst>
      <p:ext uri="{BB962C8B-B14F-4D97-AF65-F5344CB8AC3E}">
        <p14:creationId xmlns:p14="http://schemas.microsoft.com/office/powerpoint/2010/main" val="2347032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23CCB2-DED0-4EEA-BF40-6DDAD1430FCE}" type="slidenum">
              <a:rPr lang="zh-CN" altLang="en-US" smtClean="0"/>
              <a:t>13</a:t>
            </a:fld>
            <a:endParaRPr lang="zh-CN" altLang="en-US"/>
          </a:p>
        </p:txBody>
      </p:sp>
    </p:spTree>
    <p:extLst>
      <p:ext uri="{BB962C8B-B14F-4D97-AF65-F5344CB8AC3E}">
        <p14:creationId xmlns:p14="http://schemas.microsoft.com/office/powerpoint/2010/main" val="238680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428705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400969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45457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40049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92086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82209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31588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36556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72716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185596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BC7D623-79CF-4C8C-BFDD-8AB8DA94F721}" type="datetimeFigureOut">
              <a:rPr lang="zh-CN" altLang="en-US" smtClean="0"/>
              <a:t>2016/11/10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298121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7D623-79CF-4C8C-BFDD-8AB8DA94F721}" type="datetimeFigureOut">
              <a:rPr lang="zh-CN" altLang="en-US" smtClean="0"/>
              <a:t>2016/11/10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EE5D2-C943-4B13-A0F8-B150E458E150}" type="slidenum">
              <a:rPr lang="zh-CN" altLang="en-US" smtClean="0"/>
              <a:t>‹#›</a:t>
            </a:fld>
            <a:endParaRPr lang="zh-CN" altLang="en-US"/>
          </a:p>
        </p:txBody>
      </p:sp>
    </p:spTree>
    <p:extLst>
      <p:ext uri="{BB962C8B-B14F-4D97-AF65-F5344CB8AC3E}">
        <p14:creationId xmlns:p14="http://schemas.microsoft.com/office/powerpoint/2010/main" val="238900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llisecond.com/download/library/" TargetMode="External"/><Relationship Id="rId2" Type="http://schemas.openxmlformats.org/officeDocument/2006/relationships/hyperlink" Target="https://github.com/jellyfishfree/Inquisit-Web-BNUPS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millisecond.com/download" TargetMode="External"/><Relationship Id="rId5" Type="http://schemas.openxmlformats.org/officeDocument/2006/relationships/hyperlink" Target="https://atom.io/" TargetMode="External"/><Relationship Id="rId4" Type="http://schemas.openxmlformats.org/officeDocument/2006/relationships/hyperlink" Target="https://desktop.github.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6823" y="1389529"/>
            <a:ext cx="10578353" cy="1232928"/>
          </a:xfrm>
        </p:spPr>
        <p:txBody>
          <a:bodyPr>
            <a:noAutofit/>
          </a:bodyPr>
          <a:lstStyle/>
          <a:p>
            <a:r>
              <a:rPr lang="zh-CN" altLang="en-US" sz="6600" dirty="0" smtClean="0">
                <a:latin typeface="方正姚体" panose="02010601030101010101" pitchFamily="2" charset="-122"/>
                <a:ea typeface="方正姚体" panose="02010601030101010101" pitchFamily="2" charset="-122"/>
              </a:rPr>
              <a:t>心理学实验编程之</a:t>
            </a:r>
            <a:r>
              <a:rPr lang="en-US" altLang="zh-CN" sz="6600" dirty="0" smtClean="0">
                <a:latin typeface="方正姚体" panose="02010601030101010101" pitchFamily="2" charset="-122"/>
                <a:ea typeface="方正姚体" panose="02010601030101010101" pitchFamily="2" charset="-122"/>
              </a:rPr>
              <a:t>Inquisit</a:t>
            </a:r>
            <a:r>
              <a:rPr lang="zh-CN" altLang="en-US" sz="6600" dirty="0" smtClean="0">
                <a:latin typeface="方正姚体" panose="02010601030101010101" pitchFamily="2" charset="-122"/>
                <a:ea typeface="方正姚体" panose="02010601030101010101" pitchFamily="2" charset="-122"/>
              </a:rPr>
              <a:t>篇</a:t>
            </a:r>
            <a:endParaRPr lang="zh-CN" altLang="en-US" sz="6600" dirty="0">
              <a:latin typeface="方正姚体" panose="02010601030101010101" pitchFamily="2" charset="-122"/>
              <a:ea typeface="方正姚体" panose="02010601030101010101" pitchFamily="2" charset="-122"/>
            </a:endParaRPr>
          </a:p>
        </p:txBody>
      </p:sp>
      <p:sp>
        <p:nvSpPr>
          <p:cNvPr id="3" name="副标题 2"/>
          <p:cNvSpPr>
            <a:spLocks noGrp="1"/>
          </p:cNvSpPr>
          <p:nvPr>
            <p:ph type="subTitle" idx="1"/>
          </p:nvPr>
        </p:nvSpPr>
        <p:spPr/>
        <p:txBody>
          <a:bodyPr>
            <a:noAutofit/>
          </a:bodyPr>
          <a:lstStyle/>
          <a:p>
            <a:pPr>
              <a:lnSpc>
                <a:spcPct val="150000"/>
              </a:lnSpc>
            </a:pPr>
            <a:r>
              <a:rPr lang="zh-CN" altLang="en-US" sz="3200" dirty="0" smtClean="0">
                <a:latin typeface="仿宋" panose="02010609060101010101" pitchFamily="49" charset="-122"/>
                <a:ea typeface="仿宋" panose="02010609060101010101" pitchFamily="49" charset="-122"/>
              </a:rPr>
              <a:t>魏 聪</a:t>
            </a:r>
            <a:endParaRPr lang="en-US" altLang="zh-CN" sz="3200" dirty="0" smtClean="0">
              <a:latin typeface="仿宋" panose="02010609060101010101" pitchFamily="49" charset="-122"/>
              <a:ea typeface="仿宋" panose="02010609060101010101" pitchFamily="49" charset="-122"/>
            </a:endParaRPr>
          </a:p>
          <a:p>
            <a:pPr>
              <a:lnSpc>
                <a:spcPct val="150000"/>
              </a:lnSpc>
            </a:pPr>
            <a:r>
              <a:rPr lang="zh-CN" altLang="en-US" sz="3200" dirty="0">
                <a:latin typeface="仿宋" panose="02010609060101010101" pitchFamily="49" charset="-122"/>
                <a:ea typeface="仿宋" panose="02010609060101010101" pitchFamily="49" charset="-122"/>
              </a:rPr>
              <a:t>北京师范大学</a:t>
            </a:r>
            <a:r>
              <a:rPr lang="zh-CN" altLang="en-US" sz="3200" dirty="0" smtClean="0">
                <a:latin typeface="仿宋" panose="02010609060101010101" pitchFamily="49" charset="-122"/>
                <a:ea typeface="仿宋" panose="02010609060101010101" pitchFamily="49" charset="-122"/>
              </a:rPr>
              <a:t>心理学院</a:t>
            </a:r>
            <a:endParaRPr lang="zh-CN" altLang="en-US" sz="32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6967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sz="2000" dirty="0" smtClean="0">
                <a:latin typeface="仿宋" panose="02010609060101010101" pitchFamily="49" charset="-122"/>
                <a:ea typeface="仿宋" panose="02010609060101010101" pitchFamily="49" charset="-122"/>
              </a:rPr>
              <a:t>任务描述：屏幕中央出现</a:t>
            </a:r>
            <a:r>
              <a:rPr lang="en-US" altLang="zh-CN" sz="2000" dirty="0" smtClean="0">
                <a:latin typeface="仿宋" panose="02010609060101010101" pitchFamily="49" charset="-122"/>
                <a:ea typeface="仿宋" panose="02010609060101010101" pitchFamily="49" charset="-122"/>
              </a:rPr>
              <a:t>1-8</a:t>
            </a:r>
            <a:r>
              <a:rPr lang="zh-CN" altLang="en-US" sz="2000" dirty="0" smtClean="0">
                <a:latin typeface="仿宋" panose="02010609060101010101" pitchFamily="49" charset="-122"/>
                <a:ea typeface="仿宋" panose="02010609060101010101" pitchFamily="49" charset="-122"/>
              </a:rPr>
              <a:t>之间的某个数字，要求被试判断是奇数还是偶数，如果是奇数则按“</a:t>
            </a:r>
            <a:r>
              <a:rPr lang="en-US" altLang="zh-CN" sz="2000" dirty="0" smtClean="0">
                <a:latin typeface="仿宋" panose="02010609060101010101" pitchFamily="49" charset="-122"/>
                <a:ea typeface="仿宋" panose="02010609060101010101" pitchFamily="49" charset="-122"/>
              </a:rPr>
              <a:t>F</a:t>
            </a:r>
            <a:r>
              <a:rPr lang="zh-CN" altLang="en-US" sz="2000" dirty="0" smtClean="0">
                <a:latin typeface="仿宋" panose="02010609060101010101" pitchFamily="49" charset="-122"/>
                <a:ea typeface="仿宋" panose="02010609060101010101" pitchFamily="49" charset="-122"/>
              </a:rPr>
              <a:t>”键，如果是偶数则按“</a:t>
            </a:r>
            <a:r>
              <a:rPr lang="en-US" altLang="zh-CN" sz="2000" dirty="0" smtClean="0">
                <a:latin typeface="仿宋" panose="02010609060101010101" pitchFamily="49" charset="-122"/>
                <a:ea typeface="仿宋" panose="02010609060101010101" pitchFamily="49" charset="-122"/>
              </a:rPr>
              <a:t>J</a:t>
            </a:r>
            <a:r>
              <a:rPr lang="zh-CN" altLang="en-US" sz="2000" dirty="0" smtClean="0">
                <a:latin typeface="仿宋" panose="02010609060101010101" pitchFamily="49" charset="-122"/>
                <a:ea typeface="仿宋" panose="02010609060101010101" pitchFamily="49" charset="-122"/>
              </a:rPr>
              <a:t>”键。要求被试判断</a:t>
            </a:r>
            <a:r>
              <a:rPr lang="en-US" altLang="zh-CN" sz="2000" dirty="0" smtClean="0">
                <a:latin typeface="仿宋" panose="02010609060101010101" pitchFamily="49" charset="-122"/>
                <a:ea typeface="仿宋" panose="02010609060101010101" pitchFamily="49" charset="-122"/>
              </a:rPr>
              <a:t>16</a:t>
            </a:r>
            <a:r>
              <a:rPr lang="zh-CN" altLang="en-US" sz="2000" dirty="0" smtClean="0">
                <a:latin typeface="仿宋" panose="02010609060101010101" pitchFamily="49" charset="-122"/>
                <a:ea typeface="仿宋" panose="02010609060101010101" pitchFamily="49" charset="-122"/>
              </a:rPr>
              <a:t>次，奇数和偶数随机呈现，但均为</a:t>
            </a:r>
            <a:r>
              <a:rPr lang="en-US" altLang="zh-CN" sz="2000" dirty="0" smtClean="0">
                <a:latin typeface="仿宋" panose="02010609060101010101" pitchFamily="49" charset="-122"/>
                <a:ea typeface="仿宋" panose="02010609060101010101" pitchFamily="49" charset="-122"/>
              </a:rPr>
              <a:t>8</a:t>
            </a:r>
            <a:r>
              <a:rPr lang="zh-CN" altLang="en-US" sz="2000" dirty="0" smtClean="0">
                <a:latin typeface="仿宋" panose="02010609060101010101" pitchFamily="49" charset="-122"/>
                <a:ea typeface="仿宋" panose="02010609060101010101" pitchFamily="49" charset="-122"/>
              </a:rPr>
              <a:t>次。</a:t>
            </a:r>
            <a:endParaRPr lang="en-US" altLang="zh-CN" sz="2000"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sz="2000" dirty="0" smtClean="0">
                <a:latin typeface="仿宋" panose="02010609060101010101" pitchFamily="49" charset="-122"/>
                <a:ea typeface="仿宋" panose="02010609060101010101" pitchFamily="49" charset="-122"/>
              </a:rPr>
              <a:t>实验程序刻画：首先呈现指导语，如果被试看完指导语之后按任意键开始实验任务；然后，呈现</a:t>
            </a:r>
            <a:r>
              <a:rPr lang="en-US" altLang="zh-CN" sz="2000" dirty="0" smtClean="0">
                <a:latin typeface="仿宋" panose="02010609060101010101" pitchFamily="49" charset="-122"/>
                <a:ea typeface="仿宋" panose="02010609060101010101" pitchFamily="49" charset="-122"/>
              </a:rPr>
              <a:t>16</a:t>
            </a:r>
            <a:r>
              <a:rPr lang="zh-CN" altLang="en-US" sz="2000" dirty="0" smtClean="0">
                <a:latin typeface="仿宋" panose="02010609060101010101" pitchFamily="49" charset="-122"/>
                <a:ea typeface="仿宋" panose="02010609060101010101" pitchFamily="49" charset="-122"/>
              </a:rPr>
              <a:t>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，每个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中随机呈现一个数字，被试看到数字之后进行按键反应，当前</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结束并进入下一个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，直至</a:t>
            </a:r>
            <a:r>
              <a:rPr lang="en-US" altLang="zh-CN" sz="2000" dirty="0" smtClean="0">
                <a:latin typeface="仿宋" panose="02010609060101010101" pitchFamily="49" charset="-122"/>
                <a:ea typeface="仿宋" panose="02010609060101010101" pitchFamily="49" charset="-122"/>
              </a:rPr>
              <a:t>16</a:t>
            </a:r>
            <a:r>
              <a:rPr lang="zh-CN" altLang="en-US" sz="2000" dirty="0" smtClean="0">
                <a:latin typeface="仿宋" panose="02010609060101010101" pitchFamily="49" charset="-122"/>
                <a:ea typeface="仿宋" panose="02010609060101010101" pitchFamily="49" charset="-122"/>
              </a:rPr>
              <a:t>个</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全部呈现。</a:t>
            </a:r>
            <a:endParaRPr lang="en-US" altLang="zh-CN" sz="2000" dirty="0">
              <a:latin typeface="仿宋" panose="02010609060101010101" pitchFamily="49" charset="-122"/>
              <a:ea typeface="仿宋" panose="02010609060101010101" pitchFamily="49" charset="-122"/>
            </a:endParaRPr>
          </a:p>
          <a:p>
            <a:pPr marL="0" indent="0">
              <a:lnSpc>
                <a:spcPct val="150000"/>
              </a:lnSpc>
              <a:buNone/>
            </a:pP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4905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p:txBody>
      </p:sp>
      <p:grpSp>
        <p:nvGrpSpPr>
          <p:cNvPr id="33" name="组合 32"/>
          <p:cNvGrpSpPr/>
          <p:nvPr/>
        </p:nvGrpSpPr>
        <p:grpSpPr>
          <a:xfrm>
            <a:off x="1447800" y="2633667"/>
            <a:ext cx="8937171" cy="3543296"/>
            <a:chOff x="1262743" y="2650671"/>
            <a:chExt cx="9546761" cy="3940625"/>
          </a:xfrm>
        </p:grpSpPr>
        <p:sp>
          <p:nvSpPr>
            <p:cNvPr id="4" name="矩形 3"/>
            <p:cNvSpPr/>
            <p:nvPr/>
          </p:nvSpPr>
          <p:spPr>
            <a:xfrm>
              <a:off x="1262743" y="3265714"/>
              <a:ext cx="947057"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实验</a:t>
              </a:r>
              <a:endParaRPr lang="zh-CN" altLang="en-US" sz="1600" dirty="0">
                <a:ln w="0"/>
                <a:solidFill>
                  <a:schemeClr val="tx1"/>
                </a:solidFill>
                <a:effectLst>
                  <a:outerShdw blurRad="38100" dist="19050" dir="2700000" algn="tl" rotWithShape="0">
                    <a:schemeClr val="dk1">
                      <a:alpha val="40000"/>
                    </a:schemeClr>
                  </a:outerShdw>
                </a:effectLst>
              </a:endParaRPr>
            </a:p>
          </p:txBody>
        </p:sp>
        <p:sp>
          <p:nvSpPr>
            <p:cNvPr id="5" name="左中括号 4"/>
            <p:cNvSpPr/>
            <p:nvPr/>
          </p:nvSpPr>
          <p:spPr>
            <a:xfrm>
              <a:off x="2351314" y="3265714"/>
              <a:ext cx="283029" cy="21336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 name="圆角矩形 5"/>
            <p:cNvSpPr/>
            <p:nvPr/>
          </p:nvSpPr>
          <p:spPr>
            <a:xfrm>
              <a:off x="2634343" y="2852057"/>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指导语</a:t>
              </a:r>
              <a:endParaRPr lang="zh-CN" altLang="en-US" sz="1600" dirty="0"/>
            </a:p>
          </p:txBody>
        </p:sp>
        <p:sp>
          <p:nvSpPr>
            <p:cNvPr id="7" name="圆角矩形 6"/>
            <p:cNvSpPr/>
            <p:nvPr/>
          </p:nvSpPr>
          <p:spPr>
            <a:xfrm>
              <a:off x="2634343" y="4985656"/>
              <a:ext cx="1567543" cy="8273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奇偶判断</a:t>
              </a:r>
            </a:p>
          </p:txBody>
        </p:sp>
        <p:sp>
          <p:nvSpPr>
            <p:cNvPr id="8" name="左中括号 7"/>
            <p:cNvSpPr/>
            <p:nvPr/>
          </p:nvSpPr>
          <p:spPr>
            <a:xfrm>
              <a:off x="4337957" y="2852057"/>
              <a:ext cx="185057" cy="85997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9" name="圆角矩形 8"/>
            <p:cNvSpPr/>
            <p:nvPr/>
          </p:nvSpPr>
          <p:spPr>
            <a:xfrm>
              <a:off x="4626429" y="2868385"/>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一</a:t>
              </a:r>
              <a:r>
                <a:rPr lang="zh-CN" altLang="en-US" sz="1600" dirty="0" smtClean="0">
                  <a:ln w="0"/>
                  <a:solidFill>
                    <a:schemeClr val="tx1"/>
                  </a:solidFill>
                  <a:effectLst>
                    <a:outerShdw blurRad="38100" dist="19050" dir="2700000" algn="tl" rotWithShape="0">
                      <a:schemeClr val="dk1">
                        <a:alpha val="40000"/>
                      </a:schemeClr>
                    </a:outerShdw>
                  </a:effectLst>
                </a:rPr>
                <a:t>个</a:t>
              </a:r>
              <a:r>
                <a:rPr lang="en-US" altLang="zh-CN" sz="1600" dirty="0" smtClean="0">
                  <a:ln w="0"/>
                  <a:solidFill>
                    <a:schemeClr val="tx1"/>
                  </a:solidFill>
                  <a:effectLst>
                    <a:outerShdw blurRad="38100" dist="19050" dir="2700000" algn="tl" rotWithShape="0">
                      <a:schemeClr val="dk1">
                        <a:alpha val="40000"/>
                      </a:schemeClr>
                    </a:outerShdw>
                  </a:effectLst>
                </a:rPr>
                <a:t>trial</a:t>
              </a:r>
              <a:endParaRPr lang="zh-CN" altLang="en-US" sz="1600" dirty="0"/>
            </a:p>
          </p:txBody>
        </p:sp>
        <p:sp>
          <p:nvSpPr>
            <p:cNvPr id="10" name="左中括号 9"/>
            <p:cNvSpPr/>
            <p:nvPr/>
          </p:nvSpPr>
          <p:spPr>
            <a:xfrm>
              <a:off x="4337957" y="4732339"/>
              <a:ext cx="217713" cy="139337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1" name="圆角矩形 10"/>
            <p:cNvSpPr/>
            <p:nvPr/>
          </p:nvSpPr>
          <p:spPr>
            <a:xfrm>
              <a:off x="4669969" y="4348838"/>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八个奇数</a:t>
              </a:r>
              <a:r>
                <a:rPr lang="en-US" altLang="zh-CN" sz="1600" dirty="0" smtClean="0">
                  <a:ln w="0"/>
                  <a:solidFill>
                    <a:schemeClr val="tx1"/>
                  </a:solidFill>
                  <a:effectLst>
                    <a:outerShdw blurRad="38100" dist="19050" dir="2700000" algn="tl" rotWithShape="0">
                      <a:schemeClr val="dk1">
                        <a:alpha val="40000"/>
                      </a:schemeClr>
                    </a:outerShdw>
                  </a:effectLst>
                </a:rPr>
                <a:t>trial</a:t>
              </a:r>
              <a:endParaRPr lang="zh-CN" altLang="en-US" sz="1600" dirty="0"/>
            </a:p>
          </p:txBody>
        </p:sp>
        <p:sp>
          <p:nvSpPr>
            <p:cNvPr id="12" name="圆角矩形 11"/>
            <p:cNvSpPr/>
            <p:nvPr/>
          </p:nvSpPr>
          <p:spPr>
            <a:xfrm>
              <a:off x="4702623" y="5763981"/>
              <a:ext cx="1567543" cy="8273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八个偶数</a:t>
              </a:r>
              <a:r>
                <a:rPr lang="en-US" altLang="zh-CN" sz="1600" dirty="0" smtClean="0">
                  <a:ln w="0"/>
                  <a:solidFill>
                    <a:schemeClr val="tx1"/>
                  </a:solidFill>
                  <a:effectLst>
                    <a:outerShdw blurRad="38100" dist="19050" dir="2700000" algn="tl" rotWithShape="0">
                      <a:schemeClr val="dk1">
                        <a:alpha val="40000"/>
                      </a:schemeClr>
                    </a:outerShdw>
                  </a:effectLst>
                </a:rPr>
                <a:t>trial</a:t>
              </a:r>
              <a:endParaRPr lang="zh-CN" altLang="en-US" sz="1600" dirty="0"/>
            </a:p>
          </p:txBody>
        </p:sp>
        <p:sp>
          <p:nvSpPr>
            <p:cNvPr id="13" name="左中括号 12"/>
            <p:cNvSpPr/>
            <p:nvPr/>
          </p:nvSpPr>
          <p:spPr>
            <a:xfrm>
              <a:off x="6308271" y="2873825"/>
              <a:ext cx="185057" cy="85997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4" name="圆角矩形 13"/>
            <p:cNvSpPr/>
            <p:nvPr/>
          </p:nvSpPr>
          <p:spPr>
            <a:xfrm>
              <a:off x="6531430" y="2650671"/>
              <a:ext cx="2166256"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指导语文字刺激</a:t>
              </a:r>
              <a:endParaRPr lang="zh-CN" altLang="en-US" sz="1600" dirty="0"/>
            </a:p>
          </p:txBody>
        </p:sp>
        <p:sp>
          <p:nvSpPr>
            <p:cNvPr id="15" name="圆角矩形 14"/>
            <p:cNvSpPr/>
            <p:nvPr/>
          </p:nvSpPr>
          <p:spPr>
            <a:xfrm>
              <a:off x="6531431" y="3521531"/>
              <a:ext cx="2166255" cy="462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按钮说明文字刺激</a:t>
              </a:r>
              <a:endParaRPr lang="zh-CN" altLang="en-US" sz="1600" dirty="0"/>
            </a:p>
          </p:txBody>
        </p:sp>
        <p:sp>
          <p:nvSpPr>
            <p:cNvPr id="16" name="左中括号 15"/>
            <p:cNvSpPr/>
            <p:nvPr/>
          </p:nvSpPr>
          <p:spPr>
            <a:xfrm>
              <a:off x="6319155" y="4536399"/>
              <a:ext cx="174174" cy="4492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7" name="圆角矩形 16"/>
            <p:cNvSpPr/>
            <p:nvPr/>
          </p:nvSpPr>
          <p:spPr>
            <a:xfrm>
              <a:off x="6531430" y="4533436"/>
              <a:ext cx="2166256"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奇数</a:t>
              </a:r>
              <a:r>
                <a:rPr lang="zh-CN" altLang="en-US" sz="1600" dirty="0" smtClean="0">
                  <a:ln w="0"/>
                  <a:solidFill>
                    <a:schemeClr val="tx1"/>
                  </a:solidFill>
                  <a:effectLst>
                    <a:outerShdw blurRad="38100" dist="19050" dir="2700000" algn="tl" rotWithShape="0">
                      <a:schemeClr val="dk1">
                        <a:alpha val="40000"/>
                      </a:schemeClr>
                    </a:outerShdw>
                  </a:effectLst>
                </a:rPr>
                <a:t>数字文字刺激</a:t>
              </a:r>
              <a:endParaRPr lang="zh-CN" altLang="en-US" sz="1600" dirty="0"/>
            </a:p>
          </p:txBody>
        </p:sp>
        <p:sp>
          <p:nvSpPr>
            <p:cNvPr id="19" name="左中括号 18"/>
            <p:cNvSpPr/>
            <p:nvPr/>
          </p:nvSpPr>
          <p:spPr>
            <a:xfrm>
              <a:off x="6330037" y="5918887"/>
              <a:ext cx="174174" cy="44926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20" name="圆角矩形 19"/>
            <p:cNvSpPr/>
            <p:nvPr/>
          </p:nvSpPr>
          <p:spPr>
            <a:xfrm>
              <a:off x="6542312" y="5915924"/>
              <a:ext cx="2166256"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偶数</a:t>
              </a:r>
              <a:r>
                <a:rPr lang="zh-CN" altLang="en-US" sz="1600" dirty="0" smtClean="0">
                  <a:ln w="0"/>
                  <a:solidFill>
                    <a:schemeClr val="tx1"/>
                  </a:solidFill>
                  <a:effectLst>
                    <a:outerShdw blurRad="38100" dist="19050" dir="2700000" algn="tl" rotWithShape="0">
                      <a:schemeClr val="dk1">
                        <a:alpha val="40000"/>
                      </a:schemeClr>
                    </a:outerShdw>
                  </a:effectLst>
                </a:rPr>
                <a:t>数字文字刺激</a:t>
              </a:r>
              <a:endParaRPr lang="zh-CN" altLang="en-US" sz="1600" dirty="0"/>
            </a:p>
          </p:txBody>
        </p:sp>
        <p:cxnSp>
          <p:nvCxnSpPr>
            <p:cNvPr id="22" name="直接连接符 21"/>
            <p:cNvCxnSpPr/>
            <p:nvPr/>
          </p:nvCxnSpPr>
          <p:spPr>
            <a:xfrm>
              <a:off x="8708569" y="2873829"/>
              <a:ext cx="42454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9143999" y="266109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一个内容条目</a:t>
              </a:r>
              <a:endParaRPr lang="zh-CN" altLang="en-US" sz="1600" dirty="0"/>
            </a:p>
          </p:txBody>
        </p:sp>
        <p:grpSp>
          <p:nvGrpSpPr>
            <p:cNvPr id="26" name="组合 25"/>
            <p:cNvGrpSpPr/>
            <p:nvPr/>
          </p:nvGrpSpPr>
          <p:grpSpPr>
            <a:xfrm>
              <a:off x="8719454" y="3510183"/>
              <a:ext cx="2079171" cy="467413"/>
              <a:chOff x="8719454" y="3510183"/>
              <a:chExt cx="2079171" cy="467413"/>
            </a:xfrm>
          </p:grpSpPr>
          <p:sp>
            <p:nvSpPr>
              <p:cNvPr id="24" name="圆角矩形 23"/>
              <p:cNvSpPr/>
              <p:nvPr/>
            </p:nvSpPr>
            <p:spPr>
              <a:xfrm>
                <a:off x="9154882" y="351018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n w="0"/>
                    <a:solidFill>
                      <a:schemeClr val="tx1"/>
                    </a:solidFill>
                    <a:effectLst>
                      <a:outerShdw blurRad="38100" dist="19050" dir="2700000" algn="tl" rotWithShape="0">
                        <a:schemeClr val="dk1">
                          <a:alpha val="40000"/>
                        </a:schemeClr>
                      </a:outerShdw>
                    </a:effectLst>
                  </a:rPr>
                  <a:t>一个内容条目</a:t>
                </a:r>
                <a:endParaRPr lang="zh-CN" altLang="en-US" sz="1600" dirty="0"/>
              </a:p>
            </p:txBody>
          </p:sp>
          <p:cxnSp>
            <p:nvCxnSpPr>
              <p:cNvPr id="25" name="直接连接符 24"/>
              <p:cNvCxnSpPr/>
              <p:nvPr/>
            </p:nvCxnSpPr>
            <p:spPr>
              <a:xfrm>
                <a:off x="8719454" y="3755571"/>
                <a:ext cx="42454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8719451" y="4522555"/>
              <a:ext cx="2079171" cy="467413"/>
              <a:chOff x="8719454" y="3510183"/>
              <a:chExt cx="2079171" cy="467413"/>
            </a:xfrm>
          </p:grpSpPr>
          <p:sp>
            <p:nvSpPr>
              <p:cNvPr id="28" name="圆角矩形 27"/>
              <p:cNvSpPr/>
              <p:nvPr/>
            </p:nvSpPr>
            <p:spPr>
              <a:xfrm>
                <a:off x="9154882" y="351018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四</a:t>
                </a:r>
                <a:r>
                  <a:rPr lang="zh-CN" altLang="en-US" sz="1600" dirty="0" smtClean="0">
                    <a:ln w="0"/>
                    <a:solidFill>
                      <a:schemeClr val="tx1"/>
                    </a:solidFill>
                    <a:effectLst>
                      <a:outerShdw blurRad="38100" dist="19050" dir="2700000" algn="tl" rotWithShape="0">
                        <a:schemeClr val="dk1">
                          <a:alpha val="40000"/>
                        </a:schemeClr>
                      </a:outerShdw>
                    </a:effectLst>
                  </a:rPr>
                  <a:t>个内容条目</a:t>
                </a:r>
                <a:endParaRPr lang="zh-CN" altLang="en-US" sz="1600" dirty="0"/>
              </a:p>
            </p:txBody>
          </p:sp>
          <p:cxnSp>
            <p:nvCxnSpPr>
              <p:cNvPr id="29" name="直接连接符 28"/>
              <p:cNvCxnSpPr/>
              <p:nvPr/>
            </p:nvCxnSpPr>
            <p:spPr>
              <a:xfrm>
                <a:off x="8719454" y="3755571"/>
                <a:ext cx="42454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8730333" y="5915926"/>
              <a:ext cx="2079171" cy="467413"/>
              <a:chOff x="8719454" y="3510183"/>
              <a:chExt cx="2079171" cy="467413"/>
            </a:xfrm>
          </p:grpSpPr>
          <p:sp>
            <p:nvSpPr>
              <p:cNvPr id="31" name="圆角矩形 30"/>
              <p:cNvSpPr/>
              <p:nvPr/>
            </p:nvSpPr>
            <p:spPr>
              <a:xfrm>
                <a:off x="9154882" y="3510183"/>
                <a:ext cx="1643743" cy="467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四</a:t>
                </a:r>
                <a:r>
                  <a:rPr lang="zh-CN" altLang="en-US" sz="1600" dirty="0" smtClean="0">
                    <a:ln w="0"/>
                    <a:solidFill>
                      <a:schemeClr val="tx1"/>
                    </a:solidFill>
                    <a:effectLst>
                      <a:outerShdw blurRad="38100" dist="19050" dir="2700000" algn="tl" rotWithShape="0">
                        <a:schemeClr val="dk1">
                          <a:alpha val="40000"/>
                        </a:schemeClr>
                      </a:outerShdw>
                    </a:effectLst>
                  </a:rPr>
                  <a:t>个内容条目</a:t>
                </a:r>
                <a:endParaRPr lang="zh-CN" altLang="en-US" sz="1600" dirty="0"/>
              </a:p>
            </p:txBody>
          </p:sp>
          <p:cxnSp>
            <p:nvCxnSpPr>
              <p:cNvPr id="32" name="直接连接符 31"/>
              <p:cNvCxnSpPr/>
              <p:nvPr/>
            </p:nvCxnSpPr>
            <p:spPr>
              <a:xfrm>
                <a:off x="8719454" y="3755571"/>
                <a:ext cx="424543" cy="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35" name="直接箭头连接符 34"/>
          <p:cNvCxnSpPr/>
          <p:nvPr/>
        </p:nvCxnSpPr>
        <p:spPr>
          <a:xfrm flipV="1">
            <a:off x="1275761" y="6291943"/>
            <a:ext cx="9326925" cy="37420"/>
          </a:xfrm>
          <a:prstGeom prst="straightConnector1">
            <a:avLst/>
          </a:prstGeom>
          <a:ln w="38100">
            <a:prstDash val="dashDot"/>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282588" y="6399413"/>
            <a:ext cx="9109210" cy="369332"/>
          </a:xfrm>
          <a:prstGeom prst="rect">
            <a:avLst/>
          </a:prstGeom>
          <a:noFill/>
        </p:spPr>
        <p:txBody>
          <a:bodyPr wrap="square" rtlCol="0">
            <a:spAutoFit/>
          </a:bodyPr>
          <a:lstStyle/>
          <a:p>
            <a:r>
              <a:rPr lang="en-US" altLang="zh-CN" b="1" dirty="0" smtClean="0">
                <a:ln w="0"/>
                <a:effectLst>
                  <a:outerShdw blurRad="38100" dist="19050" dir="2700000" algn="tl" rotWithShape="0">
                    <a:schemeClr val="dk1">
                      <a:alpha val="40000"/>
                    </a:schemeClr>
                  </a:outerShdw>
                </a:effectLst>
              </a:rPr>
              <a:t>Experiment           Block                     Trial                       Stimulus                       Item          </a:t>
            </a:r>
            <a:endParaRPr lang="zh-CN" altLang="en-US" b="1" dirty="0"/>
          </a:p>
        </p:txBody>
      </p:sp>
    </p:spTree>
    <p:extLst>
      <p:ext uri="{BB962C8B-B14F-4D97-AF65-F5344CB8AC3E}">
        <p14:creationId xmlns:p14="http://schemas.microsoft.com/office/powerpoint/2010/main" val="317970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903233005"/>
              </p:ext>
            </p:extLst>
          </p:nvPr>
        </p:nvGraphicFramePr>
        <p:xfrm>
          <a:off x="729343" y="2606109"/>
          <a:ext cx="10940142" cy="3720242"/>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449157264"/>
                    </a:ext>
                  </a:extLst>
                </a:gridCol>
                <a:gridCol w="6085114">
                  <a:extLst>
                    <a:ext uri="{9D8B030D-6E8A-4147-A177-3AD203B41FA5}">
                      <a16:colId xmlns:a16="http://schemas.microsoft.com/office/drawing/2014/main" val="142451382"/>
                    </a:ext>
                  </a:extLst>
                </a:gridCol>
                <a:gridCol w="3483428">
                  <a:extLst>
                    <a:ext uri="{9D8B030D-6E8A-4147-A177-3AD203B41FA5}">
                      <a16:colId xmlns:a16="http://schemas.microsoft.com/office/drawing/2014/main" val="2421671950"/>
                    </a:ext>
                  </a:extLst>
                </a:gridCol>
              </a:tblGrid>
              <a:tr h="322148">
                <a:tc>
                  <a:txBody>
                    <a:bodyPr/>
                    <a:lstStyle/>
                    <a:p>
                      <a:pPr algn="ctr"/>
                      <a:r>
                        <a:rPr lang="zh-CN" altLang="en-US" dirty="0" smtClean="0"/>
                        <a:t>模块</a:t>
                      </a:r>
                      <a:endParaRPr lang="zh-CN" altLang="en-US" dirty="0"/>
                    </a:p>
                  </a:txBody>
                  <a:tcPr anchor="ctr"/>
                </a:tc>
                <a:tc>
                  <a:txBody>
                    <a:bodyPr/>
                    <a:lstStyle/>
                    <a:p>
                      <a:pPr algn="ctr"/>
                      <a:r>
                        <a:rPr lang="zh-CN" altLang="en-US" dirty="0" smtClean="0"/>
                        <a:t>功能</a:t>
                      </a:r>
                      <a:endParaRPr lang="zh-CN" altLang="en-US" dirty="0"/>
                    </a:p>
                  </a:txBody>
                  <a:tcPr anchor="ctr"/>
                </a:tc>
                <a:tc>
                  <a:txBody>
                    <a:bodyPr/>
                    <a:lstStyle/>
                    <a:p>
                      <a:pPr algn="ctr"/>
                      <a:r>
                        <a:rPr lang="zh-CN" altLang="en-US" dirty="0" smtClean="0"/>
                        <a:t>语言</a:t>
                      </a:r>
                      <a:endParaRPr lang="zh-CN" altLang="en-US" dirty="0"/>
                    </a:p>
                  </a:txBody>
                  <a:tcPr anchor="ctr"/>
                </a:tc>
                <a:extLst>
                  <a:ext uri="{0D108BD9-81ED-4DB2-BD59-A6C34878D82A}">
                    <a16:rowId xmlns:a16="http://schemas.microsoft.com/office/drawing/2014/main" val="4183250611"/>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Experiment</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定义一个实验对象，并在该实验中调用需要运行的</a:t>
                      </a:r>
                      <a:r>
                        <a:rPr lang="en-US" altLang="zh-CN" sz="1400" dirty="0" smtClean="0">
                          <a:latin typeface="Times New Roman" panose="02020603050405020304" pitchFamily="18" charset="0"/>
                          <a:cs typeface="Times New Roman" panose="02020603050405020304" pitchFamily="18" charset="0"/>
                        </a:rPr>
                        <a:t>Block</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&lt;expt&gt;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Block &lt;/expt&gt;</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6941732"/>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Block</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dirty="0" smtClean="0">
                          <a:latin typeface="Times New Roman" panose="02020603050405020304" pitchFamily="18" charset="0"/>
                          <a:cs typeface="Times New Roman" panose="02020603050405020304" pitchFamily="18" charset="0"/>
                        </a:rPr>
                        <a:t>定义一个</a:t>
                      </a:r>
                      <a:r>
                        <a:rPr lang="en-US" altLang="zh-CN" sz="1400" dirty="0" smtClean="0">
                          <a:latin typeface="Times New Roman" panose="02020603050405020304" pitchFamily="18" charset="0"/>
                          <a:cs typeface="Times New Roman" panose="02020603050405020304" pitchFamily="18" charset="0"/>
                        </a:rPr>
                        <a:t>Block</a:t>
                      </a:r>
                      <a:r>
                        <a:rPr lang="zh-CN" altLang="en-US" sz="1400" baseline="0" dirty="0" smtClean="0">
                          <a:latin typeface="Times New Roman" panose="02020603050405020304" pitchFamily="18" charset="0"/>
                          <a:cs typeface="Times New Roman" panose="02020603050405020304" pitchFamily="18" charset="0"/>
                        </a:rPr>
                        <a:t>，设置</a:t>
                      </a:r>
                      <a:r>
                        <a:rPr lang="en-US" altLang="zh-CN" sz="1400" baseline="0" dirty="0" smtClean="0">
                          <a:latin typeface="Times New Roman" panose="02020603050405020304" pitchFamily="18" charset="0"/>
                          <a:cs typeface="Times New Roman" panose="02020603050405020304" pitchFamily="18" charset="0"/>
                        </a:rPr>
                        <a:t>Block</a:t>
                      </a:r>
                      <a:r>
                        <a:rPr lang="zh-CN" altLang="en-US" sz="1400" baseline="0" dirty="0" smtClean="0">
                          <a:latin typeface="Times New Roman" panose="02020603050405020304" pitchFamily="18" charset="0"/>
                          <a:cs typeface="Times New Roman" panose="02020603050405020304" pitchFamily="18" charset="0"/>
                        </a:rPr>
                        <a:t>属性（如屏幕背景颜色，</a:t>
                      </a:r>
                      <a:r>
                        <a:rPr lang="en-US" altLang="zh-CN" sz="1400" baseline="0" dirty="0" smtClean="0">
                          <a:latin typeface="Times New Roman" panose="02020603050405020304" pitchFamily="18" charset="0"/>
                          <a:cs typeface="Times New Roman" panose="02020603050405020304" pitchFamily="18" charset="0"/>
                        </a:rPr>
                        <a:t>Block</a:t>
                      </a:r>
                      <a:r>
                        <a:rPr lang="zh-CN" altLang="en-US" sz="1400" baseline="0" dirty="0" smtClean="0">
                          <a:latin typeface="Times New Roman" panose="02020603050405020304" pitchFamily="18" charset="0"/>
                          <a:cs typeface="Times New Roman" panose="02020603050405020304" pitchFamily="18" charset="0"/>
                        </a:rPr>
                        <a:t>完成后呈现的汇总反馈信息等），关键是</a:t>
                      </a:r>
                      <a:r>
                        <a:rPr lang="zh-CN" altLang="en-US" sz="1400" dirty="0" smtClean="0">
                          <a:latin typeface="Times New Roman" panose="02020603050405020304" pitchFamily="18" charset="0"/>
                          <a:cs typeface="Times New Roman" panose="02020603050405020304" pitchFamily="18" charset="0"/>
                        </a:rPr>
                        <a:t>调用</a:t>
                      </a:r>
                      <a:r>
                        <a:rPr lang="en-US" altLang="zh-CN" sz="1400" dirty="0" smtClean="0">
                          <a:latin typeface="Times New Roman" panose="02020603050405020304" pitchFamily="18" charset="0"/>
                          <a:cs typeface="Times New Roman" panose="02020603050405020304" pitchFamily="18" charset="0"/>
                        </a:rPr>
                        <a:t>Trials</a:t>
                      </a:r>
                      <a:endParaRPr lang="zh-CN" altLang="en-US" sz="1400" dirty="0" smtClean="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latin typeface="Times New Roman" panose="02020603050405020304" pitchFamily="18" charset="0"/>
                          <a:cs typeface="Times New Roman" panose="02020603050405020304" pitchFamily="18" charset="0"/>
                        </a:rPr>
                        <a:t>&lt;block&gt;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trials &lt;/block&gt;</a:t>
                      </a:r>
                      <a:endParaRPr lang="zh-CN" altLang="en-US" sz="14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8403342"/>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Trial</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a:t>
                      </a:r>
                      <a:r>
                        <a:rPr lang="en-US" altLang="zh-CN" sz="1400" dirty="0" smtClean="0">
                          <a:latin typeface="Times New Roman" panose="02020603050405020304" pitchFamily="18" charset="0"/>
                          <a:cs typeface="Times New Roman" panose="02020603050405020304" pitchFamily="18" charset="0"/>
                        </a:rPr>
                        <a:t>Trial, </a:t>
                      </a:r>
                      <a:r>
                        <a:rPr lang="zh-CN" altLang="en-US" sz="1400" dirty="0" smtClean="0">
                          <a:latin typeface="Times New Roman" panose="02020603050405020304" pitchFamily="18" charset="0"/>
                          <a:cs typeface="Times New Roman" panose="02020603050405020304" pitchFamily="18" charset="0"/>
                        </a:rPr>
                        <a:t>设置</a:t>
                      </a:r>
                      <a:r>
                        <a:rPr lang="en-US" altLang="zh-CN" sz="1400" dirty="0" smtClean="0">
                          <a:latin typeface="Times New Roman" panose="02020603050405020304" pitchFamily="18" charset="0"/>
                          <a:cs typeface="Times New Roman" panose="02020603050405020304" pitchFamily="18" charset="0"/>
                        </a:rPr>
                        <a:t>Trial</a:t>
                      </a:r>
                      <a:r>
                        <a:rPr lang="zh-CN" altLang="en-US" sz="1400" dirty="0" smtClean="0">
                          <a:latin typeface="Times New Roman" panose="02020603050405020304" pitchFamily="18" charset="0"/>
                          <a:cs typeface="Times New Roman" panose="02020603050405020304" pitchFamily="18" charset="0"/>
                        </a:rPr>
                        <a:t>属性（如刺激呈现前的延迟时间，有效的按键和正确的反应键，刺激呈现的顺序和位置等），关键是调用</a:t>
                      </a:r>
                      <a:r>
                        <a:rPr lang="en-US" altLang="zh-CN" sz="1400" dirty="0" smtClean="0">
                          <a:latin typeface="Times New Roman" panose="02020603050405020304" pitchFamily="18" charset="0"/>
                          <a:cs typeface="Times New Roman" panose="02020603050405020304" pitchFamily="18" charset="0"/>
                        </a:rPr>
                        <a:t>Stimulus.</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latin typeface="Times New Roman" panose="02020603050405020304" pitchFamily="18" charset="0"/>
                          <a:cs typeface="Times New Roman" panose="02020603050405020304" pitchFamily="18" charset="0"/>
                        </a:rPr>
                        <a:t>&lt;block&gt;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trials &lt;/block&gt;</a:t>
                      </a:r>
                      <a:endParaRPr lang="zh-CN" altLang="en-US" sz="14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14262290"/>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Stimulus</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定义一个刺激，可以是文本刺激，图片刺激，也可以是声音刺激或视频刺激，设置刺激呈现的格式，位置等属性，关键是设置或调用内容条目</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latin typeface="Times New Roman" panose="02020603050405020304" pitchFamily="18" charset="0"/>
                          <a:cs typeface="Times New Roman" panose="02020603050405020304" pitchFamily="18" charset="0"/>
                        </a:rPr>
                        <a:t>&lt;text&gt; </a:t>
                      </a:r>
                      <a:r>
                        <a:rPr lang="zh-CN" altLang="en-US" sz="1400" dirty="0" smtClean="0">
                          <a:latin typeface="Times New Roman" panose="02020603050405020304" pitchFamily="18" charset="0"/>
                          <a:cs typeface="Times New Roman" panose="02020603050405020304" pitchFamily="18" charset="0"/>
                        </a:rPr>
                        <a:t>属性加入</a:t>
                      </a:r>
                      <a:r>
                        <a:rPr lang="en-US" altLang="zh-CN" sz="1400" dirty="0" smtClean="0">
                          <a:latin typeface="Times New Roman" panose="02020603050405020304" pitchFamily="18" charset="0"/>
                          <a:cs typeface="Times New Roman" panose="02020603050405020304" pitchFamily="18" charset="0"/>
                        </a:rPr>
                        <a:t>items &lt;/text&gt;</a:t>
                      </a:r>
                      <a:endParaRPr lang="zh-CN" altLang="en-US" sz="14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84792557"/>
                  </a:ext>
                </a:extLst>
              </a:tr>
              <a:tr h="630634">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Item</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zh-CN" altLang="en-US" sz="1400" dirty="0" smtClean="0">
                          <a:latin typeface="Times New Roman" panose="02020603050405020304" pitchFamily="18" charset="0"/>
                          <a:cs typeface="Times New Roman" panose="02020603050405020304" pitchFamily="18" charset="0"/>
                        </a:rPr>
                        <a:t>定义一个内容列表，共</a:t>
                      </a:r>
                      <a:r>
                        <a:rPr lang="en-US" altLang="zh-CN" sz="1400" dirty="0" smtClean="0">
                          <a:latin typeface="Times New Roman" panose="02020603050405020304" pitchFamily="18" charset="0"/>
                          <a:cs typeface="Times New Roman" panose="02020603050405020304" pitchFamily="18" charset="0"/>
                        </a:rPr>
                        <a:t>Stimulus</a:t>
                      </a:r>
                      <a:r>
                        <a:rPr lang="zh-CN" altLang="en-US" sz="1400" dirty="0" smtClean="0">
                          <a:latin typeface="Times New Roman" panose="02020603050405020304" pitchFamily="18" charset="0"/>
                          <a:cs typeface="Times New Roman" panose="02020603050405020304" pitchFamily="18" charset="0"/>
                        </a:rPr>
                        <a:t>调用和设定格式。</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lnSpc>
                          <a:spcPct val="150000"/>
                        </a:lnSpc>
                      </a:pPr>
                      <a:r>
                        <a:rPr lang="en-US" altLang="zh-CN" sz="1400" dirty="0" smtClean="0">
                          <a:latin typeface="Times New Roman" panose="02020603050405020304" pitchFamily="18" charset="0"/>
                          <a:cs typeface="Times New Roman" panose="02020603050405020304" pitchFamily="18" charset="0"/>
                        </a:rPr>
                        <a:t>&lt;item&gt;</a:t>
                      </a:r>
                      <a:r>
                        <a:rPr lang="zh-CN" altLang="en-US" sz="1400" dirty="0" smtClean="0">
                          <a:latin typeface="Times New Roman" panose="02020603050405020304" pitchFamily="18" charset="0"/>
                          <a:cs typeface="Times New Roman" panose="02020603050405020304" pitchFamily="18" charset="0"/>
                        </a:rPr>
                        <a:t>加入内容列表</a:t>
                      </a:r>
                      <a:r>
                        <a:rPr lang="en-US" altLang="zh-CN" sz="1400" dirty="0" smtClean="0">
                          <a:latin typeface="Times New Roman" panose="02020603050405020304" pitchFamily="18" charset="0"/>
                          <a:cs typeface="Times New Roman" panose="02020603050405020304" pitchFamily="18" charset="0"/>
                        </a:rPr>
                        <a:t>&lt;/item&gt;</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91350512"/>
                  </a:ext>
                </a:extLst>
              </a:tr>
            </a:tbl>
          </a:graphicData>
        </a:graphic>
      </p:graphicFrame>
    </p:spTree>
    <p:extLst>
      <p:ext uri="{BB962C8B-B14F-4D97-AF65-F5344CB8AC3E}">
        <p14:creationId xmlns:p14="http://schemas.microsoft.com/office/powerpoint/2010/main" val="295550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70000" lnSpcReduction="20000"/>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通用语法规则：</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&lt;</a:t>
            </a:r>
            <a:r>
              <a:rPr lang="zh-CN" altLang="en-US" dirty="0" smtClean="0">
                <a:latin typeface="仿宋" panose="02010609060101010101" pitchFamily="49" charset="-122"/>
                <a:ea typeface="仿宋" panose="02010609060101010101" pitchFamily="49" charset="-122"/>
              </a:rPr>
              <a:t>对象类别 对象名</a:t>
            </a:r>
            <a:r>
              <a:rPr lang="en-US" altLang="zh-CN" dirty="0" smtClean="0">
                <a:latin typeface="仿宋" panose="02010609060101010101" pitchFamily="49" charset="-122"/>
                <a:ea typeface="仿宋" panose="02010609060101010101" pitchFamily="49" charset="-122"/>
              </a:rPr>
              <a:t>&gt;</a:t>
            </a: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属性名</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属性值</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属性名</a:t>
            </a:r>
            <a:r>
              <a:rPr lang="en-US" altLang="zh-CN" dirty="0" smtClean="0">
                <a:latin typeface="仿宋" panose="02010609060101010101" pitchFamily="49" charset="-122"/>
                <a:ea typeface="仿宋" panose="02010609060101010101" pitchFamily="49" charset="-122"/>
              </a:rPr>
              <a:t>2 = </a:t>
            </a:r>
            <a:r>
              <a:rPr lang="zh-CN" altLang="en-US" dirty="0" smtClean="0">
                <a:latin typeface="仿宋" panose="02010609060101010101" pitchFamily="49" charset="-122"/>
                <a:ea typeface="仿宋" panose="02010609060101010101" pitchFamily="49" charset="-122"/>
              </a:rPr>
              <a:t>属性值</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属性</a:t>
            </a:r>
            <a:r>
              <a:rPr lang="en-US" altLang="zh-CN" dirty="0" smtClean="0">
                <a:latin typeface="仿宋" panose="02010609060101010101" pitchFamily="49" charset="-122"/>
                <a:ea typeface="仿宋" panose="02010609060101010101" pitchFamily="49" charset="-122"/>
              </a:rPr>
              <a:t>N = </a:t>
            </a:r>
            <a:r>
              <a:rPr lang="zh-CN" altLang="en-US" dirty="0" smtClean="0">
                <a:latin typeface="仿宋" panose="02010609060101010101" pitchFamily="49" charset="-122"/>
                <a:ea typeface="仿宋" panose="02010609060101010101" pitchFamily="49" charset="-122"/>
              </a:rPr>
              <a:t>属性值</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r>
              <a:rPr lang="en-US" altLang="zh-CN" dirty="0">
                <a:latin typeface="仿宋" panose="02010609060101010101" pitchFamily="49" charset="-122"/>
                <a:ea typeface="仿宋" panose="02010609060101010101" pitchFamily="49" charset="-122"/>
              </a:rPr>
              <a:t>	</a:t>
            </a:r>
            <a:r>
              <a:rPr lang="en-US" altLang="zh-CN" dirty="0" smtClean="0">
                <a:latin typeface="仿宋" panose="02010609060101010101" pitchFamily="49" charset="-122"/>
                <a:ea typeface="仿宋" panose="02010609060101010101" pitchFamily="49" charset="-122"/>
              </a:rPr>
              <a:t>&lt;/</a:t>
            </a:r>
            <a:r>
              <a:rPr lang="zh-CN" altLang="en-US" dirty="0" smtClean="0">
                <a:latin typeface="仿宋" panose="02010609060101010101" pitchFamily="49" charset="-122"/>
                <a:ea typeface="仿宋" panose="02010609060101010101" pitchFamily="49" charset="-122"/>
              </a:rPr>
              <a:t>对象类别</a:t>
            </a:r>
            <a:r>
              <a:rPr lang="en-US" altLang="zh-CN" dirty="0">
                <a:latin typeface="仿宋" panose="02010609060101010101" pitchFamily="49" charset="-122"/>
                <a:ea typeface="仿宋" panose="02010609060101010101" pitchFamily="49" charset="-122"/>
              </a:rPr>
              <a:t>&gt;</a:t>
            </a:r>
          </a:p>
        </p:txBody>
      </p:sp>
    </p:spTree>
    <p:extLst>
      <p:ext uri="{BB962C8B-B14F-4D97-AF65-F5344CB8AC3E}">
        <p14:creationId xmlns:p14="http://schemas.microsoft.com/office/powerpoint/2010/main" val="3043388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爱之初体验</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92500" lnSpcReduction="10000"/>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3.1 </a:t>
            </a:r>
            <a:r>
              <a:rPr lang="zh-CN" altLang="en-US" dirty="0" smtClean="0">
                <a:latin typeface="仿宋" panose="02010609060101010101" pitchFamily="49" charset="-122"/>
                <a:ea typeface="仿宋" panose="02010609060101010101" pitchFamily="49" charset="-122"/>
              </a:rPr>
              <a:t>编写第一个实验程序</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奇偶判断实验任务</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sz="2000" dirty="0" smtClean="0">
                <a:latin typeface="仿宋" panose="02010609060101010101" pitchFamily="49" charset="-122"/>
                <a:ea typeface="仿宋" panose="02010609060101010101" pitchFamily="49" charset="-122"/>
              </a:rPr>
              <a:t> </a:t>
            </a:r>
            <a:r>
              <a:rPr lang="en-US" altLang="zh-CN" sz="2000" dirty="0" smtClean="0">
                <a:latin typeface="仿宋" panose="02010609060101010101" pitchFamily="49" charset="-122"/>
                <a:ea typeface="仿宋" panose="02010609060101010101" pitchFamily="49" charset="-122"/>
              </a:rPr>
              <a:t>Inquisit </a:t>
            </a:r>
            <a:r>
              <a:rPr lang="zh-CN" altLang="en-US" sz="2000" dirty="0" smtClean="0">
                <a:latin typeface="仿宋" panose="02010609060101010101" pitchFamily="49" charset="-122"/>
                <a:ea typeface="仿宋" panose="02010609060101010101" pitchFamily="49" charset="-122"/>
              </a:rPr>
              <a:t>编程宝典：自上而下的思考，自下而上的编程</a:t>
            </a:r>
            <a:endParaRPr lang="en-US" altLang="zh-CN" sz="2000" dirty="0" smtClean="0">
              <a:latin typeface="仿宋" panose="02010609060101010101" pitchFamily="49" charset="-122"/>
              <a:ea typeface="仿宋" panose="02010609060101010101" pitchFamily="49" charset="-122"/>
            </a:endParaRPr>
          </a:p>
          <a:p>
            <a:pPr>
              <a:lnSpc>
                <a:spcPct val="150000"/>
              </a:lnSpc>
            </a:pPr>
            <a:r>
              <a:rPr lang="zh-CN" altLang="en-US" sz="2000" dirty="0" smtClean="0">
                <a:latin typeface="仿宋" panose="02010609060101010101" pitchFamily="49" charset="-122"/>
                <a:ea typeface="仿宋" panose="02010609060101010101" pitchFamily="49" charset="-122"/>
              </a:rPr>
              <a:t>定义呈现内容（</a:t>
            </a:r>
            <a:r>
              <a:rPr lang="en-US" altLang="zh-CN" sz="2000" dirty="0">
                <a:latin typeface="仿宋" panose="02010609060101010101" pitchFamily="49" charset="-122"/>
                <a:ea typeface="仿宋" panose="02010609060101010101" pitchFamily="49" charset="-122"/>
              </a:rPr>
              <a:t>4</a:t>
            </a:r>
            <a:r>
              <a:rPr lang="en-US" altLang="zh-CN" sz="2000" dirty="0" smtClean="0">
                <a:latin typeface="仿宋" panose="02010609060101010101" pitchFamily="49" charset="-122"/>
                <a:ea typeface="仿宋" panose="02010609060101010101" pitchFamily="49" charset="-122"/>
              </a:rPr>
              <a:t> </a:t>
            </a:r>
            <a:r>
              <a:rPr lang="en-US" altLang="zh-CN" sz="2000" dirty="0" smtClean="0">
                <a:latin typeface="仿宋" panose="02010609060101010101" pitchFamily="49" charset="-122"/>
                <a:ea typeface="仿宋" panose="02010609060101010101" pitchFamily="49" charset="-122"/>
              </a:rPr>
              <a:t>items</a:t>
            </a:r>
            <a:r>
              <a:rPr lang="zh-CN" altLang="en-US" sz="2000" dirty="0" smtClean="0">
                <a:latin typeface="仿宋" panose="02010609060101010101" pitchFamily="49" charset="-122"/>
                <a:ea typeface="仿宋" panose="02010609060101010101" pitchFamily="49" charset="-122"/>
              </a:rPr>
              <a:t>）：指导语</a:t>
            </a:r>
            <a:r>
              <a:rPr lang="en-US" altLang="zh-CN" sz="2000" dirty="0" smtClean="0">
                <a:latin typeface="仿宋" panose="02010609060101010101" pitchFamily="49" charset="-122"/>
                <a:ea typeface="仿宋" panose="02010609060101010101" pitchFamily="49" charset="-122"/>
              </a:rPr>
              <a:t>item, </a:t>
            </a:r>
            <a:r>
              <a:rPr lang="zh-CN" altLang="en-US" sz="2000" dirty="0" smtClean="0">
                <a:latin typeface="仿宋" panose="02010609060101010101" pitchFamily="49" charset="-122"/>
                <a:ea typeface="仿宋" panose="02010609060101010101" pitchFamily="49" charset="-122"/>
              </a:rPr>
              <a:t>提示开始按钮</a:t>
            </a:r>
            <a:r>
              <a:rPr lang="en-US" altLang="zh-CN" sz="2000" dirty="0" smtClean="0">
                <a:latin typeface="仿宋" panose="02010609060101010101" pitchFamily="49" charset="-122"/>
                <a:ea typeface="仿宋" panose="02010609060101010101" pitchFamily="49" charset="-122"/>
              </a:rPr>
              <a:t>item</a:t>
            </a:r>
            <a:r>
              <a:rPr lang="zh-CN" altLang="en-US" sz="2000" dirty="0" smtClean="0">
                <a:latin typeface="仿宋" panose="02010609060101010101" pitchFamily="49" charset="-122"/>
                <a:ea typeface="仿宋" panose="02010609060101010101" pitchFamily="49" charset="-122"/>
              </a:rPr>
              <a:t>，奇数</a:t>
            </a:r>
            <a:r>
              <a:rPr lang="en-US" altLang="zh-CN" sz="2000" dirty="0" smtClean="0">
                <a:latin typeface="仿宋" panose="02010609060101010101" pitchFamily="49" charset="-122"/>
                <a:ea typeface="仿宋" panose="02010609060101010101" pitchFamily="49" charset="-122"/>
              </a:rPr>
              <a:t>item</a:t>
            </a:r>
            <a:r>
              <a:rPr lang="zh-CN" altLang="en-US" sz="2000" dirty="0" smtClean="0">
                <a:latin typeface="仿宋" panose="02010609060101010101" pitchFamily="49" charset="-122"/>
                <a:ea typeface="仿宋" panose="02010609060101010101" pitchFamily="49" charset="-122"/>
              </a:rPr>
              <a:t>，偶数</a:t>
            </a:r>
            <a:r>
              <a:rPr lang="en-US" altLang="zh-CN" sz="2000" dirty="0" smtClean="0">
                <a:latin typeface="仿宋" panose="02010609060101010101" pitchFamily="49" charset="-122"/>
                <a:ea typeface="仿宋" panose="02010609060101010101" pitchFamily="49" charset="-122"/>
              </a:rPr>
              <a:t>item</a:t>
            </a:r>
            <a:r>
              <a:rPr lang="zh-CN" altLang="en-US" sz="2000" dirty="0" smtClean="0">
                <a:latin typeface="仿宋" panose="02010609060101010101" pitchFamily="49" charset="-122"/>
                <a:ea typeface="仿宋" panose="02010609060101010101" pitchFamily="49" charset="-122"/>
              </a:rPr>
              <a:t>。</a:t>
            </a:r>
            <a:endParaRPr lang="en-US" altLang="zh-CN" sz="2000" dirty="0" smtClean="0">
              <a:latin typeface="仿宋" panose="02010609060101010101" pitchFamily="49" charset="-122"/>
              <a:ea typeface="仿宋" panose="02010609060101010101" pitchFamily="49" charset="-122"/>
            </a:endParaRPr>
          </a:p>
          <a:p>
            <a:pPr>
              <a:lnSpc>
                <a:spcPct val="150000"/>
              </a:lnSpc>
            </a:pPr>
            <a:r>
              <a:rPr lang="zh-CN" altLang="en-US" sz="2000" dirty="0" smtClean="0">
                <a:latin typeface="仿宋" panose="02010609060101010101" pitchFamily="49" charset="-122"/>
                <a:ea typeface="仿宋" panose="02010609060101010101" pitchFamily="49" charset="-122"/>
              </a:rPr>
              <a:t>定义刺激呈现形式（</a:t>
            </a:r>
            <a:r>
              <a:rPr lang="en-US" altLang="zh-CN" sz="2000" dirty="0" smtClean="0">
                <a:latin typeface="仿宋" panose="02010609060101010101" pitchFamily="49" charset="-122"/>
                <a:ea typeface="仿宋" panose="02010609060101010101" pitchFamily="49" charset="-122"/>
              </a:rPr>
              <a:t>4 stimulus</a:t>
            </a:r>
            <a:r>
              <a:rPr lang="zh-CN" altLang="en-US" sz="2000" dirty="0" smtClean="0">
                <a:latin typeface="仿宋" panose="02010609060101010101" pitchFamily="49" charset="-122"/>
                <a:ea typeface="仿宋" panose="02010609060101010101" pitchFamily="49" charset="-122"/>
              </a:rPr>
              <a:t>）：指导语呈现形式，提示开始按钮呈现形式，奇数刺激呈现形式，偶数刺激呈现形式。</a:t>
            </a:r>
            <a:endParaRPr lang="en-US" altLang="zh-CN" sz="2000" dirty="0" smtClean="0">
              <a:latin typeface="仿宋" panose="02010609060101010101" pitchFamily="49" charset="-122"/>
              <a:ea typeface="仿宋" panose="02010609060101010101" pitchFamily="49" charset="-122"/>
            </a:endParaRPr>
          </a:p>
          <a:p>
            <a:pPr>
              <a:lnSpc>
                <a:spcPct val="150000"/>
              </a:lnSpc>
            </a:pPr>
            <a:r>
              <a:rPr lang="zh-CN" altLang="en-US" sz="2000" dirty="0" smtClean="0">
                <a:latin typeface="仿宋" panose="02010609060101010101" pitchFamily="49" charset="-122"/>
                <a:ea typeface="仿宋" panose="02010609060101010101" pitchFamily="49" charset="-122"/>
              </a:rPr>
              <a:t>定义</a:t>
            </a:r>
            <a:r>
              <a:rPr lang="zh-CN" altLang="en-US" sz="2000" dirty="0">
                <a:latin typeface="仿宋" panose="02010609060101010101" pitchFamily="49" charset="-122"/>
                <a:ea typeface="仿宋" panose="02010609060101010101" pitchFamily="49" charset="-122"/>
              </a:rPr>
              <a:t>试</a:t>
            </a:r>
            <a:r>
              <a:rPr lang="zh-CN" altLang="en-US" sz="2000" dirty="0" smtClean="0">
                <a:latin typeface="仿宋" panose="02010609060101010101" pitchFamily="49" charset="-122"/>
                <a:ea typeface="仿宋" panose="02010609060101010101" pitchFamily="49" charset="-122"/>
              </a:rPr>
              <a:t>次（</a:t>
            </a:r>
            <a:r>
              <a:rPr lang="en-US" altLang="zh-CN" sz="2000" dirty="0" smtClean="0">
                <a:latin typeface="仿宋" panose="02010609060101010101" pitchFamily="49" charset="-122"/>
                <a:ea typeface="仿宋" panose="02010609060101010101" pitchFamily="49" charset="-122"/>
              </a:rPr>
              <a:t>3 trials</a:t>
            </a:r>
            <a:r>
              <a:rPr lang="zh-CN" altLang="en-US" sz="2000" dirty="0" smtClean="0">
                <a:latin typeface="仿宋" panose="02010609060101010101" pitchFamily="49" charset="-122"/>
                <a:ea typeface="仿宋" panose="02010609060101010101" pitchFamily="49" charset="-122"/>
              </a:rPr>
              <a:t>）：指导语</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，奇数</a:t>
            </a:r>
            <a:r>
              <a:rPr lang="en-US" altLang="zh-CN" sz="2000" dirty="0" smtClean="0">
                <a:latin typeface="仿宋" panose="02010609060101010101" pitchFamily="49" charset="-122"/>
                <a:ea typeface="仿宋" panose="02010609060101010101" pitchFamily="49" charset="-122"/>
              </a:rPr>
              <a:t>trial</a:t>
            </a:r>
            <a:r>
              <a:rPr lang="zh-CN" altLang="en-US" sz="2000" dirty="0" smtClean="0">
                <a:latin typeface="仿宋" panose="02010609060101010101" pitchFamily="49" charset="-122"/>
                <a:ea typeface="仿宋" panose="02010609060101010101" pitchFamily="49" charset="-122"/>
              </a:rPr>
              <a:t>，偶数</a:t>
            </a:r>
            <a:r>
              <a:rPr lang="en-US" altLang="zh-CN" sz="2000" dirty="0" smtClean="0">
                <a:latin typeface="仿宋" panose="02010609060101010101" pitchFamily="49" charset="-122"/>
                <a:ea typeface="仿宋" panose="02010609060101010101" pitchFamily="49" charset="-122"/>
              </a:rPr>
              <a:t>trial</a:t>
            </a:r>
          </a:p>
          <a:p>
            <a:pPr>
              <a:lnSpc>
                <a:spcPct val="150000"/>
              </a:lnSpc>
            </a:pPr>
            <a:r>
              <a:rPr lang="zh-CN" altLang="en-US" sz="2000" dirty="0" smtClean="0">
                <a:latin typeface="仿宋" panose="02010609060101010101" pitchFamily="49" charset="-122"/>
                <a:ea typeface="仿宋" panose="02010609060101010101" pitchFamily="49" charset="-122"/>
              </a:rPr>
              <a:t>定义区块（</a:t>
            </a:r>
            <a:r>
              <a:rPr lang="en-US" altLang="zh-CN" sz="2000" dirty="0" smtClean="0">
                <a:latin typeface="仿宋" panose="02010609060101010101" pitchFamily="49" charset="-122"/>
                <a:ea typeface="仿宋" panose="02010609060101010101" pitchFamily="49" charset="-122"/>
              </a:rPr>
              <a:t>2 blocks</a:t>
            </a:r>
            <a:r>
              <a:rPr lang="zh-CN" altLang="en-US" sz="2000" dirty="0" smtClean="0">
                <a:latin typeface="仿宋" panose="02010609060101010101" pitchFamily="49" charset="-122"/>
                <a:ea typeface="仿宋" panose="02010609060101010101" pitchFamily="49" charset="-122"/>
              </a:rPr>
              <a:t>）</a:t>
            </a:r>
            <a:r>
              <a:rPr lang="en-US" altLang="zh-CN" sz="2000" dirty="0" smtClean="0">
                <a:latin typeface="仿宋" panose="02010609060101010101" pitchFamily="49" charset="-122"/>
                <a:ea typeface="仿宋" panose="02010609060101010101" pitchFamily="49" charset="-122"/>
              </a:rPr>
              <a:t>: </a:t>
            </a:r>
            <a:r>
              <a:rPr lang="zh-CN" altLang="en-US" sz="2000" dirty="0" smtClean="0">
                <a:latin typeface="仿宋" panose="02010609060101010101" pitchFamily="49" charset="-122"/>
                <a:ea typeface="仿宋" panose="02010609060101010101" pitchFamily="49" charset="-122"/>
              </a:rPr>
              <a:t>指导语</a:t>
            </a:r>
            <a:r>
              <a:rPr lang="en-US" altLang="zh-CN" sz="2000" dirty="0" smtClean="0">
                <a:latin typeface="仿宋" panose="02010609060101010101" pitchFamily="49" charset="-122"/>
                <a:ea typeface="仿宋" panose="02010609060101010101" pitchFamily="49" charset="-122"/>
              </a:rPr>
              <a:t>block</a:t>
            </a:r>
            <a:r>
              <a:rPr lang="zh-CN" altLang="en-US" sz="2000" dirty="0" smtClean="0">
                <a:latin typeface="仿宋" panose="02010609060101010101" pitchFamily="49" charset="-122"/>
                <a:ea typeface="仿宋" panose="02010609060101010101" pitchFamily="49" charset="-122"/>
              </a:rPr>
              <a:t>，奇偶数判断</a:t>
            </a:r>
            <a:r>
              <a:rPr lang="en-US" altLang="zh-CN" sz="2000" dirty="0" smtClean="0">
                <a:latin typeface="仿宋" panose="02010609060101010101" pitchFamily="49" charset="-122"/>
                <a:ea typeface="仿宋" panose="02010609060101010101" pitchFamily="49" charset="-122"/>
              </a:rPr>
              <a:t>block</a:t>
            </a:r>
          </a:p>
          <a:p>
            <a:pPr>
              <a:lnSpc>
                <a:spcPct val="150000"/>
              </a:lnSpc>
            </a:pPr>
            <a:r>
              <a:rPr lang="zh-CN" altLang="en-US" sz="2000" dirty="0" smtClean="0">
                <a:latin typeface="仿宋" panose="02010609060101010101" pitchFamily="49" charset="-122"/>
                <a:ea typeface="仿宋" panose="02010609060101010101" pitchFamily="49" charset="-122"/>
              </a:rPr>
              <a:t>定义实验（</a:t>
            </a:r>
            <a:r>
              <a:rPr lang="en-US" altLang="zh-CN" sz="2000" dirty="0" smtClean="0">
                <a:latin typeface="仿宋" panose="02010609060101010101" pitchFamily="49" charset="-122"/>
                <a:ea typeface="仿宋" panose="02010609060101010101" pitchFamily="49" charset="-122"/>
              </a:rPr>
              <a:t>1 experiment</a:t>
            </a:r>
            <a:r>
              <a:rPr lang="zh-CN" altLang="en-US" sz="2000" dirty="0" smtClean="0">
                <a:latin typeface="仿宋" panose="02010609060101010101" pitchFamily="49" charset="-122"/>
                <a:ea typeface="仿宋" panose="02010609060101010101" pitchFamily="49" charset="-122"/>
              </a:rPr>
              <a:t>）：奇偶判断实验。</a:t>
            </a:r>
            <a:endParaRPr lang="en-US" altLang="zh-CN" sz="2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530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爱之再回味</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fontScale="92500"/>
          </a:bodyPr>
          <a:lstStyle/>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小作业（个人单独完成）：</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l"/>
            </a:pPr>
            <a:r>
              <a:rPr lang="zh-CN" altLang="en-US" sz="2400" dirty="0" smtClean="0">
                <a:latin typeface="仿宋" panose="02010609060101010101" pitchFamily="49" charset="-122"/>
                <a:ea typeface="仿宋" panose="02010609060101010101" pitchFamily="49" charset="-122"/>
              </a:rPr>
              <a:t>申请</a:t>
            </a:r>
            <a:r>
              <a:rPr lang="en-US" altLang="zh-CN" sz="2400" dirty="0" smtClean="0">
                <a:latin typeface="仿宋" panose="02010609060101010101" pitchFamily="49" charset="-122"/>
                <a:ea typeface="仿宋" panose="02010609060101010101" pitchFamily="49" charset="-122"/>
              </a:rPr>
              <a:t>Github</a:t>
            </a:r>
            <a:r>
              <a:rPr lang="zh-CN" altLang="en-US" sz="2400" dirty="0" smtClean="0">
                <a:latin typeface="仿宋" panose="02010609060101010101" pitchFamily="49" charset="-122"/>
                <a:ea typeface="仿宋" panose="02010609060101010101" pitchFamily="49" charset="-122"/>
              </a:rPr>
              <a:t>账号，并</a:t>
            </a:r>
            <a:r>
              <a:rPr lang="en-US" altLang="zh-CN" sz="2400" dirty="0" smtClean="0">
                <a:latin typeface="仿宋" panose="02010609060101010101" pitchFamily="49" charset="-122"/>
                <a:ea typeface="仿宋" panose="02010609060101010101" pitchFamily="49" charset="-122"/>
              </a:rPr>
              <a:t>Fork</a:t>
            </a:r>
            <a:r>
              <a:rPr lang="zh-CN" altLang="en-US" sz="2400" dirty="0" smtClean="0">
                <a:latin typeface="仿宋" panose="02010609060101010101" pitchFamily="49" charset="-122"/>
                <a:ea typeface="仿宋" panose="02010609060101010101" pitchFamily="49" charset="-122"/>
              </a:rPr>
              <a:t>项目</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Inquisit-Web-BNUPSY</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buFont typeface="Wingdings" panose="05000000000000000000" pitchFamily="2" charset="2"/>
              <a:buChar char="l"/>
            </a:pP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撰写一个</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100</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字左右的个人简介，</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pull request</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到</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master branch</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上。</a:t>
            </a: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buFont typeface="Wingdings" panose="05000000000000000000" pitchFamily="2" charset="2"/>
              <a:buChar char="l"/>
            </a:pP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根据今天的程序代码，修改成颜色</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Stroop</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效应的实验程序，并在下周三之前提交。</a:t>
            </a: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buFont typeface="Wingdings" panose="05000000000000000000" pitchFamily="2" charset="2"/>
              <a:buChar char="l"/>
            </a:pP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buFont typeface="Wingdings" panose="05000000000000000000" pitchFamily="2" charset="2"/>
              <a:buChar char="Ø"/>
            </a:pP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答疑：每周二下午</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2:00-5:00</a:t>
            </a: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，后主楼</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1519</a:t>
            </a:r>
          </a:p>
          <a:p>
            <a:pPr>
              <a:lnSpc>
                <a:spcPct val="150000"/>
              </a:lnSpc>
              <a:buFont typeface="Wingdings" panose="05000000000000000000" pitchFamily="2" charset="2"/>
              <a:buChar char="l"/>
            </a:pP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buFont typeface="Wingdings" panose="05000000000000000000" pitchFamily="2" charset="2"/>
              <a:buChar char="l"/>
            </a:pP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81875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如何找到我？</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endParaRPr lang="en-US" altLang="zh-CN" sz="3600" dirty="0" smtClean="0">
              <a:latin typeface="仿宋" panose="02010609060101010101" pitchFamily="49" charset="-122"/>
              <a:ea typeface="仿宋" panose="02010609060101010101" pitchFamily="49" charset="-122"/>
            </a:endParaRPr>
          </a:p>
          <a:p>
            <a:pPr algn="just">
              <a:buFont typeface="Wingdings" panose="05000000000000000000" pitchFamily="2" charset="2"/>
              <a:buChar char="Ø"/>
            </a:pPr>
            <a:r>
              <a:rPr lang="zh-CN" altLang="en-US" sz="3600" dirty="0" smtClean="0">
                <a:latin typeface="仿宋" panose="02010609060101010101" pitchFamily="49" charset="-122"/>
                <a:ea typeface="仿宋" panose="02010609060101010101" pitchFamily="49" charset="-122"/>
              </a:rPr>
              <a:t> 后主楼</a:t>
            </a:r>
            <a:r>
              <a:rPr lang="en-US" altLang="zh-CN" sz="3600" dirty="0" smtClean="0">
                <a:latin typeface="仿宋" panose="02010609060101010101" pitchFamily="49" charset="-122"/>
                <a:ea typeface="仿宋" panose="02010609060101010101" pitchFamily="49" charset="-122"/>
              </a:rPr>
              <a:t>1519</a:t>
            </a:r>
            <a:r>
              <a:rPr lang="zh-CN" altLang="en-US" sz="3600" dirty="0" smtClean="0">
                <a:latin typeface="仿宋" panose="02010609060101010101" pitchFamily="49" charset="-122"/>
                <a:ea typeface="仿宋" panose="02010609060101010101" pitchFamily="49" charset="-122"/>
              </a:rPr>
              <a:t>（欢迎上访，面对面沟通更有效）</a:t>
            </a:r>
            <a:endParaRPr lang="en-US" altLang="zh-CN" sz="3600" dirty="0" smtClean="0">
              <a:latin typeface="仿宋" panose="02010609060101010101" pitchFamily="49" charset="-122"/>
              <a:ea typeface="仿宋" panose="02010609060101010101" pitchFamily="49" charset="-122"/>
            </a:endParaRPr>
          </a:p>
          <a:p>
            <a:pPr algn="just">
              <a:buFont typeface="Wingdings" panose="05000000000000000000" pitchFamily="2" charset="2"/>
              <a:buChar char="Ø"/>
            </a:pPr>
            <a:endParaRPr lang="en-US" altLang="zh-CN" sz="3600" dirty="0">
              <a:latin typeface="仿宋" panose="02010609060101010101" pitchFamily="49" charset="-122"/>
              <a:ea typeface="仿宋" panose="02010609060101010101" pitchFamily="49" charset="-122"/>
            </a:endParaRPr>
          </a:p>
          <a:p>
            <a:pPr algn="just">
              <a:buFont typeface="Wingdings" panose="05000000000000000000" pitchFamily="2" charset="2"/>
              <a:buChar char="Ø"/>
            </a:pPr>
            <a:r>
              <a:rPr lang="en-US" altLang="zh-CN" sz="3600" dirty="0" smtClean="0">
                <a:latin typeface="仿宋" panose="02010609060101010101" pitchFamily="49" charset="-122"/>
                <a:ea typeface="仿宋" panose="02010609060101010101" pitchFamily="49" charset="-122"/>
              </a:rPr>
              <a:t>  QQ</a:t>
            </a:r>
            <a:r>
              <a:rPr lang="zh-CN" altLang="en-US" sz="3600" dirty="0" smtClean="0">
                <a:latin typeface="仿宋" panose="02010609060101010101" pitchFamily="49" charset="-122"/>
                <a:ea typeface="仿宋" panose="02010609060101010101" pitchFamily="49" charset="-122"/>
              </a:rPr>
              <a:t>：</a:t>
            </a:r>
            <a:r>
              <a:rPr lang="en-US" altLang="zh-CN" sz="3600" dirty="0" smtClean="0">
                <a:latin typeface="仿宋" panose="02010609060101010101" pitchFamily="49" charset="-122"/>
                <a:ea typeface="仿宋" panose="02010609060101010101" pitchFamily="49" charset="-122"/>
              </a:rPr>
              <a:t>754233342 </a:t>
            </a:r>
            <a:r>
              <a:rPr lang="en-US" altLang="zh-CN" sz="3600" dirty="0" smtClean="0">
                <a:latin typeface="仿宋" panose="02010609060101010101" pitchFamily="49" charset="-122"/>
                <a:ea typeface="仿宋" panose="02010609060101010101" pitchFamily="49" charset="-122"/>
              </a:rPr>
              <a:t>(</a:t>
            </a:r>
            <a:r>
              <a:rPr lang="zh-CN" altLang="en-US" sz="3600" dirty="0" smtClean="0">
                <a:latin typeface="仿宋" panose="02010609060101010101" pitchFamily="49" charset="-122"/>
                <a:ea typeface="仿宋" panose="02010609060101010101" pitchFamily="49" charset="-122"/>
              </a:rPr>
              <a:t>有空才回</a:t>
            </a:r>
            <a:r>
              <a:rPr lang="en-US" altLang="zh-CN" sz="3600" dirty="0" smtClean="0">
                <a:latin typeface="仿宋" panose="02010609060101010101" pitchFamily="49" charset="-122"/>
                <a:ea typeface="仿宋" panose="02010609060101010101" pitchFamily="49" charset="-122"/>
              </a:rPr>
              <a:t>)</a:t>
            </a:r>
          </a:p>
          <a:p>
            <a:pPr marL="0" indent="0" algn="just">
              <a:buNone/>
            </a:pPr>
            <a:endParaRPr lang="en-US" altLang="zh-CN" sz="3600" dirty="0">
              <a:latin typeface="仿宋" panose="02010609060101010101" pitchFamily="49" charset="-122"/>
              <a:ea typeface="仿宋" panose="02010609060101010101" pitchFamily="49" charset="-122"/>
            </a:endParaRPr>
          </a:p>
          <a:p>
            <a:pPr algn="just">
              <a:buFont typeface="Wingdings" panose="05000000000000000000" pitchFamily="2" charset="2"/>
              <a:buChar char="Ø"/>
            </a:pPr>
            <a:r>
              <a:rPr lang="zh-CN" altLang="en-US" sz="3600" dirty="0" smtClean="0">
                <a:latin typeface="仿宋" panose="02010609060101010101" pitchFamily="49" charset="-122"/>
                <a:ea typeface="仿宋" panose="02010609060101010101" pitchFamily="49" charset="-122"/>
              </a:rPr>
              <a:t> 手机</a:t>
            </a:r>
            <a:r>
              <a:rPr lang="en-US" altLang="zh-CN" sz="3600" dirty="0" smtClean="0">
                <a:latin typeface="仿宋" panose="02010609060101010101" pitchFamily="49" charset="-122"/>
                <a:ea typeface="仿宋" panose="02010609060101010101" pitchFamily="49" charset="-122"/>
              </a:rPr>
              <a:t>: 17710036480 (</a:t>
            </a:r>
            <a:r>
              <a:rPr lang="zh-CN" altLang="en-US" sz="3600" dirty="0" smtClean="0">
                <a:latin typeface="仿宋" panose="02010609060101010101" pitchFamily="49" charset="-122"/>
                <a:ea typeface="仿宋" panose="02010609060101010101" pitchFamily="49" charset="-122"/>
              </a:rPr>
              <a:t>有空才回</a:t>
            </a:r>
            <a:r>
              <a:rPr lang="en-US" altLang="zh-CN" sz="3600" dirty="0" smtClean="0">
                <a:latin typeface="仿宋" panose="02010609060101010101" pitchFamily="49" charset="-122"/>
                <a:ea typeface="仿宋" panose="02010609060101010101" pitchFamily="49" charset="-122"/>
              </a:rPr>
              <a:t>)</a:t>
            </a:r>
          </a:p>
          <a:p>
            <a:pPr>
              <a:buFont typeface="Wingdings" panose="05000000000000000000" pitchFamily="2" charset="2"/>
              <a:buChar char="Ø"/>
            </a:pPr>
            <a:endParaRPr lang="en-US" altLang="zh-CN" sz="3600" dirty="0">
              <a:latin typeface="方正姚体" panose="02010601030101010101" pitchFamily="2" charset="-122"/>
              <a:ea typeface="方正姚体" panose="02010601030101010101" pitchFamily="2" charset="-122"/>
            </a:endParaRPr>
          </a:p>
          <a:p>
            <a:pPr>
              <a:buFont typeface="Wingdings" panose="05000000000000000000" pitchFamily="2" charset="2"/>
              <a:buChar char="Ø"/>
            </a:pPr>
            <a:endParaRPr lang="zh-CN" altLang="en-US" sz="36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464166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课上讲什么？</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sz="3600" dirty="0" smtClean="0">
                <a:latin typeface="仿宋" panose="02010609060101010101" pitchFamily="49" charset="-122"/>
                <a:ea typeface="仿宋" panose="02010609060101010101" pitchFamily="49" charset="-122"/>
              </a:rPr>
              <a:t> 共</a:t>
            </a:r>
            <a:r>
              <a:rPr lang="en-US" altLang="zh-CN" sz="3600" dirty="0" smtClean="0">
                <a:latin typeface="仿宋" panose="02010609060101010101" pitchFamily="49" charset="-122"/>
                <a:ea typeface="仿宋" panose="02010609060101010101" pitchFamily="49" charset="-122"/>
              </a:rPr>
              <a:t>5</a:t>
            </a:r>
            <a:r>
              <a:rPr lang="zh-CN" altLang="en-US" sz="3600" dirty="0" smtClean="0">
                <a:latin typeface="仿宋" panose="02010609060101010101" pitchFamily="49" charset="-122"/>
                <a:ea typeface="仿宋" panose="02010609060101010101" pitchFamily="49" charset="-122"/>
              </a:rPr>
              <a:t>周课，</a:t>
            </a:r>
            <a:endParaRPr lang="en-US" altLang="zh-CN" sz="3600" dirty="0" smtClean="0">
              <a:latin typeface="仿宋" panose="02010609060101010101" pitchFamily="49" charset="-122"/>
              <a:ea typeface="仿宋" panose="02010609060101010101" pitchFamily="49" charset="-122"/>
            </a:endParaRPr>
          </a:p>
          <a:p>
            <a:pPr marL="0" indent="0">
              <a:buNone/>
            </a:pPr>
            <a:endParaRPr lang="zh-CN" altLang="en-US" sz="3600" dirty="0">
              <a:latin typeface="方正姚体" panose="02010601030101010101" pitchFamily="2" charset="-122"/>
              <a:ea typeface="方正姚体" panose="02010601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481633396"/>
              </p:ext>
            </p:extLst>
          </p:nvPr>
        </p:nvGraphicFramePr>
        <p:xfrm>
          <a:off x="331691" y="2476747"/>
          <a:ext cx="11752732" cy="4175066"/>
        </p:xfrm>
        <a:graphic>
          <a:graphicData uri="http://schemas.openxmlformats.org/drawingml/2006/table">
            <a:tbl>
              <a:tblPr firstRow="1" bandRow="1">
                <a:tableStyleId>{5C22544A-7EE6-4342-B048-85BDC9FD1C3A}</a:tableStyleId>
              </a:tblPr>
              <a:tblGrid>
                <a:gridCol w="851650">
                  <a:extLst>
                    <a:ext uri="{9D8B030D-6E8A-4147-A177-3AD203B41FA5}">
                      <a16:colId xmlns:a16="http://schemas.microsoft.com/office/drawing/2014/main" val="3692343734"/>
                    </a:ext>
                  </a:extLst>
                </a:gridCol>
                <a:gridCol w="2169459">
                  <a:extLst>
                    <a:ext uri="{9D8B030D-6E8A-4147-A177-3AD203B41FA5}">
                      <a16:colId xmlns:a16="http://schemas.microsoft.com/office/drawing/2014/main" val="572989613"/>
                    </a:ext>
                  </a:extLst>
                </a:gridCol>
                <a:gridCol w="2124635">
                  <a:extLst>
                    <a:ext uri="{9D8B030D-6E8A-4147-A177-3AD203B41FA5}">
                      <a16:colId xmlns:a16="http://schemas.microsoft.com/office/drawing/2014/main" val="1995009962"/>
                    </a:ext>
                  </a:extLst>
                </a:gridCol>
                <a:gridCol w="2079812">
                  <a:extLst>
                    <a:ext uri="{9D8B030D-6E8A-4147-A177-3AD203B41FA5}">
                      <a16:colId xmlns:a16="http://schemas.microsoft.com/office/drawing/2014/main" val="2146894700"/>
                    </a:ext>
                  </a:extLst>
                </a:gridCol>
                <a:gridCol w="2277035">
                  <a:extLst>
                    <a:ext uri="{9D8B030D-6E8A-4147-A177-3AD203B41FA5}">
                      <a16:colId xmlns:a16="http://schemas.microsoft.com/office/drawing/2014/main" val="2665316355"/>
                    </a:ext>
                  </a:extLst>
                </a:gridCol>
                <a:gridCol w="2250141">
                  <a:extLst>
                    <a:ext uri="{9D8B030D-6E8A-4147-A177-3AD203B41FA5}">
                      <a16:colId xmlns:a16="http://schemas.microsoft.com/office/drawing/2014/main" val="2125124765"/>
                    </a:ext>
                  </a:extLst>
                </a:gridCol>
              </a:tblGrid>
              <a:tr h="1145192">
                <a:tc>
                  <a:txBody>
                    <a:bodyPr/>
                    <a:lstStyle/>
                    <a:p>
                      <a:pPr algn="ctr"/>
                      <a:r>
                        <a:rPr lang="zh-CN" altLang="en-US" dirty="0" smtClean="0"/>
                        <a:t>时间</a:t>
                      </a:r>
                      <a:endParaRPr lang="zh-CN" altLang="en-US" dirty="0"/>
                    </a:p>
                  </a:txBody>
                  <a:tcPr anchor="ctr"/>
                </a:tc>
                <a:tc>
                  <a:txBody>
                    <a:bodyPr/>
                    <a:lstStyle/>
                    <a:p>
                      <a:pPr algn="ctr"/>
                      <a:r>
                        <a:rPr lang="zh-CN" altLang="en-US" dirty="0" smtClean="0"/>
                        <a:t>第一周</a:t>
                      </a:r>
                      <a:endParaRPr lang="zh-CN" altLang="en-US" dirty="0"/>
                    </a:p>
                  </a:txBody>
                  <a:tcPr anchor="ctr"/>
                </a:tc>
                <a:tc>
                  <a:txBody>
                    <a:bodyPr/>
                    <a:lstStyle/>
                    <a:p>
                      <a:pPr algn="ctr"/>
                      <a:r>
                        <a:rPr lang="zh-CN" altLang="en-US" dirty="0" smtClean="0"/>
                        <a:t>第二周</a:t>
                      </a:r>
                      <a:endParaRPr lang="zh-CN" altLang="en-US" dirty="0"/>
                    </a:p>
                  </a:txBody>
                  <a:tcPr anchor="ctr"/>
                </a:tc>
                <a:tc>
                  <a:txBody>
                    <a:bodyPr/>
                    <a:lstStyle/>
                    <a:p>
                      <a:pPr algn="ctr"/>
                      <a:r>
                        <a:rPr lang="zh-CN" altLang="en-US" dirty="0" smtClean="0"/>
                        <a:t>第三周</a:t>
                      </a:r>
                      <a:endParaRPr lang="zh-CN" altLang="en-US" dirty="0"/>
                    </a:p>
                  </a:txBody>
                  <a:tcPr anchor="ctr"/>
                </a:tc>
                <a:tc>
                  <a:txBody>
                    <a:bodyPr/>
                    <a:lstStyle/>
                    <a:p>
                      <a:pPr algn="ctr"/>
                      <a:r>
                        <a:rPr lang="zh-CN" altLang="en-US" dirty="0" smtClean="0"/>
                        <a:t>第四周</a:t>
                      </a:r>
                      <a:endParaRPr lang="zh-CN" altLang="en-US" dirty="0"/>
                    </a:p>
                  </a:txBody>
                  <a:tcPr anchor="ctr"/>
                </a:tc>
                <a:tc>
                  <a:txBody>
                    <a:bodyPr/>
                    <a:lstStyle/>
                    <a:p>
                      <a:pPr algn="ctr"/>
                      <a:r>
                        <a:rPr lang="zh-CN" altLang="en-US" dirty="0" smtClean="0"/>
                        <a:t>第五周</a:t>
                      </a:r>
                      <a:endParaRPr lang="zh-CN" altLang="en-US" dirty="0"/>
                    </a:p>
                  </a:txBody>
                  <a:tcPr anchor="ctr"/>
                </a:tc>
                <a:extLst>
                  <a:ext uri="{0D108BD9-81ED-4DB2-BD59-A6C34878D82A}">
                    <a16:rowId xmlns:a16="http://schemas.microsoft.com/office/drawing/2014/main" val="2785969410"/>
                  </a:ext>
                </a:extLst>
              </a:tr>
              <a:tr h="1588845">
                <a:tc rowSpan="2">
                  <a:txBody>
                    <a:bodyPr/>
                    <a:lstStyle/>
                    <a:p>
                      <a:pPr algn="ctr"/>
                      <a:r>
                        <a:rPr lang="zh-CN" altLang="en-US" b="1" dirty="0" smtClean="0">
                          <a:latin typeface="仿宋" panose="02010609060101010101" pitchFamily="49" charset="-122"/>
                          <a:ea typeface="仿宋" panose="02010609060101010101" pitchFamily="49" charset="-122"/>
                        </a:rPr>
                        <a:t>干货</a:t>
                      </a:r>
                      <a:endParaRPr lang="zh-CN" altLang="en-US" b="1"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是什么？</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长啥样？</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能干啥？</a:t>
                      </a:r>
                      <a:endParaRPr lang="en-US" altLang="zh-CN"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zh-CN" altLang="en-US" sz="1600" dirty="0" smtClean="0">
                          <a:latin typeface="仿宋" panose="02010609060101010101" pitchFamily="49" charset="-122"/>
                          <a:ea typeface="仿宋" panose="02010609060101010101" pitchFamily="49" charset="-122"/>
                        </a:rPr>
                        <a:t>指导语可以更漂亮</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正误反馈很重要</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再看看数据分析</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zh-CN" altLang="en-US" sz="1600" dirty="0" smtClean="0">
                          <a:latin typeface="仿宋" panose="02010609060101010101" pitchFamily="49" charset="-122"/>
                          <a:ea typeface="仿宋" panose="02010609060101010101" pitchFamily="49" charset="-122"/>
                        </a:rPr>
                        <a:t>图片视频也可随便玩</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让实验程序变的聪明</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网上也能收数据哦</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的老本行</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语音识别更高端</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被试分组让实验更任性</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zh-CN" altLang="en-US" sz="1600" dirty="0" smtClean="0">
                          <a:latin typeface="仿宋" panose="02010609060101010101" pitchFamily="49" charset="-122"/>
                          <a:ea typeface="仿宋" panose="02010609060101010101" pitchFamily="49" charset="-122"/>
                        </a:rPr>
                        <a:t>会点</a:t>
                      </a:r>
                      <a:r>
                        <a:rPr lang="en-US" altLang="zh-CN" sz="1600" dirty="0" smtClean="0">
                          <a:latin typeface="仿宋" panose="02010609060101010101" pitchFamily="49" charset="-122"/>
                          <a:ea typeface="仿宋" panose="02010609060101010101" pitchFamily="49" charset="-122"/>
                        </a:rPr>
                        <a:t>Python</a:t>
                      </a:r>
                      <a:r>
                        <a:rPr lang="zh-CN" altLang="en-US" sz="1600" dirty="0" smtClean="0">
                          <a:latin typeface="仿宋" panose="02010609060101010101" pitchFamily="49" charset="-122"/>
                          <a:ea typeface="仿宋" panose="02010609060101010101" pitchFamily="49" charset="-122"/>
                        </a:rPr>
                        <a:t>，吃穿不愁</a:t>
                      </a:r>
                      <a:endParaRPr lang="zh-CN" altLang="en-US" sz="1600" dirty="0">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2067447975"/>
                  </a:ext>
                </a:extLst>
              </a:tr>
              <a:tr h="1441029">
                <a:tc vMerge="1">
                  <a:txBody>
                    <a:bodyPr/>
                    <a:lstStyle/>
                    <a:p>
                      <a:pPr algn="ctr"/>
                      <a:endParaRPr lang="zh-CN" altLang="en-US" b="1"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爱的初体验：</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奇偶判断任务</a:t>
                      </a:r>
                      <a:endParaRPr lang="en-US" altLang="zh-CN"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能力小进阶：</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奇偶判断任务进阶</a:t>
                      </a:r>
                      <a:endParaRPr lang="zh-CN" altLang="en-US" sz="1600" dirty="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中级任务：心理旋转实验编程</a:t>
                      </a:r>
                      <a:endParaRPr lang="en-US" altLang="zh-CN"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 </a:t>
                      </a:r>
                      <a:r>
                        <a:rPr lang="zh-CN" altLang="en-US" sz="1600" dirty="0" smtClean="0">
                          <a:latin typeface="仿宋" panose="02010609060101010101" pitchFamily="49" charset="-122"/>
                          <a:ea typeface="仿宋" panose="02010609060101010101" pitchFamily="49" charset="-122"/>
                        </a:rPr>
                        <a:t>高级任务：</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en-US" altLang="zh-CN" sz="1600" dirty="0" smtClean="0">
                          <a:latin typeface="仿宋" panose="02010609060101010101" pitchFamily="49" charset="-122"/>
                          <a:ea typeface="仿宋" panose="02010609060101010101" pitchFamily="49" charset="-122"/>
                        </a:rPr>
                        <a:t>IAT</a:t>
                      </a:r>
                      <a:r>
                        <a:rPr lang="en-US" altLang="zh-CN" sz="1600" baseline="0" dirty="0" smtClean="0">
                          <a:latin typeface="仿宋" panose="02010609060101010101" pitchFamily="49" charset="-122"/>
                          <a:ea typeface="仿宋" panose="02010609060101010101" pitchFamily="49" charset="-122"/>
                        </a:rPr>
                        <a:t> </a:t>
                      </a:r>
                      <a:r>
                        <a:rPr lang="zh-CN" altLang="en-US" sz="1600" baseline="0" dirty="0" smtClean="0">
                          <a:latin typeface="仿宋" panose="02010609060101010101" pitchFamily="49" charset="-122"/>
                          <a:ea typeface="仿宋" panose="02010609060101010101" pitchFamily="49" charset="-122"/>
                        </a:rPr>
                        <a:t>实验编程</a:t>
                      </a:r>
                      <a:endParaRPr lang="zh-CN" altLang="en-US" sz="1600" dirty="0" smtClean="0">
                        <a:latin typeface="仿宋" panose="02010609060101010101" pitchFamily="49" charset="-122"/>
                        <a:ea typeface="仿宋" panose="02010609060101010101" pitchFamily="49" charset="-122"/>
                      </a:endParaRPr>
                    </a:p>
                  </a:txBody>
                  <a:tcPr anchor="ctr"/>
                </a:tc>
                <a:tc>
                  <a:txBody>
                    <a:bodyPr/>
                    <a:lstStyle/>
                    <a:p>
                      <a:pPr algn="l">
                        <a:lnSpc>
                          <a:spcPct val="150000"/>
                        </a:lnSpc>
                      </a:pPr>
                      <a:r>
                        <a:rPr lang="en-US" altLang="zh-CN" sz="1600" dirty="0" smtClean="0">
                          <a:latin typeface="仿宋" panose="02010609060101010101" pitchFamily="49" charset="-122"/>
                          <a:ea typeface="仿宋" panose="02010609060101010101" pitchFamily="49" charset="-122"/>
                        </a:rPr>
                        <a:t>Inquisit</a:t>
                      </a:r>
                      <a:r>
                        <a:rPr lang="en-US" altLang="zh-CN" sz="1600" baseline="0" dirty="0" smtClean="0">
                          <a:latin typeface="仿宋" panose="02010609060101010101" pitchFamily="49" charset="-122"/>
                          <a:ea typeface="仿宋" panose="02010609060101010101" pitchFamily="49" charset="-122"/>
                        </a:rPr>
                        <a:t> </a:t>
                      </a:r>
                      <a:r>
                        <a:rPr lang="zh-CN" altLang="en-US" sz="1600" baseline="0" dirty="0" smtClean="0">
                          <a:latin typeface="仿宋" panose="02010609060101010101" pitchFamily="49" charset="-122"/>
                          <a:ea typeface="仿宋" panose="02010609060101010101" pitchFamily="49" charset="-122"/>
                        </a:rPr>
                        <a:t>高手养成：</a:t>
                      </a:r>
                      <a:r>
                        <a:rPr lang="zh-CN" altLang="en-US" sz="1600" dirty="0" smtClean="0">
                          <a:latin typeface="仿宋" panose="02010609060101010101" pitchFamily="49" charset="-122"/>
                          <a:ea typeface="仿宋" panose="02010609060101010101" pitchFamily="49" charset="-122"/>
                        </a:rPr>
                        <a:t>用</a:t>
                      </a:r>
                      <a:r>
                        <a:rPr lang="en-US" altLang="zh-CN" sz="1600" dirty="0" smtClean="0">
                          <a:latin typeface="仿宋" panose="02010609060101010101" pitchFamily="49" charset="-122"/>
                          <a:ea typeface="仿宋" panose="02010609060101010101" pitchFamily="49" charset="-122"/>
                        </a:rPr>
                        <a:t>Python</a:t>
                      </a:r>
                      <a:r>
                        <a:rPr lang="zh-CN" altLang="en-US" sz="1600" dirty="0" smtClean="0">
                          <a:latin typeface="仿宋" panose="02010609060101010101" pitchFamily="49" charset="-122"/>
                          <a:ea typeface="仿宋" panose="02010609060101010101" pitchFamily="49" charset="-122"/>
                        </a:rPr>
                        <a:t>准备刺激</a:t>
                      </a:r>
                      <a:endParaRPr lang="en-US" altLang="zh-CN" sz="1600" dirty="0" smtClean="0">
                        <a:latin typeface="仿宋" panose="02010609060101010101" pitchFamily="49" charset="-122"/>
                        <a:ea typeface="仿宋" panose="02010609060101010101" pitchFamily="49" charset="-122"/>
                      </a:endParaRPr>
                    </a:p>
                    <a:p>
                      <a:pPr algn="l">
                        <a:lnSpc>
                          <a:spcPct val="150000"/>
                        </a:lnSpc>
                      </a:pPr>
                      <a:r>
                        <a:rPr lang="zh-CN" altLang="en-US" sz="1600" dirty="0" smtClean="0">
                          <a:latin typeface="仿宋" panose="02010609060101010101" pitchFamily="49" charset="-122"/>
                          <a:ea typeface="仿宋" panose="02010609060101010101" pitchFamily="49" charset="-122"/>
                        </a:rPr>
                        <a:t>用</a:t>
                      </a:r>
                      <a:r>
                        <a:rPr lang="en-US" altLang="zh-CN" sz="1600" dirty="0" smtClean="0">
                          <a:latin typeface="仿宋" panose="02010609060101010101" pitchFamily="49" charset="-122"/>
                          <a:ea typeface="仿宋" panose="02010609060101010101" pitchFamily="49" charset="-122"/>
                        </a:rPr>
                        <a:t>Python</a:t>
                      </a:r>
                      <a:r>
                        <a:rPr lang="zh-CN" altLang="en-US" sz="1600" dirty="0" smtClean="0">
                          <a:latin typeface="仿宋" panose="02010609060101010101" pitchFamily="49" charset="-122"/>
                          <a:ea typeface="仿宋" panose="02010609060101010101" pitchFamily="49" charset="-122"/>
                        </a:rPr>
                        <a:t>写程序代码</a:t>
                      </a:r>
                      <a:endParaRPr lang="zh-CN" altLang="en-US" sz="1600" dirty="0">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3728064137"/>
                  </a:ext>
                </a:extLst>
              </a:tr>
            </a:tbl>
          </a:graphicData>
        </a:graphic>
      </p:graphicFrame>
    </p:spTree>
    <p:extLst>
      <p:ext uri="{BB962C8B-B14F-4D97-AF65-F5344CB8AC3E}">
        <p14:creationId xmlns:p14="http://schemas.microsoft.com/office/powerpoint/2010/main" val="72049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课下练什么？</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 五个小作业，两个大作业</a:t>
            </a:r>
            <a:endParaRPr lang="en-US" altLang="zh-CN" dirty="0" smtClean="0">
              <a:latin typeface="仿宋" panose="02010609060101010101" pitchFamily="49" charset="-122"/>
              <a:ea typeface="仿宋" panose="02010609060101010101" pitchFamily="49" charset="-122"/>
            </a:endParaRPr>
          </a:p>
          <a:p>
            <a:pPr algn="just">
              <a:buFont typeface="Wingdings" panose="05000000000000000000" pitchFamily="2" charset="2"/>
              <a:buChar char="Ø"/>
            </a:pPr>
            <a:endParaRPr lang="en-US" altLang="zh-CN" dirty="0" smtClean="0">
              <a:latin typeface="仿宋" panose="02010609060101010101" pitchFamily="49" charset="-122"/>
              <a:ea typeface="仿宋" panose="02010609060101010101" pitchFamily="49" charset="-122"/>
            </a:endParaRPr>
          </a:p>
          <a:p>
            <a:pPr algn="just"/>
            <a:r>
              <a:rPr lang="zh-CN" altLang="en-US" dirty="0" smtClean="0">
                <a:latin typeface="仿宋" panose="02010609060101010101" pitchFamily="49" charset="-122"/>
                <a:ea typeface="仿宋" panose="02010609060101010101" pitchFamily="49" charset="-122"/>
              </a:rPr>
              <a:t>五个小作业当堂布置，每下周上三晚</a:t>
            </a:r>
            <a:r>
              <a:rPr lang="en-US" altLang="zh-CN" dirty="0" smtClean="0">
                <a:latin typeface="仿宋" panose="02010609060101010101" pitchFamily="49" charset="-122"/>
                <a:ea typeface="仿宋" panose="02010609060101010101" pitchFamily="49" charset="-122"/>
              </a:rPr>
              <a:t>12:00</a:t>
            </a:r>
            <a:r>
              <a:rPr lang="zh-CN" altLang="en-US" dirty="0" smtClean="0">
                <a:latin typeface="仿宋" panose="02010609060101010101" pitchFamily="49" charset="-122"/>
                <a:ea typeface="仿宋" panose="02010609060101010101" pitchFamily="49" charset="-122"/>
              </a:rPr>
              <a:t>前提交，过期不候！</a:t>
            </a:r>
            <a:endParaRPr lang="en-US" altLang="zh-CN" dirty="0" smtClean="0">
              <a:latin typeface="仿宋" panose="02010609060101010101" pitchFamily="49" charset="-122"/>
              <a:ea typeface="仿宋" panose="02010609060101010101" pitchFamily="49" charset="-122"/>
            </a:endParaRPr>
          </a:p>
          <a:p>
            <a:pPr algn="just"/>
            <a:endParaRPr lang="en-US" altLang="zh-CN" dirty="0">
              <a:latin typeface="仿宋" panose="02010609060101010101" pitchFamily="49" charset="-122"/>
              <a:ea typeface="仿宋" panose="02010609060101010101" pitchFamily="49" charset="-122"/>
            </a:endParaRPr>
          </a:p>
          <a:p>
            <a:pPr algn="just"/>
            <a:r>
              <a:rPr lang="zh-CN" altLang="en-US" dirty="0" smtClean="0">
                <a:latin typeface="仿宋" panose="02010609060101010101" pitchFamily="49" charset="-122"/>
                <a:ea typeface="仿宋" panose="02010609060101010101" pitchFamily="49" charset="-122"/>
              </a:rPr>
              <a:t>大作业</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：找一篇</a:t>
            </a:r>
            <a:r>
              <a:rPr lang="en-US" altLang="zh-CN" dirty="0" smtClean="0">
                <a:latin typeface="仿宋" panose="02010609060101010101" pitchFamily="49" charset="-122"/>
                <a:ea typeface="仿宋" panose="02010609060101010101" pitchFamily="49" charset="-122"/>
              </a:rPr>
              <a:t>Q2</a:t>
            </a:r>
            <a:r>
              <a:rPr lang="zh-CN" altLang="en-US" dirty="0" smtClean="0">
                <a:latin typeface="仿宋" panose="02010609060101010101" pitchFamily="49" charset="-122"/>
                <a:ea typeface="仿宋" panose="02010609060101010101" pitchFamily="49" charset="-122"/>
              </a:rPr>
              <a:t>区以上的英文文献，重现实验程序。</a:t>
            </a:r>
            <a:endParaRPr lang="en-US" altLang="zh-CN" dirty="0" smtClean="0">
              <a:latin typeface="仿宋" panose="02010609060101010101" pitchFamily="49" charset="-122"/>
              <a:ea typeface="仿宋" panose="02010609060101010101" pitchFamily="49" charset="-122"/>
            </a:endParaRPr>
          </a:p>
          <a:p>
            <a:pPr algn="just"/>
            <a:endParaRPr lang="en-US" altLang="zh-CN" dirty="0">
              <a:latin typeface="仿宋" panose="02010609060101010101" pitchFamily="49" charset="-122"/>
              <a:ea typeface="仿宋" panose="02010609060101010101" pitchFamily="49" charset="-122"/>
            </a:endParaRPr>
          </a:p>
          <a:p>
            <a:pPr algn="just"/>
            <a:r>
              <a:rPr lang="zh-CN" altLang="en-US" dirty="0" smtClean="0">
                <a:latin typeface="仿宋" panose="02010609060101010101" pitchFamily="49" charset="-122"/>
                <a:ea typeface="仿宋" panose="02010609060101010101" pitchFamily="49" charset="-122"/>
              </a:rPr>
              <a:t>大作业</a:t>
            </a:r>
            <a:r>
              <a:rPr lang="en-US" altLang="zh-CN" dirty="0" smtClean="0">
                <a:latin typeface="仿宋" panose="02010609060101010101" pitchFamily="49" charset="-122"/>
                <a:ea typeface="仿宋" panose="02010609060101010101" pitchFamily="49" charset="-122"/>
              </a:rPr>
              <a:t>2: 15</a:t>
            </a:r>
            <a:r>
              <a:rPr lang="zh-CN" altLang="en-US" dirty="0" smtClean="0">
                <a:latin typeface="仿宋" panose="02010609060101010101" pitchFamily="49" charset="-122"/>
                <a:ea typeface="仿宋" panose="02010609060101010101" pitchFamily="49" charset="-122"/>
              </a:rPr>
              <a:t>道课题，分小组完成，撰写实验介绍和实验程序。</a:t>
            </a:r>
            <a:endParaRPr lang="en-US" altLang="zh-CN" dirty="0" smtClean="0">
              <a:latin typeface="仿宋" panose="02010609060101010101" pitchFamily="49" charset="-122"/>
              <a:ea typeface="仿宋" panose="02010609060101010101" pitchFamily="49" charset="-122"/>
            </a:endParaRPr>
          </a:p>
          <a:p>
            <a:pPr marL="0" indent="0">
              <a:buNone/>
            </a:pPr>
            <a:endParaRPr lang="zh-CN" altLang="en-US"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884104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参考书和学习资源</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 </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2"/>
              </a:rPr>
              <a:t>https://github.com/jellyfishfree/Inquisit-Web-BNUPSY</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配套</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pPr algn="just">
              <a:buFont typeface="Wingdings" panose="05000000000000000000" pitchFamily="2" charset="2"/>
              <a:buChar char="Ø"/>
            </a:pP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algn="just">
              <a:buFont typeface="Wingdings" panose="05000000000000000000" pitchFamily="2" charset="2"/>
              <a:buChar char="Ø"/>
            </a:pP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心理学实验软件</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Inquisit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教程</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冯成志，北京大学出版社</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algn="just">
              <a:buFont typeface="Wingdings" panose="05000000000000000000" pitchFamily="2" charset="2"/>
              <a:buChar char="Ø"/>
            </a:pP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pPr algn="just">
              <a:buFont typeface="Wingdings" panose="05000000000000000000" pitchFamily="2" charset="2"/>
              <a:buChar char="Ø"/>
            </a:pPr>
            <a:r>
              <a:rPr lang="en-US" altLang="zh-CN" dirty="0" smtClean="0">
                <a:latin typeface="仿宋" panose="02010609060101010101" pitchFamily="49" charset="-122"/>
                <a:ea typeface="仿宋" panose="02010609060101010101" pitchFamily="49" charset="-122"/>
              </a:rPr>
              <a:t> </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3"/>
              </a:rPr>
              <a:t>http://www.millisecond.com/download/library/</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宝库，需翻墙</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endParaRPr lang="zh-CN" altLang="en-US"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4142993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方正姚体" panose="02010601030101010101" pitchFamily="2" charset="-122"/>
                <a:ea typeface="方正姚体" panose="02010601030101010101" pitchFamily="2" charset="-122"/>
              </a:rPr>
              <a:t>Inquisit</a:t>
            </a:r>
            <a:r>
              <a:rPr lang="zh-CN" altLang="en-US" sz="5400" dirty="0" smtClean="0">
                <a:latin typeface="方正姚体" panose="02010601030101010101" pitchFamily="2" charset="-122"/>
                <a:ea typeface="方正姚体" panose="02010601030101010101" pitchFamily="2" charset="-122"/>
              </a:rPr>
              <a:t>专家的工具包</a:t>
            </a:r>
            <a:endParaRPr lang="zh-CN" altLang="en-US" sz="5400"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p:txBody>
          <a:bodyPr>
            <a:normAutofit fontScale="92500" lnSpcReduction="20000"/>
          </a:bodyPr>
          <a:lstStyle/>
          <a:p>
            <a:pPr algn="just">
              <a:lnSpc>
                <a:spcPct val="150000"/>
              </a:lnSpc>
              <a:buFont typeface="Wingdings" panose="05000000000000000000" pitchFamily="2" charset="2"/>
              <a:buChar char="Ø"/>
            </a:pPr>
            <a:r>
              <a:rPr lang="zh-CN" altLang="en-US" dirty="0">
                <a:latin typeface="仿宋" panose="02010609060101010101" pitchFamily="49" charset="-122"/>
                <a:ea typeface="仿宋" panose="02010609060101010101" pitchFamily="49" charset="-122"/>
              </a:rPr>
              <a:t> </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Github</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（代码版本管理</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&amp;</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代码托管平台，互动性极佳）</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r>
            <a:b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b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网址：</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3"/>
              </a:rPr>
              <a:t>www.github.com</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客户端：</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4"/>
              </a:rPr>
              <a:t>https://desktop.github.com</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buFont typeface="Wingdings" panose="05000000000000000000" pitchFamily="2" charset="2"/>
              <a:buChar char="Ø"/>
            </a:pP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Atom</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Github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御用编辑器，支持多种语言兼代码补全功能）</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r>
            <a:b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b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网址：</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5"/>
              </a:rPr>
              <a:t>https://atom.io/</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buFont typeface="Wingdings" panose="05000000000000000000" pitchFamily="2" charset="2"/>
              <a:buChar char="Ø"/>
            </a:pP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Inquisit Lab 4.4</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（我们的主战场</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包括</a:t>
            </a:r>
            <a:r>
              <a:rPr lang="en-US" altLang="zh-CN" dirty="0">
                <a:latin typeface="Times New Roman" panose="02020603050405020304" pitchFamily="18" charset="0"/>
                <a:ea typeface="仿宋" panose="02010609060101010101" pitchFamily="49" charset="-122"/>
                <a:cs typeface="Times New Roman" panose="02020603050405020304" pitchFamily="18" charset="0"/>
              </a:rPr>
              <a:t>W</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indows</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版和</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Mac</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版）</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网址：</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hlinkClick r:id="rId6"/>
              </a:rPr>
              <a:t>http://www.millisecond.com/download</a:t>
            </a:r>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60000"/>
              </a:lnSpc>
              <a:buFont typeface="Wingdings" panose="05000000000000000000" pitchFamily="2" charset="2"/>
              <a:buChar char="Ø"/>
            </a:pP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 Lantern 3.X</a:t>
            </a:r>
            <a:r>
              <a:rPr lang="zh-CN" altLang="en-US" dirty="0" smtClean="0">
                <a:latin typeface="Times New Roman" panose="02020603050405020304" pitchFamily="18" charset="0"/>
                <a:ea typeface="仿宋" panose="02010609060101010101" pitchFamily="49" charset="-122"/>
                <a:cs typeface="Times New Roman" panose="02020603050405020304" pitchFamily="18" charset="0"/>
              </a:rPr>
              <a:t>（跨过长城，寻找广阔的天空）</a:t>
            </a:r>
            <a:endParaRPr lang="en-US" altLang="zh-CN" dirty="0" smtClean="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endParaRPr lang="zh-CN" altLang="en-US"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307668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为什么学习 </a:t>
            </a:r>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编程</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b="1" dirty="0" smtClean="0">
                <a:latin typeface="仿宋" panose="02010609060101010101" pitchFamily="49" charset="-122"/>
                <a:ea typeface="仿宋" panose="02010609060101010101" pitchFamily="49" charset="-122"/>
              </a:rPr>
              <a:t>1.1 Inquisit </a:t>
            </a:r>
            <a:r>
              <a:rPr lang="zh-CN" altLang="en-US" b="1" dirty="0" smtClean="0">
                <a:latin typeface="仿宋" panose="02010609060101010101" pitchFamily="49" charset="-122"/>
                <a:ea typeface="仿宋" panose="02010609060101010101" pitchFamily="49" charset="-122"/>
              </a:rPr>
              <a:t>是什么？</a:t>
            </a:r>
            <a:endParaRPr lang="en-US" altLang="zh-CN" dirty="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en-US" altLang="zh-CN" dirty="0" smtClean="0">
                <a:latin typeface="仿宋" panose="02010609060101010101" pitchFamily="49" charset="-122"/>
                <a:ea typeface="仿宋" panose="02010609060101010101" pitchFamily="49" charset="-122"/>
              </a:rPr>
              <a:t>Inquisit Lab</a:t>
            </a:r>
            <a:r>
              <a:rPr lang="zh-CN" altLang="en-US" dirty="0" smtClean="0">
                <a:latin typeface="仿宋" panose="02010609060101010101" pitchFamily="49" charset="-122"/>
                <a:ea typeface="仿宋" panose="02010609060101010101" pitchFamily="49" charset="-122"/>
              </a:rPr>
              <a:t>是由 </a:t>
            </a:r>
            <a:r>
              <a:rPr lang="en-US" altLang="zh-CN" dirty="0" smtClean="0">
                <a:latin typeface="仿宋" panose="02010609060101010101" pitchFamily="49" charset="-122"/>
                <a:ea typeface="仿宋" panose="02010609060101010101" pitchFamily="49" charset="-122"/>
              </a:rPr>
              <a:t>Millisecond Software </a:t>
            </a:r>
            <a:r>
              <a:rPr lang="zh-CN" altLang="en-US" dirty="0" smtClean="0">
                <a:latin typeface="仿宋" panose="02010609060101010101" pitchFamily="49" charset="-122"/>
                <a:ea typeface="仿宋" panose="02010609060101010101" pitchFamily="49" charset="-122"/>
              </a:rPr>
              <a:t>公司开发的一款用于心理测量和实验的生成软件，通过调用现成的实验脚本或自行编程可有效执行广泛的心理学测量及实验。</a:t>
            </a:r>
            <a:endParaRPr lang="en-US" altLang="zh-CN" dirty="0" smtClean="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当前心理学院购买了</a:t>
            </a:r>
            <a:r>
              <a:rPr lang="en-US" altLang="zh-CN" dirty="0" smtClean="0">
                <a:latin typeface="仿宋" panose="02010609060101010101" pitchFamily="49" charset="-122"/>
                <a:ea typeface="仿宋" panose="02010609060101010101" pitchFamily="49" charset="-122"/>
              </a:rPr>
              <a:t>Inquisit Lab 4.X Department</a:t>
            </a:r>
            <a:r>
              <a:rPr lang="zh-CN" altLang="en-US" dirty="0" smtClean="0">
                <a:latin typeface="仿宋" panose="02010609060101010101" pitchFamily="49" charset="-122"/>
                <a:ea typeface="仿宋" panose="02010609060101010101" pitchFamily="49" charset="-122"/>
              </a:rPr>
              <a:t>版本的永久版权，可免费供大家使用，但切勿外传。</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85981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方正姚体" panose="02010601030101010101" pitchFamily="2" charset="-122"/>
                <a:ea typeface="方正姚体" panose="02010601030101010101" pitchFamily="2" charset="-122"/>
              </a:rPr>
              <a:t>为什么学习 </a:t>
            </a:r>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编程</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b="1" dirty="0" smtClean="0">
                <a:latin typeface="仿宋" panose="02010609060101010101" pitchFamily="49" charset="-122"/>
                <a:ea typeface="仿宋" panose="02010609060101010101" pitchFamily="49" charset="-122"/>
              </a:rPr>
              <a:t>1.2 Inquisit </a:t>
            </a:r>
            <a:r>
              <a:rPr lang="zh-CN" altLang="en-US" b="1" dirty="0" smtClean="0">
                <a:latin typeface="仿宋" panose="02010609060101010101" pitchFamily="49" charset="-122"/>
                <a:ea typeface="仿宋" panose="02010609060101010101" pitchFamily="49" charset="-122"/>
              </a:rPr>
              <a:t>与同类软件的比较？</a:t>
            </a:r>
            <a:endParaRPr lang="en-US" altLang="zh-CN" dirty="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en-US" dirty="0" smtClean="0">
                <a:latin typeface="仿宋" panose="02010609060101010101" pitchFamily="49" charset="-122"/>
                <a:ea typeface="仿宋" panose="02010609060101010101" pitchFamily="49" charset="-122"/>
              </a:rPr>
              <a:t>目前，国内心理学实验生成软件最常用的有</a:t>
            </a:r>
            <a:r>
              <a:rPr lang="en-US" altLang="zh-CN" dirty="0" smtClean="0">
                <a:latin typeface="仿宋" panose="02010609060101010101" pitchFamily="49" charset="-122"/>
                <a:ea typeface="仿宋" panose="02010609060101010101" pitchFamily="49" charset="-122"/>
              </a:rPr>
              <a:t>E-prime</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DMDX</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Inquisit</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SuperLab</a:t>
            </a:r>
            <a:r>
              <a:rPr lang="zh-CN" altLang="en-US" dirty="0" smtClean="0">
                <a:latin typeface="仿宋" panose="02010609060101010101" pitchFamily="49" charset="-122"/>
                <a:ea typeface="仿宋" panose="02010609060101010101" pitchFamily="49" charset="-122"/>
              </a:rPr>
              <a:t>和基于</a:t>
            </a:r>
            <a:r>
              <a:rPr lang="en-US" altLang="zh-CN" dirty="0" smtClean="0">
                <a:latin typeface="仿宋" panose="02010609060101010101" pitchFamily="49" charset="-122"/>
                <a:ea typeface="仿宋" panose="02010609060101010101" pitchFamily="49" charset="-122"/>
              </a:rPr>
              <a:t>Matlab</a:t>
            </a:r>
            <a:r>
              <a:rPr lang="zh-CN" altLang="en-US" dirty="0" smtClean="0">
                <a:latin typeface="仿宋" panose="02010609060101010101" pitchFamily="49" charset="-122"/>
                <a:ea typeface="仿宋" panose="02010609060101010101" pitchFamily="49" charset="-122"/>
              </a:rPr>
              <a:t>的</a:t>
            </a:r>
            <a:r>
              <a:rPr lang="en-US" altLang="zh-CN" dirty="0" smtClean="0">
                <a:latin typeface="仿宋" panose="02010609060101010101" pitchFamily="49" charset="-122"/>
                <a:ea typeface="仿宋" panose="02010609060101010101" pitchFamily="49" charset="-122"/>
              </a:rPr>
              <a:t>Psychotoolbox</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0" indent="0">
              <a:lnSpc>
                <a:spcPct val="150000"/>
              </a:lnSpc>
              <a:buNone/>
            </a:pPr>
            <a:endParaRPr lang="zh-CN" altLang="en-US" dirty="0">
              <a:latin typeface="仿宋" panose="02010609060101010101" pitchFamily="49" charset="-122"/>
              <a:ea typeface="仿宋" panose="02010609060101010101" pitchFamily="49" charset="-122"/>
            </a:endParaRPr>
          </a:p>
        </p:txBody>
      </p:sp>
      <p:grpSp>
        <p:nvGrpSpPr>
          <p:cNvPr id="6" name="组合 5"/>
          <p:cNvGrpSpPr/>
          <p:nvPr/>
        </p:nvGrpSpPr>
        <p:grpSpPr>
          <a:xfrm>
            <a:off x="838200" y="4001294"/>
            <a:ext cx="6294957" cy="2395410"/>
            <a:chOff x="838200" y="3753004"/>
            <a:chExt cx="6294957" cy="239541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52836"/>
            <a:stretch/>
          </p:blipFill>
          <p:spPr>
            <a:xfrm>
              <a:off x="838200" y="3753004"/>
              <a:ext cx="6294957" cy="1464456"/>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70018"/>
            <a:stretch/>
          </p:blipFill>
          <p:spPr>
            <a:xfrm>
              <a:off x="838200" y="5217460"/>
              <a:ext cx="6294957" cy="930954"/>
            </a:xfrm>
            <a:prstGeom prst="rect">
              <a:avLst/>
            </a:prstGeom>
          </p:spPr>
        </p:pic>
      </p:grpSp>
      <p:cxnSp>
        <p:nvCxnSpPr>
          <p:cNvPr id="8" name="直接连接符 7"/>
          <p:cNvCxnSpPr/>
          <p:nvPr/>
        </p:nvCxnSpPr>
        <p:spPr>
          <a:xfrm flipH="1">
            <a:off x="7404847" y="4001294"/>
            <a:ext cx="26894" cy="239541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790329" y="4009387"/>
            <a:ext cx="3119718" cy="1569660"/>
          </a:xfrm>
          <a:prstGeom prst="rect">
            <a:avLst/>
          </a:prstGeom>
          <a:noFill/>
        </p:spPr>
        <p:txBody>
          <a:bodyPr wrap="square" rtlCol="0">
            <a:spAutoFit/>
          </a:bodyPr>
          <a:lstStyle/>
          <a:p>
            <a:pPr algn="just"/>
            <a:r>
              <a:rPr lang="zh-CN" altLang="en-US" sz="2400" dirty="0" smtClean="0">
                <a:latin typeface="楷体" panose="02010609060101010101" pitchFamily="49" charset="-122"/>
                <a:ea typeface="楷体" panose="02010609060101010101" pitchFamily="49" charset="-122"/>
              </a:rPr>
              <a:t>为什么</a:t>
            </a:r>
            <a:r>
              <a:rPr lang="zh-CN" altLang="en-US" sz="2400" dirty="0">
                <a:latin typeface="楷体" panose="02010609060101010101" pitchFamily="49" charset="-122"/>
                <a:ea typeface="楷体" panose="02010609060101010101" pitchFamily="49" charset="-122"/>
              </a:rPr>
              <a:t>学会</a:t>
            </a:r>
            <a:r>
              <a:rPr lang="zh-CN" altLang="en-US" sz="2400" dirty="0" smtClean="0">
                <a:latin typeface="楷体" panose="02010609060101010101" pitchFamily="49" charset="-122"/>
                <a:ea typeface="楷体" panose="02010609060101010101" pitchFamily="49" charset="-122"/>
              </a:rPr>
              <a:t>了傻瓜式的</a:t>
            </a:r>
            <a:r>
              <a:rPr lang="en-US" altLang="zh-CN" sz="2400" dirty="0" smtClean="0">
                <a:latin typeface="楷体" panose="02010609060101010101" pitchFamily="49" charset="-122"/>
                <a:ea typeface="楷体" panose="02010609060101010101" pitchFamily="49" charset="-122"/>
              </a:rPr>
              <a:t>E-prime</a:t>
            </a:r>
            <a:r>
              <a:rPr lang="zh-CN" altLang="en-US" sz="2400" dirty="0" smtClean="0">
                <a:latin typeface="楷体" panose="02010609060101010101" pitchFamily="49" charset="-122"/>
                <a:ea typeface="楷体" panose="02010609060101010101" pitchFamily="49" charset="-122"/>
              </a:rPr>
              <a:t>，还要学这劳什子的</a:t>
            </a:r>
            <a:r>
              <a:rPr lang="en-US" altLang="zh-CN" sz="2400" dirty="0" smtClean="0">
                <a:latin typeface="楷体" panose="02010609060101010101" pitchFamily="49" charset="-122"/>
                <a:ea typeface="楷体" panose="02010609060101010101" pitchFamily="49" charset="-122"/>
              </a:rPr>
              <a:t>Inquisit </a:t>
            </a:r>
            <a:r>
              <a:rPr lang="zh-CN" altLang="en-US" sz="2400" dirty="0" smtClean="0">
                <a:latin typeface="楷体" panose="02010609060101010101" pitchFamily="49" charset="-122"/>
                <a:ea typeface="楷体" panose="02010609060101010101" pitchFamily="49" charset="-122"/>
              </a:rPr>
              <a:t>编程？？？</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46998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smtClean="0">
                <a:latin typeface="Times New Roman" panose="02020603050405020304" pitchFamily="18" charset="0"/>
                <a:ea typeface="方正姚体" panose="02010601030101010101" pitchFamily="2" charset="-122"/>
                <a:cs typeface="Times New Roman" panose="02020603050405020304" pitchFamily="18" charset="0"/>
              </a:rPr>
              <a:t>Inquisit Lab</a:t>
            </a:r>
            <a:r>
              <a:rPr lang="zh-CN" altLang="en-US" sz="5400" dirty="0" smtClean="0">
                <a:latin typeface="Times New Roman" panose="02020603050405020304" pitchFamily="18" charset="0"/>
                <a:ea typeface="方正姚体" panose="02010601030101010101" pitchFamily="2" charset="-122"/>
                <a:cs typeface="Times New Roman" panose="02020603050405020304" pitchFamily="18" charset="0"/>
              </a:rPr>
              <a:t>长啥样？</a:t>
            </a:r>
            <a:endParaRPr lang="zh-CN" altLang="en-US" sz="5400" dirty="0">
              <a:latin typeface="Times New Roman" panose="02020603050405020304" pitchFamily="18" charset="0"/>
              <a:ea typeface="方正姚体" panose="02010601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仿宋" panose="02010609060101010101" pitchFamily="49" charset="-122"/>
                <a:ea typeface="仿宋" panose="02010609060101010101" pitchFamily="49" charset="-122"/>
              </a:rPr>
              <a:t>2.1 IDE </a:t>
            </a:r>
            <a:r>
              <a:rPr lang="zh-CN" altLang="en-US" dirty="0" smtClean="0">
                <a:latin typeface="仿宋" panose="02010609060101010101" pitchFamily="49" charset="-122"/>
                <a:ea typeface="仿宋" panose="02010609060101010101" pitchFamily="49" charset="-122"/>
              </a:rPr>
              <a:t>界面长</a:t>
            </a:r>
            <a:r>
              <a:rPr lang="zh-CN" altLang="en-US" dirty="0">
                <a:latin typeface="仿宋" panose="02010609060101010101" pitchFamily="49" charset="-122"/>
                <a:ea typeface="仿宋" panose="02010609060101010101" pitchFamily="49" charset="-122"/>
              </a:rPr>
              <a:t>啥</a:t>
            </a:r>
            <a:r>
              <a:rPr lang="zh-CN" altLang="en-US" dirty="0" smtClean="0">
                <a:latin typeface="仿宋" panose="02010609060101010101" pitchFamily="49" charset="-122"/>
                <a:ea typeface="仿宋" panose="02010609060101010101" pitchFamily="49" charset="-122"/>
              </a:rPr>
              <a:t>样？</a:t>
            </a:r>
            <a:endParaRPr lang="zh-CN" altLang="en-US" dirty="0">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511" t="-196" r="653"/>
          <a:stretch/>
        </p:blipFill>
        <p:spPr>
          <a:xfrm>
            <a:off x="5921828" y="1948543"/>
            <a:ext cx="5965372" cy="4767943"/>
          </a:xfrm>
          <a:prstGeom prst="rect">
            <a:avLst/>
          </a:prstGeom>
        </p:spPr>
      </p:pic>
      <p:sp>
        <p:nvSpPr>
          <p:cNvPr id="5" name="矩形 4"/>
          <p:cNvSpPr/>
          <p:nvPr/>
        </p:nvSpPr>
        <p:spPr>
          <a:xfrm>
            <a:off x="7304315" y="3320142"/>
            <a:ext cx="1730828" cy="914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脚本编辑区</a:t>
            </a:r>
            <a:endParaRPr lang="zh-CN" altLang="en-US" dirty="0"/>
          </a:p>
        </p:txBody>
      </p:sp>
      <p:sp>
        <p:nvSpPr>
          <p:cNvPr id="6" name="矩形 5"/>
          <p:cNvSpPr/>
          <p:nvPr/>
        </p:nvSpPr>
        <p:spPr>
          <a:xfrm>
            <a:off x="10156372" y="3422794"/>
            <a:ext cx="1545771" cy="914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对象浏览区</a:t>
            </a:r>
            <a:endParaRPr lang="zh-CN" altLang="en-US" dirty="0"/>
          </a:p>
        </p:txBody>
      </p:sp>
      <p:sp>
        <p:nvSpPr>
          <p:cNvPr id="7" name="矩形 6"/>
          <p:cNvSpPr/>
          <p:nvPr/>
        </p:nvSpPr>
        <p:spPr>
          <a:xfrm>
            <a:off x="8169729" y="5262563"/>
            <a:ext cx="1730828" cy="914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程序互动</a:t>
            </a:r>
            <a:r>
              <a:rPr lang="zh-CN" altLang="en-US" dirty="0"/>
              <a:t>区</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 y="2902403"/>
            <a:ext cx="5267325" cy="857250"/>
          </a:xfrm>
          <a:prstGeom prst="rect">
            <a:avLst/>
          </a:prstGeom>
        </p:spPr>
      </p:pic>
      <p:sp>
        <p:nvSpPr>
          <p:cNvPr id="9" name="文本框 8"/>
          <p:cNvSpPr txBox="1"/>
          <p:nvPr/>
        </p:nvSpPr>
        <p:spPr>
          <a:xfrm>
            <a:off x="1426029" y="4702629"/>
            <a:ext cx="2125903" cy="769441"/>
          </a:xfrm>
          <a:prstGeom prst="rect">
            <a:avLst/>
          </a:prstGeom>
          <a:noFill/>
        </p:spPr>
        <p:txBody>
          <a:bodyPr wrap="none" rtlCol="0">
            <a:spAutoFit/>
          </a:bodyPr>
          <a:lstStyle/>
          <a:p>
            <a:r>
              <a:rPr lang="en-US" altLang="zh-CN" sz="4400" dirty="0" smtClean="0">
                <a:latin typeface="Agency FB" panose="020B0503020202020204" pitchFamily="34" charset="0"/>
                <a:cs typeface="Times New Roman" panose="02020603050405020304" pitchFamily="18" charset="0"/>
              </a:rPr>
              <a:t>Let’s try it!</a:t>
            </a:r>
            <a:endParaRPr lang="zh-CN" altLang="en-US" sz="4400" dirty="0">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2030428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1152</Words>
  <Application>Microsoft Office PowerPoint</Application>
  <PresentationFormat>宽屏</PresentationFormat>
  <Paragraphs>157</Paragraphs>
  <Slides>15</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等线 Light</vt:lpstr>
      <vt:lpstr>方正姚体</vt:lpstr>
      <vt:lpstr>仿宋</vt:lpstr>
      <vt:lpstr>楷体</vt:lpstr>
      <vt:lpstr>Agency FB</vt:lpstr>
      <vt:lpstr>Arial</vt:lpstr>
      <vt:lpstr>Times New Roman</vt:lpstr>
      <vt:lpstr>Wingdings</vt:lpstr>
      <vt:lpstr>Office 主题​​</vt:lpstr>
      <vt:lpstr>心理学实验编程之Inquisit篇</vt:lpstr>
      <vt:lpstr>如何找到我？</vt:lpstr>
      <vt:lpstr>课上讲什么？</vt:lpstr>
      <vt:lpstr>课下练什么？</vt:lpstr>
      <vt:lpstr>参考书和学习资源</vt:lpstr>
      <vt:lpstr>Inquisit专家的工具包</vt:lpstr>
      <vt:lpstr>为什么学习 Inquisit 编程</vt:lpstr>
      <vt:lpstr>为什么学习 Inquisit 编程</vt:lpstr>
      <vt:lpstr>Inquisit Lab长啥样？</vt:lpstr>
      <vt:lpstr>Inquisit 爱之初体验</vt:lpstr>
      <vt:lpstr>Inquisit 爱之初体验</vt:lpstr>
      <vt:lpstr>Inquisit 爱之初体验</vt:lpstr>
      <vt:lpstr>Inquisit 爱之初体验</vt:lpstr>
      <vt:lpstr>Inquisit 爱之初体验</vt:lpstr>
      <vt:lpstr>Inquisit 爱之再回味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心理学</dc:title>
  <dc:creator>Cong Wei</dc:creator>
  <cp:lastModifiedBy>Cong Wei</cp:lastModifiedBy>
  <cp:revision>21</cp:revision>
  <dcterms:created xsi:type="dcterms:W3CDTF">2016-11-10T15:54:35Z</dcterms:created>
  <dcterms:modified xsi:type="dcterms:W3CDTF">2016-11-10T19:09:04Z</dcterms:modified>
</cp:coreProperties>
</file>