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DAF97"/>
    <a:srgbClr val="DECBBB"/>
    <a:srgbClr val="FB7D79"/>
    <a:srgbClr val="EB927B"/>
    <a:srgbClr val="00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1912F-E712-3685-9EF7-DCF8583AA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543F8-ACD6-7B54-E633-D3053091A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0C9A1-9498-F4A0-4C15-03425850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51126-D051-DFD8-33C0-B6BCC043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DD318-CBB6-C680-18A3-E61E2CE8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4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832E-A9B8-467C-BB30-6F3D9DAD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528E5-E847-0387-A339-A229A0CC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C6DD0-19F8-2EB6-FA83-E05F00BC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32FA7-EB4A-0CA8-1ACB-8D9C2858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5D075-75F8-A9A1-BEEB-8F41C249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26E591-BB8E-F9B9-3FF6-E174602C5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0CC9C-1044-DED9-F92A-ED246F05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1FEDE-6DD5-36B6-E17F-55DB9A65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1C0B-3C5A-F73D-6EEB-D5230E55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74363-9298-EC72-482F-07244B5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2C6D-AF1D-F615-208C-C542AA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95D47-A4AF-B464-9562-3B0B1826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C6752-A6EA-40BC-0E7C-3B5864DF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EBF37-73F5-143B-40B2-38F51063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F7D3A-4BAC-F9E4-D510-136CE777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E1852-3696-014D-1DA8-4ECC306C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DDFE-9A76-F912-CB1E-8245C5CF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1F9A3-36CD-9E04-690A-E4CDFA7F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6472D-60C6-2DF7-4426-7C94BDCE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275CB-2D68-91F5-8349-7278C30E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3777-2DAC-0947-21D6-C4350152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6E5AC-72BA-47BB-8DA6-6CCCE02F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45C49-D19B-85FB-5D0F-78127C83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E9743-C7B7-84ED-903B-EB9CF4B8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27FC1-EF26-00B0-A2C3-434843F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9DCB9-6B65-B686-4525-5E1F6355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B2A2-757F-CAA6-8102-E117BFA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DED6A-2494-51E8-4A37-358205F6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D7688-0E89-3148-7BA8-210281AD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D271E-ECD3-AA8F-CC4B-F5810B50A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365C22-CAA4-37C6-09A9-B9E7A853B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F4D6BE-274B-71BD-9316-FCF9ECBA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7522DE-B074-496B-E037-8F2F6E4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08D4A3-492E-D88D-AC6D-5F148DE4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C0135-9EE6-7CEF-A7A4-E25F896C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6079A-C0BE-FCBB-62F0-CBB01D78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DDA3C-1CC1-1460-71EC-1249522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4E04E-C7EF-CE82-F931-34C843C8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1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58F2F1-5D5B-D6B4-9CDB-A3A384AF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1F14D-A491-BAD2-93D1-EEC8B682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D8584-1E47-5B3D-DE8C-C9CEF6E1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5894-AB07-F14A-8042-B6EDEE24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10B92-E699-0EE0-58A6-D17AB6DBA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2958B-5DD8-96B7-8B73-7BF4E3D9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53709-89CE-A153-E91F-9B1FC25E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3E975-7B94-8CBF-7651-F72FE1BC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75D9E-8A3F-B323-4D8A-FA1869B2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9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7048-B002-B407-D50A-EE707407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D68F7B-CAAA-5E8E-6841-FAA11723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8170D-F8F5-95EA-DE69-1E373F53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56D8-92B8-E6D3-B8B9-07720F04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AD87A-20D7-917F-8593-5ACAA361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7232D-6209-449F-9BDA-CC128C3C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34BE71-458E-1C53-E9D6-32E5D007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6C8B-83F1-D371-BD4B-28CDD6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89448-1C9C-F6DC-D691-04254FC4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E61A-BD21-4529-B765-7D6177DD587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62AF6-03BC-3480-81DD-F816CD0B2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87425-E537-BB68-DFCF-F6E4DC3BD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56E-0897-488F-B90C-94618CE4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57D1-36DE-20D9-6333-EE3DFBBA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7000" dirty="0">
                <a:solidFill>
                  <a:srgbClr val="CDAF97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나의 마음 일지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9CBF9A-AD81-9CBA-C707-75CDF7E77397}"/>
              </a:ext>
            </a:extLst>
          </p:cNvPr>
          <p:cNvSpPr txBox="1">
            <a:spLocks/>
          </p:cNvSpPr>
          <p:nvPr/>
        </p:nvSpPr>
        <p:spPr>
          <a:xfrm>
            <a:off x="618066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000" dirty="0">
                <a:solidFill>
                  <a:srgbClr val="CDAF97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로그인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8F7EE9-471B-44AD-2507-541D8026A19F}"/>
              </a:ext>
            </a:extLst>
          </p:cNvPr>
          <p:cNvSpPr txBox="1">
            <a:spLocks/>
          </p:cNvSpPr>
          <p:nvPr/>
        </p:nvSpPr>
        <p:spPr>
          <a:xfrm>
            <a:off x="679612" y="37420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000" dirty="0">
                <a:solidFill>
                  <a:srgbClr val="CDAF97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회원가입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F09A2F3-C1E7-8A5A-639B-0D4614B96C65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39228C-3626-A98C-2F39-930F980653BD}"/>
              </a:ext>
            </a:extLst>
          </p:cNvPr>
          <p:cNvSpPr txBox="1">
            <a:spLocks/>
          </p:cNvSpPr>
          <p:nvPr/>
        </p:nvSpPr>
        <p:spPr>
          <a:xfrm>
            <a:off x="418774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000" dirty="0">
                <a:solidFill>
                  <a:srgbClr val="CDAF97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계정 설정</a:t>
            </a:r>
          </a:p>
        </p:txBody>
      </p:sp>
    </p:spTree>
    <p:extLst>
      <p:ext uri="{BB962C8B-B14F-4D97-AF65-F5344CB8AC3E}">
        <p14:creationId xmlns:p14="http://schemas.microsoft.com/office/powerpoint/2010/main" val="93190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78B43595-A3A6-242D-F36F-88FB51A9BC6C}"/>
              </a:ext>
            </a:extLst>
          </p:cNvPr>
          <p:cNvSpPr/>
          <p:nvPr/>
        </p:nvSpPr>
        <p:spPr>
          <a:xfrm>
            <a:off x="2362200" y="3513667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D96574-0C14-3846-F696-0080EDEC56C5}"/>
              </a:ext>
            </a:extLst>
          </p:cNvPr>
          <p:cNvSpPr/>
          <p:nvPr/>
        </p:nvSpPr>
        <p:spPr>
          <a:xfrm>
            <a:off x="2573869" y="3513660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F85051-CC4E-4B56-7658-C872A228BDD4}"/>
              </a:ext>
            </a:extLst>
          </p:cNvPr>
          <p:cNvSpPr/>
          <p:nvPr/>
        </p:nvSpPr>
        <p:spPr>
          <a:xfrm>
            <a:off x="2785538" y="3513667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D18BB49-D5E9-A977-DABF-9D0A55A64A81}"/>
              </a:ext>
            </a:extLst>
          </p:cNvPr>
          <p:cNvSpPr/>
          <p:nvPr/>
        </p:nvSpPr>
        <p:spPr>
          <a:xfrm>
            <a:off x="2997207" y="3513660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77FD795-F2D1-724F-349B-DC37C20F7C7E}"/>
              </a:ext>
            </a:extLst>
          </p:cNvPr>
          <p:cNvGrpSpPr/>
          <p:nvPr/>
        </p:nvGrpSpPr>
        <p:grpSpPr>
          <a:xfrm>
            <a:off x="2336807" y="1303860"/>
            <a:ext cx="804340" cy="169340"/>
            <a:chOff x="2336807" y="1303860"/>
            <a:chExt cx="804340" cy="16934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89342D-57D4-D391-8C1B-4674E2096287}"/>
                </a:ext>
              </a:extLst>
            </p:cNvPr>
            <p:cNvSpPr/>
            <p:nvPr/>
          </p:nvSpPr>
          <p:spPr>
            <a:xfrm>
              <a:off x="2336807" y="1303867"/>
              <a:ext cx="169333" cy="169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82F723A-BDDD-EC7D-8DDC-56A41464C93B}"/>
                </a:ext>
              </a:extLst>
            </p:cNvPr>
            <p:cNvSpPr/>
            <p:nvPr/>
          </p:nvSpPr>
          <p:spPr>
            <a:xfrm>
              <a:off x="2548476" y="1303860"/>
              <a:ext cx="169333" cy="1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B56DC3-D2D5-09AE-6D58-164BE39766DD}"/>
                </a:ext>
              </a:extLst>
            </p:cNvPr>
            <p:cNvSpPr/>
            <p:nvPr/>
          </p:nvSpPr>
          <p:spPr>
            <a:xfrm>
              <a:off x="2760145" y="1303867"/>
              <a:ext cx="169333" cy="1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4414379-D092-686D-7BFE-21C8BC6E4C04}"/>
                </a:ext>
              </a:extLst>
            </p:cNvPr>
            <p:cNvSpPr/>
            <p:nvPr/>
          </p:nvSpPr>
          <p:spPr>
            <a:xfrm>
              <a:off x="2971814" y="1303860"/>
              <a:ext cx="169333" cy="1693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781490BD-C24E-1AC1-D706-49EA43700930}"/>
              </a:ext>
            </a:extLst>
          </p:cNvPr>
          <p:cNvSpPr/>
          <p:nvPr/>
        </p:nvSpPr>
        <p:spPr>
          <a:xfrm>
            <a:off x="2319864" y="1964267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5475E4F-97F3-D39C-6C16-8F3B0E91218C}"/>
              </a:ext>
            </a:extLst>
          </p:cNvPr>
          <p:cNvSpPr/>
          <p:nvPr/>
        </p:nvSpPr>
        <p:spPr>
          <a:xfrm>
            <a:off x="2531533" y="1964260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4CC668-2D84-9D7B-832F-292BF8304A78}"/>
              </a:ext>
            </a:extLst>
          </p:cNvPr>
          <p:cNvSpPr/>
          <p:nvPr/>
        </p:nvSpPr>
        <p:spPr>
          <a:xfrm>
            <a:off x="2743202" y="1964267"/>
            <a:ext cx="169333" cy="169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54C94F2-46D7-E32B-806A-B87BD9667F63}"/>
              </a:ext>
            </a:extLst>
          </p:cNvPr>
          <p:cNvSpPr/>
          <p:nvPr/>
        </p:nvSpPr>
        <p:spPr>
          <a:xfrm>
            <a:off x="2954871" y="1964260"/>
            <a:ext cx="169333" cy="169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751F80D-F7A9-DD8B-96D2-085197E58B05}"/>
              </a:ext>
            </a:extLst>
          </p:cNvPr>
          <p:cNvSpPr/>
          <p:nvPr/>
        </p:nvSpPr>
        <p:spPr>
          <a:xfrm>
            <a:off x="2336807" y="2768586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218D1F7-67A0-4A21-006A-954E5864CCBA}"/>
              </a:ext>
            </a:extLst>
          </p:cNvPr>
          <p:cNvSpPr/>
          <p:nvPr/>
        </p:nvSpPr>
        <p:spPr>
          <a:xfrm>
            <a:off x="2548476" y="2768579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115B0EB-5D35-DC65-4FF6-66D2F2DE14B4}"/>
              </a:ext>
            </a:extLst>
          </p:cNvPr>
          <p:cNvSpPr/>
          <p:nvPr/>
        </p:nvSpPr>
        <p:spPr>
          <a:xfrm>
            <a:off x="2760145" y="2768586"/>
            <a:ext cx="169333" cy="1693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3DA2019-FD35-1A92-253B-82871F62C992}"/>
              </a:ext>
            </a:extLst>
          </p:cNvPr>
          <p:cNvSpPr/>
          <p:nvPr/>
        </p:nvSpPr>
        <p:spPr>
          <a:xfrm>
            <a:off x="2971814" y="2768579"/>
            <a:ext cx="169333" cy="169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57292C1-1355-28AC-ADDE-0A00B7800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853267"/>
            <a:ext cx="5435600" cy="1388533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/>
              <a:t>기쁨은 욕구가 충족되었을 때 가지는 흐뭇하고 흡족한 마음이나 느낌이며</a:t>
            </a:r>
            <a:r>
              <a:rPr lang="en-US" altLang="ko-KR" sz="1600" dirty="0"/>
              <a:t>, </a:t>
            </a:r>
            <a:r>
              <a:rPr lang="ko-KR" altLang="en-US" sz="1600" dirty="0"/>
              <a:t>기쁨의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무엇이 중요한지 기억하기 위해서</a:t>
            </a:r>
            <a:r>
              <a:rPr lang="en-US" altLang="ko-KR" sz="1600" b="1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</a:p>
          <a:p>
            <a:pPr algn="l"/>
            <a:r>
              <a:rPr lang="ko-KR" altLang="en-US" sz="1600" dirty="0"/>
              <a:t>나는 어떤 욕구가 충족되었기 때문에 기쁨을 느꼈을까요</a:t>
            </a:r>
            <a:r>
              <a:rPr lang="en-US" altLang="ko-KR" sz="1600" dirty="0"/>
              <a:t>? </a:t>
            </a:r>
            <a:r>
              <a:rPr lang="ko-KR" altLang="en-US" sz="1600" dirty="0"/>
              <a:t>그 욕구는 내게 얼마나 중요하며</a:t>
            </a:r>
            <a:r>
              <a:rPr lang="en-US" altLang="ko-KR" sz="1600" dirty="0"/>
              <a:t>, </a:t>
            </a:r>
            <a:r>
              <a:rPr lang="ko-KR" altLang="en-US" sz="1600" dirty="0"/>
              <a:t>그 이유는 무엇일까요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364920-E342-BA17-A75F-8A2FBC0EB7D1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5B4B5-13C6-4ECF-4046-84109927D1E6}"/>
              </a:ext>
            </a:extLst>
          </p:cNvPr>
          <p:cNvSpPr txBox="1"/>
          <p:nvPr/>
        </p:nvSpPr>
        <p:spPr>
          <a:xfrm>
            <a:off x="3548062" y="696954"/>
            <a:ext cx="254793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감정 설명서</a:t>
            </a:r>
            <a:endParaRPr lang="en-US" altLang="ko-KR" sz="8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>
              <a:lnSpc>
                <a:spcPts val="1000"/>
              </a:lnSpc>
            </a:pP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algn="ctr"/>
            <a:r>
              <a:rPr lang="ko-KR" altLang="en-US" sz="1200" dirty="0">
                <a:latin typeface="Niagara Engraved" panose="04020502070703030202" pitchFamily="82" charset="0"/>
                <a:ea typeface="한컴 고딕" panose="02000500000000000000" pitchFamily="2" charset="-127"/>
              </a:rPr>
              <a:t>로버트 플루치크의 감정의 바퀴</a:t>
            </a:r>
          </a:p>
        </p:txBody>
      </p:sp>
    </p:spTree>
    <p:extLst>
      <p:ext uri="{BB962C8B-B14F-4D97-AF65-F5344CB8AC3E}">
        <p14:creationId xmlns:p14="http://schemas.microsoft.com/office/powerpoint/2010/main" val="245421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784C9E8-E248-E37D-A41C-8CACED7777F2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3264E1F-10EB-05F9-9CF1-5753C7A82C57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1388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기대는 어떤 일이 원하는 대로 이루어지기를 바라는 마음이나 느낌이며</a:t>
            </a:r>
            <a:r>
              <a:rPr lang="en-US" altLang="ko-KR" sz="1600" dirty="0"/>
              <a:t>, </a:t>
            </a:r>
            <a:r>
              <a:rPr lang="ko-KR" altLang="en-US" sz="1600" dirty="0"/>
              <a:t>기대의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무언가를 소망하거나 계획하기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나는 무엇을 소망하고 있나요</a:t>
            </a:r>
            <a:r>
              <a:rPr lang="en-US" altLang="ko-KR" sz="1600" dirty="0"/>
              <a:t>? </a:t>
            </a:r>
            <a:r>
              <a:rPr lang="ko-KR" altLang="en-US" sz="1600" dirty="0"/>
              <a:t>그 일이 어떻게 이루어지기를 바라고 있나요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03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190CF52-A4CC-D95C-F5B8-EE99FEED9820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B7938A3-84D5-6EC0-11D5-98E634DB8CC9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/>
              <a:t>신뢰란</a:t>
            </a:r>
            <a:r>
              <a:rPr lang="ko-KR" altLang="en-US" sz="1600" dirty="0"/>
              <a:t> 타인의 미래 행동이 자신에게 호의적이거나</a:t>
            </a:r>
            <a:r>
              <a:rPr lang="en-US" altLang="ko-KR" sz="1600" dirty="0"/>
              <a:t>, </a:t>
            </a:r>
            <a:r>
              <a:rPr lang="ko-KR" altLang="en-US" sz="1600" dirty="0"/>
              <a:t>또는 최소한 악의적이지는 않을 가능성에 대한 기대와 믿음을 말합니다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신뢰는 상대가 어떻게 행동할 것이라는 믿음 하에 상대방의 협조를 기대하는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신뢰의 감정이 생겨나는 이유는 </a:t>
            </a:r>
            <a:r>
              <a:rPr lang="en-US" altLang="ko-KR" sz="1600" b="1" dirty="0"/>
              <a:t>“</a:t>
            </a:r>
            <a:r>
              <a:rPr lang="ko-KR" altLang="en-US" sz="1600" b="1" dirty="0"/>
              <a:t>도와주는 사람과 이어지기 위해서</a:t>
            </a:r>
            <a:r>
              <a:rPr lang="en-US" altLang="ko-KR" sz="1600" b="1" dirty="0"/>
              <a:t>”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나는 어떤 사람에게 신뢰가 생겼나요</a:t>
            </a:r>
            <a:r>
              <a:rPr lang="en-US" altLang="ko-KR" sz="1600" dirty="0"/>
              <a:t>? </a:t>
            </a:r>
            <a:r>
              <a:rPr lang="ko-KR" altLang="en-US" sz="1600" dirty="0"/>
              <a:t>그 이유는 무엇인가요</a:t>
            </a:r>
            <a:r>
              <a:rPr lang="en-US" altLang="ko-KR" sz="1600" dirty="0"/>
              <a:t>. </a:t>
            </a:r>
            <a:r>
              <a:rPr lang="ko-KR" altLang="en-US" sz="1600" dirty="0"/>
              <a:t>내가 그 사람에게 신뢰를 얻고</a:t>
            </a:r>
            <a:r>
              <a:rPr lang="en-US" altLang="ko-KR" sz="1600" dirty="0"/>
              <a:t>, </a:t>
            </a:r>
            <a:r>
              <a:rPr lang="ko-KR" altLang="en-US" sz="1600" dirty="0"/>
              <a:t>좋은 관계를 유지하려면 어떻게 해야 할까요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090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A7DB93C8-E907-2C8F-5CCF-39EFFA9B6C82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446C1DE-7DCF-4B07-4B4D-31844B9A6EC7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놀라움은 기대하지 않던 일을 겪게 될 때 느끼는 감정입니다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놀라움이 과대하면 충격에 빠지게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놀라움은 기대와 현실 간의 차이를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세상 사건에 관한 우리의 추정과 기대 사이의 </a:t>
            </a:r>
            <a:r>
              <a:rPr lang="ko-KR" altLang="en-US" sz="1600" dirty="0" err="1"/>
              <a:t>틈이자</a:t>
            </a:r>
            <a:r>
              <a:rPr lang="en-US" altLang="ko-KR" sz="1600" dirty="0"/>
              <a:t>,</a:t>
            </a:r>
            <a:r>
              <a:rPr lang="ko-KR" altLang="en-US" sz="1600" dirty="0"/>
              <a:t> 그러한 사건들이 실제로 발생되는 방식입니다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놀람의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새로운 것에 집중하게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나는 어떤 사실에 놀랐나요</a:t>
            </a:r>
            <a:r>
              <a:rPr lang="en-US" altLang="ko-KR" sz="1600" dirty="0"/>
              <a:t>? </a:t>
            </a:r>
            <a:r>
              <a:rPr lang="ko-KR" altLang="en-US" sz="1600" dirty="0"/>
              <a:t>새로운 사실은 앞으로 내게 어떤 영향을 미칠까요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37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77C4D83-AC39-79CD-3814-CDB84039B22F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B0C5DA5-D484-1F58-ACEE-FCDD2676D32C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218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슬픔은 자신</a:t>
            </a:r>
            <a:r>
              <a:rPr lang="en-US" altLang="ko-KR" sz="1600" dirty="0"/>
              <a:t>, </a:t>
            </a:r>
            <a:r>
              <a:rPr lang="ko-KR" altLang="en-US" sz="1600" dirty="0"/>
              <a:t>또는 남의 불행이나 실패의 경험</a:t>
            </a:r>
            <a:r>
              <a:rPr lang="en-US" altLang="ko-KR" sz="1600" dirty="0"/>
              <a:t>, </a:t>
            </a:r>
            <a:r>
              <a:rPr lang="ko-KR" altLang="en-US" sz="1600" dirty="0"/>
              <a:t>예측 또는 회고</a:t>
            </a:r>
            <a:r>
              <a:rPr lang="en-US" altLang="ko-KR" sz="1600" dirty="0"/>
              <a:t>(</a:t>
            </a:r>
            <a:r>
              <a:rPr lang="ko-KR" altLang="en-US" sz="1600" dirty="0"/>
              <a:t>回顧</a:t>
            </a:r>
            <a:r>
              <a:rPr lang="en-US" altLang="ko-KR" sz="1600" dirty="0"/>
              <a:t>)</a:t>
            </a:r>
            <a:r>
              <a:rPr lang="ko-KR" altLang="en-US" sz="1600" dirty="0"/>
              <a:t>를 수반한 우울한 정서를 말합니다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탈력감</a:t>
            </a:r>
            <a:r>
              <a:rPr lang="en-US" altLang="ko-KR" sz="1600" dirty="0"/>
              <a:t>, </a:t>
            </a:r>
            <a:r>
              <a:rPr lang="ko-KR" altLang="en-US" sz="1600" dirty="0"/>
              <a:t>실망감이나 좌절감을 동반하고 가슴이 맺히는 등의 신체적 감각과 함께 눈물이 나오고</a:t>
            </a:r>
            <a:r>
              <a:rPr lang="en-US" altLang="ko-KR" sz="1600" dirty="0"/>
              <a:t>, </a:t>
            </a:r>
            <a:r>
              <a:rPr lang="ko-KR" altLang="en-US" sz="1600" dirty="0"/>
              <a:t>표정이 굳어지며 의욕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행동력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운동력</a:t>
            </a:r>
            <a:r>
              <a:rPr lang="ko-KR" altLang="en-US" sz="1600" dirty="0"/>
              <a:t> 저하 등이 관찰될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슬픔의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사랑하는 것과 이어지기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내가 슬픈 이유는 무엇인가요</a:t>
            </a:r>
            <a:r>
              <a:rPr lang="en-US" altLang="ko-KR" sz="1600" dirty="0"/>
              <a:t>. </a:t>
            </a:r>
            <a:r>
              <a:rPr lang="ko-KR" altLang="en-US" sz="1600" dirty="0"/>
              <a:t>충분히 슬퍼하는 시간을 가진 다음</a:t>
            </a:r>
            <a:r>
              <a:rPr lang="en-US" altLang="ko-KR" sz="1600" dirty="0"/>
              <a:t>, </a:t>
            </a:r>
            <a:r>
              <a:rPr lang="ko-KR" altLang="en-US" sz="1600" dirty="0"/>
              <a:t>마음이 나아지려면 나는 어떻게 해야 할까요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601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DBD5EB9-E6FF-4161-5D2E-1BC2650D4C10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72FF65-A1E9-E9D9-DF02-3F22AFFDA222}"/>
              </a:ext>
            </a:extLst>
          </p:cNvPr>
          <p:cNvSpPr txBox="1">
            <a:spLocks/>
          </p:cNvSpPr>
          <p:nvPr/>
        </p:nvSpPr>
        <p:spPr>
          <a:xfrm>
            <a:off x="1244601" y="2565402"/>
            <a:ext cx="5435600" cy="1566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혐오는 어떠한 것을 미워하고 싫어하거나 꺼리고 기피하는 감정입니다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심리학에서 </a:t>
            </a:r>
            <a:r>
              <a:rPr lang="ko-KR" altLang="en-US" sz="1600" dirty="0" err="1"/>
              <a:t>혐오란</a:t>
            </a:r>
            <a:r>
              <a:rPr lang="ko-KR" altLang="en-US" sz="1600" dirty="0"/>
              <a:t> 인류가 진화하면서 터득한 감정으로</a:t>
            </a:r>
            <a:r>
              <a:rPr lang="en-US" altLang="ko-KR" sz="1600" dirty="0"/>
              <a:t>, </a:t>
            </a:r>
            <a:r>
              <a:rPr lang="ko-KR" altLang="en-US" sz="1600" dirty="0"/>
              <a:t>가까이 하면 신체적</a:t>
            </a:r>
            <a:r>
              <a:rPr lang="en-US" altLang="ko-KR" sz="1600" dirty="0"/>
              <a:t>, </a:t>
            </a:r>
            <a:r>
              <a:rPr lang="ko-KR" altLang="en-US" sz="1600" dirty="0"/>
              <a:t>사회적 병해를 입게 되는 대상을 멀리하는 감정입니다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혐오의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/>
              <a:t>해로운 것을 거부하기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내가 그 대상을 싫어하게 된 이유는 무엇일까요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92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D0CE70F-BFE7-87DE-74B8-C04FD34D57A2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38EEE60-39E7-96B4-9B40-3B937D127F1A}"/>
              </a:ext>
            </a:extLst>
          </p:cNvPr>
          <p:cNvSpPr txBox="1">
            <a:spLocks/>
          </p:cNvSpPr>
          <p:nvPr/>
        </p:nvSpPr>
        <p:spPr>
          <a:xfrm>
            <a:off x="1244601" y="2565402"/>
            <a:ext cx="5435600" cy="1591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/>
              <a:t>공포란</a:t>
            </a:r>
            <a:r>
              <a:rPr lang="ko-KR" altLang="en-US" sz="1600" dirty="0"/>
              <a:t> 특정한 대상이나 상황에 대해 나타나는 두려움을 뜻하며</a:t>
            </a:r>
            <a:r>
              <a:rPr lang="en-US" altLang="ko-KR" sz="1600" dirty="0"/>
              <a:t>, </a:t>
            </a:r>
            <a:r>
              <a:rPr lang="ko-KR" altLang="en-US" sz="1600" dirty="0"/>
              <a:t>공포의 감정이 생겨나는 이유는 </a:t>
            </a:r>
            <a:r>
              <a:rPr lang="en-US" altLang="ko-KR" sz="1600" dirty="0"/>
              <a:t>“</a:t>
            </a:r>
            <a:r>
              <a:rPr lang="ko-KR" altLang="en-US" sz="1600" b="1" dirty="0" err="1"/>
              <a:t>위험으로부터</a:t>
            </a:r>
            <a:r>
              <a:rPr lang="ko-KR" altLang="en-US" sz="1600" b="1" dirty="0"/>
              <a:t> 우리를 보호하기 위해서</a:t>
            </a:r>
            <a:r>
              <a:rPr lang="en-US" altLang="ko-KR" sz="1600" dirty="0"/>
              <a:t>”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내가 느낀 공포는 일회성인가요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지속적으로 일어나는 감정인가요</a:t>
            </a:r>
            <a:r>
              <a:rPr lang="en-US" altLang="ko-KR" sz="1600" dirty="0"/>
              <a:t>. </a:t>
            </a:r>
            <a:r>
              <a:rPr lang="ko-KR" altLang="en-US" sz="1600" dirty="0"/>
              <a:t>나는 왜 그 대상에게 공포를 느꼈을까요</a:t>
            </a:r>
            <a:r>
              <a:rPr lang="en-US" altLang="ko-KR" sz="1600" dirty="0"/>
              <a:t>. </a:t>
            </a:r>
            <a:r>
              <a:rPr lang="ko-KR" altLang="en-US" sz="1600" dirty="0"/>
              <a:t>공포를 잘 다루기 위해서는 어떻게 해야 할까요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489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26686B18-A841-C976-0FEC-65DC110D3893}"/>
              </a:ext>
            </a:extLst>
          </p:cNvPr>
          <p:cNvSpPr/>
          <p:nvPr/>
        </p:nvSpPr>
        <p:spPr>
          <a:xfrm>
            <a:off x="1803401" y="1049868"/>
            <a:ext cx="474132" cy="474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E19CE2B8-A8FD-1C36-D998-583188C6ADCA}"/>
              </a:ext>
            </a:extLst>
          </p:cNvPr>
          <p:cNvSpPr txBox="1">
            <a:spLocks/>
          </p:cNvSpPr>
          <p:nvPr/>
        </p:nvSpPr>
        <p:spPr>
          <a:xfrm>
            <a:off x="1244601" y="2565401"/>
            <a:ext cx="5435600" cy="1947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err="1"/>
              <a:t>분노란</a:t>
            </a:r>
            <a:r>
              <a:rPr lang="ko-KR" altLang="en-US" sz="1600" dirty="0"/>
              <a:t> 어떤 불만</a:t>
            </a:r>
            <a:r>
              <a:rPr lang="en-US" altLang="ko-KR" sz="1600" dirty="0"/>
              <a:t>, </a:t>
            </a:r>
            <a:r>
              <a:rPr lang="ko-KR" altLang="en-US" sz="1600" dirty="0"/>
              <a:t>불평에 대한 감정적인 반응입니다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분노는 때론 생리적인 욕구를 포함하여 자신의 욕구를 방해할 경우에 생기는 것으로 알려져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분노의 감정이 생겨나는 이유는 </a:t>
            </a:r>
            <a:r>
              <a:rPr lang="en-US" altLang="ko-KR" sz="1600" dirty="0"/>
              <a:t>”</a:t>
            </a:r>
            <a:r>
              <a:rPr lang="ko-KR" altLang="en-US" sz="1600" b="1" dirty="0"/>
              <a:t>문제에 맞서 싸우기 위해서</a:t>
            </a:r>
            <a:r>
              <a:rPr lang="en-US" altLang="ko-KR" sz="1600" dirty="0"/>
              <a:t>“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내가 분노한 이유는 무엇인가요</a:t>
            </a:r>
            <a:r>
              <a:rPr lang="en-US" altLang="ko-KR" sz="1600" dirty="0"/>
              <a:t>? </a:t>
            </a:r>
            <a:r>
              <a:rPr lang="ko-KR" altLang="en-US" sz="1600" dirty="0"/>
              <a:t>내 감정을 표현했나요</a:t>
            </a:r>
            <a:r>
              <a:rPr lang="en-US" altLang="ko-KR" sz="1600" dirty="0"/>
              <a:t>? </a:t>
            </a:r>
            <a:r>
              <a:rPr lang="ko-KR" altLang="en-US" sz="1600" dirty="0"/>
              <a:t>그렇다면 어떤 방식으로 표현했나요</a:t>
            </a:r>
            <a:r>
              <a:rPr lang="en-US" altLang="ko-KR" sz="1600" dirty="0"/>
              <a:t>. </a:t>
            </a:r>
            <a:r>
              <a:rPr lang="ko-KR" altLang="en-US" sz="1600" dirty="0"/>
              <a:t>해결하고 싶은 문제가 있었나요</a:t>
            </a:r>
            <a:r>
              <a:rPr lang="en-US" altLang="ko-KR" sz="1600" dirty="0"/>
              <a:t>. </a:t>
            </a:r>
            <a:r>
              <a:rPr lang="ko-KR" altLang="en-US" sz="1600" dirty="0"/>
              <a:t>그 문제와 맞서 싸우려면 앞으로 어떻게 해야 할까요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0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451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휴먼옛체</vt:lpstr>
      <vt:lpstr>Arial</vt:lpstr>
      <vt:lpstr>Niagara Engraved</vt:lpstr>
      <vt:lpstr>Office 테마</vt:lpstr>
      <vt:lpstr>나의 마음 일지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지연</dc:creator>
  <cp:lastModifiedBy>Blue Orange</cp:lastModifiedBy>
  <cp:revision>10</cp:revision>
  <dcterms:created xsi:type="dcterms:W3CDTF">2022-09-10T05:01:10Z</dcterms:created>
  <dcterms:modified xsi:type="dcterms:W3CDTF">2022-11-22T07:36:38Z</dcterms:modified>
</cp:coreProperties>
</file>