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66" r:id="rId2"/>
    <p:sldId id="278" r:id="rId3"/>
    <p:sldId id="272" r:id="rId4"/>
    <p:sldId id="295" r:id="rId5"/>
    <p:sldId id="296" r:id="rId6"/>
    <p:sldId id="297" r:id="rId7"/>
    <p:sldId id="299" r:id="rId8"/>
    <p:sldId id="269" r:id="rId9"/>
    <p:sldId id="301" r:id="rId10"/>
    <p:sldId id="298" r:id="rId11"/>
    <p:sldId id="302" r:id="rId12"/>
    <p:sldId id="303" r:id="rId13"/>
    <p:sldId id="305" r:id="rId14"/>
    <p:sldId id="306" r:id="rId15"/>
    <p:sldId id="261" r:id="rId16"/>
    <p:sldId id="308" r:id="rId17"/>
    <p:sldId id="309" r:id="rId18"/>
    <p:sldId id="310" r:id="rId19"/>
    <p:sldId id="267" r:id="rId20"/>
    <p:sldId id="311" r:id="rId21"/>
    <p:sldId id="312" r:id="rId22"/>
    <p:sldId id="314" r:id="rId23"/>
    <p:sldId id="315" r:id="rId24"/>
    <p:sldId id="273" r:id="rId25"/>
    <p:sldId id="316" r:id="rId26"/>
    <p:sldId id="317" r:id="rId27"/>
    <p:sldId id="274" r:id="rId28"/>
    <p:sldId id="319" r:id="rId29"/>
    <p:sldId id="321" r:id="rId30"/>
    <p:sldId id="270" r:id="rId31"/>
    <p:sldId id="294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9694"/>
    <a:srgbClr val="515151"/>
    <a:srgbClr val="8DA9FA"/>
    <a:srgbClr val="7481F5"/>
    <a:srgbClr val="C07BD4"/>
    <a:srgbClr val="FDAE76"/>
    <a:srgbClr val="C5C5C5"/>
    <a:srgbClr val="F9EA91"/>
    <a:srgbClr val="E098C5"/>
    <a:srgbClr val="9A82B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51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4651D9-9B70-4630-9D04-3B537DC727B1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B96DA-43AD-4432-A411-76DE7A7E9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676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EA28F-7368-486A-9024-BBB224E64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6F71B9-1E33-4694-8956-ACBAF5A1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7AA5F-AF5A-4338-80A0-C54B7B108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2AF388-5FBD-448C-AE42-90F002B7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A7F18-81DD-4A83-BF43-3CE52D3C8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036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F7EB6-CDB1-47D1-92E5-ECD4557CF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565D33-3E04-4E35-A2C3-E70CDD280A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4B6897-686D-4423-914C-3746302F9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EF3DB0-57E3-4663-9503-7091A3FBC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BCBBAC-B15B-4BE8-B2F7-ED52A7DD3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92EA2E-B560-4C0F-9E49-2CE895975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386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25C025-BC6C-4EDE-BA1F-B01CBADE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E22506-CF0E-41A6-8F03-F49064B86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0E66E6-96A1-41DE-8F23-BE3E709E9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DD5C8-2527-46FF-9BED-73425D0B7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41646A-C6C5-4680-A702-2F99070C7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359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555B0B-622F-49BE-B5F4-11931D0858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9FF6F4-2C02-419E-A884-C90ABD823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ED01EE-69DD-4A08-A500-99932340E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AC1984-57C4-45A3-860E-5B806BF67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0B816B-7CA5-48B3-BE0B-C1881C574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52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55FDB-E9B3-4437-972F-A8996F4FB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48275-7472-412B-8B17-F2763498D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08398F-D877-4163-A86C-2B6FDF680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5DFEF3-D919-4332-BFE2-8B557D35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BD3E71-5DED-4191-8AF3-830405FA2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04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F4DCE-303E-4E3E-9BCF-ECD696229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4C1418-EFF4-4ABB-A8A2-13C4C404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D06B2-F28F-4D1F-B421-51AFB1700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E4C5F4-FF49-44E0-BCE8-DC83AC91D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B9ACD7-F58F-47F4-B3BB-99883C8AF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85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ECA43D-793D-4FC3-8DC0-926E8AE8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BC2C2D-EFFC-4073-BAFF-B2C620717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811E39-D016-478E-8672-C693DD5F9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723C66-7ACB-40A8-B954-E90CF9F4E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B1B585-6927-45CA-99CB-745825E3A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D68B25-D9CC-4DF6-8E85-4C9C62565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214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ADA13-978F-48D9-9E3A-AD62FCAF6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EC2F43-3A00-4ED4-ADC9-7B7B98A34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94338E-43A8-4F7C-B209-3D51B4BF7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37B99EF-506B-49A6-B15B-4D99F197DD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D76911-C48E-4563-B30A-8464DF511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484652-652A-481F-BC58-3ED65E586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67E301-FEC8-42F5-80A4-0955364E4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31CAD9-CA43-415A-85A3-3F49493AB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216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1B3DA3-9FDB-44D4-BE99-A34ADBE6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FA47F6C-074B-48B1-B891-A22981F5A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CE4E09-0FB9-4FE6-93F0-94EF820F3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81B715-5DE7-4918-A66B-A78F6250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741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07BD82-3F6B-46AB-B7D7-174D38893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EA6DCC-F9F6-4063-BD2B-791E40216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3D2F4B-4A68-49F1-9203-01C7FD6C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54F577-EB67-433C-BE14-B0C6DFA32EDB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55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내용 슬라이드">
    <p:bg>
      <p:bgPr>
        <a:gradFill>
          <a:gsLst>
            <a:gs pos="0">
              <a:srgbClr val="FDAE76">
                <a:alpha val="90000"/>
              </a:srgbClr>
            </a:gs>
            <a:gs pos="50000">
              <a:srgbClr val="C07BD4">
                <a:alpha val="80000"/>
              </a:srgbClr>
            </a:gs>
            <a:gs pos="25000">
              <a:srgbClr val="FA9694">
                <a:alpha val="80000"/>
              </a:srgbClr>
            </a:gs>
            <a:gs pos="75000">
              <a:srgbClr val="7481F5">
                <a:alpha val="70000"/>
              </a:srgbClr>
            </a:gs>
            <a:gs pos="97000">
              <a:srgbClr val="8DA9FA">
                <a:alpha val="80000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07BD82-3F6B-46AB-B7D7-174D38893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EA6DCC-F9F6-4063-BD2B-791E40216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3D2F4B-4A68-49F1-9203-01C7FD6C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6CD8FA-22D6-496F-B5B5-D4B00BA5F665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5A8DD2-3563-495B-A34C-2BBA4EEE39DD}"/>
              </a:ext>
            </a:extLst>
          </p:cNvPr>
          <p:cNvSpPr/>
          <p:nvPr userDrawn="1"/>
        </p:nvSpPr>
        <p:spPr>
          <a:xfrm>
            <a:off x="320842" y="317500"/>
            <a:ext cx="11540958" cy="6243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D0B1CAC-775B-4254-A124-D71C1672D2F8}"/>
              </a:ext>
            </a:extLst>
          </p:cNvPr>
          <p:cNvCxnSpPr>
            <a:cxnSpLocks/>
          </p:cNvCxnSpPr>
          <p:nvPr userDrawn="1"/>
        </p:nvCxnSpPr>
        <p:spPr>
          <a:xfrm>
            <a:off x="584200" y="1333500"/>
            <a:ext cx="109982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683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DC6F1B-DAEC-4388-9925-B7404D090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F9A122-F5F2-41FD-A371-481D4B07B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4ED3FE-CF6A-45F9-AD13-383982D52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5673ED-46F7-4876-857D-565B1C08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DEB0D0-36DF-471C-9EAC-3B3692B63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B20E94-CFEC-4B41-A0AE-51C9EDAB1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797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F9A52A-3938-4516-9549-17A136EAF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DE4A0B-60A4-428D-9D74-774E1405C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332F21-BC8C-4B99-AE11-8015A5389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31A5C-28E2-4BF8-B7D5-2C3219CCB6E7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F5146D-D496-4313-BC7B-A4C6156800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C31EB4-0E1F-45ED-81F3-FD8B13A6F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848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moef.go.kr/sisa/dictionary/detail?idx=65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ED3A749-011D-44E4-B820-4EC9DCB989F9}"/>
              </a:ext>
            </a:extLst>
          </p:cNvPr>
          <p:cNvSpPr/>
          <p:nvPr/>
        </p:nvSpPr>
        <p:spPr>
          <a:xfrm>
            <a:off x="4740170" y="1576432"/>
            <a:ext cx="2711659" cy="2711659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519219-5072-4D1E-B259-B7E71A00C0A6}"/>
              </a:ext>
            </a:extLst>
          </p:cNvPr>
          <p:cNvSpPr txBox="1"/>
          <p:nvPr/>
        </p:nvSpPr>
        <p:spPr>
          <a:xfrm>
            <a:off x="5019993" y="1862022"/>
            <a:ext cx="162095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앱 기획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en-US" altLang="ko-KR" sz="2800" dirty="0">
                <a:solidFill>
                  <a:schemeClr val="bg1"/>
                </a:solidFill>
              </a:rPr>
              <a:t>&amp;</a:t>
            </a:r>
          </a:p>
          <a:p>
            <a:r>
              <a:rPr lang="ko-KR" altLang="en-US" sz="2800" dirty="0">
                <a:solidFill>
                  <a:schemeClr val="bg1"/>
                </a:solidFill>
              </a:rPr>
              <a:t>아이디어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en-US" sz="2800" dirty="0">
                <a:solidFill>
                  <a:schemeClr val="bg1"/>
                </a:solidFill>
              </a:rPr>
              <a:t>모음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EE85E9-5F80-4EBD-A1E0-8814BB1B0A67}"/>
              </a:ext>
            </a:extLst>
          </p:cNvPr>
          <p:cNvSpPr txBox="1"/>
          <p:nvPr/>
        </p:nvSpPr>
        <p:spPr>
          <a:xfrm>
            <a:off x="5234227" y="4573682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+mj-ea"/>
                <a:ea typeface="+mj-ea"/>
              </a:rPr>
              <a:t>서지연</a:t>
            </a:r>
          </a:p>
        </p:txBody>
      </p:sp>
    </p:spTree>
    <p:extLst>
      <p:ext uri="{BB962C8B-B14F-4D97-AF65-F5344CB8AC3E}">
        <p14:creationId xmlns:p14="http://schemas.microsoft.com/office/powerpoint/2010/main" val="62124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19AB0-ED78-4672-2B10-73EB8C627E27}"/>
              </a:ext>
            </a:extLst>
          </p:cNvPr>
          <p:cNvSpPr txBox="1"/>
          <p:nvPr/>
        </p:nvSpPr>
        <p:spPr>
          <a:xfrm>
            <a:off x="1428323" y="482755"/>
            <a:ext cx="4698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515151"/>
                </a:solidFill>
              </a:rPr>
              <a:t>구원</a:t>
            </a:r>
            <a:r>
              <a:rPr lang="en-US" altLang="ko-KR" sz="3600" spc="-300" dirty="0">
                <a:solidFill>
                  <a:srgbClr val="515151"/>
                </a:solidFill>
              </a:rPr>
              <a:t>: </a:t>
            </a:r>
            <a:r>
              <a:rPr lang="ko-KR" altLang="en-US" sz="3600" spc="-300" dirty="0">
                <a:solidFill>
                  <a:srgbClr val="515151"/>
                </a:solidFill>
              </a:rPr>
              <a:t>나의 디지털 선생님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EDA99A-CC20-A3A4-9BE4-D5FFE30F0B1A}"/>
              </a:ext>
            </a:extLst>
          </p:cNvPr>
          <p:cNvSpPr txBox="1"/>
          <p:nvPr/>
        </p:nvSpPr>
        <p:spPr>
          <a:xfrm>
            <a:off x="555114" y="539090"/>
            <a:ext cx="790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E86872-6E20-CEBD-7879-85ACB44F0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14" y="1423039"/>
            <a:ext cx="10559955" cy="1254068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25AFE272-9067-E3B4-6CA6-827F0FE10AC1}"/>
              </a:ext>
            </a:extLst>
          </p:cNvPr>
          <p:cNvGrpSpPr/>
          <p:nvPr/>
        </p:nvGrpSpPr>
        <p:grpSpPr>
          <a:xfrm>
            <a:off x="555114" y="2795606"/>
            <a:ext cx="8087088" cy="2468795"/>
            <a:chOff x="658505" y="1942683"/>
            <a:chExt cx="8087088" cy="246879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FBFB3B2-6B4A-9A50-D65A-37324F982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8505" y="1942683"/>
              <a:ext cx="8087088" cy="2450248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128A164-FA4C-5EA6-BA1E-23A56D23DF82}"/>
                </a:ext>
              </a:extLst>
            </p:cNvPr>
            <p:cNvSpPr/>
            <p:nvPr/>
          </p:nvSpPr>
          <p:spPr>
            <a:xfrm>
              <a:off x="7424382" y="2715904"/>
              <a:ext cx="1078173" cy="409433"/>
            </a:xfrm>
            <a:prstGeom prst="rect">
              <a:avLst/>
            </a:prstGeom>
            <a:noFill/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8848DD5-CCD3-AF48-BB6A-136668B2543D}"/>
                </a:ext>
              </a:extLst>
            </p:cNvPr>
            <p:cNvSpPr/>
            <p:nvPr/>
          </p:nvSpPr>
          <p:spPr>
            <a:xfrm>
              <a:off x="3973773" y="3167807"/>
              <a:ext cx="1840173" cy="421554"/>
            </a:xfrm>
            <a:prstGeom prst="rect">
              <a:avLst/>
            </a:prstGeom>
            <a:noFill/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8A3A866-F0C0-2DDC-469C-FD6F2C987538}"/>
                </a:ext>
              </a:extLst>
            </p:cNvPr>
            <p:cNvSpPr/>
            <p:nvPr/>
          </p:nvSpPr>
          <p:spPr>
            <a:xfrm>
              <a:off x="7667420" y="3527947"/>
              <a:ext cx="1078173" cy="409433"/>
            </a:xfrm>
            <a:prstGeom prst="rect">
              <a:avLst/>
            </a:prstGeom>
            <a:noFill/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B2663FD-1C13-5F79-616A-0BA6D0E99C6C}"/>
                </a:ext>
              </a:extLst>
            </p:cNvPr>
            <p:cNvSpPr/>
            <p:nvPr/>
          </p:nvSpPr>
          <p:spPr>
            <a:xfrm>
              <a:off x="766550" y="3946403"/>
              <a:ext cx="625522" cy="446528"/>
            </a:xfrm>
            <a:prstGeom prst="rect">
              <a:avLst/>
            </a:prstGeom>
            <a:noFill/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2FD6BA6-AE73-3E83-3CD8-DEF404E76135}"/>
                </a:ext>
              </a:extLst>
            </p:cNvPr>
            <p:cNvSpPr/>
            <p:nvPr/>
          </p:nvSpPr>
          <p:spPr>
            <a:xfrm>
              <a:off x="1392072" y="3964950"/>
              <a:ext cx="2019868" cy="446528"/>
            </a:xfrm>
            <a:prstGeom prst="rect">
              <a:avLst/>
            </a:prstGeom>
            <a:noFill/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9FFD505-3BFA-D0A8-81F4-C036951823B5}"/>
                </a:ext>
              </a:extLst>
            </p:cNvPr>
            <p:cNvSpPr/>
            <p:nvPr/>
          </p:nvSpPr>
          <p:spPr>
            <a:xfrm>
              <a:off x="766551" y="3145810"/>
              <a:ext cx="393509" cy="382137"/>
            </a:xfrm>
            <a:prstGeom prst="rect">
              <a:avLst/>
            </a:prstGeom>
            <a:noFill/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DB717366-828E-F77F-4A26-0D24E2916D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114" y="5432090"/>
            <a:ext cx="6057900" cy="9525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C60AD4F-E2E9-0FF9-DFCA-34B71D9EA5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1059" y="4974601"/>
            <a:ext cx="5035512" cy="128928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9EEB3BA-5858-A1A6-77D5-0F2B473045D7}"/>
              </a:ext>
            </a:extLst>
          </p:cNvPr>
          <p:cNvSpPr txBox="1"/>
          <p:nvPr/>
        </p:nvSpPr>
        <p:spPr>
          <a:xfrm>
            <a:off x="244418" y="6552279"/>
            <a:ext cx="113924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https://www.chosun.com/site/data/html_dir/2020/03/06/2020030602846.html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B99ACD6-B3B2-D729-EC4E-6C605820C60A}"/>
              </a:ext>
            </a:extLst>
          </p:cNvPr>
          <p:cNvSpPr/>
          <p:nvPr/>
        </p:nvSpPr>
        <p:spPr>
          <a:xfrm>
            <a:off x="3174631" y="5697563"/>
            <a:ext cx="2952414" cy="421554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DEB5DA-CC49-1FF4-C619-FF7E7FED5B97}"/>
              </a:ext>
            </a:extLst>
          </p:cNvPr>
          <p:cNvSpPr txBox="1"/>
          <p:nvPr/>
        </p:nvSpPr>
        <p:spPr>
          <a:xfrm>
            <a:off x="9065949" y="3432322"/>
            <a:ext cx="2266874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000" dirty="0"/>
              <a:t>빠르고</a:t>
            </a:r>
            <a:r>
              <a:rPr lang="en-US" altLang="ko-KR" sz="2000" dirty="0"/>
              <a:t> </a:t>
            </a:r>
            <a:r>
              <a:rPr lang="ko-KR" altLang="en-US" sz="2000" dirty="0"/>
              <a:t>편하게 </a:t>
            </a:r>
            <a:endParaRPr lang="en-US" altLang="ko-KR" sz="2000" dirty="0"/>
          </a:p>
          <a:p>
            <a:pPr algn="ctr"/>
            <a:r>
              <a:rPr lang="ko-KR" altLang="en-US" sz="2000" dirty="0"/>
              <a:t>변한 세상</a:t>
            </a:r>
            <a:r>
              <a:rPr lang="en-US" altLang="ko-KR" sz="2000" dirty="0"/>
              <a:t>,</a:t>
            </a:r>
          </a:p>
          <a:p>
            <a:pPr algn="ctr"/>
            <a:r>
              <a:rPr lang="ko-KR" altLang="en-US" sz="2000" dirty="0"/>
              <a:t>하지만</a:t>
            </a:r>
            <a:r>
              <a:rPr lang="en-US" altLang="ko-KR" sz="2000" dirty="0"/>
              <a:t>…</a:t>
            </a:r>
            <a:endParaRPr lang="ko-KR" altLang="en-US" sz="2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BF20D9C-AF33-263E-478F-B7E103B6533B}"/>
              </a:ext>
            </a:extLst>
          </p:cNvPr>
          <p:cNvSpPr/>
          <p:nvPr/>
        </p:nvSpPr>
        <p:spPr>
          <a:xfrm>
            <a:off x="8185352" y="5706761"/>
            <a:ext cx="1047180" cy="294308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7598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5A2F28-C140-BF97-4B91-FDE1908E385C}"/>
              </a:ext>
            </a:extLst>
          </p:cNvPr>
          <p:cNvSpPr txBox="1"/>
          <p:nvPr/>
        </p:nvSpPr>
        <p:spPr>
          <a:xfrm>
            <a:off x="1428323" y="482755"/>
            <a:ext cx="4698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515151"/>
                </a:solidFill>
              </a:rPr>
              <a:t>구원</a:t>
            </a:r>
            <a:r>
              <a:rPr lang="en-US" altLang="ko-KR" sz="3600" spc="-300" dirty="0">
                <a:solidFill>
                  <a:srgbClr val="515151"/>
                </a:solidFill>
              </a:rPr>
              <a:t>: </a:t>
            </a:r>
            <a:r>
              <a:rPr lang="ko-KR" altLang="en-US" sz="3600" spc="-300" dirty="0">
                <a:solidFill>
                  <a:srgbClr val="515151"/>
                </a:solidFill>
              </a:rPr>
              <a:t>나의 디지털 선생님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03371F-8483-A56D-4C45-00E3238008EF}"/>
              </a:ext>
            </a:extLst>
          </p:cNvPr>
          <p:cNvSpPr txBox="1"/>
          <p:nvPr/>
        </p:nvSpPr>
        <p:spPr>
          <a:xfrm>
            <a:off x="555114" y="539090"/>
            <a:ext cx="790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D0AADB-0A66-DF78-B715-39171B733FE9}"/>
              </a:ext>
            </a:extLst>
          </p:cNvPr>
          <p:cNvSpPr txBox="1"/>
          <p:nvPr/>
        </p:nvSpPr>
        <p:spPr>
          <a:xfrm>
            <a:off x="555114" y="1811071"/>
            <a:ext cx="9640004" cy="43088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dirty="0">
                <a:latin typeface="+mn-ea"/>
              </a:rPr>
              <a:t>나도 </a:t>
            </a:r>
            <a:r>
              <a:rPr lang="ko-KR" altLang="en-US" sz="2000" b="1" dirty="0">
                <a:latin typeface="+mn-ea"/>
              </a:rPr>
              <a:t>카카오톡으로 선물 </a:t>
            </a:r>
            <a:r>
              <a:rPr lang="ko-KR" altLang="en-US" sz="2000" dirty="0">
                <a:latin typeface="+mn-ea"/>
              </a:rPr>
              <a:t>주고 싶은데</a:t>
            </a:r>
            <a:r>
              <a:rPr lang="en-US" altLang="ko-KR" sz="2000" dirty="0">
                <a:latin typeface="+mn-ea"/>
              </a:rPr>
              <a:t>…</a:t>
            </a:r>
          </a:p>
          <a:p>
            <a:r>
              <a:rPr lang="ko-KR" altLang="en-US" sz="2000" dirty="0">
                <a:latin typeface="+mn-ea"/>
              </a:rPr>
              <a:t>나도 이제는 은행 그만 가고 집에서 </a:t>
            </a:r>
            <a:r>
              <a:rPr lang="ko-KR" altLang="en-US" sz="2000" b="1" dirty="0">
                <a:latin typeface="+mn-ea"/>
              </a:rPr>
              <a:t>편하게 송금</a:t>
            </a:r>
            <a:r>
              <a:rPr lang="ko-KR" altLang="en-US" sz="2000" dirty="0">
                <a:latin typeface="+mn-ea"/>
              </a:rPr>
              <a:t>하고 싶은데</a:t>
            </a:r>
            <a:r>
              <a:rPr lang="en-US" altLang="ko-KR" sz="2000" dirty="0">
                <a:latin typeface="+mn-ea"/>
              </a:rPr>
              <a:t>…</a:t>
            </a:r>
          </a:p>
          <a:p>
            <a:r>
              <a:rPr lang="ko-KR" altLang="en-US" sz="2000" dirty="0">
                <a:latin typeface="+mn-ea"/>
              </a:rPr>
              <a:t>나도 무거운 짐 그만 들고 이제는 </a:t>
            </a:r>
            <a:r>
              <a:rPr lang="ko-KR" altLang="en-US" sz="2000" b="1" dirty="0">
                <a:latin typeface="+mn-ea"/>
              </a:rPr>
              <a:t>쇼핑몰에서 편하게 쇼핑</a:t>
            </a:r>
            <a:r>
              <a:rPr lang="ko-KR" altLang="en-US" sz="2000" dirty="0">
                <a:latin typeface="+mn-ea"/>
              </a:rPr>
              <a:t>하고 주문하고 싶은데</a:t>
            </a:r>
            <a:r>
              <a:rPr lang="en-US" altLang="ko-KR" sz="2000" dirty="0">
                <a:latin typeface="+mn-ea"/>
              </a:rPr>
              <a:t>…</a:t>
            </a:r>
          </a:p>
          <a:p>
            <a:r>
              <a:rPr lang="ko-KR" altLang="en-US" sz="2000" dirty="0">
                <a:latin typeface="+mn-ea"/>
              </a:rPr>
              <a:t>나도 </a:t>
            </a:r>
            <a:r>
              <a:rPr lang="ko-KR" altLang="en-US" sz="2000" b="1" dirty="0" err="1">
                <a:latin typeface="+mn-ea"/>
              </a:rPr>
              <a:t>넥플릭스</a:t>
            </a:r>
            <a:r>
              <a:rPr lang="ko-KR" altLang="en-US" sz="2000" dirty="0">
                <a:latin typeface="+mn-ea"/>
              </a:rPr>
              <a:t> 가입해서 영화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드라마 마음껏 보고 싶은데</a:t>
            </a:r>
            <a:r>
              <a:rPr lang="en-US" altLang="ko-KR" sz="2000" dirty="0">
                <a:latin typeface="+mn-ea"/>
              </a:rPr>
              <a:t>…</a:t>
            </a:r>
          </a:p>
          <a:p>
            <a:r>
              <a:rPr lang="ko-KR" altLang="en-US" sz="2000" dirty="0">
                <a:latin typeface="+mn-ea"/>
              </a:rPr>
              <a:t>나도 햄버거 가게에서 직원 눈치 안 보고 당당하게 </a:t>
            </a:r>
            <a:r>
              <a:rPr lang="en-US" altLang="ko-KR" sz="2000" b="1" dirty="0">
                <a:latin typeface="+mn-ea"/>
              </a:rPr>
              <a:t>kiosk </a:t>
            </a:r>
            <a:r>
              <a:rPr lang="ko-KR" altLang="en-US" sz="2000" dirty="0">
                <a:latin typeface="+mn-ea"/>
              </a:rPr>
              <a:t>이용하고 싶은데</a:t>
            </a:r>
            <a:r>
              <a:rPr lang="en-US" altLang="ko-KR" sz="2000" dirty="0">
                <a:latin typeface="+mn-ea"/>
              </a:rPr>
              <a:t>…</a:t>
            </a:r>
          </a:p>
          <a:p>
            <a:r>
              <a:rPr lang="ko-KR" altLang="en-US" sz="2000" dirty="0">
                <a:latin typeface="+mn-ea"/>
              </a:rPr>
              <a:t>나도 마트에서 바쁜 직원 눈치 안 보고 </a:t>
            </a:r>
            <a:r>
              <a:rPr lang="ko-KR" altLang="en-US" sz="2000" b="1" dirty="0">
                <a:latin typeface="+mn-ea"/>
              </a:rPr>
              <a:t>셀프 계산대</a:t>
            </a:r>
            <a:r>
              <a:rPr lang="ko-KR" altLang="en-US" sz="2000" dirty="0">
                <a:latin typeface="+mn-ea"/>
              </a:rPr>
              <a:t>에서 당당해지고 싶은데</a:t>
            </a:r>
            <a:r>
              <a:rPr lang="en-US" altLang="ko-KR" sz="2000" dirty="0">
                <a:latin typeface="+mn-ea"/>
              </a:rPr>
              <a:t>…</a:t>
            </a:r>
          </a:p>
          <a:p>
            <a:r>
              <a:rPr lang="ko-KR" altLang="en-US" sz="2000" b="1" dirty="0">
                <a:latin typeface="+mn-ea"/>
              </a:rPr>
              <a:t>나도</a:t>
            </a:r>
            <a:r>
              <a:rPr lang="en-US" altLang="ko-KR" sz="2000" b="1" dirty="0">
                <a:latin typeface="+mn-ea"/>
              </a:rPr>
              <a:t>.. </a:t>
            </a:r>
            <a:r>
              <a:rPr lang="ko-KR" altLang="en-US" sz="2000" b="1" dirty="0">
                <a:latin typeface="+mn-ea"/>
              </a:rPr>
              <a:t>나도</a:t>
            </a:r>
            <a:r>
              <a:rPr lang="en-US" altLang="ko-KR" sz="2000" b="1" dirty="0">
                <a:latin typeface="+mn-ea"/>
              </a:rPr>
              <a:t>.. </a:t>
            </a:r>
            <a:r>
              <a:rPr lang="ko-KR" altLang="en-US" sz="2000" b="1" dirty="0">
                <a:latin typeface="+mn-ea"/>
              </a:rPr>
              <a:t>나도</a:t>
            </a:r>
            <a:r>
              <a:rPr lang="en-US" altLang="ko-KR" sz="2000" b="1" dirty="0">
                <a:latin typeface="+mn-ea"/>
              </a:rPr>
              <a:t>..!</a:t>
            </a:r>
          </a:p>
          <a:p>
            <a:r>
              <a:rPr lang="en-US" altLang="ko-KR" sz="2000" dirty="0">
                <a:latin typeface="+mn-ea"/>
              </a:rPr>
              <a:t> </a:t>
            </a:r>
          </a:p>
          <a:p>
            <a:pPr marL="0" indent="0">
              <a:buNone/>
            </a:pPr>
            <a:r>
              <a:rPr lang="ko-KR" altLang="en-US" sz="2000" dirty="0">
                <a:latin typeface="+mn-ea"/>
              </a:rPr>
              <a:t>걔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자녀</a:t>
            </a:r>
            <a:r>
              <a:rPr lang="en-US" altLang="ko-KR" sz="2000" dirty="0">
                <a:latin typeface="+mn-ea"/>
              </a:rPr>
              <a:t>)</a:t>
            </a:r>
            <a:r>
              <a:rPr lang="ko-KR" altLang="en-US" sz="2000" dirty="0">
                <a:latin typeface="+mn-ea"/>
              </a:rPr>
              <a:t>한테 또 물어보기도 민망하고 미안하고</a:t>
            </a:r>
            <a:r>
              <a:rPr lang="en-US" altLang="ko-KR" sz="2000" dirty="0">
                <a:latin typeface="+mn-ea"/>
              </a:rPr>
              <a:t>,</a:t>
            </a:r>
          </a:p>
          <a:p>
            <a:pPr marL="0" indent="0">
              <a:buNone/>
            </a:pPr>
            <a:r>
              <a:rPr lang="ko-KR" altLang="en-US" sz="2000" dirty="0">
                <a:latin typeface="+mn-ea"/>
              </a:rPr>
              <a:t>저번에도 가르쳐준 거 </a:t>
            </a:r>
            <a:r>
              <a:rPr lang="ko-KR" altLang="en-US" sz="2000" dirty="0" err="1">
                <a:latin typeface="+mn-ea"/>
              </a:rPr>
              <a:t>아니냐면서</a:t>
            </a:r>
            <a:r>
              <a:rPr lang="ko-KR" altLang="en-US" sz="2000" dirty="0">
                <a:latin typeface="+mn-ea"/>
              </a:rPr>
              <a:t> 또 짜증 내면 어떡하지</a:t>
            </a:r>
            <a:r>
              <a:rPr lang="en-US" altLang="ko-KR" sz="2000" dirty="0">
                <a:latin typeface="+mn-ea"/>
              </a:rPr>
              <a:t>?</a:t>
            </a:r>
          </a:p>
          <a:p>
            <a:pPr marL="0" indent="0">
              <a:buNone/>
            </a:pPr>
            <a:r>
              <a:rPr lang="ko-KR" altLang="en-US" sz="2000" dirty="0">
                <a:latin typeface="+mn-ea"/>
              </a:rPr>
              <a:t>솔직히 이젠 나도 물어보기 자존심 상해</a:t>
            </a:r>
            <a:r>
              <a:rPr lang="en-US" altLang="ko-KR" sz="2000" dirty="0">
                <a:latin typeface="+mn-ea"/>
              </a:rPr>
              <a:t>… </a:t>
            </a:r>
          </a:p>
          <a:p>
            <a:pPr marL="0" indent="0">
              <a:buNone/>
            </a:pPr>
            <a:r>
              <a:rPr lang="ko-KR" altLang="en-US" sz="2000" dirty="0">
                <a:latin typeface="+mn-ea"/>
              </a:rPr>
              <a:t>아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눈도 안 보이고 어떻게 하는지도 모르겠고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너무 짜증 나</a:t>
            </a:r>
            <a:r>
              <a:rPr lang="en-US" altLang="ko-KR" sz="2000" dirty="0">
                <a:latin typeface="+mn-ea"/>
              </a:rPr>
              <a:t>!</a:t>
            </a:r>
          </a:p>
          <a:p>
            <a:pPr marL="0" indent="0">
              <a:buNone/>
            </a:pPr>
            <a:r>
              <a:rPr lang="ko-KR" altLang="en-US" sz="2000" dirty="0">
                <a:latin typeface="+mn-ea"/>
              </a:rPr>
              <a:t>이거 할 줄 모른다고 이렇게 불편해</a:t>
            </a:r>
            <a:r>
              <a:rPr lang="en-US" altLang="ko-KR" sz="2000" dirty="0">
                <a:latin typeface="+mn-ea"/>
              </a:rPr>
              <a:t>?</a:t>
            </a:r>
            <a:r>
              <a:rPr lang="ko-KR" altLang="en-US" sz="2000" dirty="0">
                <a:latin typeface="+mn-ea"/>
              </a:rPr>
              <a:t> 서러워서 살겠나</a:t>
            </a:r>
            <a:endParaRPr lang="en-US" altLang="ko-KR" sz="2000" dirty="0">
              <a:latin typeface="+mn-ea"/>
            </a:endParaRP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78263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E8916DD-6449-495D-AFE1-2D7055A9DA24}"/>
              </a:ext>
            </a:extLst>
          </p:cNvPr>
          <p:cNvGrpSpPr/>
          <p:nvPr/>
        </p:nvGrpSpPr>
        <p:grpSpPr>
          <a:xfrm>
            <a:off x="657881" y="1637872"/>
            <a:ext cx="10938328" cy="4737373"/>
            <a:chOff x="6124976" y="1484156"/>
            <a:chExt cx="5854700" cy="5030413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65A48A7-C258-44C0-A6CA-0735254463B2}"/>
                </a:ext>
              </a:extLst>
            </p:cNvPr>
            <p:cNvSpPr/>
            <p:nvPr/>
          </p:nvSpPr>
          <p:spPr>
            <a:xfrm>
              <a:off x="6124976" y="1484156"/>
              <a:ext cx="5854700" cy="50304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D9A630D-0A81-4AB4-8D7A-F6056F1467DF}"/>
                </a:ext>
              </a:extLst>
            </p:cNvPr>
            <p:cNvSpPr txBox="1"/>
            <p:nvPr/>
          </p:nvSpPr>
          <p:spPr>
            <a:xfrm>
              <a:off x="6457958" y="3273246"/>
              <a:ext cx="1501750" cy="235227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endParaRPr lang="ko-KR" altLang="en-US" sz="14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85F6398-DA83-4C22-BDD9-850CF5F6620A}"/>
                </a:ext>
              </a:extLst>
            </p:cNvPr>
            <p:cNvSpPr txBox="1"/>
            <p:nvPr/>
          </p:nvSpPr>
          <p:spPr>
            <a:xfrm>
              <a:off x="6364555" y="2237223"/>
              <a:ext cx="5375551" cy="5555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b="1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디지털에 약한 시니어 고객님과</a:t>
              </a:r>
              <a:r>
                <a:rPr lang="en-US" altLang="ko-KR" sz="2800" b="1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sz="2800" b="1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친절한 </a:t>
              </a:r>
              <a:r>
                <a:rPr lang="en-US" altLang="ko-KR" sz="2800" b="1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MZ</a:t>
              </a:r>
              <a:r>
                <a:rPr lang="ko-KR" altLang="en-US" sz="2800" b="1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청년 알바생의 </a:t>
              </a:r>
              <a:r>
                <a:rPr lang="en-US" altLang="ko-KR" sz="2800" b="1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1:1 </a:t>
              </a:r>
              <a:r>
                <a:rPr lang="ko-KR" altLang="en-US" sz="2800" b="1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매칭 플랫폼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D5909BE-B7F7-F9AF-21A6-A51B609BD40F}"/>
              </a:ext>
            </a:extLst>
          </p:cNvPr>
          <p:cNvSpPr txBox="1"/>
          <p:nvPr/>
        </p:nvSpPr>
        <p:spPr>
          <a:xfrm>
            <a:off x="1428323" y="482755"/>
            <a:ext cx="4698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515151"/>
                </a:solidFill>
              </a:rPr>
              <a:t>구원</a:t>
            </a:r>
            <a:r>
              <a:rPr lang="en-US" altLang="ko-KR" sz="3600" spc="-300" dirty="0">
                <a:solidFill>
                  <a:srgbClr val="515151"/>
                </a:solidFill>
              </a:rPr>
              <a:t>: </a:t>
            </a:r>
            <a:r>
              <a:rPr lang="ko-KR" altLang="en-US" sz="3600" spc="-300" dirty="0">
                <a:solidFill>
                  <a:srgbClr val="515151"/>
                </a:solidFill>
              </a:rPr>
              <a:t>나의 디지털 선생님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D8A3C3-A9B2-19F2-4A69-3B116643C75F}"/>
              </a:ext>
            </a:extLst>
          </p:cNvPr>
          <p:cNvSpPr txBox="1"/>
          <p:nvPr/>
        </p:nvSpPr>
        <p:spPr>
          <a:xfrm>
            <a:off x="555114" y="539090"/>
            <a:ext cx="790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B183FA-5FDE-6853-993B-FCFFCF0A2BDE}"/>
              </a:ext>
            </a:extLst>
          </p:cNvPr>
          <p:cNvSpPr txBox="1"/>
          <p:nvPr/>
        </p:nvSpPr>
        <p:spPr>
          <a:xfrm>
            <a:off x="1171211" y="3555130"/>
            <a:ext cx="9376709" cy="22313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 b="1" u="sng" dirty="0"/>
              <a:t>구원</a:t>
            </a:r>
            <a:r>
              <a:rPr lang="ko-KR" altLang="en-US" sz="1600" u="sng" dirty="0"/>
              <a:t>에서 제공되는 두 가지 대면 서비스</a:t>
            </a:r>
            <a:endParaRPr lang="en-US" altLang="ko-KR" sz="1600" u="sng" dirty="0"/>
          </a:p>
          <a:p>
            <a:endParaRPr lang="en-US" altLang="ko-KR" sz="1600" dirty="0"/>
          </a:p>
          <a:p>
            <a:r>
              <a:rPr lang="en-US" altLang="ko-KR" sz="1600" dirty="0"/>
              <a:t>① </a:t>
            </a:r>
            <a:r>
              <a:rPr lang="ko-KR" altLang="en-US" sz="1600" dirty="0"/>
              <a:t>디지털 과외 </a:t>
            </a:r>
            <a:r>
              <a:rPr lang="en-US" altLang="ko-KR" sz="1600" dirty="0"/>
              <a:t>: </a:t>
            </a:r>
            <a:r>
              <a:rPr lang="ko-KR" altLang="en-US" sz="1600" dirty="0"/>
              <a:t>천천히</a:t>
            </a:r>
            <a:r>
              <a:rPr lang="en-US" altLang="ko-KR" sz="1600" dirty="0"/>
              <a:t>, </a:t>
            </a:r>
            <a:r>
              <a:rPr lang="ko-KR" altLang="en-US" sz="1600" dirty="0"/>
              <a:t>될 때까지</a:t>
            </a:r>
            <a:r>
              <a:rPr lang="en-US" altLang="ko-KR" sz="1600" dirty="0"/>
              <a:t>, </a:t>
            </a:r>
            <a:r>
              <a:rPr lang="ko-KR" altLang="en-US" sz="1600" dirty="0"/>
              <a:t>적으면서</a:t>
            </a:r>
            <a:r>
              <a:rPr lang="en-US" altLang="ko-KR" sz="1600" dirty="0"/>
              <a:t>, </a:t>
            </a:r>
            <a:r>
              <a:rPr lang="ko-KR" altLang="en-US" sz="1600" dirty="0"/>
              <a:t>복습까지 책임지는 </a:t>
            </a:r>
            <a:r>
              <a:rPr lang="en-US" altLang="ko-KR" sz="1600" dirty="0"/>
              <a:t>1:1 </a:t>
            </a:r>
            <a:r>
              <a:rPr lang="ko-KR" altLang="en-US" sz="1600" dirty="0"/>
              <a:t>디지털 과외 서비스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② </a:t>
            </a:r>
            <a:r>
              <a:rPr lang="ko-KR" altLang="en-US" sz="1600" dirty="0"/>
              <a:t>디지털 대행 업무 처리 </a:t>
            </a:r>
            <a:r>
              <a:rPr lang="en-US" altLang="ko-KR" sz="1600" dirty="0"/>
              <a:t>: </a:t>
            </a:r>
            <a:r>
              <a:rPr lang="ko-KR" altLang="en-US" sz="1600" dirty="0"/>
              <a:t>간단한 디지털 업무를 고객님을 대신해서 처리해 주는 서비스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(</a:t>
            </a:r>
            <a:r>
              <a:rPr lang="ko-KR" altLang="en-US" sz="1600" dirty="0"/>
              <a:t>③ 일대 다 디지털 강의 </a:t>
            </a:r>
            <a:r>
              <a:rPr lang="en-US" altLang="ko-KR" sz="1600" dirty="0"/>
              <a:t>: </a:t>
            </a:r>
            <a:r>
              <a:rPr lang="ko-KR" altLang="en-US" sz="1600" dirty="0"/>
              <a:t>주제별로 수업을 듣고 싶은 </a:t>
            </a:r>
            <a:r>
              <a:rPr lang="ko-KR" altLang="en-US" sz="1600" dirty="0" err="1"/>
              <a:t>고객님들을</a:t>
            </a:r>
            <a:r>
              <a:rPr lang="ko-KR" altLang="en-US" sz="1600" dirty="0"/>
              <a:t> 위한 클래스</a:t>
            </a:r>
            <a:r>
              <a:rPr lang="en-US" altLang="ko-KR" sz="1600" dirty="0"/>
              <a:t>. )</a:t>
            </a:r>
          </a:p>
          <a:p>
            <a:endParaRPr lang="en-US" altLang="ko-KR" sz="1600" dirty="0"/>
          </a:p>
          <a:p>
            <a:r>
              <a:rPr lang="ko-KR" altLang="en-US" sz="1100" dirty="0"/>
              <a:t>가격 책정</a:t>
            </a:r>
            <a:r>
              <a:rPr lang="en-US" altLang="ko-KR" sz="1100" dirty="0"/>
              <a:t>: </a:t>
            </a:r>
            <a:r>
              <a:rPr lang="ko-KR" altLang="en-US" sz="1100" dirty="0"/>
              <a:t>기본 알바생을 위한 </a:t>
            </a:r>
            <a:r>
              <a:rPr lang="en-US" altLang="ko-KR" sz="1100" dirty="0"/>
              <a:t>15000</a:t>
            </a:r>
            <a:r>
              <a:rPr lang="ko-KR" altLang="en-US" sz="1100" dirty="0"/>
              <a:t>원 </a:t>
            </a:r>
            <a:r>
              <a:rPr lang="en-US" altLang="ko-KR" sz="1100" dirty="0"/>
              <a:t>+ </a:t>
            </a:r>
            <a:r>
              <a:rPr lang="ko-KR" altLang="en-US" sz="1100" dirty="0"/>
              <a:t>거리 이동에 따른 추가 교통비 </a:t>
            </a:r>
            <a:r>
              <a:rPr lang="en-US" altLang="ko-KR" sz="1100" dirty="0"/>
              <a:t>(</a:t>
            </a:r>
            <a:r>
              <a:rPr lang="ko-KR" altLang="en-US" sz="1100" dirty="0"/>
              <a:t>한 시간 초과 시 </a:t>
            </a:r>
            <a:r>
              <a:rPr lang="en-US" altLang="ko-KR" sz="1100" dirty="0"/>
              <a:t>15</a:t>
            </a:r>
            <a:r>
              <a:rPr lang="ko-KR" altLang="en-US" sz="1100" dirty="0"/>
              <a:t>분마다 추가 요금</a:t>
            </a:r>
            <a:r>
              <a:rPr lang="en-US" altLang="ko-KR" sz="1100" dirty="0"/>
              <a:t>) + </a:t>
            </a:r>
            <a:r>
              <a:rPr lang="ko-KR" altLang="en-US" sz="1100" dirty="0"/>
              <a:t>구원 수수료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85871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4E947554-C44B-4245-AAC8-2D841D206B6E}"/>
              </a:ext>
            </a:extLst>
          </p:cNvPr>
          <p:cNvSpPr/>
          <p:nvPr/>
        </p:nvSpPr>
        <p:spPr>
          <a:xfrm>
            <a:off x="481567" y="1495581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5A7F25-CF57-49CB-8E71-582BE3244679}"/>
              </a:ext>
            </a:extLst>
          </p:cNvPr>
          <p:cNvSpPr/>
          <p:nvPr/>
        </p:nvSpPr>
        <p:spPr>
          <a:xfrm>
            <a:off x="6314157" y="1495581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altLang="ko-KR" sz="1400" b="1" dirty="0">
                <a:solidFill>
                  <a:schemeClr val="tx1"/>
                </a:solidFill>
              </a:rPr>
            </a:br>
            <a:r>
              <a:rPr lang="en-US" altLang="ko-KR" sz="1400" b="1" dirty="0">
                <a:solidFill>
                  <a:schemeClr val="tx1"/>
                </a:solidFill>
              </a:rPr>
              <a:t>   </a:t>
            </a:r>
            <a:r>
              <a:rPr lang="ko-KR" altLang="en-US" sz="2400" b="1" dirty="0">
                <a:solidFill>
                  <a:schemeClr val="tx1"/>
                </a:solidFill>
              </a:rPr>
              <a:t>고객 니즈 예시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Ex) </a:t>
            </a:r>
            <a:r>
              <a:rPr lang="ko-KR" altLang="en-US" sz="1400" dirty="0">
                <a:solidFill>
                  <a:schemeClr val="tx1"/>
                </a:solidFill>
              </a:rPr>
              <a:t>원하는 앱 사용법을 가르쳐 주세요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/>
                </a:solidFill>
              </a:rPr>
              <a:t>카카오톡 사용하는 방법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 err="1">
                <a:solidFill>
                  <a:schemeClr val="tx1"/>
                </a:solidFill>
              </a:rPr>
              <a:t>선물보내기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송금 등등 기능 이용하기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err="1">
                <a:solidFill>
                  <a:schemeClr val="tx1"/>
                </a:solidFill>
              </a:rPr>
              <a:t>은행앱</a:t>
            </a:r>
            <a:r>
              <a:rPr lang="ko-KR" altLang="en-US" sz="1400" dirty="0">
                <a:solidFill>
                  <a:schemeClr val="tx1"/>
                </a:solidFill>
              </a:rPr>
              <a:t> 사용하는 방법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송금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 err="1">
                <a:solidFill>
                  <a:schemeClr val="tx1"/>
                </a:solidFill>
              </a:rPr>
              <a:t>계좌계설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관리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주식 사고 팔기 등등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err="1">
                <a:solidFill>
                  <a:schemeClr val="tx1"/>
                </a:solidFill>
              </a:rPr>
              <a:t>넥플릭스</a:t>
            </a:r>
            <a:r>
              <a:rPr lang="ko-KR" altLang="en-US" sz="1400" dirty="0">
                <a:solidFill>
                  <a:schemeClr val="tx1"/>
                </a:solidFill>
              </a:rPr>
              <a:t> 가입하고 이용하는 방법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/>
                </a:solidFill>
              </a:rPr>
              <a:t>배달의 민족으로 주문하는 방법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리뷰 이벤트 신청하고 리뷰 남기는 방법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쿠폰 받기 등등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/>
                </a:solidFill>
              </a:rPr>
              <a:t>쇼핑몰 앱으로 새벽 배달 받기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매달 물 정기 구독하기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해제하기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등등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Ex) </a:t>
            </a:r>
            <a:r>
              <a:rPr lang="ko-KR" altLang="en-US" sz="1400" dirty="0">
                <a:solidFill>
                  <a:schemeClr val="tx1"/>
                </a:solidFill>
              </a:rPr>
              <a:t>자주 가는 </a:t>
            </a:r>
            <a:r>
              <a:rPr lang="ko-KR" altLang="en-US" sz="1400" dirty="0" err="1">
                <a:solidFill>
                  <a:schemeClr val="tx1"/>
                </a:solidFill>
              </a:rPr>
              <a:t>당골</a:t>
            </a:r>
            <a:r>
              <a:rPr lang="ko-KR" altLang="en-US" sz="1400" dirty="0">
                <a:solidFill>
                  <a:schemeClr val="tx1"/>
                </a:solidFill>
              </a:rPr>
              <a:t> 식당에 갑자기 생긴 </a:t>
            </a:r>
            <a:r>
              <a:rPr lang="en-US" altLang="ko-KR" sz="1400" dirty="0">
                <a:solidFill>
                  <a:schemeClr val="tx1"/>
                </a:solidFill>
              </a:rPr>
              <a:t>kiosk </a:t>
            </a:r>
            <a:r>
              <a:rPr lang="ko-KR" altLang="en-US" sz="1400" dirty="0">
                <a:solidFill>
                  <a:schemeClr val="tx1"/>
                </a:solidFill>
              </a:rPr>
              <a:t>이용 방법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Ex)</a:t>
            </a:r>
            <a:r>
              <a:rPr lang="ko-KR" altLang="en-US" sz="1400" dirty="0">
                <a:solidFill>
                  <a:schemeClr val="tx1"/>
                </a:solidFill>
              </a:rPr>
              <a:t> 마트 셀프 계산기 이용하는 방법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Ex)</a:t>
            </a:r>
            <a:r>
              <a:rPr lang="ko-KR" altLang="en-US" sz="1400" dirty="0">
                <a:solidFill>
                  <a:schemeClr val="tx1"/>
                </a:solidFill>
              </a:rPr>
              <a:t> 컴퓨터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핸드폰 기초적인 사용 방법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다양한 기능들  소개 받기</a:t>
            </a:r>
            <a:r>
              <a:rPr lang="en-US" altLang="ko-KR" sz="1400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D633AD1-DBC9-4644-9BCB-A88BF7EC6CFC}"/>
              </a:ext>
            </a:extLst>
          </p:cNvPr>
          <p:cNvSpPr/>
          <p:nvPr/>
        </p:nvSpPr>
        <p:spPr>
          <a:xfrm>
            <a:off x="768444" y="1733879"/>
            <a:ext cx="4853423" cy="45850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최대한 간단하고 사용하기 쉬운 앱 설계가 관건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ctr"/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Ex1)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버튼 하나만 누르면 위치 기반으로 랜덤 매칭 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Ex2)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대면 희망 위치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필요한 서비스 타입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니즈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도움이 필요한 부분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을 작성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버튼 클릭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=&gt;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고객의 필요와 알바생의 조건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근무 시간을 고려해서 랜덤 매칭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Ex3)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알바생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프로필 페이지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근처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알바생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우선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),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연결 버튼만 누르면 매칭</a:t>
            </a:r>
            <a:br>
              <a:rPr lang="en-US" altLang="ko-KR" sz="1600" dirty="0">
                <a:solidFill>
                  <a:schemeClr val="tx1"/>
                </a:solidFill>
                <a:latin typeface="+mn-ea"/>
              </a:rPr>
            </a:b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↓</a:t>
            </a:r>
          </a:p>
          <a:p>
            <a:pPr algn="ctr"/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매칭 성공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1:1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채팅방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&amp;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전화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화상 연결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: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정확한 니즈 캐치 및 대면 스케줄 조정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68B30C-7CAB-7ABF-A63E-885AAE9E2C59}"/>
              </a:ext>
            </a:extLst>
          </p:cNvPr>
          <p:cNvSpPr txBox="1"/>
          <p:nvPr/>
        </p:nvSpPr>
        <p:spPr>
          <a:xfrm>
            <a:off x="1428323" y="482755"/>
            <a:ext cx="4698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515151"/>
                </a:solidFill>
              </a:rPr>
              <a:t>구원</a:t>
            </a:r>
            <a:r>
              <a:rPr lang="en-US" altLang="ko-KR" sz="3600" spc="-300" dirty="0">
                <a:solidFill>
                  <a:srgbClr val="515151"/>
                </a:solidFill>
              </a:rPr>
              <a:t>: </a:t>
            </a:r>
            <a:r>
              <a:rPr lang="ko-KR" altLang="en-US" sz="3600" spc="-300" dirty="0">
                <a:solidFill>
                  <a:srgbClr val="515151"/>
                </a:solidFill>
              </a:rPr>
              <a:t>나의 디지털 선생님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8AF198-8C9D-DCC6-886E-DF329CF697FB}"/>
              </a:ext>
            </a:extLst>
          </p:cNvPr>
          <p:cNvSpPr txBox="1"/>
          <p:nvPr/>
        </p:nvSpPr>
        <p:spPr>
          <a:xfrm>
            <a:off x="555114" y="539090"/>
            <a:ext cx="790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68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E5C8C2-C947-DA49-46E5-40C8F9035A25}"/>
              </a:ext>
            </a:extLst>
          </p:cNvPr>
          <p:cNvSpPr txBox="1"/>
          <p:nvPr/>
        </p:nvSpPr>
        <p:spPr>
          <a:xfrm>
            <a:off x="1428323" y="482755"/>
            <a:ext cx="4698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515151"/>
                </a:solidFill>
              </a:rPr>
              <a:t>구원</a:t>
            </a:r>
            <a:r>
              <a:rPr lang="en-US" altLang="ko-KR" sz="3600" spc="-300" dirty="0">
                <a:solidFill>
                  <a:srgbClr val="515151"/>
                </a:solidFill>
              </a:rPr>
              <a:t>: </a:t>
            </a:r>
            <a:r>
              <a:rPr lang="ko-KR" altLang="en-US" sz="3600" spc="-300" dirty="0">
                <a:solidFill>
                  <a:srgbClr val="515151"/>
                </a:solidFill>
              </a:rPr>
              <a:t>나의 디지털 선생님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830BD0-B66A-505B-0ED5-2255F2950011}"/>
              </a:ext>
            </a:extLst>
          </p:cNvPr>
          <p:cNvSpPr txBox="1"/>
          <p:nvPr/>
        </p:nvSpPr>
        <p:spPr>
          <a:xfrm>
            <a:off x="555114" y="539090"/>
            <a:ext cx="790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CF02732-3075-9D13-D96A-6067D7041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309" y="1985512"/>
            <a:ext cx="9839471" cy="375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903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56A17D2-DEBF-4117-A279-E672AECC7DF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D27E02D-A123-4CD0-8248-229456CAA642}"/>
              </a:ext>
            </a:extLst>
          </p:cNvPr>
          <p:cNvSpPr/>
          <p:nvPr/>
        </p:nvSpPr>
        <p:spPr>
          <a:xfrm>
            <a:off x="2502567" y="1913021"/>
            <a:ext cx="7186863" cy="3031958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예술을 음미하는 감상 전용 </a:t>
            </a:r>
            <a:r>
              <a:rPr lang="en-US" altLang="ko-KR" dirty="0"/>
              <a:t>SNS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81871EE-26DD-4A47-9E49-AC5A8ECB643A}"/>
              </a:ext>
            </a:extLst>
          </p:cNvPr>
          <p:cNvGrpSpPr/>
          <p:nvPr/>
        </p:nvGrpSpPr>
        <p:grpSpPr>
          <a:xfrm>
            <a:off x="3475733" y="2912070"/>
            <a:ext cx="5240538" cy="1299156"/>
            <a:chOff x="3475750" y="2505670"/>
            <a:chExt cx="5240538" cy="129915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A6FF79-6F2B-4552-9C00-E6585FFE0D0A}"/>
                </a:ext>
              </a:extLst>
            </p:cNvPr>
            <p:cNvSpPr txBox="1"/>
            <p:nvPr/>
          </p:nvSpPr>
          <p:spPr>
            <a:xfrm>
              <a:off x="3475750" y="2505670"/>
              <a:ext cx="52405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 b="1" dirty="0">
                  <a:solidFill>
                    <a:schemeClr val="bg1"/>
                  </a:solidFill>
                </a:rPr>
                <a:t>감상</a:t>
              </a:r>
              <a:r>
                <a:rPr lang="en-US" altLang="ko-KR" sz="3600" b="1" dirty="0">
                  <a:solidFill>
                    <a:schemeClr val="bg1"/>
                  </a:solidFill>
                </a:rPr>
                <a:t>: </a:t>
              </a:r>
              <a:r>
                <a:rPr lang="ko-KR" altLang="en-US" sz="3600" b="1" dirty="0">
                  <a:solidFill>
                    <a:schemeClr val="bg1"/>
                  </a:solidFill>
                </a:rPr>
                <a:t>아름다움을 나누다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AAB88BC-D488-4FF0-B6B2-046372222F6B}"/>
                </a:ext>
              </a:extLst>
            </p:cNvPr>
            <p:cNvSpPr txBox="1"/>
            <p:nvPr/>
          </p:nvSpPr>
          <p:spPr>
            <a:xfrm>
              <a:off x="6003640" y="3466272"/>
              <a:ext cx="184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337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5A2F28-C140-BF97-4B91-FDE1908E385C}"/>
              </a:ext>
            </a:extLst>
          </p:cNvPr>
          <p:cNvSpPr txBox="1"/>
          <p:nvPr/>
        </p:nvSpPr>
        <p:spPr>
          <a:xfrm>
            <a:off x="1428323" y="482755"/>
            <a:ext cx="4633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515151"/>
                </a:solidFill>
              </a:rPr>
              <a:t>감상</a:t>
            </a:r>
            <a:r>
              <a:rPr lang="en-US" altLang="ko-KR" sz="3600" spc="-300" dirty="0">
                <a:solidFill>
                  <a:srgbClr val="515151"/>
                </a:solidFill>
              </a:rPr>
              <a:t>: </a:t>
            </a:r>
            <a:r>
              <a:rPr lang="ko-KR" altLang="en-US" sz="3600" spc="-300" dirty="0">
                <a:solidFill>
                  <a:srgbClr val="515151"/>
                </a:solidFill>
              </a:rPr>
              <a:t>아름다움을 나누다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03371F-8483-A56D-4C45-00E3238008EF}"/>
              </a:ext>
            </a:extLst>
          </p:cNvPr>
          <p:cNvSpPr txBox="1"/>
          <p:nvPr/>
        </p:nvSpPr>
        <p:spPr>
          <a:xfrm>
            <a:off x="555114" y="539090"/>
            <a:ext cx="790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D0AADB-0A66-DF78-B715-39171B733FE9}"/>
              </a:ext>
            </a:extLst>
          </p:cNvPr>
          <p:cNvSpPr txBox="1"/>
          <p:nvPr/>
        </p:nvSpPr>
        <p:spPr>
          <a:xfrm>
            <a:off x="555114" y="1811071"/>
            <a:ext cx="9640004" cy="43088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buNone/>
            </a:pPr>
            <a:r>
              <a:rPr lang="ko-KR" altLang="en-US" sz="2000" dirty="0"/>
              <a:t>미술관도 생애 최초로 왔는데</a:t>
            </a:r>
            <a:r>
              <a:rPr lang="en-US" altLang="ko-KR" sz="2000" dirty="0"/>
              <a:t>,</a:t>
            </a:r>
          </a:p>
          <a:p>
            <a:pPr marL="0" indent="0">
              <a:buNone/>
            </a:pPr>
            <a:r>
              <a:rPr lang="ko-KR" altLang="en-US" sz="2000" dirty="0"/>
              <a:t>이 작품을 봤을 때 뭔가 새가 날라가는 느낌이 드는 것 같았어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그러니까 막</a:t>
            </a:r>
            <a:r>
              <a:rPr lang="en-US" altLang="ko-KR" sz="2000" dirty="0"/>
              <a:t>, </a:t>
            </a:r>
            <a:r>
              <a:rPr lang="ko-KR" altLang="en-US" sz="2000" dirty="0"/>
              <a:t>감춰진 욕망을 갑자기 드러내면서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하늘을 향해서 날아오르는 것 같은 느낌</a:t>
            </a:r>
            <a:r>
              <a:rPr lang="en-US" altLang="ko-KR" sz="2000" dirty="0"/>
              <a:t>?</a:t>
            </a:r>
          </a:p>
          <a:p>
            <a:pPr marL="0" indent="0">
              <a:buNone/>
            </a:pPr>
            <a:r>
              <a:rPr lang="ko-KR" altLang="en-US" sz="2000" dirty="0"/>
              <a:t>아니 왜 그런 건지는 잘 모르겠는데</a:t>
            </a:r>
            <a:r>
              <a:rPr lang="en-US" altLang="ko-KR" sz="2000" dirty="0"/>
              <a:t>… </a:t>
            </a:r>
            <a:r>
              <a:rPr lang="ko-KR" altLang="en-US" sz="2000" dirty="0"/>
              <a:t>나 중</a:t>
            </a:r>
            <a:r>
              <a:rPr lang="en-US" altLang="ko-KR" sz="2000" dirty="0"/>
              <a:t>2</a:t>
            </a:r>
            <a:r>
              <a:rPr lang="ko-KR" altLang="en-US" sz="2000" dirty="0"/>
              <a:t>병 아니고 서른인데</a:t>
            </a:r>
            <a:r>
              <a:rPr lang="en-US" altLang="ko-KR" sz="2000" dirty="0"/>
              <a:t>…</a:t>
            </a:r>
          </a:p>
          <a:p>
            <a:pPr marL="0" indent="0">
              <a:buNone/>
            </a:pPr>
            <a:r>
              <a:rPr lang="ko-KR" altLang="en-US" sz="2000" dirty="0"/>
              <a:t>작품에서 왜 그런 느낌이 드는 건지 아는 사람 있어</a:t>
            </a:r>
            <a:r>
              <a:rPr lang="en-US" altLang="ko-KR" sz="2000" dirty="0"/>
              <a:t>? </a:t>
            </a:r>
            <a:r>
              <a:rPr lang="ko-KR" altLang="en-US" sz="2000" dirty="0"/>
              <a:t>그렇게 느낀 사람</a:t>
            </a:r>
            <a:r>
              <a:rPr lang="en-US" altLang="ko-KR" sz="2000" dirty="0"/>
              <a:t>?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err="1"/>
              <a:t>저기요</a:t>
            </a:r>
            <a:r>
              <a:rPr lang="en-US" altLang="ko-KR" sz="2000" dirty="0"/>
              <a:t>?</a:t>
            </a:r>
          </a:p>
          <a:p>
            <a:pPr marL="0" indent="0">
              <a:buNone/>
            </a:pPr>
            <a:r>
              <a:rPr lang="ko-KR" altLang="en-US" sz="2000" dirty="0"/>
              <a:t>아무나 좀 대답해 줘요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나 지금 무지 이야기 나누고 싶단 말이야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내 친구들은 이런 이야기 </a:t>
            </a:r>
            <a:r>
              <a:rPr lang="ko-KR" altLang="en-US" sz="2000" dirty="0" err="1"/>
              <a:t>지루해한다구</a:t>
            </a:r>
            <a:r>
              <a:rPr lang="en-US" altLang="ko-KR" sz="2000" dirty="0"/>
              <a:t>!</a:t>
            </a:r>
            <a:endParaRPr lang="ko-KR" altLang="en-US" sz="20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29265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322548-7D23-9156-F459-998A4D982C09}"/>
              </a:ext>
            </a:extLst>
          </p:cNvPr>
          <p:cNvSpPr txBox="1"/>
          <p:nvPr/>
        </p:nvSpPr>
        <p:spPr>
          <a:xfrm>
            <a:off x="1428323" y="482755"/>
            <a:ext cx="4633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515151"/>
                </a:solidFill>
              </a:rPr>
              <a:t>감상</a:t>
            </a:r>
            <a:r>
              <a:rPr lang="en-US" altLang="ko-KR" sz="3600" spc="-300" dirty="0">
                <a:solidFill>
                  <a:srgbClr val="515151"/>
                </a:solidFill>
              </a:rPr>
              <a:t>: </a:t>
            </a:r>
            <a:r>
              <a:rPr lang="ko-KR" altLang="en-US" sz="3600" spc="-300" dirty="0">
                <a:solidFill>
                  <a:srgbClr val="515151"/>
                </a:solidFill>
              </a:rPr>
              <a:t>아름다움을 나누다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AED0F7-6822-F07A-1140-CD5CAA8120FE}"/>
              </a:ext>
            </a:extLst>
          </p:cNvPr>
          <p:cNvSpPr txBox="1"/>
          <p:nvPr/>
        </p:nvSpPr>
        <p:spPr>
          <a:xfrm>
            <a:off x="555114" y="539090"/>
            <a:ext cx="790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4147F56-0A9E-1305-710E-C9D87233E34E}"/>
              </a:ext>
            </a:extLst>
          </p:cNvPr>
          <p:cNvGrpSpPr/>
          <p:nvPr/>
        </p:nvGrpSpPr>
        <p:grpSpPr>
          <a:xfrm>
            <a:off x="723605" y="1581537"/>
            <a:ext cx="10938328" cy="4737373"/>
            <a:chOff x="6124976" y="1484156"/>
            <a:chExt cx="5854700" cy="5030413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8DD9169-8F3F-9B3C-E4F0-08D22A2B7D0D}"/>
                </a:ext>
              </a:extLst>
            </p:cNvPr>
            <p:cNvSpPr/>
            <p:nvPr/>
          </p:nvSpPr>
          <p:spPr>
            <a:xfrm>
              <a:off x="6124976" y="1484156"/>
              <a:ext cx="5854700" cy="50304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B051BE9-2C3A-C06A-8479-DC82B64C1C88}"/>
                </a:ext>
              </a:extLst>
            </p:cNvPr>
            <p:cNvSpPr txBox="1"/>
            <p:nvPr/>
          </p:nvSpPr>
          <p:spPr>
            <a:xfrm>
              <a:off x="7461701" y="3904209"/>
              <a:ext cx="3077659" cy="1078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/>
                <a:t>미술 작품</a:t>
              </a:r>
              <a:r>
                <a:rPr lang="en-US" altLang="ko-KR" sz="2000" b="1" dirty="0"/>
                <a:t> · </a:t>
              </a:r>
              <a:r>
                <a:rPr lang="ko-KR" altLang="en-US" sz="2000" b="1" dirty="0"/>
                <a:t>소설 </a:t>
              </a:r>
              <a:r>
                <a:rPr lang="en-US" altLang="ko-KR" sz="2000" b="1" dirty="0"/>
                <a:t>· </a:t>
              </a:r>
              <a:r>
                <a:rPr lang="ko-KR" altLang="en-US" sz="2000" b="1" dirty="0"/>
                <a:t>만화</a:t>
              </a:r>
              <a:r>
                <a:rPr lang="en-US" altLang="ko-KR" sz="2000" b="1" dirty="0"/>
                <a:t> · </a:t>
              </a:r>
              <a:r>
                <a:rPr lang="ko-KR" altLang="en-US" sz="2000" b="1" dirty="0"/>
                <a:t>공연</a:t>
              </a:r>
              <a:r>
                <a:rPr lang="en-US" altLang="ko-KR" sz="2000" b="1" dirty="0"/>
                <a:t> </a:t>
              </a:r>
              <a:r>
                <a:rPr lang="ko-KR" altLang="en-US" sz="2000" b="1" dirty="0"/>
                <a:t>등등 모든 종류의 </a:t>
              </a:r>
              <a:endParaRPr lang="en-US" altLang="ko-KR" sz="2000" b="1" dirty="0"/>
            </a:p>
            <a:p>
              <a:pPr algn="ctr"/>
              <a:r>
                <a:rPr lang="ko-KR" altLang="en-US" sz="2000" b="1" dirty="0"/>
                <a:t>예술 작품에 대한 감상을 나누고</a:t>
              </a:r>
              <a:r>
                <a:rPr lang="en-US" altLang="ko-KR" sz="2000" b="1" dirty="0"/>
                <a:t>, </a:t>
              </a:r>
              <a:r>
                <a:rPr lang="ko-KR" altLang="en-US" sz="2000" b="1" dirty="0"/>
                <a:t>공감 받으며</a:t>
              </a:r>
              <a:r>
                <a:rPr lang="en-US" altLang="ko-KR" sz="2000" b="1" dirty="0"/>
                <a:t>,</a:t>
              </a:r>
              <a:r>
                <a:rPr lang="ko-KR" altLang="en-US" sz="2000" b="1" dirty="0"/>
                <a:t> </a:t>
              </a:r>
              <a:endParaRPr lang="en-US" altLang="ko-KR" sz="2000" b="1" dirty="0"/>
            </a:p>
            <a:p>
              <a:pPr algn="ctr"/>
              <a:r>
                <a:rPr lang="ko-KR" altLang="en-US" sz="2000" b="1" dirty="0"/>
                <a:t>소통하는 </a:t>
              </a:r>
              <a:r>
                <a:rPr lang="en-US" altLang="ko-KR" sz="2000" b="1" dirty="0"/>
                <a:t>SNS</a:t>
              </a:r>
              <a:r>
                <a:rPr lang="en-US" altLang="ko-KR" sz="2000" b="1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 </a:t>
              </a:r>
              <a:endParaRPr lang="ko-KR" altLang="en-US" sz="20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4595B0C-E728-CB31-5F96-E6304B117611}"/>
              </a:ext>
            </a:extLst>
          </p:cNvPr>
          <p:cNvSpPr txBox="1"/>
          <p:nvPr/>
        </p:nvSpPr>
        <p:spPr>
          <a:xfrm>
            <a:off x="4342743" y="2571945"/>
            <a:ext cx="3700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감상 </a:t>
            </a:r>
            <a:r>
              <a:rPr lang="en-US" altLang="ko-KR" sz="36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36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감상 전용 </a:t>
            </a:r>
            <a:r>
              <a:rPr lang="en-US" altLang="ko-KR" sz="36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SNS</a:t>
            </a:r>
            <a:endParaRPr lang="ko-KR" altLang="en-US" sz="2800" b="1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41058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F6D8C3-B277-449B-9329-8F23BB724167}"/>
              </a:ext>
            </a:extLst>
          </p:cNvPr>
          <p:cNvSpPr/>
          <p:nvPr/>
        </p:nvSpPr>
        <p:spPr>
          <a:xfrm>
            <a:off x="904240" y="2190972"/>
            <a:ext cx="2041451" cy="35087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D4EA60-BAC1-471B-A076-69403138601F}"/>
              </a:ext>
            </a:extLst>
          </p:cNvPr>
          <p:cNvSpPr/>
          <p:nvPr/>
        </p:nvSpPr>
        <p:spPr>
          <a:xfrm>
            <a:off x="904240" y="2190972"/>
            <a:ext cx="2041451" cy="6042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FBCBD7F-F8DA-421A-A111-DFD17ACA7D2C}"/>
              </a:ext>
            </a:extLst>
          </p:cNvPr>
          <p:cNvSpPr/>
          <p:nvPr/>
        </p:nvSpPr>
        <p:spPr>
          <a:xfrm>
            <a:off x="9179915" y="2190974"/>
            <a:ext cx="2041451" cy="35087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1ABD980-5F04-4CE6-8D65-302E5FDBA6BA}"/>
              </a:ext>
            </a:extLst>
          </p:cNvPr>
          <p:cNvSpPr/>
          <p:nvPr/>
        </p:nvSpPr>
        <p:spPr>
          <a:xfrm>
            <a:off x="3662798" y="2190974"/>
            <a:ext cx="2041451" cy="35087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8F19DAC-7822-4F25-9B84-27819F42878A}"/>
              </a:ext>
            </a:extLst>
          </p:cNvPr>
          <p:cNvSpPr/>
          <p:nvPr/>
        </p:nvSpPr>
        <p:spPr>
          <a:xfrm>
            <a:off x="6421356" y="2190974"/>
            <a:ext cx="2041451" cy="35087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A6F226-579F-442A-9EE4-45D642BD4F22}"/>
              </a:ext>
            </a:extLst>
          </p:cNvPr>
          <p:cNvSpPr txBox="1"/>
          <p:nvPr/>
        </p:nvSpPr>
        <p:spPr>
          <a:xfrm>
            <a:off x="3109318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4DAC68-6010-4698-919A-9DF4081113F9}"/>
              </a:ext>
            </a:extLst>
          </p:cNvPr>
          <p:cNvSpPr txBox="1"/>
          <p:nvPr/>
        </p:nvSpPr>
        <p:spPr>
          <a:xfrm>
            <a:off x="5883522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0D2F2E-3A25-46C0-A9E1-F9A6506B3ADB}"/>
              </a:ext>
            </a:extLst>
          </p:cNvPr>
          <p:cNvSpPr txBox="1"/>
          <p:nvPr/>
        </p:nvSpPr>
        <p:spPr>
          <a:xfrm>
            <a:off x="8610782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E73ECF-380E-4151-831A-33483B1F26E9}"/>
              </a:ext>
            </a:extLst>
          </p:cNvPr>
          <p:cNvSpPr txBox="1"/>
          <p:nvPr/>
        </p:nvSpPr>
        <p:spPr>
          <a:xfrm>
            <a:off x="1439991" y="23059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CC9C72F-47E9-4346-9387-C6EF69AAC454}"/>
              </a:ext>
            </a:extLst>
          </p:cNvPr>
          <p:cNvSpPr/>
          <p:nvPr/>
        </p:nvSpPr>
        <p:spPr>
          <a:xfrm>
            <a:off x="3662797" y="2190972"/>
            <a:ext cx="2041451" cy="604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F91EF3-CB63-46F2-AB41-264A6227B3B8}"/>
              </a:ext>
            </a:extLst>
          </p:cNvPr>
          <p:cNvSpPr txBox="1"/>
          <p:nvPr/>
        </p:nvSpPr>
        <p:spPr>
          <a:xfrm>
            <a:off x="4221792" y="23059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C9C2102-C115-451F-9A0E-5BF75986AC74}"/>
              </a:ext>
            </a:extLst>
          </p:cNvPr>
          <p:cNvSpPr/>
          <p:nvPr/>
        </p:nvSpPr>
        <p:spPr>
          <a:xfrm>
            <a:off x="6421354" y="2190972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744A85-4A19-47D1-A6E5-6F80CE516CE6}"/>
              </a:ext>
            </a:extLst>
          </p:cNvPr>
          <p:cNvSpPr txBox="1"/>
          <p:nvPr/>
        </p:nvSpPr>
        <p:spPr>
          <a:xfrm>
            <a:off x="6981150" y="23059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88FC157-5A02-4929-9E88-C683E9AC1B83}"/>
              </a:ext>
            </a:extLst>
          </p:cNvPr>
          <p:cNvSpPr/>
          <p:nvPr/>
        </p:nvSpPr>
        <p:spPr>
          <a:xfrm>
            <a:off x="9179911" y="2190972"/>
            <a:ext cx="2041451" cy="6042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8148BC-D3AF-4496-B59E-AD0E5851EA95}"/>
              </a:ext>
            </a:extLst>
          </p:cNvPr>
          <p:cNvSpPr txBox="1"/>
          <p:nvPr/>
        </p:nvSpPr>
        <p:spPr>
          <a:xfrm>
            <a:off x="9731479" y="23059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2C40BD-B682-4B86-BC7E-645499CB9623}"/>
              </a:ext>
            </a:extLst>
          </p:cNvPr>
          <p:cNvSpPr txBox="1"/>
          <p:nvPr/>
        </p:nvSpPr>
        <p:spPr>
          <a:xfrm>
            <a:off x="1083517" y="3427654"/>
            <a:ext cx="1682895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현재 위치</a:t>
            </a:r>
            <a:r>
              <a:rPr lang="en-US" altLang="ko-KR" sz="1400" dirty="0"/>
              <a:t>(</a:t>
            </a:r>
            <a:r>
              <a:rPr lang="ko-KR" altLang="en-US" sz="800" dirty="0"/>
              <a:t>미술관</a:t>
            </a:r>
            <a:r>
              <a:rPr lang="en-US" altLang="ko-KR" sz="800" dirty="0"/>
              <a:t>/</a:t>
            </a:r>
            <a:r>
              <a:rPr lang="ko-KR" altLang="en-US" sz="800" dirty="0"/>
              <a:t>박물관</a:t>
            </a:r>
            <a:r>
              <a:rPr lang="en-US" altLang="ko-KR" sz="800" dirty="0"/>
              <a:t>/</a:t>
            </a:r>
            <a:r>
              <a:rPr lang="ko-KR" altLang="en-US" sz="800" dirty="0"/>
              <a:t>할머니집</a:t>
            </a:r>
            <a:r>
              <a:rPr lang="en-US" altLang="ko-KR" sz="800" dirty="0"/>
              <a:t>/</a:t>
            </a:r>
            <a:r>
              <a:rPr lang="ko-KR" altLang="en-US" sz="800" dirty="0"/>
              <a:t>백화점</a:t>
            </a:r>
            <a:r>
              <a:rPr lang="en-US" altLang="ko-KR" sz="800" dirty="0"/>
              <a:t>/</a:t>
            </a:r>
            <a:r>
              <a:rPr lang="ko-KR" altLang="en-US" sz="800" dirty="0"/>
              <a:t>공항</a:t>
            </a:r>
            <a:r>
              <a:rPr lang="en-US" altLang="ko-KR" sz="800" dirty="0"/>
              <a:t>/</a:t>
            </a:r>
            <a:r>
              <a:rPr lang="ko-KR" altLang="en-US" sz="800" dirty="0"/>
              <a:t>전시회 등등 작품을 만난 위치</a:t>
            </a:r>
            <a:r>
              <a:rPr lang="en-US" altLang="ko-KR" sz="1400" dirty="0"/>
              <a:t>), </a:t>
            </a:r>
            <a:r>
              <a:rPr lang="ko-KR" altLang="en-US" sz="1400" dirty="0" err="1"/>
              <a:t>작품명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작가명</a:t>
            </a:r>
            <a:r>
              <a:rPr lang="en-US" altLang="ko-KR" sz="1400" dirty="0"/>
              <a:t>, </a:t>
            </a:r>
          </a:p>
          <a:p>
            <a:r>
              <a:rPr lang="ko-KR" altLang="en-US" sz="1400" dirty="0"/>
              <a:t>작품 </a:t>
            </a:r>
            <a:r>
              <a:rPr lang="ko-KR" altLang="en-US" sz="1400" dirty="0" err="1"/>
              <a:t>감상평</a:t>
            </a:r>
            <a:r>
              <a:rPr lang="en-US" altLang="ko-KR" sz="1400" dirty="0"/>
              <a:t>(</a:t>
            </a:r>
            <a:r>
              <a:rPr lang="ko-KR" altLang="en-US" sz="800" dirty="0"/>
              <a:t>떠오르는 느낌</a:t>
            </a:r>
            <a:r>
              <a:rPr lang="en-US" altLang="ko-KR" sz="800" dirty="0"/>
              <a:t>, </a:t>
            </a:r>
            <a:r>
              <a:rPr lang="ko-KR" altLang="en-US" sz="800" dirty="0"/>
              <a:t>떠오르는 색</a:t>
            </a:r>
            <a:r>
              <a:rPr lang="en-US" altLang="ko-KR" sz="800" dirty="0"/>
              <a:t>, </a:t>
            </a:r>
            <a:r>
              <a:rPr lang="ko-KR" altLang="en-US" sz="800" dirty="0"/>
              <a:t>떠오르는 냄새</a:t>
            </a:r>
            <a:r>
              <a:rPr lang="en-US" altLang="ko-KR" sz="800" dirty="0"/>
              <a:t>, </a:t>
            </a:r>
            <a:r>
              <a:rPr lang="ko-KR" altLang="en-US" sz="800" dirty="0"/>
              <a:t>떠오르는 기억</a:t>
            </a:r>
            <a:r>
              <a:rPr lang="en-US" altLang="ko-KR" sz="800" dirty="0"/>
              <a:t>, </a:t>
            </a:r>
            <a:r>
              <a:rPr lang="ko-KR" altLang="en-US" sz="800" dirty="0"/>
              <a:t>떠오르는 추억</a:t>
            </a:r>
            <a:r>
              <a:rPr lang="en-US" altLang="ko-KR" sz="800" dirty="0"/>
              <a:t>, </a:t>
            </a:r>
            <a:r>
              <a:rPr lang="ko-KR" altLang="en-US" sz="800" dirty="0"/>
              <a:t>등등 느낀 바를 자유롭게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r>
              <a:rPr lang="ko-KR" altLang="en-US" sz="1400" dirty="0"/>
              <a:t>포스팅</a:t>
            </a:r>
            <a:endParaRPr lang="en-US" altLang="ko-KR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0159D3-37DF-48C9-900B-3E0D45DF1A39}"/>
              </a:ext>
            </a:extLst>
          </p:cNvPr>
          <p:cNvSpPr txBox="1"/>
          <p:nvPr/>
        </p:nvSpPr>
        <p:spPr>
          <a:xfrm>
            <a:off x="3832523" y="3427654"/>
            <a:ext cx="18062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ym typeface="Wingdings" panose="05000000000000000000" pitchFamily="2" charset="2"/>
              </a:rPr>
              <a:t>(</a:t>
            </a:r>
            <a:r>
              <a:rPr lang="ko-KR" altLang="en-US" sz="1400" dirty="0">
                <a:sym typeface="Wingdings" panose="05000000000000000000" pitchFamily="2" charset="2"/>
              </a:rPr>
              <a:t>타 사용자</a:t>
            </a:r>
            <a:r>
              <a:rPr lang="en-US" altLang="ko-KR" sz="1400" dirty="0">
                <a:sym typeface="Wingdings" panose="05000000000000000000" pitchFamily="2" charset="2"/>
              </a:rPr>
              <a:t>)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ko-KR" altLang="en-US" sz="1400" dirty="0">
                <a:sym typeface="Wingdings" panose="05000000000000000000" pitchFamily="2" charset="2"/>
              </a:rPr>
              <a:t>하트</a:t>
            </a:r>
            <a:r>
              <a:rPr lang="en-US" altLang="ko-KR" sz="1400" dirty="0"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sym typeface="Wingdings" panose="05000000000000000000" pitchFamily="2" charset="2"/>
              </a:rPr>
              <a:t>찍기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</a:p>
          <a:p>
            <a:r>
              <a:rPr lang="ko-KR" altLang="en-US" sz="1400" dirty="0">
                <a:sym typeface="Wingdings" panose="05000000000000000000" pitchFamily="2" charset="2"/>
              </a:rPr>
              <a:t>댓글 작성 등을 통해 감상을 공감</a:t>
            </a:r>
            <a:r>
              <a:rPr lang="en-US" altLang="ko-KR" sz="1400" dirty="0">
                <a:sym typeface="Wingdings" panose="05000000000000000000" pitchFamily="2" charset="2"/>
              </a:rPr>
              <a:t>/</a:t>
            </a:r>
            <a:r>
              <a:rPr lang="ko-KR" altLang="en-US" sz="1400" dirty="0">
                <a:sym typeface="Wingdings" panose="05000000000000000000" pitchFamily="2" charset="2"/>
              </a:rPr>
              <a:t>소통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en-US" altLang="ko-KR" sz="1400" dirty="0">
                <a:sym typeface="Wingdings" panose="05000000000000000000" pitchFamily="2" charset="2"/>
              </a:rPr>
              <a:t>(</a:t>
            </a:r>
            <a:r>
              <a:rPr lang="ko-KR" altLang="en-US" sz="1400" dirty="0">
                <a:sym typeface="Wingdings" panose="05000000000000000000" pitchFamily="2" charset="2"/>
              </a:rPr>
              <a:t>작성자</a:t>
            </a:r>
            <a:r>
              <a:rPr lang="en-US" altLang="ko-KR" sz="1400" dirty="0">
                <a:sym typeface="Wingdings" panose="05000000000000000000" pitchFamily="2" charset="2"/>
              </a:rPr>
              <a:t>) </a:t>
            </a:r>
            <a:r>
              <a:rPr lang="ko-KR" altLang="en-US" sz="1400" dirty="0">
                <a:sym typeface="Wingdings" panose="05000000000000000000" pitchFamily="2" charset="2"/>
              </a:rPr>
              <a:t>본인의 다른 </a:t>
            </a:r>
            <a:r>
              <a:rPr lang="en-US" altLang="ko-KR" sz="1400" dirty="0">
                <a:sym typeface="Wingdings" panose="05000000000000000000" pitchFamily="2" charset="2"/>
              </a:rPr>
              <a:t>SNS</a:t>
            </a:r>
            <a:r>
              <a:rPr lang="ko-KR" altLang="en-US" sz="1400" dirty="0">
                <a:sym typeface="Wingdings" panose="05000000000000000000" pitchFamily="2" charset="2"/>
              </a:rPr>
              <a:t>등 공유</a:t>
            </a:r>
            <a:r>
              <a:rPr lang="en-US" altLang="ko-KR" sz="1400" dirty="0">
                <a:sym typeface="Wingdings" panose="05000000000000000000" pitchFamily="2" charset="2"/>
              </a:rPr>
              <a:t> / </a:t>
            </a:r>
            <a:r>
              <a:rPr lang="ko-KR" altLang="en-US" sz="1400" dirty="0" err="1">
                <a:sym typeface="Wingdings" panose="05000000000000000000" pitchFamily="2" charset="2"/>
              </a:rPr>
              <a:t>작품명</a:t>
            </a:r>
            <a:r>
              <a:rPr lang="ko-KR" altLang="en-US" sz="1400" dirty="0">
                <a:sym typeface="Wingdings" panose="05000000000000000000" pitchFamily="2" charset="2"/>
              </a:rPr>
              <a:t> 태그를 통해 다른 사람의 감상 읽고 공감하기</a:t>
            </a:r>
            <a:r>
              <a:rPr lang="en-US" altLang="ko-KR" sz="1400" dirty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EA4933-F8E0-490F-8083-3ABAB14D0643}"/>
              </a:ext>
            </a:extLst>
          </p:cNvPr>
          <p:cNvSpPr txBox="1"/>
          <p:nvPr/>
        </p:nvSpPr>
        <p:spPr>
          <a:xfrm>
            <a:off x="6452645" y="3427654"/>
            <a:ext cx="20414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감상만의 특별한 기능</a:t>
            </a:r>
            <a:r>
              <a:rPr lang="en-US" altLang="ko-KR" sz="1000" dirty="0"/>
              <a:t>: </a:t>
            </a:r>
            <a:r>
              <a:rPr lang="ko-KR" altLang="en-US" sz="1000" dirty="0"/>
              <a:t>인기 순위</a:t>
            </a:r>
            <a:endParaRPr lang="en-US" altLang="ko-KR" sz="1000" dirty="0"/>
          </a:p>
          <a:p>
            <a:endParaRPr lang="en-US" altLang="ko-KR" sz="1000" dirty="0"/>
          </a:p>
          <a:p>
            <a:pPr marL="228600" indent="-228600">
              <a:buAutoNum type="arabicPeriod"/>
            </a:pPr>
            <a:r>
              <a:rPr lang="en-US" altLang="ko-KR" sz="1000" dirty="0"/>
              <a:t>Hot </a:t>
            </a:r>
            <a:r>
              <a:rPr lang="ko-KR" altLang="en-US" sz="1000" dirty="0"/>
              <a:t>인기 작품 리스트 </a:t>
            </a:r>
            <a:r>
              <a:rPr lang="en-US" altLang="ko-KR" sz="1000" dirty="0"/>
              <a:t>Top 5 (</a:t>
            </a:r>
            <a:r>
              <a:rPr lang="ko-KR" altLang="en-US" sz="1000" dirty="0"/>
              <a:t>감상에서 포스팅이 최다로 올라간 작품</a:t>
            </a:r>
            <a:r>
              <a:rPr lang="en-US" altLang="ko-KR" sz="1000" dirty="0"/>
              <a:t>)</a:t>
            </a:r>
          </a:p>
          <a:p>
            <a:pPr marL="228600" indent="-228600">
              <a:buAutoNum type="arabicPeriod"/>
            </a:pPr>
            <a:r>
              <a:rPr lang="en-US" altLang="ko-KR" sz="1000" dirty="0"/>
              <a:t>Hot </a:t>
            </a:r>
            <a:r>
              <a:rPr lang="ko-KR" altLang="en-US" sz="1000" dirty="0"/>
              <a:t>최다 공감 감상 </a:t>
            </a:r>
            <a:r>
              <a:rPr lang="en-US" altLang="ko-KR" sz="1000" dirty="0"/>
              <a:t>Top 5 (</a:t>
            </a:r>
            <a:r>
              <a:rPr lang="ko-KR" altLang="en-US" sz="1000" dirty="0"/>
              <a:t>다른 사용자로부터 가장 많은 공감</a:t>
            </a:r>
            <a:r>
              <a:rPr lang="en-US" altLang="ko-KR" sz="1000" dirty="0"/>
              <a:t>(</a:t>
            </a:r>
            <a:r>
              <a:rPr lang="ko-KR" altLang="en-US" sz="1000" dirty="0"/>
              <a:t>좋아요 버튼</a:t>
            </a:r>
            <a:r>
              <a:rPr lang="en-US" altLang="ko-KR" sz="1000" dirty="0"/>
              <a:t>, </a:t>
            </a:r>
            <a:r>
              <a:rPr lang="ko-KR" altLang="en-US" sz="1000" dirty="0"/>
              <a:t>댓글</a:t>
            </a:r>
            <a:r>
              <a:rPr lang="en-US" altLang="ko-KR" sz="1000" dirty="0"/>
              <a:t>, </a:t>
            </a:r>
            <a:r>
              <a:rPr lang="ko-KR" altLang="en-US" sz="1000" dirty="0"/>
              <a:t>공유 횟수 등</a:t>
            </a:r>
            <a:r>
              <a:rPr lang="en-US" altLang="ko-KR" sz="1000" dirty="0"/>
              <a:t>)</a:t>
            </a:r>
            <a:r>
              <a:rPr lang="ko-KR" altLang="en-US" sz="1000" dirty="0"/>
              <a:t>을 받은 포스팅</a:t>
            </a:r>
            <a:r>
              <a:rPr lang="en-US" altLang="ko-KR" sz="1000" dirty="0"/>
              <a:t>)</a:t>
            </a:r>
          </a:p>
          <a:p>
            <a:endParaRPr lang="en-US" altLang="ko-KR" sz="1000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000" dirty="0">
                <a:sym typeface="Wingdings" panose="05000000000000000000" pitchFamily="2" charset="2"/>
              </a:rPr>
              <a:t>클릭 시 주요 감상 키워드를 뽑아서 보여줌</a:t>
            </a:r>
            <a:r>
              <a:rPr lang="en-US" altLang="ko-KR" sz="1000" dirty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434E42-2A04-42D9-91FE-A2115E67F916}"/>
              </a:ext>
            </a:extLst>
          </p:cNvPr>
          <p:cNvSpPr txBox="1"/>
          <p:nvPr/>
        </p:nvSpPr>
        <p:spPr>
          <a:xfrm>
            <a:off x="9359188" y="3427654"/>
            <a:ext cx="16828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ym typeface="Wingdings" panose="05000000000000000000" pitchFamily="2" charset="2"/>
              </a:rPr>
              <a:t>주기적으로 인기 작품 작가 인터뷰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sym typeface="Wingdings" panose="05000000000000000000" pitchFamily="2" charset="2"/>
              </a:rPr>
              <a:t>사용자의 </a:t>
            </a:r>
            <a:r>
              <a:rPr lang="ko-KR" altLang="en-US" sz="1400" dirty="0" err="1">
                <a:sym typeface="Wingdings" panose="05000000000000000000" pitchFamily="2" charset="2"/>
              </a:rPr>
              <a:t>감상평</a:t>
            </a:r>
            <a:r>
              <a:rPr lang="en-US" altLang="ko-KR" sz="1400" dirty="0">
                <a:sym typeface="Wingdings" panose="05000000000000000000" pitchFamily="2" charset="2"/>
              </a:rPr>
              <a:t>(</a:t>
            </a:r>
            <a:r>
              <a:rPr lang="ko-KR" altLang="en-US" sz="1400" dirty="0">
                <a:sym typeface="Wingdings" panose="05000000000000000000" pitchFamily="2" charset="2"/>
              </a:rPr>
              <a:t>주요 키워드로 떠오른 것들에</a:t>
            </a:r>
            <a:r>
              <a:rPr lang="en-US" altLang="ko-KR" sz="1400" dirty="0">
                <a:sym typeface="Wingdings" panose="05000000000000000000" pitchFamily="2" charset="2"/>
              </a:rPr>
              <a:t>)</a:t>
            </a:r>
            <a:r>
              <a:rPr lang="ko-KR" altLang="en-US" sz="1400" dirty="0">
                <a:sym typeface="Wingdings" panose="05000000000000000000" pitchFamily="2" charset="2"/>
              </a:rPr>
              <a:t>에 대해서 어떻게 생각하는지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sym typeface="Wingdings" panose="05000000000000000000" pitchFamily="2" charset="2"/>
              </a:rPr>
              <a:t>사용자들과 소통</a:t>
            </a:r>
            <a:r>
              <a:rPr lang="en-US" altLang="ko-KR" sz="1400" dirty="0">
                <a:sym typeface="Wingdings" panose="05000000000000000000" pitchFamily="2" charset="2"/>
              </a:rPr>
              <a:t>.</a:t>
            </a:r>
            <a:endParaRPr lang="en-US" altLang="ko-KR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65B1F5-17A3-0AE9-A312-E10B21B531E0}"/>
              </a:ext>
            </a:extLst>
          </p:cNvPr>
          <p:cNvSpPr txBox="1"/>
          <p:nvPr/>
        </p:nvSpPr>
        <p:spPr>
          <a:xfrm>
            <a:off x="1428323" y="482755"/>
            <a:ext cx="4633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515151"/>
                </a:solidFill>
              </a:rPr>
              <a:t>감상</a:t>
            </a:r>
            <a:r>
              <a:rPr lang="en-US" altLang="ko-KR" sz="3600" spc="-300" dirty="0">
                <a:solidFill>
                  <a:srgbClr val="515151"/>
                </a:solidFill>
              </a:rPr>
              <a:t>: </a:t>
            </a:r>
            <a:r>
              <a:rPr lang="ko-KR" altLang="en-US" sz="3600" spc="-300" dirty="0">
                <a:solidFill>
                  <a:srgbClr val="515151"/>
                </a:solidFill>
              </a:rPr>
              <a:t>아름다움을 나누다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397E81-708D-0BE7-AA04-ABAB1201B0E7}"/>
              </a:ext>
            </a:extLst>
          </p:cNvPr>
          <p:cNvSpPr txBox="1"/>
          <p:nvPr/>
        </p:nvSpPr>
        <p:spPr>
          <a:xfrm>
            <a:off x="555114" y="539090"/>
            <a:ext cx="790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33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1973FA-5071-4C14-B13F-186C92EC4F27}"/>
              </a:ext>
            </a:extLst>
          </p:cNvPr>
          <p:cNvSpPr txBox="1"/>
          <p:nvPr/>
        </p:nvSpPr>
        <p:spPr>
          <a:xfrm>
            <a:off x="1788574" y="2497976"/>
            <a:ext cx="8614859" cy="35240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dirty="0" err="1">
                <a:solidFill>
                  <a:schemeClr val="bg1"/>
                </a:solidFill>
              </a:rPr>
              <a:t>싱싱</a:t>
            </a:r>
            <a:r>
              <a:rPr lang="en-US" altLang="ko-KR" sz="6000" b="1" dirty="0">
                <a:solidFill>
                  <a:schemeClr val="bg1"/>
                </a:solidFill>
              </a:rPr>
              <a:t>: </a:t>
            </a:r>
            <a:r>
              <a:rPr lang="ko-KR" altLang="en-US" sz="6000" b="1" dirty="0">
                <a:solidFill>
                  <a:schemeClr val="bg1"/>
                </a:solidFill>
              </a:rPr>
              <a:t>신선한 것을 찾아서</a:t>
            </a:r>
            <a:endParaRPr lang="en-US" altLang="ko-KR" sz="6000" b="1" dirty="0">
              <a:solidFill>
                <a:schemeClr val="bg1"/>
              </a:solidFill>
            </a:endParaRPr>
          </a:p>
          <a:p>
            <a:pPr algn="ctr"/>
            <a:endParaRPr lang="en-US" altLang="ko-KR" sz="2400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마트에 서서 고민하는 당신을 위한 솔루션</a:t>
            </a:r>
          </a:p>
          <a:p>
            <a:pPr algn="ctr"/>
            <a:endParaRPr lang="ko-KR" altLang="en-US" sz="11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598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C7E8D00-271F-4ED2-BF11-AADDE983DFC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882A0BA-724F-49F2-ABB8-A2D1913C942D}"/>
              </a:ext>
            </a:extLst>
          </p:cNvPr>
          <p:cNvSpPr/>
          <p:nvPr/>
        </p:nvSpPr>
        <p:spPr>
          <a:xfrm>
            <a:off x="6096000" y="0"/>
            <a:ext cx="6095999" cy="6858000"/>
          </a:xfrm>
          <a:prstGeom prst="rect">
            <a:avLst/>
          </a:prstGeom>
          <a:gradFill>
            <a:gsLst>
              <a:gs pos="0">
                <a:srgbClr val="FDAE76">
                  <a:alpha val="60000"/>
                </a:srgbClr>
              </a:gs>
              <a:gs pos="50000">
                <a:srgbClr val="C07BD4">
                  <a:alpha val="60000"/>
                </a:srgbClr>
              </a:gs>
              <a:gs pos="25000">
                <a:srgbClr val="FA9694">
                  <a:alpha val="60000"/>
                </a:srgbClr>
              </a:gs>
              <a:gs pos="75000">
                <a:srgbClr val="7481F5">
                  <a:alpha val="40000"/>
                </a:srgbClr>
              </a:gs>
              <a:gs pos="97000">
                <a:srgbClr val="8DA9FA">
                  <a:alpha val="4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178D8CF-90A6-4357-BCA6-335E67EA3FCB}"/>
              </a:ext>
            </a:extLst>
          </p:cNvPr>
          <p:cNvCxnSpPr/>
          <p:nvPr/>
        </p:nvCxnSpPr>
        <p:spPr>
          <a:xfrm>
            <a:off x="529389" y="1078451"/>
            <a:ext cx="556661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8FD6A31-E3B7-4D56-8E03-6EE1E16411B7}"/>
              </a:ext>
            </a:extLst>
          </p:cNvPr>
          <p:cNvSpPr txBox="1"/>
          <p:nvPr/>
        </p:nvSpPr>
        <p:spPr>
          <a:xfrm>
            <a:off x="529389" y="397423"/>
            <a:ext cx="893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목차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F23C0E-D0B1-4381-9382-A64952C42C96}"/>
              </a:ext>
            </a:extLst>
          </p:cNvPr>
          <p:cNvSpPr txBox="1"/>
          <p:nvPr/>
        </p:nvSpPr>
        <p:spPr>
          <a:xfrm>
            <a:off x="1438624" y="569312"/>
            <a:ext cx="21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 table of contents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75B2E4D-58B2-4A57-994A-59BBE2CE1444}"/>
              </a:ext>
            </a:extLst>
          </p:cNvPr>
          <p:cNvGrpSpPr/>
          <p:nvPr/>
        </p:nvGrpSpPr>
        <p:grpSpPr>
          <a:xfrm>
            <a:off x="1479488" y="1450150"/>
            <a:ext cx="4446404" cy="646331"/>
            <a:chOff x="1339788" y="1956429"/>
            <a:chExt cx="4446404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10C4C4-5BFE-43A2-A7E6-2E7FCD25DB55}"/>
                </a:ext>
              </a:extLst>
            </p:cNvPr>
            <p:cNvSpPr txBox="1"/>
            <p:nvPr/>
          </p:nvSpPr>
          <p:spPr>
            <a:xfrm>
              <a:off x="1339788" y="1956429"/>
              <a:ext cx="4010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/>
                <a:t>1</a:t>
              </a:r>
              <a:endParaRPr lang="ko-KR" altLang="en-US" sz="36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22D280-4930-459F-9048-1C0C5F077574}"/>
                </a:ext>
              </a:extLst>
            </p:cNvPr>
            <p:cNvSpPr txBox="1"/>
            <p:nvPr/>
          </p:nvSpPr>
          <p:spPr>
            <a:xfrm>
              <a:off x="2166290" y="2048762"/>
              <a:ext cx="36199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/>
                <a:t>쇼핑몰 </a:t>
              </a:r>
              <a:r>
                <a:rPr lang="ko-KR" altLang="en-US" sz="2400" dirty="0" err="1"/>
                <a:t>발류</a:t>
              </a:r>
              <a:r>
                <a:rPr lang="ko-KR" altLang="en-US" sz="2400" dirty="0"/>
                <a:t> </a:t>
              </a:r>
              <a:r>
                <a:rPr lang="en-US" altLang="ko-KR" sz="2400" dirty="0"/>
                <a:t>: </a:t>
              </a:r>
              <a:r>
                <a:rPr lang="ko-KR" altLang="en-US" sz="2400" dirty="0"/>
                <a:t>가치를 사다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25E2C8A-01ED-4B64-9BC3-1F0AB344F7E1}"/>
              </a:ext>
            </a:extLst>
          </p:cNvPr>
          <p:cNvGrpSpPr/>
          <p:nvPr/>
        </p:nvGrpSpPr>
        <p:grpSpPr>
          <a:xfrm>
            <a:off x="1479488" y="2317177"/>
            <a:ext cx="4377474" cy="646331"/>
            <a:chOff x="1339788" y="1956429"/>
            <a:chExt cx="4377474" cy="64633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1766084-3C8D-4992-AD4A-C007B799FBE9}"/>
                </a:ext>
              </a:extLst>
            </p:cNvPr>
            <p:cNvSpPr txBox="1"/>
            <p:nvPr/>
          </p:nvSpPr>
          <p:spPr>
            <a:xfrm>
              <a:off x="1339788" y="1956429"/>
              <a:ext cx="4667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/>
                <a:t>2</a:t>
              </a:r>
              <a:endParaRPr lang="ko-KR" altLang="en-US" sz="36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96D9529-B328-4710-A514-CDE74C047AA0}"/>
                </a:ext>
              </a:extLst>
            </p:cNvPr>
            <p:cNvSpPr txBox="1"/>
            <p:nvPr/>
          </p:nvSpPr>
          <p:spPr>
            <a:xfrm>
              <a:off x="2166290" y="2048762"/>
              <a:ext cx="35509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/>
                <a:t>구원</a:t>
              </a:r>
              <a:r>
                <a:rPr lang="en-US" altLang="ko-KR" sz="2400" dirty="0"/>
                <a:t>: </a:t>
              </a:r>
              <a:r>
                <a:rPr lang="ko-KR" altLang="en-US" sz="2400" dirty="0"/>
                <a:t>나의 디지털 선생님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3D71FDC-6E24-4011-8B9C-BBA2006C1F27}"/>
              </a:ext>
            </a:extLst>
          </p:cNvPr>
          <p:cNvGrpSpPr/>
          <p:nvPr/>
        </p:nvGrpSpPr>
        <p:grpSpPr>
          <a:xfrm>
            <a:off x="1479488" y="3184204"/>
            <a:ext cx="4308545" cy="646331"/>
            <a:chOff x="1339788" y="1956429"/>
            <a:chExt cx="4308545" cy="64633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3011F7-A783-4B54-B94B-7F45C0302103}"/>
                </a:ext>
              </a:extLst>
            </p:cNvPr>
            <p:cNvSpPr txBox="1"/>
            <p:nvPr/>
          </p:nvSpPr>
          <p:spPr>
            <a:xfrm>
              <a:off x="1339788" y="1956429"/>
              <a:ext cx="4796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/>
                <a:t>3</a:t>
              </a:r>
              <a:endParaRPr lang="ko-KR" altLang="en-US" sz="360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135B9FC-26FF-414E-9D1B-7ED7D10097D0}"/>
                </a:ext>
              </a:extLst>
            </p:cNvPr>
            <p:cNvSpPr txBox="1"/>
            <p:nvPr/>
          </p:nvSpPr>
          <p:spPr>
            <a:xfrm>
              <a:off x="2166290" y="2048762"/>
              <a:ext cx="34820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/>
                <a:t>감상</a:t>
              </a:r>
              <a:r>
                <a:rPr lang="en-US" altLang="ko-KR" sz="2400" dirty="0"/>
                <a:t>: </a:t>
              </a:r>
              <a:r>
                <a:rPr lang="ko-KR" altLang="en-US" sz="2400" dirty="0"/>
                <a:t>아름다움을 나누다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DD7A2D6-C496-4E83-91BF-953E47D689B9}"/>
              </a:ext>
            </a:extLst>
          </p:cNvPr>
          <p:cNvGrpSpPr/>
          <p:nvPr/>
        </p:nvGrpSpPr>
        <p:grpSpPr>
          <a:xfrm>
            <a:off x="1479488" y="4143564"/>
            <a:ext cx="4377474" cy="646331"/>
            <a:chOff x="1339788" y="1956429"/>
            <a:chExt cx="4377474" cy="64633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F793285-8821-4613-8797-45B99AE14F96}"/>
                </a:ext>
              </a:extLst>
            </p:cNvPr>
            <p:cNvSpPr txBox="1"/>
            <p:nvPr/>
          </p:nvSpPr>
          <p:spPr>
            <a:xfrm>
              <a:off x="1339788" y="1956429"/>
              <a:ext cx="4876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/>
                <a:t>4</a:t>
              </a:r>
              <a:endParaRPr lang="ko-KR" altLang="en-US" sz="36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6F53056-92F7-4CF6-A9A3-DB8A9C9B980F}"/>
                </a:ext>
              </a:extLst>
            </p:cNvPr>
            <p:cNvSpPr txBox="1"/>
            <p:nvPr/>
          </p:nvSpPr>
          <p:spPr>
            <a:xfrm>
              <a:off x="2166290" y="2048762"/>
              <a:ext cx="35509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err="1"/>
                <a:t>싱싱</a:t>
              </a:r>
              <a:r>
                <a:rPr lang="en-US" altLang="ko-KR" sz="2400" dirty="0"/>
                <a:t>: </a:t>
              </a:r>
              <a:r>
                <a:rPr lang="ko-KR" altLang="en-US" sz="2400" dirty="0"/>
                <a:t>신선한 것을 찾아서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64FD2670-1787-EDD9-C6C5-99440997DC3C}"/>
              </a:ext>
            </a:extLst>
          </p:cNvPr>
          <p:cNvGrpSpPr/>
          <p:nvPr/>
        </p:nvGrpSpPr>
        <p:grpSpPr>
          <a:xfrm>
            <a:off x="1479488" y="5069260"/>
            <a:ext cx="3388422" cy="646331"/>
            <a:chOff x="1339788" y="1956429"/>
            <a:chExt cx="3388422" cy="64633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33B8B7D-5EBD-3078-9E5E-BF872070ED16}"/>
                </a:ext>
              </a:extLst>
            </p:cNvPr>
            <p:cNvSpPr txBox="1"/>
            <p:nvPr/>
          </p:nvSpPr>
          <p:spPr>
            <a:xfrm>
              <a:off x="1339788" y="1956429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/>
                <a:t>5</a:t>
              </a:r>
              <a:endParaRPr lang="ko-KR" altLang="en-US" sz="36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32E6EC8-ACA4-E4DA-2922-134CF2987694}"/>
                </a:ext>
              </a:extLst>
            </p:cNvPr>
            <p:cNvSpPr txBox="1"/>
            <p:nvPr/>
          </p:nvSpPr>
          <p:spPr>
            <a:xfrm>
              <a:off x="2166290" y="2048762"/>
              <a:ext cx="25619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/>
                <a:t>제발</a:t>
              </a:r>
              <a:r>
                <a:rPr lang="en-US" altLang="ko-KR" sz="2400" dirty="0"/>
                <a:t> V1 &amp; </a:t>
              </a:r>
              <a:r>
                <a:rPr lang="ko-KR" altLang="en-US" sz="2400" dirty="0"/>
                <a:t>제발 </a:t>
              </a:r>
              <a:r>
                <a:rPr lang="en-US" altLang="ko-KR" sz="2400" dirty="0"/>
                <a:t>V2</a:t>
              </a:r>
              <a:endParaRPr lang="ko-KR" altLang="en-US" sz="24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AEF9B49-1662-5904-6E12-E139969E4B7D}"/>
              </a:ext>
            </a:extLst>
          </p:cNvPr>
          <p:cNvGrpSpPr/>
          <p:nvPr/>
        </p:nvGrpSpPr>
        <p:grpSpPr>
          <a:xfrm>
            <a:off x="1479265" y="5936287"/>
            <a:ext cx="3527883" cy="646331"/>
            <a:chOff x="1339788" y="1956429"/>
            <a:chExt cx="3527883" cy="64633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E26BF7-49B9-68F0-AD67-E893892AB52D}"/>
                </a:ext>
              </a:extLst>
            </p:cNvPr>
            <p:cNvSpPr txBox="1"/>
            <p:nvPr/>
          </p:nvSpPr>
          <p:spPr>
            <a:xfrm>
              <a:off x="1339788" y="1956429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/>
                <a:t>6</a:t>
              </a:r>
              <a:endParaRPr lang="ko-KR" altLang="en-US" sz="3600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D32EE05-FCED-E35C-BB23-50B7D72A13BB}"/>
                </a:ext>
              </a:extLst>
            </p:cNvPr>
            <p:cNvSpPr txBox="1"/>
            <p:nvPr/>
          </p:nvSpPr>
          <p:spPr>
            <a:xfrm>
              <a:off x="2166290" y="2048762"/>
              <a:ext cx="27013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/>
                <a:t>챙김</a:t>
              </a:r>
              <a:r>
                <a:rPr lang="en-US" altLang="ko-KR" sz="2400" dirty="0"/>
                <a:t>: </a:t>
              </a:r>
              <a:r>
                <a:rPr lang="ko-KR" altLang="en-US" sz="2400" dirty="0"/>
                <a:t>약 </a:t>
              </a:r>
              <a:r>
                <a:rPr lang="ko-KR" altLang="en-US" sz="2400" dirty="0" err="1"/>
                <a:t>드셨나요</a:t>
              </a:r>
              <a:r>
                <a:rPr lang="en-US" altLang="ko-KR" sz="2400" dirty="0"/>
                <a:t>?</a:t>
              </a:r>
              <a:endParaRPr lang="ko-KR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0229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5A2F28-C140-BF97-4B91-FDE1908E385C}"/>
              </a:ext>
            </a:extLst>
          </p:cNvPr>
          <p:cNvSpPr txBox="1"/>
          <p:nvPr/>
        </p:nvSpPr>
        <p:spPr>
          <a:xfrm>
            <a:off x="1428323" y="482755"/>
            <a:ext cx="4698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>
                <a:solidFill>
                  <a:srgbClr val="515151"/>
                </a:solidFill>
              </a:rPr>
              <a:t>싱싱</a:t>
            </a:r>
            <a:r>
              <a:rPr lang="en-US" altLang="ko-KR" sz="3600" spc="-300" dirty="0">
                <a:solidFill>
                  <a:srgbClr val="515151"/>
                </a:solidFill>
              </a:rPr>
              <a:t>: </a:t>
            </a:r>
            <a:r>
              <a:rPr lang="ko-KR" altLang="en-US" sz="3600" spc="-300" dirty="0">
                <a:solidFill>
                  <a:srgbClr val="515151"/>
                </a:solidFill>
              </a:rPr>
              <a:t>신선한 것을 찾아서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03371F-8483-A56D-4C45-00E3238008EF}"/>
              </a:ext>
            </a:extLst>
          </p:cNvPr>
          <p:cNvSpPr txBox="1"/>
          <p:nvPr/>
        </p:nvSpPr>
        <p:spPr>
          <a:xfrm>
            <a:off x="555114" y="539090"/>
            <a:ext cx="790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D0AADB-0A66-DF78-B715-39171B733FE9}"/>
              </a:ext>
            </a:extLst>
          </p:cNvPr>
          <p:cNvSpPr txBox="1"/>
          <p:nvPr/>
        </p:nvSpPr>
        <p:spPr>
          <a:xfrm>
            <a:off x="555114" y="1667137"/>
            <a:ext cx="9640004" cy="57246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buNone/>
            </a:pPr>
            <a:r>
              <a:rPr lang="ko-KR" altLang="en-US" dirty="0"/>
              <a:t>마트에 왔는데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귤이 이따 만한 바구니에 마구 널러져 있는 거야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대충 아무거나 집어도 맛있겠지</a:t>
            </a:r>
            <a:r>
              <a:rPr lang="en-US" altLang="ko-KR" dirty="0"/>
              <a:t>, </a:t>
            </a:r>
            <a:r>
              <a:rPr lang="ko-KR" altLang="en-US" dirty="0"/>
              <a:t>싶은 순간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옆에서 어떤 사람이 막 열심히 고르기 시작 했어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눈빛이</a:t>
            </a:r>
            <a:r>
              <a:rPr lang="en-US" altLang="ko-KR" dirty="0"/>
              <a:t>, </a:t>
            </a:r>
            <a:r>
              <a:rPr lang="ko-KR" altLang="en-US" dirty="0"/>
              <a:t>아</a:t>
            </a:r>
            <a:r>
              <a:rPr lang="en-US" altLang="ko-KR" dirty="0"/>
              <a:t>, </a:t>
            </a:r>
            <a:r>
              <a:rPr lang="ko-KR" altLang="en-US" dirty="0"/>
              <a:t>요놈이 제일 맛있지</a:t>
            </a:r>
            <a:r>
              <a:rPr lang="en-US" altLang="ko-KR" dirty="0"/>
              <a:t>. </a:t>
            </a:r>
            <a:r>
              <a:rPr lang="ko-KR" altLang="en-US" dirty="0"/>
              <a:t>요놈이 제일 신선하지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딱 그 눈빛이어서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나도 제일 달고</a:t>
            </a:r>
            <a:r>
              <a:rPr lang="en-US" altLang="ko-KR" dirty="0"/>
              <a:t>, </a:t>
            </a:r>
            <a:r>
              <a:rPr lang="ko-KR" altLang="en-US" dirty="0"/>
              <a:t>맛있고</a:t>
            </a:r>
            <a:r>
              <a:rPr lang="en-US" altLang="ko-KR" dirty="0"/>
              <a:t>, </a:t>
            </a:r>
            <a:r>
              <a:rPr lang="ko-KR" altLang="en-US" dirty="0"/>
              <a:t>신선한 귤을 고르고 싶었는데</a:t>
            </a:r>
            <a:r>
              <a:rPr lang="en-US" altLang="ko-KR" dirty="0"/>
              <a:t>…. </a:t>
            </a:r>
            <a:r>
              <a:rPr lang="ko-KR" altLang="en-US" dirty="0"/>
              <a:t>아는 게 없었어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네이버에 찾아보기에는 글도 너무 길고 정신없을 것 같아서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서서 고민하는 척하다가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/>
              <a:t>그냥 대충 고르고 나왔는데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생각해 보니까</a:t>
            </a:r>
            <a:r>
              <a:rPr lang="en-US" altLang="ko-KR" dirty="0"/>
              <a:t>… </a:t>
            </a:r>
          </a:p>
          <a:p>
            <a:pPr marL="0" indent="0">
              <a:buNone/>
            </a:pPr>
            <a:r>
              <a:rPr lang="ko-KR" altLang="en-US" dirty="0"/>
              <a:t>예전에 샐러드용 야채 고를 때도 어떤 잎파리가 더 신선할까 고민하다가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결국 아무거나 골랐던 적 있었던 것 같은데</a:t>
            </a:r>
            <a:r>
              <a:rPr lang="en-US" altLang="ko-KR" dirty="0"/>
              <a:t>… </a:t>
            </a:r>
          </a:p>
          <a:p>
            <a:pPr marL="0" indent="0">
              <a:buNone/>
            </a:pPr>
            <a:endParaRPr lang="en-US" altLang="ko-KR" sz="3200" dirty="0"/>
          </a:p>
          <a:p>
            <a:pPr marL="0" indent="0">
              <a:buNone/>
            </a:pPr>
            <a:endParaRPr lang="en-US" altLang="ko-KR" sz="32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11851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4147F56-0A9E-1305-710E-C9D87233E34E}"/>
              </a:ext>
            </a:extLst>
          </p:cNvPr>
          <p:cNvGrpSpPr/>
          <p:nvPr/>
        </p:nvGrpSpPr>
        <p:grpSpPr>
          <a:xfrm>
            <a:off x="723605" y="1581537"/>
            <a:ext cx="10938328" cy="4737373"/>
            <a:chOff x="6124976" y="1484156"/>
            <a:chExt cx="5854700" cy="5030413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8DD9169-8F3F-9B3C-E4F0-08D22A2B7D0D}"/>
                </a:ext>
              </a:extLst>
            </p:cNvPr>
            <p:cNvSpPr/>
            <p:nvPr/>
          </p:nvSpPr>
          <p:spPr>
            <a:xfrm>
              <a:off x="6124976" y="1484156"/>
              <a:ext cx="5854700" cy="50304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B051BE9-2C3A-C06A-8479-DC82B64C1C88}"/>
                </a:ext>
              </a:extLst>
            </p:cNvPr>
            <p:cNvSpPr txBox="1"/>
            <p:nvPr/>
          </p:nvSpPr>
          <p:spPr>
            <a:xfrm>
              <a:off x="6356929" y="3980381"/>
              <a:ext cx="5287204" cy="882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/>
                <a:t>Version 1. </a:t>
              </a:r>
              <a:r>
                <a:rPr lang="ko-KR" altLang="en-US" sz="2400" dirty="0"/>
                <a:t>가장 신선하고 맛있는 식자재의 특징을 알려줍니다</a:t>
              </a:r>
              <a:r>
                <a:rPr lang="en-US" altLang="ko-KR" sz="2400" dirty="0"/>
                <a:t>.</a:t>
              </a:r>
            </a:p>
            <a:p>
              <a:pPr algn="ctr"/>
              <a:r>
                <a:rPr lang="en-US" altLang="ko-KR" sz="2400" dirty="0"/>
                <a:t>Version 2. </a:t>
              </a:r>
              <a:r>
                <a:rPr lang="ko-KR" altLang="en-US" sz="2400" dirty="0"/>
                <a:t>가장 신선하고 맛있는 식자재를 골라줍니다</a:t>
              </a:r>
              <a:r>
                <a:rPr lang="en-US" altLang="ko-KR" sz="2400" dirty="0"/>
                <a:t>.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4595B0C-E728-CB31-5F96-E6304B117611}"/>
              </a:ext>
            </a:extLst>
          </p:cNvPr>
          <p:cNvSpPr txBox="1"/>
          <p:nvPr/>
        </p:nvSpPr>
        <p:spPr>
          <a:xfrm>
            <a:off x="1627263" y="2571945"/>
            <a:ext cx="9131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-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싱싱</a:t>
            </a:r>
            <a:r>
              <a:rPr lang="en-US" altLang="ko-KR" sz="36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36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가장 신선하고 맛있는 식자재를 골라주는 앱</a:t>
            </a:r>
            <a:endParaRPr lang="ko-KR" altLang="en-US" sz="2800" b="1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E087A-26C9-CE0C-BC15-AAD6986050AC}"/>
              </a:ext>
            </a:extLst>
          </p:cNvPr>
          <p:cNvSpPr txBox="1"/>
          <p:nvPr/>
        </p:nvSpPr>
        <p:spPr>
          <a:xfrm>
            <a:off x="1428323" y="482755"/>
            <a:ext cx="4698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>
                <a:solidFill>
                  <a:srgbClr val="515151"/>
                </a:solidFill>
              </a:rPr>
              <a:t>싱싱</a:t>
            </a:r>
            <a:r>
              <a:rPr lang="en-US" altLang="ko-KR" sz="3600" spc="-300" dirty="0">
                <a:solidFill>
                  <a:srgbClr val="515151"/>
                </a:solidFill>
              </a:rPr>
              <a:t>: </a:t>
            </a:r>
            <a:r>
              <a:rPr lang="ko-KR" altLang="en-US" sz="3600" spc="-300" dirty="0">
                <a:solidFill>
                  <a:srgbClr val="515151"/>
                </a:solidFill>
              </a:rPr>
              <a:t>신선한 것을 찾아서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2E35D8-9A54-DC52-42C2-A5D2EED1C5C7}"/>
              </a:ext>
            </a:extLst>
          </p:cNvPr>
          <p:cNvSpPr txBox="1"/>
          <p:nvPr/>
        </p:nvSpPr>
        <p:spPr>
          <a:xfrm>
            <a:off x="555114" y="539090"/>
            <a:ext cx="790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087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F6D8C3-B277-449B-9329-8F23BB724167}"/>
              </a:ext>
            </a:extLst>
          </p:cNvPr>
          <p:cNvSpPr/>
          <p:nvPr/>
        </p:nvSpPr>
        <p:spPr>
          <a:xfrm>
            <a:off x="904240" y="2190974"/>
            <a:ext cx="2041451" cy="35087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D4EA60-BAC1-471B-A076-69403138601F}"/>
              </a:ext>
            </a:extLst>
          </p:cNvPr>
          <p:cNvSpPr/>
          <p:nvPr/>
        </p:nvSpPr>
        <p:spPr>
          <a:xfrm>
            <a:off x="904240" y="2190972"/>
            <a:ext cx="2041451" cy="6042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FBCBD7F-F8DA-421A-A111-DFD17ACA7D2C}"/>
              </a:ext>
            </a:extLst>
          </p:cNvPr>
          <p:cNvSpPr/>
          <p:nvPr/>
        </p:nvSpPr>
        <p:spPr>
          <a:xfrm>
            <a:off x="9179915" y="2190974"/>
            <a:ext cx="2041451" cy="35087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1ABD980-5F04-4CE6-8D65-302E5FDBA6BA}"/>
              </a:ext>
            </a:extLst>
          </p:cNvPr>
          <p:cNvSpPr/>
          <p:nvPr/>
        </p:nvSpPr>
        <p:spPr>
          <a:xfrm>
            <a:off x="3662798" y="2190974"/>
            <a:ext cx="2041451" cy="35087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8F19DAC-7822-4F25-9B84-27819F42878A}"/>
              </a:ext>
            </a:extLst>
          </p:cNvPr>
          <p:cNvSpPr/>
          <p:nvPr/>
        </p:nvSpPr>
        <p:spPr>
          <a:xfrm>
            <a:off x="6421356" y="2190974"/>
            <a:ext cx="2041451" cy="35087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A6F226-579F-442A-9EE4-45D642BD4F22}"/>
              </a:ext>
            </a:extLst>
          </p:cNvPr>
          <p:cNvSpPr txBox="1"/>
          <p:nvPr/>
        </p:nvSpPr>
        <p:spPr>
          <a:xfrm>
            <a:off x="3109318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4DAC68-6010-4698-919A-9DF4081113F9}"/>
              </a:ext>
            </a:extLst>
          </p:cNvPr>
          <p:cNvSpPr txBox="1"/>
          <p:nvPr/>
        </p:nvSpPr>
        <p:spPr>
          <a:xfrm>
            <a:off x="5883522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0D2F2E-3A25-46C0-A9E1-F9A6506B3ADB}"/>
              </a:ext>
            </a:extLst>
          </p:cNvPr>
          <p:cNvSpPr txBox="1"/>
          <p:nvPr/>
        </p:nvSpPr>
        <p:spPr>
          <a:xfrm>
            <a:off x="8610782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E73ECF-380E-4151-831A-33483B1F26E9}"/>
              </a:ext>
            </a:extLst>
          </p:cNvPr>
          <p:cNvSpPr txBox="1"/>
          <p:nvPr/>
        </p:nvSpPr>
        <p:spPr>
          <a:xfrm>
            <a:off x="1439991" y="23059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CC9C72F-47E9-4346-9387-C6EF69AAC454}"/>
              </a:ext>
            </a:extLst>
          </p:cNvPr>
          <p:cNvSpPr/>
          <p:nvPr/>
        </p:nvSpPr>
        <p:spPr>
          <a:xfrm>
            <a:off x="3662797" y="2190972"/>
            <a:ext cx="2041451" cy="604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F91EF3-CB63-46F2-AB41-264A6227B3B8}"/>
              </a:ext>
            </a:extLst>
          </p:cNvPr>
          <p:cNvSpPr txBox="1"/>
          <p:nvPr/>
        </p:nvSpPr>
        <p:spPr>
          <a:xfrm>
            <a:off x="4221792" y="23059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C9C2102-C115-451F-9A0E-5BF75986AC74}"/>
              </a:ext>
            </a:extLst>
          </p:cNvPr>
          <p:cNvSpPr/>
          <p:nvPr/>
        </p:nvSpPr>
        <p:spPr>
          <a:xfrm>
            <a:off x="6421354" y="2190972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744A85-4A19-47D1-A6E5-6F80CE516CE6}"/>
              </a:ext>
            </a:extLst>
          </p:cNvPr>
          <p:cNvSpPr txBox="1"/>
          <p:nvPr/>
        </p:nvSpPr>
        <p:spPr>
          <a:xfrm>
            <a:off x="6981150" y="23059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88FC157-5A02-4929-9E88-C683E9AC1B83}"/>
              </a:ext>
            </a:extLst>
          </p:cNvPr>
          <p:cNvSpPr/>
          <p:nvPr/>
        </p:nvSpPr>
        <p:spPr>
          <a:xfrm>
            <a:off x="9179911" y="2190972"/>
            <a:ext cx="2041451" cy="6042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8148BC-D3AF-4496-B59E-AD0E5851EA95}"/>
              </a:ext>
            </a:extLst>
          </p:cNvPr>
          <p:cNvSpPr txBox="1"/>
          <p:nvPr/>
        </p:nvSpPr>
        <p:spPr>
          <a:xfrm>
            <a:off x="9731479" y="23059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2C40BD-B682-4B86-BC7E-645499CB9623}"/>
              </a:ext>
            </a:extLst>
          </p:cNvPr>
          <p:cNvSpPr txBox="1"/>
          <p:nvPr/>
        </p:nvSpPr>
        <p:spPr>
          <a:xfrm>
            <a:off x="1073965" y="3427654"/>
            <a:ext cx="1682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식자재 이름 검색 </a:t>
            </a:r>
            <a:r>
              <a:rPr lang="en-US" altLang="ko-KR" sz="1400" dirty="0"/>
              <a:t>(</a:t>
            </a:r>
            <a:r>
              <a:rPr lang="ko-KR" altLang="en-US" sz="1400" dirty="0"/>
              <a:t>과일</a:t>
            </a:r>
            <a:r>
              <a:rPr lang="en-US" altLang="ko-KR" sz="1400" dirty="0"/>
              <a:t>/</a:t>
            </a:r>
            <a:r>
              <a:rPr lang="ko-KR" altLang="en-US" sz="1400" dirty="0"/>
              <a:t>채소 등등</a:t>
            </a:r>
            <a:r>
              <a:rPr lang="en-US" altLang="ko-KR" sz="1400" dirty="0"/>
              <a:t>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0159D3-37DF-48C9-900B-3E0D45DF1A39}"/>
              </a:ext>
            </a:extLst>
          </p:cNvPr>
          <p:cNvSpPr txBox="1"/>
          <p:nvPr/>
        </p:nvSpPr>
        <p:spPr>
          <a:xfrm>
            <a:off x="3832523" y="3427654"/>
            <a:ext cx="168289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해당 식자재가 가장 신선할 때</a:t>
            </a:r>
            <a:r>
              <a:rPr lang="en-US" altLang="ko-KR" sz="1100" dirty="0"/>
              <a:t>(</a:t>
            </a:r>
            <a:r>
              <a:rPr lang="ko-KR" altLang="en-US" sz="1100" dirty="0"/>
              <a:t>혹은 가장 맛있을 때</a:t>
            </a:r>
            <a:r>
              <a:rPr lang="en-US" altLang="ko-KR" sz="1100" dirty="0"/>
              <a:t>) </a:t>
            </a:r>
            <a:r>
              <a:rPr lang="ko-KR" altLang="en-US" sz="1100" dirty="0"/>
              <a:t>때  나타나는 특징들  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▶ 색깔</a:t>
            </a:r>
            <a:r>
              <a:rPr lang="en-US" altLang="ko-KR" sz="1100" dirty="0"/>
              <a:t>, </a:t>
            </a:r>
            <a:r>
              <a:rPr lang="ko-KR" altLang="en-US" sz="1100" dirty="0"/>
              <a:t>껍질</a:t>
            </a:r>
            <a:r>
              <a:rPr lang="en-US" altLang="ko-KR" sz="1100" dirty="0"/>
              <a:t>, </a:t>
            </a:r>
            <a:r>
              <a:rPr lang="ko-KR" altLang="en-US" sz="1100" dirty="0"/>
              <a:t>사이즈</a:t>
            </a:r>
            <a:r>
              <a:rPr lang="en-US" altLang="ko-KR" sz="1100" dirty="0"/>
              <a:t>, </a:t>
            </a:r>
            <a:r>
              <a:rPr lang="ko-KR" altLang="en-US" sz="1100" dirty="0"/>
              <a:t>꼭지</a:t>
            </a:r>
            <a:r>
              <a:rPr lang="en-US" altLang="ko-KR" sz="1100" dirty="0"/>
              <a:t> </a:t>
            </a:r>
            <a:r>
              <a:rPr lang="ko-KR" altLang="en-US" sz="1100" dirty="0"/>
              <a:t>같은 생김새</a:t>
            </a:r>
            <a:r>
              <a:rPr lang="en-US" altLang="ko-KR" sz="1100" dirty="0"/>
              <a:t>, </a:t>
            </a:r>
            <a:r>
              <a:rPr lang="ko-KR" altLang="en-US" sz="1100" dirty="0"/>
              <a:t>냄새</a:t>
            </a:r>
            <a:r>
              <a:rPr lang="en-US" altLang="ko-KR" sz="1100" dirty="0"/>
              <a:t>, </a:t>
            </a:r>
            <a:r>
              <a:rPr lang="ko-KR" altLang="en-US" sz="1100" dirty="0"/>
              <a:t>감촉 등등의 특징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그림과 함께 아주 간략하게 설명해주는 화면이 등장</a:t>
            </a:r>
            <a:r>
              <a:rPr lang="en-US" altLang="ko-KR" sz="1100" dirty="0"/>
              <a:t>. (+ </a:t>
            </a:r>
            <a:r>
              <a:rPr lang="ko-KR" altLang="en-US" sz="1100" dirty="0"/>
              <a:t>매우 짧은 동영상이나 </a:t>
            </a:r>
            <a:r>
              <a:rPr lang="en-US" altLang="ko-KR" sz="1100" dirty="0"/>
              <a:t>gif</a:t>
            </a:r>
            <a:r>
              <a:rPr lang="ko-KR" altLang="en-US" sz="1100" dirty="0"/>
              <a:t> 움직이는 짤</a:t>
            </a:r>
            <a:r>
              <a:rPr lang="en-US" altLang="ko-KR" sz="1100" dirty="0"/>
              <a:t>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EA4933-F8E0-490F-8083-3ABAB14D0643}"/>
              </a:ext>
            </a:extLst>
          </p:cNvPr>
          <p:cNvSpPr txBox="1"/>
          <p:nvPr/>
        </p:nvSpPr>
        <p:spPr>
          <a:xfrm>
            <a:off x="6591082" y="3427654"/>
            <a:ext cx="168289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사용자는 본인이 현재 고르고 있는 원재료와</a:t>
            </a:r>
            <a:r>
              <a:rPr lang="en-US" altLang="ko-KR" sz="1400" dirty="0"/>
              <a:t>,</a:t>
            </a:r>
            <a:r>
              <a:rPr lang="ko-KR" altLang="en-US" sz="1400" dirty="0"/>
              <a:t> 앱이 알려주는 특징을 비교</a:t>
            </a:r>
            <a:endParaRPr lang="en-US" altLang="ko-KR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434E42-2A04-42D9-91FE-A2115E67F916}"/>
              </a:ext>
            </a:extLst>
          </p:cNvPr>
          <p:cNvSpPr txBox="1"/>
          <p:nvPr/>
        </p:nvSpPr>
        <p:spPr>
          <a:xfrm>
            <a:off x="9359188" y="3427654"/>
            <a:ext cx="1682895" cy="58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가장 싱싱하고 맛있는 식자재 고르기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EB200F-22A3-0590-7DEF-A03CACFE9CD2}"/>
              </a:ext>
            </a:extLst>
          </p:cNvPr>
          <p:cNvSpPr txBox="1"/>
          <p:nvPr/>
        </p:nvSpPr>
        <p:spPr>
          <a:xfrm>
            <a:off x="1428323" y="482755"/>
            <a:ext cx="8253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>
                <a:solidFill>
                  <a:srgbClr val="515151"/>
                </a:solidFill>
              </a:rPr>
              <a:t>싱싱</a:t>
            </a:r>
            <a:r>
              <a:rPr lang="en-US" altLang="ko-KR" sz="3600" spc="-300" dirty="0">
                <a:solidFill>
                  <a:srgbClr val="515151"/>
                </a:solidFill>
              </a:rPr>
              <a:t>: </a:t>
            </a:r>
            <a:r>
              <a:rPr lang="ko-KR" altLang="en-US" sz="3600" spc="-300" dirty="0">
                <a:solidFill>
                  <a:srgbClr val="515151"/>
                </a:solidFill>
              </a:rPr>
              <a:t>신선한 것을 찾아서 </a:t>
            </a:r>
            <a:r>
              <a:rPr lang="en-US" altLang="ko-KR" sz="3600" spc="-300" dirty="0">
                <a:solidFill>
                  <a:srgbClr val="515151"/>
                </a:solidFill>
              </a:rPr>
              <a:t>(Version.</a:t>
            </a:r>
            <a:r>
              <a:rPr lang="ko-KR" altLang="en-US" sz="3600" spc="-300" dirty="0">
                <a:solidFill>
                  <a:srgbClr val="515151"/>
                </a:solidFill>
              </a:rPr>
              <a:t> </a:t>
            </a:r>
            <a:r>
              <a:rPr lang="en-US" altLang="ko-KR" sz="3600" spc="-300" dirty="0">
                <a:solidFill>
                  <a:srgbClr val="515151"/>
                </a:solidFill>
              </a:rPr>
              <a:t>1 </a:t>
            </a:r>
            <a:r>
              <a:rPr lang="ko-KR" altLang="en-US" sz="3600" spc="-300" dirty="0">
                <a:solidFill>
                  <a:srgbClr val="515151"/>
                </a:solidFill>
              </a:rPr>
              <a:t>현재 버전</a:t>
            </a:r>
            <a:r>
              <a:rPr lang="en-US" altLang="ko-KR" sz="3600" spc="-300" dirty="0">
                <a:solidFill>
                  <a:srgbClr val="515151"/>
                </a:solidFill>
              </a:rPr>
              <a:t>)</a:t>
            </a:r>
            <a:endParaRPr lang="ko-KR" altLang="en-US" sz="3600" spc="-300" dirty="0">
              <a:solidFill>
                <a:srgbClr val="51515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05CCDC-72C0-0D6B-3BB7-1489A7995A09}"/>
              </a:ext>
            </a:extLst>
          </p:cNvPr>
          <p:cNvSpPr txBox="1"/>
          <p:nvPr/>
        </p:nvSpPr>
        <p:spPr>
          <a:xfrm>
            <a:off x="555114" y="539090"/>
            <a:ext cx="790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71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2FCEE-7E6D-3D21-6EB6-798710DAD1DC}"/>
              </a:ext>
            </a:extLst>
          </p:cNvPr>
          <p:cNvSpPr txBox="1"/>
          <p:nvPr/>
        </p:nvSpPr>
        <p:spPr>
          <a:xfrm>
            <a:off x="1428323" y="482755"/>
            <a:ext cx="8253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>
                <a:solidFill>
                  <a:srgbClr val="515151"/>
                </a:solidFill>
              </a:rPr>
              <a:t>싱싱</a:t>
            </a:r>
            <a:r>
              <a:rPr lang="en-US" altLang="ko-KR" sz="3600" spc="-300" dirty="0">
                <a:solidFill>
                  <a:srgbClr val="515151"/>
                </a:solidFill>
              </a:rPr>
              <a:t>: </a:t>
            </a:r>
            <a:r>
              <a:rPr lang="ko-KR" altLang="en-US" sz="3600" spc="-300" dirty="0">
                <a:solidFill>
                  <a:srgbClr val="515151"/>
                </a:solidFill>
              </a:rPr>
              <a:t>신선한 것을 찾아서 </a:t>
            </a:r>
            <a:r>
              <a:rPr lang="en-US" altLang="ko-KR" sz="3600" spc="-300" dirty="0">
                <a:solidFill>
                  <a:srgbClr val="515151"/>
                </a:solidFill>
              </a:rPr>
              <a:t>(Version.</a:t>
            </a:r>
            <a:r>
              <a:rPr lang="ko-KR" altLang="en-US" sz="3600" spc="-300" dirty="0">
                <a:solidFill>
                  <a:srgbClr val="515151"/>
                </a:solidFill>
              </a:rPr>
              <a:t> </a:t>
            </a:r>
            <a:r>
              <a:rPr lang="en-US" altLang="ko-KR" sz="3600" spc="-300" dirty="0">
                <a:solidFill>
                  <a:srgbClr val="515151"/>
                </a:solidFill>
              </a:rPr>
              <a:t>2 </a:t>
            </a:r>
            <a:r>
              <a:rPr lang="ko-KR" altLang="en-US" sz="3600" spc="-300" dirty="0">
                <a:solidFill>
                  <a:srgbClr val="515151"/>
                </a:solidFill>
              </a:rPr>
              <a:t>미래 버전</a:t>
            </a:r>
            <a:r>
              <a:rPr lang="en-US" altLang="ko-KR" sz="3600" spc="-300" dirty="0">
                <a:solidFill>
                  <a:srgbClr val="515151"/>
                </a:solidFill>
              </a:rPr>
              <a:t>)</a:t>
            </a:r>
            <a:endParaRPr lang="ko-KR" altLang="en-US" sz="3600" spc="-300" dirty="0">
              <a:solidFill>
                <a:srgbClr val="51515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4AD1CE-F79C-6915-2800-B8E9C40A5EE3}"/>
              </a:ext>
            </a:extLst>
          </p:cNvPr>
          <p:cNvSpPr txBox="1"/>
          <p:nvPr/>
        </p:nvSpPr>
        <p:spPr>
          <a:xfrm>
            <a:off x="555114" y="539090"/>
            <a:ext cx="790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06D872-3893-2B63-1151-772F353B84FD}"/>
              </a:ext>
            </a:extLst>
          </p:cNvPr>
          <p:cNvSpPr/>
          <p:nvPr/>
        </p:nvSpPr>
        <p:spPr>
          <a:xfrm>
            <a:off x="904240" y="2190974"/>
            <a:ext cx="2041451" cy="35087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202A4FB-1330-7671-0BF4-F70D3705A53D}"/>
              </a:ext>
            </a:extLst>
          </p:cNvPr>
          <p:cNvSpPr/>
          <p:nvPr/>
        </p:nvSpPr>
        <p:spPr>
          <a:xfrm>
            <a:off x="904240" y="2190972"/>
            <a:ext cx="2041451" cy="6042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1CC73B6-3438-98E1-0D22-8FAB13325E61}"/>
              </a:ext>
            </a:extLst>
          </p:cNvPr>
          <p:cNvSpPr/>
          <p:nvPr/>
        </p:nvSpPr>
        <p:spPr>
          <a:xfrm>
            <a:off x="9179915" y="2190974"/>
            <a:ext cx="2041451" cy="35087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0FAA752-AB66-50EF-2564-884F7D29F61A}"/>
              </a:ext>
            </a:extLst>
          </p:cNvPr>
          <p:cNvSpPr/>
          <p:nvPr/>
        </p:nvSpPr>
        <p:spPr>
          <a:xfrm>
            <a:off x="3662798" y="2190974"/>
            <a:ext cx="2041451" cy="35087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10BA42E-391F-7E20-818C-0EB0471D22F5}"/>
              </a:ext>
            </a:extLst>
          </p:cNvPr>
          <p:cNvSpPr/>
          <p:nvPr/>
        </p:nvSpPr>
        <p:spPr>
          <a:xfrm>
            <a:off x="6421356" y="2190974"/>
            <a:ext cx="2041451" cy="35087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839F5-D24C-59A1-D00B-7AAAF66CAADB}"/>
              </a:ext>
            </a:extLst>
          </p:cNvPr>
          <p:cNvSpPr txBox="1"/>
          <p:nvPr/>
        </p:nvSpPr>
        <p:spPr>
          <a:xfrm>
            <a:off x="3109318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43C651-02B8-D7B3-E277-08220144768D}"/>
              </a:ext>
            </a:extLst>
          </p:cNvPr>
          <p:cNvSpPr txBox="1"/>
          <p:nvPr/>
        </p:nvSpPr>
        <p:spPr>
          <a:xfrm>
            <a:off x="5883522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012C496-2FBD-CF0B-3BC9-60B878821A40}"/>
              </a:ext>
            </a:extLst>
          </p:cNvPr>
          <p:cNvSpPr txBox="1"/>
          <p:nvPr/>
        </p:nvSpPr>
        <p:spPr>
          <a:xfrm>
            <a:off x="8610782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FC4413-705B-E996-6E44-11B922023CFE}"/>
              </a:ext>
            </a:extLst>
          </p:cNvPr>
          <p:cNvSpPr txBox="1"/>
          <p:nvPr/>
        </p:nvSpPr>
        <p:spPr>
          <a:xfrm>
            <a:off x="1439991" y="23059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DCC3AE6-29F1-12EE-08C2-10F3C9606FB5}"/>
              </a:ext>
            </a:extLst>
          </p:cNvPr>
          <p:cNvSpPr/>
          <p:nvPr/>
        </p:nvSpPr>
        <p:spPr>
          <a:xfrm>
            <a:off x="3662797" y="2190972"/>
            <a:ext cx="2041451" cy="604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1B7F20-0E29-370A-9582-FA37FA4A65EC}"/>
              </a:ext>
            </a:extLst>
          </p:cNvPr>
          <p:cNvSpPr txBox="1"/>
          <p:nvPr/>
        </p:nvSpPr>
        <p:spPr>
          <a:xfrm>
            <a:off x="4221792" y="23059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E429BBB-9FEF-DC8F-C7B6-5AEAAD2C1D70}"/>
              </a:ext>
            </a:extLst>
          </p:cNvPr>
          <p:cNvSpPr/>
          <p:nvPr/>
        </p:nvSpPr>
        <p:spPr>
          <a:xfrm>
            <a:off x="6421354" y="2190972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301438-1087-9BA4-1ECF-867733FDD828}"/>
              </a:ext>
            </a:extLst>
          </p:cNvPr>
          <p:cNvSpPr txBox="1"/>
          <p:nvPr/>
        </p:nvSpPr>
        <p:spPr>
          <a:xfrm>
            <a:off x="6981150" y="23059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262B4F1-2E1C-4CE7-150B-FE7D6A03064A}"/>
              </a:ext>
            </a:extLst>
          </p:cNvPr>
          <p:cNvSpPr/>
          <p:nvPr/>
        </p:nvSpPr>
        <p:spPr>
          <a:xfrm>
            <a:off x="9179911" y="2190972"/>
            <a:ext cx="2041451" cy="6042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FF3F3C-2E5D-C829-35DC-D8671064AB84}"/>
              </a:ext>
            </a:extLst>
          </p:cNvPr>
          <p:cNvSpPr txBox="1"/>
          <p:nvPr/>
        </p:nvSpPr>
        <p:spPr>
          <a:xfrm>
            <a:off x="9731479" y="23059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7490BEE-3E5B-1FAC-47C1-E89167BBDB83}"/>
              </a:ext>
            </a:extLst>
          </p:cNvPr>
          <p:cNvSpPr txBox="1"/>
          <p:nvPr/>
        </p:nvSpPr>
        <p:spPr>
          <a:xfrm>
            <a:off x="1073965" y="3427654"/>
            <a:ext cx="168289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비교군 사진 촬영</a:t>
            </a:r>
            <a:endParaRPr lang="en-US" altLang="ko-KR" sz="1400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고르고 있는 식재료 사진 촬영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r>
              <a:rPr lang="ko-KR" altLang="en-US" sz="1400" dirty="0"/>
              <a:t>이게 좋나 저게 좋나 비교할 때</a:t>
            </a:r>
            <a:r>
              <a:rPr lang="en-US" altLang="ko-KR" sz="1400" dirty="0"/>
              <a:t>, </a:t>
            </a:r>
            <a:r>
              <a:rPr lang="ko-KR" altLang="en-US" sz="1400" dirty="0"/>
              <a:t>둘 다 사진 찍기</a:t>
            </a:r>
            <a:endParaRPr lang="en-US" altLang="ko-KR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1F17A9-28B5-D794-5918-2D834A3C28FD}"/>
              </a:ext>
            </a:extLst>
          </p:cNvPr>
          <p:cNvSpPr txBox="1"/>
          <p:nvPr/>
        </p:nvSpPr>
        <p:spPr>
          <a:xfrm>
            <a:off x="3832523" y="3427654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싱싱에</a:t>
            </a:r>
            <a:r>
              <a:rPr lang="ko-KR" altLang="en-US" sz="1400" dirty="0"/>
              <a:t> 등록되어 있는 신선한</a:t>
            </a:r>
            <a:r>
              <a:rPr lang="en-US" altLang="ko-KR" sz="1400" dirty="0"/>
              <a:t>(</a:t>
            </a:r>
            <a:r>
              <a:rPr lang="ko-KR" altLang="en-US" sz="1400" dirty="0"/>
              <a:t>혹은 맛있는</a:t>
            </a:r>
            <a:r>
              <a:rPr lang="en-US" altLang="ko-KR" sz="1400" dirty="0"/>
              <a:t>) </a:t>
            </a:r>
            <a:r>
              <a:rPr lang="ko-KR" altLang="en-US" sz="1400" dirty="0"/>
              <a:t>식자재의 특징을 사용자가 찍은 사진들 속의 식자재와 비교</a:t>
            </a:r>
            <a:endParaRPr lang="en-US" altLang="ko-KR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041CEE0-4D9D-851C-42FE-457056287AC7}"/>
              </a:ext>
            </a:extLst>
          </p:cNvPr>
          <p:cNvSpPr txBox="1"/>
          <p:nvPr/>
        </p:nvSpPr>
        <p:spPr>
          <a:xfrm>
            <a:off x="6591082" y="3427654"/>
            <a:ext cx="168289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얼마만큼 가장 싱싱하고 맛있는 식자재의 특징과 일치하는지를 </a:t>
            </a:r>
            <a:r>
              <a:rPr lang="en-US" altLang="ko-KR" sz="1400" dirty="0"/>
              <a:t>%</a:t>
            </a:r>
            <a:r>
              <a:rPr lang="ko-KR" altLang="en-US" sz="1400" dirty="0"/>
              <a:t>로 표기</a:t>
            </a:r>
            <a:endParaRPr lang="en-US" altLang="ko-KR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3C4F0C1-302A-277B-1E58-42E27BBA535C}"/>
              </a:ext>
            </a:extLst>
          </p:cNvPr>
          <p:cNvSpPr txBox="1"/>
          <p:nvPr/>
        </p:nvSpPr>
        <p:spPr>
          <a:xfrm>
            <a:off x="9359188" y="3427654"/>
            <a:ext cx="1682895" cy="58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가장 싱싱하고 맛있는 식자재 고르기</a:t>
            </a:r>
          </a:p>
        </p:txBody>
      </p:sp>
    </p:spTree>
    <p:extLst>
      <p:ext uri="{BB962C8B-B14F-4D97-AF65-F5344CB8AC3E}">
        <p14:creationId xmlns:p14="http://schemas.microsoft.com/office/powerpoint/2010/main" val="66936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2D7B809-904D-4CBB-AE0B-0E68318693C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DBF419-5C59-481D-8382-0794A96D123D}"/>
              </a:ext>
            </a:extLst>
          </p:cNvPr>
          <p:cNvSpPr txBox="1"/>
          <p:nvPr/>
        </p:nvSpPr>
        <p:spPr>
          <a:xfrm>
            <a:off x="723375" y="385982"/>
            <a:ext cx="107452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+mj-ea"/>
                <a:ea typeface="+mj-ea"/>
              </a:rPr>
              <a:t>제발 </a:t>
            </a:r>
            <a:r>
              <a:rPr lang="en-US" altLang="ko-KR" sz="5400" dirty="0">
                <a:solidFill>
                  <a:schemeClr val="bg1"/>
                </a:solidFill>
                <a:latin typeface="+mj-ea"/>
                <a:ea typeface="+mj-ea"/>
              </a:rPr>
              <a:t>V1: </a:t>
            </a:r>
            <a:r>
              <a:rPr lang="ko-KR" altLang="en-US" sz="5400" dirty="0">
                <a:solidFill>
                  <a:schemeClr val="bg1"/>
                </a:solidFill>
                <a:latin typeface="+mj-ea"/>
                <a:ea typeface="+mj-ea"/>
              </a:rPr>
              <a:t>전국의 쓰레기통을 찾아서</a:t>
            </a:r>
            <a:endParaRPr lang="en-US" altLang="ko-KR" sz="54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5400" dirty="0">
                <a:solidFill>
                  <a:schemeClr val="bg1"/>
                </a:solidFill>
                <a:latin typeface="+mj-ea"/>
                <a:ea typeface="+mj-ea"/>
              </a:rPr>
              <a:t>제발 </a:t>
            </a:r>
            <a:r>
              <a:rPr lang="en-US" altLang="ko-KR" sz="5400" dirty="0">
                <a:solidFill>
                  <a:schemeClr val="bg1"/>
                </a:solidFill>
                <a:latin typeface="+mj-ea"/>
                <a:ea typeface="+mj-ea"/>
              </a:rPr>
              <a:t>V2: </a:t>
            </a:r>
            <a:r>
              <a:rPr lang="ko-KR" altLang="en-US" sz="5400" dirty="0">
                <a:solidFill>
                  <a:schemeClr val="bg1"/>
                </a:solidFill>
                <a:latin typeface="+mj-ea"/>
                <a:ea typeface="+mj-ea"/>
              </a:rPr>
              <a:t>전국의 화장실을 찾아서</a:t>
            </a:r>
          </a:p>
        </p:txBody>
      </p:sp>
    </p:spTree>
    <p:extLst>
      <p:ext uri="{BB962C8B-B14F-4D97-AF65-F5344CB8AC3E}">
        <p14:creationId xmlns:p14="http://schemas.microsoft.com/office/powerpoint/2010/main" val="164976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5A2F28-C140-BF97-4B91-FDE1908E385C}"/>
              </a:ext>
            </a:extLst>
          </p:cNvPr>
          <p:cNvSpPr txBox="1"/>
          <p:nvPr/>
        </p:nvSpPr>
        <p:spPr>
          <a:xfrm>
            <a:off x="1428323" y="482755"/>
            <a:ext cx="7377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515151"/>
                </a:solidFill>
              </a:rPr>
              <a:t>제발</a:t>
            </a:r>
            <a:r>
              <a:rPr lang="en-US" altLang="ko-KR" sz="3600" spc="-300" dirty="0">
                <a:solidFill>
                  <a:srgbClr val="515151"/>
                </a:solidFill>
              </a:rPr>
              <a:t>: </a:t>
            </a:r>
            <a:r>
              <a:rPr lang="ko-KR" altLang="en-US" sz="3600" spc="-300" dirty="0">
                <a:solidFill>
                  <a:srgbClr val="515151"/>
                </a:solidFill>
              </a:rPr>
              <a:t>전국의 쓰레기통</a:t>
            </a:r>
            <a:r>
              <a:rPr lang="en-US" altLang="ko-KR" sz="3600" spc="-300" dirty="0">
                <a:solidFill>
                  <a:srgbClr val="515151"/>
                </a:solidFill>
              </a:rPr>
              <a:t>/</a:t>
            </a:r>
            <a:r>
              <a:rPr lang="ko-KR" altLang="en-US" sz="3600" spc="-300" dirty="0">
                <a:solidFill>
                  <a:srgbClr val="515151"/>
                </a:solidFill>
              </a:rPr>
              <a:t>화장실을 찾아서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03371F-8483-A56D-4C45-00E3238008EF}"/>
              </a:ext>
            </a:extLst>
          </p:cNvPr>
          <p:cNvSpPr txBox="1"/>
          <p:nvPr/>
        </p:nvSpPr>
        <p:spPr>
          <a:xfrm>
            <a:off x="555114" y="539090"/>
            <a:ext cx="790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D0AADB-0A66-DF78-B715-39171B733FE9}"/>
              </a:ext>
            </a:extLst>
          </p:cNvPr>
          <p:cNvSpPr txBox="1"/>
          <p:nvPr/>
        </p:nvSpPr>
        <p:spPr>
          <a:xfrm>
            <a:off x="647478" y="1685610"/>
            <a:ext cx="9640004" cy="47397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buNone/>
            </a:pPr>
            <a:r>
              <a:rPr lang="ko-KR" altLang="en-US" dirty="0"/>
              <a:t>여긴 어디</a:t>
            </a:r>
            <a:r>
              <a:rPr lang="en-US" altLang="ko-KR" dirty="0"/>
              <a:t>. </a:t>
            </a:r>
            <a:r>
              <a:rPr lang="ko-KR" altLang="en-US" dirty="0"/>
              <a:t>나는 누구</a:t>
            </a:r>
            <a:r>
              <a:rPr lang="en-US" altLang="ko-KR" dirty="0"/>
              <a:t>? </a:t>
            </a:r>
            <a:r>
              <a:rPr lang="ko-KR" altLang="en-US" dirty="0"/>
              <a:t>지금 여행 왔는데</a:t>
            </a:r>
            <a:r>
              <a:rPr lang="en-US" altLang="ko-KR" dirty="0"/>
              <a:t>, </a:t>
            </a:r>
            <a:r>
              <a:rPr lang="ko-KR" altLang="en-US" dirty="0"/>
              <a:t>가까운 데 중에 화장실이 있을 만한 곳이 어딘지 잘 모르겠어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나 급한데</a:t>
            </a:r>
            <a:r>
              <a:rPr lang="en-US" altLang="ko-KR" dirty="0"/>
              <a:t>, </a:t>
            </a:r>
            <a:r>
              <a:rPr lang="ko-KR" altLang="en-US" dirty="0"/>
              <a:t>여러분 나 급해요</a:t>
            </a:r>
            <a:r>
              <a:rPr lang="en-US" altLang="ko-KR" dirty="0"/>
              <a:t>, </a:t>
            </a:r>
            <a:r>
              <a:rPr lang="ko-KR" altLang="en-US" dirty="0"/>
              <a:t>화장실 어디예요</a:t>
            </a:r>
            <a:r>
              <a:rPr lang="en-US" altLang="ko-KR" dirty="0"/>
              <a:t>, </a:t>
            </a:r>
            <a:r>
              <a:rPr lang="ko-KR" altLang="en-US" dirty="0"/>
              <a:t>여기 사람이 죽어가요</a:t>
            </a:r>
            <a:r>
              <a:rPr lang="en-US" altLang="ko-KR" dirty="0"/>
              <a:t>…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그래서 나는 언제까지 이 </a:t>
            </a:r>
            <a:r>
              <a:rPr lang="ko-KR" altLang="en-US" dirty="0" err="1"/>
              <a:t>테이크아웃</a:t>
            </a:r>
            <a:r>
              <a:rPr lang="ko-KR" altLang="en-US" dirty="0"/>
              <a:t> 잔을 손에 들고 걸어야만 하는 걸까</a:t>
            </a:r>
            <a:r>
              <a:rPr lang="en-US" altLang="ko-KR" dirty="0"/>
              <a:t>? </a:t>
            </a:r>
          </a:p>
          <a:p>
            <a:pPr marL="0" indent="0">
              <a:buNone/>
            </a:pPr>
            <a:r>
              <a:rPr lang="ko-KR" altLang="en-US" dirty="0"/>
              <a:t>쓰레기통</a:t>
            </a:r>
            <a:r>
              <a:rPr lang="en-US" altLang="ko-KR" dirty="0"/>
              <a:t>, </a:t>
            </a:r>
            <a:r>
              <a:rPr lang="ko-KR" altLang="en-US" dirty="0"/>
              <a:t>대체 어디 있는 거지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ko-KR" altLang="en-US" dirty="0"/>
              <a:t>지겹다</a:t>
            </a:r>
            <a:r>
              <a:rPr lang="en-US" altLang="ko-KR" dirty="0"/>
              <a:t>, </a:t>
            </a:r>
            <a:r>
              <a:rPr lang="ko-KR" altLang="en-US" dirty="0"/>
              <a:t>지겨워</a:t>
            </a:r>
            <a:r>
              <a:rPr lang="en-US" altLang="ko-KR" dirty="0"/>
              <a:t>! </a:t>
            </a:r>
          </a:p>
          <a:p>
            <a:pPr marL="0" indent="0">
              <a:buNone/>
            </a:pPr>
            <a:r>
              <a:rPr lang="ko-KR" altLang="en-US" dirty="0"/>
              <a:t>이 놈의 쓰레기통 찾기</a:t>
            </a:r>
            <a:r>
              <a:rPr lang="en-US" altLang="ko-KR" dirty="0"/>
              <a:t>…!</a:t>
            </a:r>
            <a:endParaRPr lang="en-US" altLang="ko-KR" sz="32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149545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E8916DD-6449-495D-AFE1-2D7055A9DA24}"/>
              </a:ext>
            </a:extLst>
          </p:cNvPr>
          <p:cNvGrpSpPr/>
          <p:nvPr/>
        </p:nvGrpSpPr>
        <p:grpSpPr>
          <a:xfrm>
            <a:off x="657881" y="1637872"/>
            <a:ext cx="10938328" cy="4737373"/>
            <a:chOff x="6124976" y="1484156"/>
            <a:chExt cx="5854700" cy="5030413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65A48A7-C258-44C0-A6CA-0735254463B2}"/>
                </a:ext>
              </a:extLst>
            </p:cNvPr>
            <p:cNvSpPr/>
            <p:nvPr/>
          </p:nvSpPr>
          <p:spPr>
            <a:xfrm>
              <a:off x="6124976" y="1484156"/>
              <a:ext cx="5854700" cy="50304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D9A630D-0A81-4AB4-8D7A-F6056F1467DF}"/>
                </a:ext>
              </a:extLst>
            </p:cNvPr>
            <p:cNvSpPr txBox="1"/>
            <p:nvPr/>
          </p:nvSpPr>
          <p:spPr>
            <a:xfrm>
              <a:off x="6457958" y="3273246"/>
              <a:ext cx="1501750" cy="235227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endParaRPr lang="ko-KR" altLang="en-US" sz="1400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9B183FA-5FDE-6853-993B-FCFFCF0A2BDE}"/>
              </a:ext>
            </a:extLst>
          </p:cNvPr>
          <p:cNvSpPr txBox="1"/>
          <p:nvPr/>
        </p:nvSpPr>
        <p:spPr>
          <a:xfrm>
            <a:off x="962638" y="3221887"/>
            <a:ext cx="9949371" cy="29238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dirty="0"/>
              <a:t>MAP</a:t>
            </a:r>
            <a:r>
              <a:rPr lang="ko-KR" altLang="en-US" sz="2400" dirty="0"/>
              <a:t>에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대한민국 전국에 화장실을 가지고 있는 모든 건물 표시</a:t>
            </a:r>
            <a:endParaRPr lang="en-US" altLang="ko-KR" sz="2400" dirty="0"/>
          </a:p>
          <a:p>
            <a:r>
              <a:rPr lang="ko-KR" altLang="en-US" sz="2400" dirty="0"/>
              <a:t>대한민국 전국에 쓰레기통 위치 표시</a:t>
            </a:r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GPS</a:t>
            </a:r>
            <a:r>
              <a:rPr lang="ko-KR" altLang="en-US" sz="2400" dirty="0"/>
              <a:t>를 통해 현재 사용자와 가장 가까운 화장실</a:t>
            </a:r>
            <a:r>
              <a:rPr lang="en-US" altLang="ko-KR" sz="2400" dirty="0"/>
              <a:t>/</a:t>
            </a:r>
            <a:r>
              <a:rPr lang="ko-KR" altLang="en-US" sz="2400" dirty="0"/>
              <a:t>쓰레기통의 위치 표시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sz="1600" dirty="0"/>
              <a:t>“</a:t>
            </a:r>
            <a:r>
              <a:rPr lang="ko-KR" altLang="en-US" sz="1600" dirty="0"/>
              <a:t>제발</a:t>
            </a:r>
            <a:r>
              <a:rPr lang="en-US" altLang="ko-KR" sz="1600" dirty="0"/>
              <a:t>“ </a:t>
            </a:r>
            <a:r>
              <a:rPr lang="ko-KR" altLang="en-US" sz="1600" dirty="0"/>
              <a:t>앱이</a:t>
            </a:r>
            <a:r>
              <a:rPr lang="en-US" altLang="ko-KR" sz="1600" dirty="0"/>
              <a:t> </a:t>
            </a:r>
            <a:r>
              <a:rPr lang="ko-KR" altLang="en-US" sz="1600" dirty="0"/>
              <a:t>있으면</a:t>
            </a:r>
            <a:r>
              <a:rPr lang="en-US" altLang="ko-KR" sz="1600" dirty="0"/>
              <a:t>, </a:t>
            </a:r>
            <a:r>
              <a:rPr lang="ko-KR" altLang="en-US" sz="1600" dirty="0"/>
              <a:t>제발</a:t>
            </a:r>
            <a:r>
              <a:rPr lang="en-US" altLang="ko-KR" sz="1600" dirty="0"/>
              <a:t>!</a:t>
            </a:r>
            <a:r>
              <a:rPr lang="ko-KR" altLang="en-US" sz="1600" dirty="0"/>
              <a:t>을 외치지 않아도 됩니다</a:t>
            </a:r>
            <a:r>
              <a:rPr lang="en-US" altLang="ko-KR" sz="1600" dirty="0"/>
              <a:t>.  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58F3C7-54CD-3D0A-F802-239001ED1CC4}"/>
              </a:ext>
            </a:extLst>
          </p:cNvPr>
          <p:cNvSpPr txBox="1"/>
          <p:nvPr/>
        </p:nvSpPr>
        <p:spPr>
          <a:xfrm>
            <a:off x="1428323" y="482755"/>
            <a:ext cx="7377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515151"/>
                </a:solidFill>
              </a:rPr>
              <a:t>제발</a:t>
            </a:r>
            <a:r>
              <a:rPr lang="en-US" altLang="ko-KR" sz="3600" spc="-300" dirty="0">
                <a:solidFill>
                  <a:srgbClr val="515151"/>
                </a:solidFill>
              </a:rPr>
              <a:t>: </a:t>
            </a:r>
            <a:r>
              <a:rPr lang="ko-KR" altLang="en-US" sz="3600" spc="-300" dirty="0">
                <a:solidFill>
                  <a:srgbClr val="515151"/>
                </a:solidFill>
              </a:rPr>
              <a:t>전국의 쓰레기통</a:t>
            </a:r>
            <a:r>
              <a:rPr lang="en-US" altLang="ko-KR" sz="3600" spc="-300" dirty="0">
                <a:solidFill>
                  <a:srgbClr val="515151"/>
                </a:solidFill>
              </a:rPr>
              <a:t>/</a:t>
            </a:r>
            <a:r>
              <a:rPr lang="ko-KR" altLang="en-US" sz="3600" spc="-300" dirty="0">
                <a:solidFill>
                  <a:srgbClr val="515151"/>
                </a:solidFill>
              </a:rPr>
              <a:t>화장실을 찾아서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819AC3-B7B8-1061-1029-AC0474F0DE21}"/>
              </a:ext>
            </a:extLst>
          </p:cNvPr>
          <p:cNvSpPr txBox="1"/>
          <p:nvPr/>
        </p:nvSpPr>
        <p:spPr>
          <a:xfrm>
            <a:off x="555114" y="539090"/>
            <a:ext cx="790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DB8427-BF74-9787-053A-5359F0ED794C}"/>
              </a:ext>
            </a:extLst>
          </p:cNvPr>
          <p:cNvSpPr txBox="1"/>
          <p:nvPr/>
        </p:nvSpPr>
        <p:spPr>
          <a:xfrm>
            <a:off x="2074120" y="1879940"/>
            <a:ext cx="80345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나와 지금 현재</a:t>
            </a:r>
            <a:r>
              <a:rPr lang="en-US" altLang="ko-KR" sz="36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36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가장 가까운 </a:t>
            </a:r>
            <a:endParaRPr lang="en-US" altLang="ko-KR" sz="3600" b="1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36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화장실</a:t>
            </a:r>
            <a:r>
              <a:rPr lang="en-US" altLang="ko-KR" sz="36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36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쓰레기통 위치를 알려주는 지도 </a:t>
            </a:r>
            <a:r>
              <a:rPr lang="en-US" altLang="ko-KR" sz="36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APP</a:t>
            </a:r>
            <a:endParaRPr lang="ko-KR" altLang="en-US" sz="2800" b="1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0432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" name="3D 모델 2" descr="Light Gray Sphere">
                <a:extLst>
                  <a:ext uri="{FF2B5EF4-FFF2-40B4-BE49-F238E27FC236}">
                    <a16:creationId xmlns:a16="http://schemas.microsoft.com/office/drawing/2014/main" id="{0BE58B84-7A4E-475F-9D88-777652450C8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42731033"/>
                  </p:ext>
                </p:extLst>
              </p:nvPr>
            </p:nvGraphicFramePr>
            <p:xfrm>
              <a:off x="4611724" y="1383250"/>
              <a:ext cx="2968551" cy="296855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968551" cy="2968550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4415056" ay="1997679" az="-3706674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30913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" name="3D 모델 2" descr="Light Gray Sphere">
                <a:extLst>
                  <a:ext uri="{FF2B5EF4-FFF2-40B4-BE49-F238E27FC236}">
                    <a16:creationId xmlns:a16="http://schemas.microsoft.com/office/drawing/2014/main" id="{0BE58B84-7A4E-475F-9D88-777652450C8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11724" y="1383250"/>
                <a:ext cx="2968551" cy="296855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831FEE4-D29A-42ED-9F3B-39A9E38A400A}"/>
              </a:ext>
            </a:extLst>
          </p:cNvPr>
          <p:cNvSpPr txBox="1"/>
          <p:nvPr/>
        </p:nvSpPr>
        <p:spPr>
          <a:xfrm>
            <a:off x="2893848" y="4697112"/>
            <a:ext cx="7117653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accent1"/>
                </a:solidFill>
              </a:rPr>
              <a:t>챙김</a:t>
            </a:r>
            <a:r>
              <a:rPr lang="en-US" altLang="ko-KR" sz="6600" b="1" dirty="0">
                <a:solidFill>
                  <a:schemeClr val="accent1"/>
                </a:solidFill>
              </a:rPr>
              <a:t>: </a:t>
            </a:r>
            <a:r>
              <a:rPr lang="ko-KR" altLang="en-US" sz="6600" b="1" dirty="0">
                <a:solidFill>
                  <a:schemeClr val="accent1"/>
                </a:solidFill>
              </a:rPr>
              <a:t>약 </a:t>
            </a:r>
            <a:r>
              <a:rPr lang="ko-KR" altLang="en-US" sz="6600" b="1" dirty="0" err="1">
                <a:solidFill>
                  <a:schemeClr val="accent1"/>
                </a:solidFill>
              </a:rPr>
              <a:t>드셨나요</a:t>
            </a:r>
            <a:r>
              <a:rPr lang="en-US" altLang="ko-KR" sz="6600" b="1" dirty="0">
                <a:solidFill>
                  <a:schemeClr val="accent1"/>
                </a:solidFill>
              </a:rPr>
              <a:t>?</a:t>
            </a:r>
            <a:br>
              <a:rPr lang="en-US" altLang="ko-KR" sz="6600" b="1" dirty="0">
                <a:solidFill>
                  <a:schemeClr val="accent1"/>
                </a:solidFill>
              </a:rPr>
            </a:br>
            <a:r>
              <a:rPr lang="ko-KR" altLang="en-US" sz="2000" dirty="0"/>
              <a:t>똑똑한 약 챙김이</a:t>
            </a:r>
          </a:p>
        </p:txBody>
      </p:sp>
    </p:spTree>
    <p:extLst>
      <p:ext uri="{BB962C8B-B14F-4D97-AF65-F5344CB8AC3E}">
        <p14:creationId xmlns:p14="http://schemas.microsoft.com/office/powerpoint/2010/main" val="147846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5A2F28-C140-BF97-4B91-FDE1908E385C}"/>
              </a:ext>
            </a:extLst>
          </p:cNvPr>
          <p:cNvSpPr txBox="1"/>
          <p:nvPr/>
        </p:nvSpPr>
        <p:spPr>
          <a:xfrm>
            <a:off x="1428323" y="482755"/>
            <a:ext cx="360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515151"/>
                </a:solidFill>
              </a:rPr>
              <a:t>챙김 </a:t>
            </a:r>
            <a:r>
              <a:rPr lang="en-US" altLang="ko-KR" sz="3600" spc="-300" dirty="0">
                <a:solidFill>
                  <a:srgbClr val="515151"/>
                </a:solidFill>
              </a:rPr>
              <a:t>: </a:t>
            </a:r>
            <a:r>
              <a:rPr lang="ko-KR" altLang="en-US" sz="3600" spc="-300" dirty="0">
                <a:solidFill>
                  <a:srgbClr val="515151"/>
                </a:solidFill>
              </a:rPr>
              <a:t>약 </a:t>
            </a:r>
            <a:r>
              <a:rPr lang="ko-KR" altLang="en-US" sz="3600" spc="-300" dirty="0" err="1">
                <a:solidFill>
                  <a:srgbClr val="515151"/>
                </a:solidFill>
              </a:rPr>
              <a:t>드셨나요</a:t>
            </a:r>
            <a:r>
              <a:rPr lang="en-US" altLang="ko-KR" sz="3600" spc="-300" dirty="0">
                <a:solidFill>
                  <a:srgbClr val="515151"/>
                </a:solidFill>
              </a:rPr>
              <a:t>?</a:t>
            </a:r>
            <a:endParaRPr lang="ko-KR" altLang="en-US" sz="3600" spc="-300" dirty="0">
              <a:solidFill>
                <a:srgbClr val="51515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03371F-8483-A56D-4C45-00E3238008EF}"/>
              </a:ext>
            </a:extLst>
          </p:cNvPr>
          <p:cNvSpPr txBox="1"/>
          <p:nvPr/>
        </p:nvSpPr>
        <p:spPr>
          <a:xfrm>
            <a:off x="555114" y="539090"/>
            <a:ext cx="790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D0AADB-0A66-DF78-B715-39171B733FE9}"/>
              </a:ext>
            </a:extLst>
          </p:cNvPr>
          <p:cNvSpPr txBox="1"/>
          <p:nvPr/>
        </p:nvSpPr>
        <p:spPr>
          <a:xfrm>
            <a:off x="647478" y="1685610"/>
            <a:ext cx="9640004" cy="36317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buNone/>
            </a:pPr>
            <a:r>
              <a:rPr lang="ko-KR" altLang="en-US" dirty="0"/>
              <a:t>그래서 내가 약을 먹었더라</a:t>
            </a:r>
            <a:r>
              <a:rPr lang="en-US" altLang="ko-KR" dirty="0"/>
              <a:t>, </a:t>
            </a:r>
            <a:r>
              <a:rPr lang="ko-KR" altLang="en-US" dirty="0"/>
              <a:t>안 먹었더라</a:t>
            </a:r>
            <a:r>
              <a:rPr lang="en-US" altLang="ko-KR" dirty="0"/>
              <a:t>…?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분명히 매일 알람 맞춰 놓았기는 했는데</a:t>
            </a:r>
            <a:r>
              <a:rPr lang="en-US" altLang="ko-KR" dirty="0"/>
              <a:t>, </a:t>
            </a:r>
            <a:r>
              <a:rPr lang="ko-KR" altLang="en-US" dirty="0"/>
              <a:t>그래서 알람이 울린 것까지는 기억 나는데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그래서 내가 약을 먹었는지 안 먹었는지 기억이 나지 않아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그렇다고 약을 또 먹기도 그렇고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안 먹기도 그렇고</a:t>
            </a:r>
            <a:r>
              <a:rPr lang="en-US" altLang="ko-KR" dirty="0"/>
              <a:t>…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어쩌면 좋지</a:t>
            </a:r>
            <a:r>
              <a:rPr lang="en-US" altLang="ko-KR" dirty="0"/>
              <a:t>.</a:t>
            </a: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226755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E8916DD-6449-495D-AFE1-2D7055A9DA24}"/>
              </a:ext>
            </a:extLst>
          </p:cNvPr>
          <p:cNvGrpSpPr/>
          <p:nvPr/>
        </p:nvGrpSpPr>
        <p:grpSpPr>
          <a:xfrm>
            <a:off x="657881" y="1637872"/>
            <a:ext cx="10938328" cy="4737373"/>
            <a:chOff x="6124976" y="1484156"/>
            <a:chExt cx="5854700" cy="5030413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65A48A7-C258-44C0-A6CA-0735254463B2}"/>
                </a:ext>
              </a:extLst>
            </p:cNvPr>
            <p:cNvSpPr/>
            <p:nvPr/>
          </p:nvSpPr>
          <p:spPr>
            <a:xfrm>
              <a:off x="6124976" y="1484156"/>
              <a:ext cx="5854700" cy="50304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D9A630D-0A81-4AB4-8D7A-F6056F1467DF}"/>
                </a:ext>
              </a:extLst>
            </p:cNvPr>
            <p:cNvSpPr txBox="1"/>
            <p:nvPr/>
          </p:nvSpPr>
          <p:spPr>
            <a:xfrm>
              <a:off x="6457958" y="3273246"/>
              <a:ext cx="1501750" cy="235227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endParaRPr lang="ko-KR" altLang="en-US" sz="1400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FDB8427-BF74-9787-053A-5359F0ED794C}"/>
              </a:ext>
            </a:extLst>
          </p:cNvPr>
          <p:cNvSpPr txBox="1"/>
          <p:nvPr/>
        </p:nvSpPr>
        <p:spPr>
          <a:xfrm>
            <a:off x="1306267" y="1962260"/>
            <a:ext cx="9975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챙김</a:t>
            </a:r>
            <a:r>
              <a:rPr lang="en-US" altLang="ko-KR" sz="28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28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사용자의 약 </a:t>
            </a:r>
            <a:r>
              <a:rPr lang="en-US" altLang="ko-KR" sz="28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복용을  챙기고</a:t>
            </a:r>
            <a:r>
              <a:rPr lang="en-US" altLang="ko-KR" sz="28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8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복용 여부를 기록해주는 애플리케이션</a:t>
            </a:r>
            <a:endParaRPr lang="en-US" altLang="ko-KR" sz="2800" b="1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A2336A-4166-C031-F858-BCBC2E00BA7C}"/>
              </a:ext>
            </a:extLst>
          </p:cNvPr>
          <p:cNvSpPr txBox="1"/>
          <p:nvPr/>
        </p:nvSpPr>
        <p:spPr>
          <a:xfrm>
            <a:off x="1428323" y="482755"/>
            <a:ext cx="360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515151"/>
                </a:solidFill>
              </a:rPr>
              <a:t>챙김 </a:t>
            </a:r>
            <a:r>
              <a:rPr lang="en-US" altLang="ko-KR" sz="3600" spc="-300" dirty="0">
                <a:solidFill>
                  <a:srgbClr val="515151"/>
                </a:solidFill>
              </a:rPr>
              <a:t>: </a:t>
            </a:r>
            <a:r>
              <a:rPr lang="ko-KR" altLang="en-US" sz="3600" spc="-300" dirty="0">
                <a:solidFill>
                  <a:srgbClr val="515151"/>
                </a:solidFill>
              </a:rPr>
              <a:t>약 </a:t>
            </a:r>
            <a:r>
              <a:rPr lang="ko-KR" altLang="en-US" sz="3600" spc="-300" dirty="0" err="1">
                <a:solidFill>
                  <a:srgbClr val="515151"/>
                </a:solidFill>
              </a:rPr>
              <a:t>드셨나요</a:t>
            </a:r>
            <a:r>
              <a:rPr lang="en-US" altLang="ko-KR" sz="3600" spc="-300" dirty="0">
                <a:solidFill>
                  <a:srgbClr val="515151"/>
                </a:solidFill>
              </a:rPr>
              <a:t>?</a:t>
            </a:r>
            <a:endParaRPr lang="ko-KR" altLang="en-US" sz="3600" spc="-300" dirty="0">
              <a:solidFill>
                <a:srgbClr val="51515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3BDF66-5C21-CFB1-8F13-A5D6346E9163}"/>
              </a:ext>
            </a:extLst>
          </p:cNvPr>
          <p:cNvSpPr txBox="1"/>
          <p:nvPr/>
        </p:nvSpPr>
        <p:spPr>
          <a:xfrm>
            <a:off x="555114" y="539090"/>
            <a:ext cx="790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389340-EF94-10BD-C001-580D7B6FB2F5}"/>
              </a:ext>
            </a:extLst>
          </p:cNvPr>
          <p:cNvSpPr/>
          <p:nvPr/>
        </p:nvSpPr>
        <p:spPr>
          <a:xfrm>
            <a:off x="931949" y="2692128"/>
            <a:ext cx="2041451" cy="35087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21787F-46A1-902A-85F0-A9A6CF15BCC3}"/>
              </a:ext>
            </a:extLst>
          </p:cNvPr>
          <p:cNvSpPr/>
          <p:nvPr/>
        </p:nvSpPr>
        <p:spPr>
          <a:xfrm>
            <a:off x="931949" y="2692126"/>
            <a:ext cx="2041451" cy="6042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FBBEB5D-07D0-46A9-7E84-0221FB7B49BF}"/>
              </a:ext>
            </a:extLst>
          </p:cNvPr>
          <p:cNvSpPr/>
          <p:nvPr/>
        </p:nvSpPr>
        <p:spPr>
          <a:xfrm>
            <a:off x="9207624" y="2692128"/>
            <a:ext cx="2041451" cy="35087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38D9521-1D72-B2C9-9040-F2D7CBF7C600}"/>
              </a:ext>
            </a:extLst>
          </p:cNvPr>
          <p:cNvSpPr/>
          <p:nvPr/>
        </p:nvSpPr>
        <p:spPr>
          <a:xfrm>
            <a:off x="3690507" y="2692128"/>
            <a:ext cx="2041451" cy="35087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2C3F768-FAB8-0760-CA14-7D7EDB2EF5DB}"/>
              </a:ext>
            </a:extLst>
          </p:cNvPr>
          <p:cNvSpPr/>
          <p:nvPr/>
        </p:nvSpPr>
        <p:spPr>
          <a:xfrm>
            <a:off x="6449065" y="2692128"/>
            <a:ext cx="2041451" cy="35087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6A1901-8FD1-4E97-7462-20B139E83DAD}"/>
              </a:ext>
            </a:extLst>
          </p:cNvPr>
          <p:cNvSpPr txBox="1"/>
          <p:nvPr/>
        </p:nvSpPr>
        <p:spPr>
          <a:xfrm>
            <a:off x="3137027" y="437932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512A13-6263-D6C3-0EB8-7952D6E420C7}"/>
              </a:ext>
            </a:extLst>
          </p:cNvPr>
          <p:cNvSpPr txBox="1"/>
          <p:nvPr/>
        </p:nvSpPr>
        <p:spPr>
          <a:xfrm>
            <a:off x="5911231" y="437932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OR</a:t>
            </a:r>
            <a:endParaRPr lang="ko-KR" altLang="en-US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0CC502-72BA-BD63-940F-CD73557FD011}"/>
              </a:ext>
            </a:extLst>
          </p:cNvPr>
          <p:cNvSpPr txBox="1"/>
          <p:nvPr/>
        </p:nvSpPr>
        <p:spPr>
          <a:xfrm>
            <a:off x="8638491" y="437932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97878E-5624-9203-7066-95213C7EEB1A}"/>
              </a:ext>
            </a:extLst>
          </p:cNvPr>
          <p:cNvSpPr txBox="1"/>
          <p:nvPr/>
        </p:nvSpPr>
        <p:spPr>
          <a:xfrm>
            <a:off x="1467700" y="2807099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71BD0E8-5C03-B78F-98E3-7D7575B8B436}"/>
              </a:ext>
            </a:extLst>
          </p:cNvPr>
          <p:cNvSpPr/>
          <p:nvPr/>
        </p:nvSpPr>
        <p:spPr>
          <a:xfrm>
            <a:off x="3690506" y="2692126"/>
            <a:ext cx="2041451" cy="604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8B2179-E5CC-EFB3-43E0-7D90609B3E08}"/>
              </a:ext>
            </a:extLst>
          </p:cNvPr>
          <p:cNvSpPr txBox="1"/>
          <p:nvPr/>
        </p:nvSpPr>
        <p:spPr>
          <a:xfrm>
            <a:off x="4224238" y="2807099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2-1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415F7FA-B0EA-0A20-5A23-33FC8DDEE3C4}"/>
              </a:ext>
            </a:extLst>
          </p:cNvPr>
          <p:cNvSpPr/>
          <p:nvPr/>
        </p:nvSpPr>
        <p:spPr>
          <a:xfrm>
            <a:off x="6449063" y="269212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28DCFF-44F9-209E-2EC4-B22DB25D7CD7}"/>
              </a:ext>
            </a:extLst>
          </p:cNvPr>
          <p:cNvSpPr txBox="1"/>
          <p:nvPr/>
        </p:nvSpPr>
        <p:spPr>
          <a:xfrm>
            <a:off x="6983596" y="2807099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2-2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D047275-1FF0-8FF5-F57C-7F9B4A5385BC}"/>
              </a:ext>
            </a:extLst>
          </p:cNvPr>
          <p:cNvSpPr/>
          <p:nvPr/>
        </p:nvSpPr>
        <p:spPr>
          <a:xfrm>
            <a:off x="9207620" y="2692126"/>
            <a:ext cx="2041451" cy="6042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542BE0-E16B-A88E-B1C1-24BFAE9D9270}"/>
              </a:ext>
            </a:extLst>
          </p:cNvPr>
          <p:cNvSpPr txBox="1"/>
          <p:nvPr/>
        </p:nvSpPr>
        <p:spPr>
          <a:xfrm>
            <a:off x="9827700" y="2807099"/>
            <a:ext cx="801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F7ADF3-C8C0-BB18-D24A-345D2D0B0C55}"/>
              </a:ext>
            </a:extLst>
          </p:cNvPr>
          <p:cNvSpPr txBox="1"/>
          <p:nvPr/>
        </p:nvSpPr>
        <p:spPr>
          <a:xfrm>
            <a:off x="1062947" y="3533479"/>
            <a:ext cx="18465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u="sng" dirty="0"/>
              <a:t>약 등록</a:t>
            </a:r>
            <a:endParaRPr lang="en-US" altLang="ko-KR" sz="1400" u="sng" dirty="0"/>
          </a:p>
          <a:p>
            <a:endParaRPr lang="en-US" altLang="ko-KR" sz="1400" dirty="0"/>
          </a:p>
          <a:p>
            <a:r>
              <a:rPr lang="ko-KR" altLang="en-US" sz="1400" dirty="0"/>
              <a:t>약 이름</a:t>
            </a:r>
            <a:endParaRPr lang="en-US" altLang="ko-KR" sz="1400" dirty="0"/>
          </a:p>
          <a:p>
            <a:r>
              <a:rPr lang="ko-KR" altLang="en-US" sz="1400" dirty="0"/>
              <a:t>복용 간격</a:t>
            </a:r>
            <a:endParaRPr lang="en-US" altLang="ko-KR" sz="1400" dirty="0"/>
          </a:p>
          <a:p>
            <a:r>
              <a:rPr lang="ko-KR" altLang="en-US" sz="1400" dirty="0"/>
              <a:t>복용 횟수</a:t>
            </a:r>
            <a:endParaRPr lang="en-US" altLang="ko-KR" sz="1400" dirty="0"/>
          </a:p>
          <a:p>
            <a:r>
              <a:rPr lang="ko-KR" altLang="en-US" sz="1400" dirty="0"/>
              <a:t>식후</a:t>
            </a:r>
            <a:r>
              <a:rPr lang="en-US" altLang="ko-KR" sz="1400" dirty="0"/>
              <a:t>/</a:t>
            </a:r>
            <a:r>
              <a:rPr lang="ko-KR" altLang="en-US" sz="1400" dirty="0"/>
              <a:t>식전</a:t>
            </a:r>
            <a:r>
              <a:rPr lang="en-US" altLang="ko-KR" sz="1400" dirty="0"/>
              <a:t>/</a:t>
            </a:r>
            <a:r>
              <a:rPr lang="ko-KR" altLang="en-US" sz="1400" dirty="0"/>
              <a:t>무관 선택</a:t>
            </a:r>
            <a:endParaRPr lang="en-US" altLang="ko-KR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7A4ADC-2D46-8D29-BFC5-C83822D6BF61}"/>
              </a:ext>
            </a:extLst>
          </p:cNvPr>
          <p:cNvSpPr txBox="1"/>
          <p:nvPr/>
        </p:nvSpPr>
        <p:spPr>
          <a:xfrm>
            <a:off x="3877476" y="3456536"/>
            <a:ext cx="168289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u="sng" dirty="0"/>
              <a:t>OPTION 1 </a:t>
            </a:r>
            <a:r>
              <a:rPr lang="ko-KR" altLang="en-US" sz="1400" u="sng" dirty="0"/>
              <a:t>알람 설정</a:t>
            </a:r>
            <a:r>
              <a:rPr lang="en-US" altLang="ko-KR" sz="1400" u="sng" dirty="0"/>
              <a:t>:</a:t>
            </a:r>
          </a:p>
          <a:p>
            <a:r>
              <a:rPr lang="ko-KR" altLang="en-US" sz="1400" u="sng" dirty="0"/>
              <a:t>직접 시간 설정</a:t>
            </a:r>
            <a:endParaRPr lang="en-US" altLang="ko-KR" sz="1400" u="sng" dirty="0"/>
          </a:p>
          <a:p>
            <a:endParaRPr lang="en-US" altLang="ko-KR" sz="1100" dirty="0"/>
          </a:p>
          <a:p>
            <a:r>
              <a:rPr lang="ko-KR" altLang="en-US" sz="1100" dirty="0"/>
              <a:t>기상 시간이 규칙적인 경우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en-US" altLang="ko-KR" sz="1100" dirty="0"/>
              <a:t>(ex. </a:t>
            </a:r>
            <a:r>
              <a:rPr lang="ko-KR" altLang="en-US" sz="1100" dirty="0"/>
              <a:t>약 복용 횟수가 </a:t>
            </a:r>
            <a:r>
              <a:rPr lang="en-US" altLang="ko-KR" sz="1100" dirty="0"/>
              <a:t>3</a:t>
            </a:r>
            <a:r>
              <a:rPr lang="ko-KR" altLang="en-US" sz="1100" dirty="0"/>
              <a:t>회라면 시간 </a:t>
            </a:r>
            <a:r>
              <a:rPr lang="en-US" altLang="ko-KR" sz="1100" dirty="0"/>
              <a:t>3</a:t>
            </a:r>
            <a:r>
              <a:rPr lang="ko-KR" altLang="en-US" sz="1100" dirty="0"/>
              <a:t>개 설정</a:t>
            </a:r>
            <a:r>
              <a:rPr lang="en-US" altLang="ko-KR" sz="1100" dirty="0"/>
              <a:t>)</a:t>
            </a:r>
            <a:r>
              <a:rPr lang="ko-KR" altLang="en-US" sz="1100" dirty="0"/>
              <a:t> </a:t>
            </a:r>
            <a:endParaRPr lang="en-US" altLang="ko-KR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C1681B-3647-E531-890E-948BB0DCA969}"/>
              </a:ext>
            </a:extLst>
          </p:cNvPr>
          <p:cNvSpPr txBox="1"/>
          <p:nvPr/>
        </p:nvSpPr>
        <p:spPr>
          <a:xfrm>
            <a:off x="6538557" y="3456536"/>
            <a:ext cx="1840417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u="sng" dirty="0"/>
              <a:t>OPTION 2 </a:t>
            </a:r>
            <a:r>
              <a:rPr lang="ko-KR" altLang="en-US" sz="1400" u="sng" dirty="0"/>
              <a:t>알람 설정</a:t>
            </a:r>
            <a:r>
              <a:rPr lang="en-US" altLang="ko-KR" sz="1400" u="sng" dirty="0"/>
              <a:t>:</a:t>
            </a:r>
          </a:p>
          <a:p>
            <a:r>
              <a:rPr lang="ko-KR" altLang="en-US" sz="1400" u="sng" dirty="0"/>
              <a:t>일어난 시간을 기준으로 간격을 설정</a:t>
            </a:r>
            <a:endParaRPr lang="en-US" altLang="ko-KR" sz="1400" u="sng" dirty="0"/>
          </a:p>
          <a:p>
            <a:endParaRPr lang="en-US" altLang="ko-KR" sz="1100" dirty="0"/>
          </a:p>
          <a:p>
            <a:r>
              <a:rPr lang="ko-KR" altLang="en-US" sz="1100" dirty="0"/>
              <a:t>기상 시간이 불규칙적인 경우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en-US" altLang="ko-KR" sz="1100" dirty="0"/>
              <a:t>(ex. </a:t>
            </a:r>
            <a:r>
              <a:rPr lang="ko-KR" altLang="en-US" sz="1100" dirty="0" err="1"/>
              <a:t>일어나서부터</a:t>
            </a:r>
            <a:r>
              <a:rPr lang="ko-KR" altLang="en-US" sz="1100" dirty="0"/>
              <a:t> </a:t>
            </a:r>
            <a:br>
              <a:rPr lang="en-US" altLang="ko-KR" sz="1100" dirty="0"/>
            </a:br>
            <a:r>
              <a:rPr lang="en-US" altLang="ko-KR" sz="1100" dirty="0"/>
              <a:t>x</a:t>
            </a:r>
            <a:r>
              <a:rPr lang="ko-KR" altLang="en-US" sz="1100" dirty="0"/>
              <a:t>시간 간격으로 </a:t>
            </a:r>
            <a:br>
              <a:rPr lang="en-US" altLang="ko-KR" sz="1100" dirty="0"/>
            </a:br>
            <a:r>
              <a:rPr lang="en-US" altLang="ko-KR" sz="1100" dirty="0"/>
              <a:t>x</a:t>
            </a:r>
            <a:r>
              <a:rPr lang="ko-KR" altLang="en-US" sz="1100" dirty="0"/>
              <a:t>번 알람 울림</a:t>
            </a:r>
            <a:r>
              <a:rPr lang="en-US" altLang="ko-KR" sz="1100" dirty="0"/>
              <a:t>).</a:t>
            </a:r>
          </a:p>
          <a:p>
            <a:endParaRPr lang="en-US" altLang="ko-KR" sz="1100" dirty="0"/>
          </a:p>
          <a:p>
            <a:r>
              <a:rPr lang="ko-KR" altLang="en-US" sz="1100" dirty="0"/>
              <a:t>구글 헬스 기상 시간</a:t>
            </a:r>
            <a:r>
              <a:rPr lang="en-US" altLang="ko-KR" sz="1100" dirty="0"/>
              <a:t> </a:t>
            </a:r>
            <a:r>
              <a:rPr lang="ko-KR" altLang="en-US" sz="1100" dirty="0"/>
              <a:t>기준</a:t>
            </a:r>
            <a:r>
              <a:rPr lang="en-US" altLang="ko-KR" sz="1100" dirty="0"/>
              <a:t>.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B3DF2F-FA9D-6473-CBDB-D3332490DF68}"/>
              </a:ext>
            </a:extLst>
          </p:cNvPr>
          <p:cNvSpPr txBox="1"/>
          <p:nvPr/>
        </p:nvSpPr>
        <p:spPr>
          <a:xfrm>
            <a:off x="9338411" y="3456536"/>
            <a:ext cx="1779867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지정한 시간에 알람이 울림</a:t>
            </a:r>
            <a:r>
              <a:rPr lang="en-US" altLang="ko-KR" sz="1400" dirty="0"/>
              <a:t>,</a:t>
            </a:r>
          </a:p>
          <a:p>
            <a:endParaRPr lang="en-US" altLang="ko-KR" sz="1400" dirty="0"/>
          </a:p>
          <a:p>
            <a:r>
              <a:rPr lang="ko-KR" altLang="en-US" sz="1400" dirty="0"/>
              <a:t>사용자가 약 복용 후 알람의 버튼을 누르면 복용 여부가 자동으로 기록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100" dirty="0"/>
              <a:t>복용</a:t>
            </a:r>
            <a:r>
              <a:rPr lang="en-US" altLang="ko-KR" sz="1100" dirty="0"/>
              <a:t>/</a:t>
            </a:r>
            <a:r>
              <a:rPr lang="ko-KR" altLang="en-US" sz="1100" dirty="0"/>
              <a:t>복용 안 함 선택 가능</a:t>
            </a:r>
            <a:r>
              <a:rPr lang="en-US" altLang="ko-KR" sz="1100" dirty="0"/>
              <a:t>. </a:t>
            </a:r>
            <a:r>
              <a:rPr lang="ko-KR" altLang="en-US" sz="1100" dirty="0"/>
              <a:t>짧게 증상도 기록 가능</a:t>
            </a:r>
            <a:r>
              <a:rPr lang="en-US" altLang="ko-KR" sz="1100" dirty="0"/>
              <a:t>. </a:t>
            </a: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일</a:t>
            </a:r>
            <a:r>
              <a:rPr lang="en-US" altLang="ko-KR" sz="1100" dirty="0"/>
              <a:t>/</a:t>
            </a:r>
            <a:r>
              <a:rPr lang="ko-KR" altLang="en-US" sz="1100" dirty="0"/>
              <a:t>주</a:t>
            </a:r>
            <a:r>
              <a:rPr lang="en-US" altLang="ko-KR" sz="1100" dirty="0"/>
              <a:t>/</a:t>
            </a:r>
            <a:r>
              <a:rPr lang="ko-KR" altLang="en-US" sz="1100" dirty="0"/>
              <a:t>월 별로 복용 여부</a:t>
            </a:r>
            <a:r>
              <a:rPr lang="en-US" altLang="ko-KR" sz="1100" dirty="0"/>
              <a:t>, </a:t>
            </a:r>
            <a:r>
              <a:rPr lang="ko-KR" altLang="en-US" sz="1100" dirty="0"/>
              <a:t>복용 획수와</a:t>
            </a:r>
            <a:r>
              <a:rPr lang="en-US" altLang="ko-KR" sz="1100" dirty="0"/>
              <a:t>,</a:t>
            </a:r>
            <a:r>
              <a:rPr lang="ko-KR" altLang="en-US" sz="1100" dirty="0"/>
              <a:t> 증상 추세 기록 보기 가능</a:t>
            </a:r>
            <a:r>
              <a:rPr lang="en-US" altLang="ko-KR" sz="1100" dirty="0"/>
              <a:t>.</a:t>
            </a:r>
            <a:endParaRPr lang="ko-KR" altLang="en-US" sz="1100" dirty="0"/>
          </a:p>
          <a:p>
            <a:r>
              <a:rPr lang="en-US" altLang="ko-KR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550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CD3E228-1B6C-4724-850E-FCFA2802EAE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21BC2F-1787-4ECB-AACE-C60C6307FA01}"/>
              </a:ext>
            </a:extLst>
          </p:cNvPr>
          <p:cNvSpPr txBox="1"/>
          <p:nvPr/>
        </p:nvSpPr>
        <p:spPr>
          <a:xfrm>
            <a:off x="1704415" y="2724234"/>
            <a:ext cx="87831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bg1"/>
                </a:solidFill>
                <a:latin typeface="+mj-ea"/>
                <a:ea typeface="+mj-ea"/>
              </a:rPr>
              <a:t>쇼핑몰 </a:t>
            </a:r>
            <a:r>
              <a:rPr lang="ko-KR" altLang="en-US" sz="6000" dirty="0" err="1">
                <a:solidFill>
                  <a:schemeClr val="bg1"/>
                </a:solidFill>
                <a:latin typeface="+mj-ea"/>
                <a:ea typeface="+mj-ea"/>
              </a:rPr>
              <a:t>발류</a:t>
            </a:r>
            <a:r>
              <a:rPr lang="ko-KR" altLang="en-US" sz="60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6000" dirty="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ko-KR" altLang="en-US" sz="6000" dirty="0">
                <a:solidFill>
                  <a:schemeClr val="bg1"/>
                </a:solidFill>
                <a:latin typeface="+mj-ea"/>
                <a:ea typeface="+mj-ea"/>
              </a:rPr>
              <a:t>가치를 사다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64948F5-F251-49E9-870D-702C5AEE8A6A}"/>
              </a:ext>
            </a:extLst>
          </p:cNvPr>
          <p:cNvCxnSpPr/>
          <p:nvPr/>
        </p:nvCxnSpPr>
        <p:spPr>
          <a:xfrm>
            <a:off x="3048000" y="4133766"/>
            <a:ext cx="6324600" cy="0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8CC8699-91CA-1E63-DA0B-1A96F595312A}"/>
              </a:ext>
            </a:extLst>
          </p:cNvPr>
          <p:cNvSpPr txBox="1"/>
          <p:nvPr/>
        </p:nvSpPr>
        <p:spPr>
          <a:xfrm>
            <a:off x="4287337" y="4548586"/>
            <a:ext cx="3845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탁월한 제품과 그 뒤의 철학</a:t>
            </a:r>
          </a:p>
        </p:txBody>
      </p:sp>
    </p:spTree>
    <p:extLst>
      <p:ext uri="{BB962C8B-B14F-4D97-AF65-F5344CB8AC3E}">
        <p14:creationId xmlns:p14="http://schemas.microsoft.com/office/powerpoint/2010/main" val="187779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0B7151-E247-4888-8DEB-B5BE6B721D70}"/>
              </a:ext>
            </a:extLst>
          </p:cNvPr>
          <p:cNvSpPr txBox="1"/>
          <p:nvPr/>
        </p:nvSpPr>
        <p:spPr>
          <a:xfrm>
            <a:off x="1221086" y="2238765"/>
            <a:ext cx="93185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solidFill>
                  <a:schemeClr val="bg1"/>
                </a:solidFill>
              </a:rPr>
              <a:t>서지연의 앱 기획 </a:t>
            </a:r>
            <a:r>
              <a:rPr lang="en-US" altLang="ko-KR" sz="4800" b="1" dirty="0">
                <a:solidFill>
                  <a:schemeClr val="bg1"/>
                </a:solidFill>
              </a:rPr>
              <a:t>&amp; </a:t>
            </a:r>
            <a:r>
              <a:rPr lang="ko-KR" altLang="en-US" sz="4800" b="1" dirty="0">
                <a:solidFill>
                  <a:schemeClr val="bg1"/>
                </a:solidFill>
              </a:rPr>
              <a:t>아이디어 모음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F6771B5-464D-4CAD-AD58-6E7355BC0408}"/>
              </a:ext>
            </a:extLst>
          </p:cNvPr>
          <p:cNvCxnSpPr/>
          <p:nvPr/>
        </p:nvCxnSpPr>
        <p:spPr>
          <a:xfrm>
            <a:off x="1299411" y="3429000"/>
            <a:ext cx="9240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5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55081FD-DFF7-46E0-974F-6F1CB0DB7ED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98D4EE-2237-404A-8416-6401571934BB}"/>
              </a:ext>
            </a:extLst>
          </p:cNvPr>
          <p:cNvSpPr txBox="1"/>
          <p:nvPr/>
        </p:nvSpPr>
        <p:spPr>
          <a:xfrm>
            <a:off x="4673174" y="3013501"/>
            <a:ext cx="28456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+mj-ea"/>
                <a:ea typeface="+mj-ea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569133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FCF08B2-8D9A-4CE5-8347-D29199317818}"/>
              </a:ext>
            </a:extLst>
          </p:cNvPr>
          <p:cNvSpPr txBox="1"/>
          <p:nvPr/>
        </p:nvSpPr>
        <p:spPr>
          <a:xfrm>
            <a:off x="1428323" y="482755"/>
            <a:ext cx="4764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515151"/>
                </a:solidFill>
              </a:rPr>
              <a:t>쇼핑몰 </a:t>
            </a:r>
            <a:r>
              <a:rPr lang="ko-KR" altLang="en-US" sz="3600" spc="-300" dirty="0" err="1">
                <a:solidFill>
                  <a:srgbClr val="515151"/>
                </a:solidFill>
              </a:rPr>
              <a:t>발류</a:t>
            </a:r>
            <a:r>
              <a:rPr lang="ko-KR" altLang="en-US" sz="3600" spc="-300" dirty="0">
                <a:solidFill>
                  <a:srgbClr val="515151"/>
                </a:solidFill>
              </a:rPr>
              <a:t> </a:t>
            </a:r>
            <a:r>
              <a:rPr lang="en-US" altLang="ko-KR" sz="3600" spc="-300" dirty="0">
                <a:solidFill>
                  <a:srgbClr val="515151"/>
                </a:solidFill>
              </a:rPr>
              <a:t>: </a:t>
            </a:r>
            <a:r>
              <a:rPr lang="ko-KR" altLang="en-US" sz="3600" spc="-300" dirty="0">
                <a:solidFill>
                  <a:srgbClr val="515151"/>
                </a:solidFill>
              </a:rPr>
              <a:t>가치를 사다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211447-419C-4781-8BD8-314B179137EF}"/>
              </a:ext>
            </a:extLst>
          </p:cNvPr>
          <p:cNvSpPr txBox="1"/>
          <p:nvPr/>
        </p:nvSpPr>
        <p:spPr>
          <a:xfrm>
            <a:off x="555114" y="539090"/>
            <a:ext cx="790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E8916DD-6449-495D-AFE1-2D7055A9DA24}"/>
              </a:ext>
            </a:extLst>
          </p:cNvPr>
          <p:cNvGrpSpPr/>
          <p:nvPr/>
        </p:nvGrpSpPr>
        <p:grpSpPr>
          <a:xfrm>
            <a:off x="580514" y="1583179"/>
            <a:ext cx="11027286" cy="4737379"/>
            <a:chOff x="241300" y="1485900"/>
            <a:chExt cx="11709400" cy="5030419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65A48A7-C258-44C0-A6CA-0735254463B2}"/>
                </a:ext>
              </a:extLst>
            </p:cNvPr>
            <p:cNvSpPr/>
            <p:nvPr/>
          </p:nvSpPr>
          <p:spPr>
            <a:xfrm>
              <a:off x="6096000" y="1485900"/>
              <a:ext cx="5854700" cy="50304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62A1370-63AE-47C0-8B2D-3A0EA59087FB}"/>
                </a:ext>
              </a:extLst>
            </p:cNvPr>
            <p:cNvSpPr/>
            <p:nvPr/>
          </p:nvSpPr>
          <p:spPr>
            <a:xfrm>
              <a:off x="241300" y="1485900"/>
              <a:ext cx="5854700" cy="5030419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D9A630D-0A81-4AB4-8D7A-F6056F1467DF}"/>
                </a:ext>
              </a:extLst>
            </p:cNvPr>
            <p:cNvSpPr txBox="1"/>
            <p:nvPr/>
          </p:nvSpPr>
          <p:spPr>
            <a:xfrm>
              <a:off x="6509601" y="2414122"/>
              <a:ext cx="5272098" cy="38727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b="1" i="0" dirty="0">
                  <a:solidFill>
                    <a:srgbClr val="222222"/>
                  </a:solidFill>
                  <a:effectLst/>
                  <a:latin typeface="+mn-ea"/>
                </a:rPr>
                <a:t>제</a:t>
              </a:r>
              <a:r>
                <a:rPr lang="en-US" altLang="ko-KR" sz="1000" b="1" i="0" dirty="0">
                  <a:solidFill>
                    <a:srgbClr val="222222"/>
                  </a:solidFill>
                  <a:effectLst/>
                  <a:latin typeface="+mn-ea"/>
                </a:rPr>
                <a:t>1</a:t>
              </a:r>
              <a:r>
                <a:rPr lang="ko-KR" altLang="en-US" sz="1000" b="1" i="0" dirty="0">
                  <a:solidFill>
                    <a:srgbClr val="222222"/>
                  </a:solidFill>
                  <a:effectLst/>
                  <a:latin typeface="+mn-ea"/>
                </a:rPr>
                <a:t>단계</a:t>
              </a:r>
              <a:r>
                <a:rPr lang="en-US" altLang="ko-KR" sz="1000" b="1" i="0" dirty="0">
                  <a:solidFill>
                    <a:srgbClr val="222222"/>
                  </a:solidFill>
                  <a:effectLst/>
                  <a:latin typeface="+mn-ea"/>
                </a:rPr>
                <a:t> </a:t>
              </a:r>
              <a:r>
                <a:rPr lang="ko-KR" altLang="en-US" sz="1000" b="1" i="0" dirty="0">
                  <a:solidFill>
                    <a:srgbClr val="222222"/>
                  </a:solidFill>
                  <a:effectLst/>
                  <a:latin typeface="+mn-ea"/>
                </a:rPr>
                <a:t>경제적인 책임 </a:t>
              </a:r>
              <a:endParaRPr lang="en-US" altLang="ko-KR" sz="1000" b="1" i="0" dirty="0">
                <a:solidFill>
                  <a:srgbClr val="222222"/>
                </a:solidFill>
                <a:effectLst/>
                <a:latin typeface="+mn-ea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+mn-ea"/>
                </a:rPr>
                <a:t>이윤 극대화와 고용 창출 등의 책임</a:t>
              </a:r>
              <a:endParaRPr lang="en-US" altLang="ko-KR" sz="1000" dirty="0">
                <a:solidFill>
                  <a:srgbClr val="222222"/>
                </a:solidFill>
                <a:latin typeface="+mn-ea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000" b="1" i="0" dirty="0">
                  <a:solidFill>
                    <a:srgbClr val="222222"/>
                  </a:solidFill>
                  <a:effectLst/>
                  <a:latin typeface="+mn-ea"/>
                </a:rPr>
                <a:t>제</a:t>
              </a:r>
              <a:r>
                <a:rPr lang="en-US" altLang="ko-KR" sz="1000" b="1" i="0" dirty="0">
                  <a:solidFill>
                    <a:srgbClr val="222222"/>
                  </a:solidFill>
                  <a:effectLst/>
                  <a:latin typeface="+mn-ea"/>
                </a:rPr>
                <a:t>2</a:t>
              </a:r>
              <a:r>
                <a:rPr lang="ko-KR" altLang="en-US" sz="1000" b="1" i="0" dirty="0">
                  <a:solidFill>
                    <a:srgbClr val="222222"/>
                  </a:solidFill>
                  <a:effectLst/>
                  <a:latin typeface="+mn-ea"/>
                </a:rPr>
                <a:t>단계</a:t>
              </a:r>
              <a:r>
                <a:rPr lang="en-US" altLang="ko-KR" sz="1000" b="1" i="0" dirty="0">
                  <a:solidFill>
                    <a:srgbClr val="222222"/>
                  </a:solidFill>
                  <a:effectLst/>
                  <a:latin typeface="+mn-ea"/>
                </a:rPr>
                <a:t> </a:t>
              </a:r>
              <a:r>
                <a:rPr lang="ko-KR" altLang="en-US" sz="1000" b="1" i="0" dirty="0">
                  <a:solidFill>
                    <a:srgbClr val="222222"/>
                  </a:solidFill>
                  <a:effectLst/>
                  <a:latin typeface="+mn-ea"/>
                </a:rPr>
                <a:t>법적인 책임</a:t>
              </a:r>
              <a:r>
                <a:rPr lang="en-US" altLang="ko-KR" sz="1000" dirty="0">
                  <a:solidFill>
                    <a:srgbClr val="222222"/>
                  </a:solidFill>
                  <a:latin typeface="+mn-ea"/>
                </a:rPr>
                <a:t> 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+mn-ea"/>
                </a:rPr>
                <a:t>회계의 투명성</a:t>
              </a:r>
              <a:r>
                <a:rPr lang="en-US" altLang="ko-KR" sz="1000" b="0" i="0" dirty="0">
                  <a:solidFill>
                    <a:srgbClr val="222222"/>
                  </a:solidFill>
                  <a:effectLst/>
                  <a:latin typeface="+mn-ea"/>
                </a:rPr>
                <a:t>, </a:t>
              </a: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+mn-ea"/>
                </a:rPr>
                <a:t>성실한 세금 납부</a:t>
              </a:r>
              <a:r>
                <a:rPr lang="en-US" altLang="ko-KR" sz="1000" b="0" i="0" dirty="0">
                  <a:solidFill>
                    <a:srgbClr val="222222"/>
                  </a:solidFill>
                  <a:effectLst/>
                  <a:latin typeface="+mn-ea"/>
                </a:rPr>
                <a:t>, </a:t>
              </a: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+mn-ea"/>
                </a:rPr>
                <a:t>소비자의 권익 보호 등의 책임</a:t>
              </a:r>
              <a:r>
                <a:rPr lang="en-US" altLang="ko-KR" sz="1000" b="0" i="0" dirty="0">
                  <a:solidFill>
                    <a:srgbClr val="222222"/>
                  </a:solidFill>
                  <a:effectLst/>
                  <a:latin typeface="+mn-ea"/>
                </a:rPr>
                <a:t>.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000" b="1" i="0" dirty="0">
                  <a:solidFill>
                    <a:srgbClr val="222222"/>
                  </a:solidFill>
                  <a:effectLst/>
                  <a:latin typeface="+mn-ea"/>
                </a:rPr>
                <a:t>제</a:t>
              </a:r>
              <a:r>
                <a:rPr lang="en-US" altLang="ko-KR" sz="1000" b="1" i="0" dirty="0">
                  <a:solidFill>
                    <a:srgbClr val="222222"/>
                  </a:solidFill>
                  <a:effectLst/>
                  <a:latin typeface="+mn-ea"/>
                </a:rPr>
                <a:t>3</a:t>
              </a:r>
              <a:r>
                <a:rPr lang="ko-KR" altLang="en-US" sz="1000" b="1" dirty="0">
                  <a:solidFill>
                    <a:srgbClr val="222222"/>
                  </a:solidFill>
                  <a:latin typeface="+mn-ea"/>
                </a:rPr>
                <a:t>단계</a:t>
              </a:r>
              <a:r>
                <a:rPr lang="en-US" altLang="ko-KR" sz="1000" b="1" dirty="0">
                  <a:solidFill>
                    <a:srgbClr val="222222"/>
                  </a:solidFill>
                  <a:latin typeface="+mn-ea"/>
                </a:rPr>
                <a:t> </a:t>
              </a:r>
              <a:r>
                <a:rPr lang="ko-KR" altLang="en-US" sz="1000" b="1" i="0" dirty="0">
                  <a:solidFill>
                    <a:srgbClr val="222222"/>
                  </a:solidFill>
                  <a:effectLst/>
                  <a:latin typeface="+mn-ea"/>
                </a:rPr>
                <a:t>윤리적인 책임 </a:t>
              </a:r>
              <a:endParaRPr lang="en-US" altLang="ko-KR" sz="1000" b="1" dirty="0">
                <a:solidFill>
                  <a:srgbClr val="222222"/>
                </a:solidFill>
                <a:latin typeface="+mn-ea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000" b="0" i="0" dirty="0" err="1">
                  <a:solidFill>
                    <a:srgbClr val="222222"/>
                  </a:solidFill>
                  <a:effectLst/>
                  <a:latin typeface="+mn-ea"/>
                </a:rPr>
                <a:t>환경ㆍ윤리경영</a:t>
              </a:r>
              <a:r>
                <a:rPr lang="en-US" altLang="ko-KR" sz="1000" b="0" i="0" dirty="0">
                  <a:solidFill>
                    <a:srgbClr val="222222"/>
                  </a:solidFill>
                  <a:effectLst/>
                  <a:latin typeface="+mn-ea"/>
                </a:rPr>
                <a:t>, </a:t>
              </a: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+mn-ea"/>
                </a:rPr>
                <a:t>제품 안전</a:t>
              </a:r>
              <a:r>
                <a:rPr lang="en-US" altLang="ko-KR" sz="1000" b="0" i="0" dirty="0">
                  <a:solidFill>
                    <a:srgbClr val="222222"/>
                  </a:solidFill>
                  <a:effectLst/>
                  <a:latin typeface="+mn-ea"/>
                </a:rPr>
                <a:t>, </a:t>
              </a:r>
              <a:r>
                <a:rPr lang="ko-KR" altLang="en-US" sz="1000" b="0" i="0" dirty="0" err="1">
                  <a:solidFill>
                    <a:srgbClr val="222222"/>
                  </a:solidFill>
                  <a:effectLst/>
                  <a:latin typeface="+mn-ea"/>
                </a:rPr>
                <a:t>여성ㆍ현지인ㆍ소수인종에</a:t>
              </a: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+mn-ea"/>
                </a:rPr>
                <a:t> 대한 공정한 대우 등의 </a:t>
              </a:r>
              <a:r>
                <a:rPr lang="ko-KR" altLang="en-US" sz="1000" dirty="0">
                  <a:solidFill>
                    <a:srgbClr val="222222"/>
                  </a:solidFill>
                  <a:latin typeface="+mn-ea"/>
                </a:rPr>
                <a:t>책임</a:t>
              </a:r>
              <a:endParaRPr lang="en-US" altLang="ko-KR" sz="1000" dirty="0">
                <a:solidFill>
                  <a:srgbClr val="222222"/>
                </a:solidFill>
                <a:latin typeface="+mn-ea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000" b="1" i="0" dirty="0">
                  <a:solidFill>
                    <a:srgbClr val="222222"/>
                  </a:solidFill>
                  <a:effectLst/>
                  <a:latin typeface="+mn-ea"/>
                </a:rPr>
                <a:t>제</a:t>
              </a:r>
              <a:r>
                <a:rPr lang="en-US" altLang="ko-KR" sz="1000" b="1" i="0" dirty="0">
                  <a:solidFill>
                    <a:srgbClr val="222222"/>
                  </a:solidFill>
                  <a:effectLst/>
                  <a:latin typeface="+mn-ea"/>
                </a:rPr>
                <a:t>4</a:t>
              </a:r>
              <a:r>
                <a:rPr lang="ko-KR" altLang="en-US" sz="1000" b="1" i="0" dirty="0">
                  <a:solidFill>
                    <a:srgbClr val="222222"/>
                  </a:solidFill>
                  <a:effectLst/>
                  <a:latin typeface="+mn-ea"/>
                </a:rPr>
                <a:t>단계</a:t>
              </a:r>
              <a:r>
                <a:rPr lang="en-US" altLang="ko-KR" sz="1000" b="1" dirty="0">
                  <a:solidFill>
                    <a:srgbClr val="222222"/>
                  </a:solidFill>
                  <a:latin typeface="+mn-ea"/>
                </a:rPr>
                <a:t> </a:t>
              </a:r>
              <a:r>
                <a:rPr lang="ko-KR" altLang="en-US" sz="1000" b="1" i="0" dirty="0">
                  <a:solidFill>
                    <a:srgbClr val="222222"/>
                  </a:solidFill>
                  <a:effectLst/>
                  <a:latin typeface="+mn-ea"/>
                </a:rPr>
                <a:t>자선적인 책임 </a:t>
              </a:r>
              <a:endParaRPr lang="en-US" altLang="ko-KR" sz="1000" b="1" dirty="0">
                <a:solidFill>
                  <a:srgbClr val="222222"/>
                </a:solidFill>
                <a:latin typeface="+mn-ea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+mn-ea"/>
                </a:rPr>
                <a:t>사회공헌 활동 또는 </a:t>
              </a:r>
              <a:r>
                <a:rPr lang="ko-KR" altLang="en-US" sz="1000" b="0" i="0" dirty="0" err="1">
                  <a:solidFill>
                    <a:srgbClr val="222222"/>
                  </a:solidFill>
                  <a:effectLst/>
                  <a:latin typeface="+mn-ea"/>
                </a:rPr>
                <a:t>자선ㆍ교육ㆍ문화ㆍ체육활동</a:t>
              </a: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+mn-ea"/>
                </a:rPr>
                <a:t> 등에 대한 기업의 지원</a:t>
              </a:r>
              <a:endParaRPr lang="en-US" altLang="ko-KR" sz="1000" b="0" i="0" dirty="0">
                <a:solidFill>
                  <a:srgbClr val="222222"/>
                </a:solidFill>
                <a:effectLst/>
                <a:latin typeface="+mn-ea"/>
              </a:endParaRPr>
            </a:p>
            <a:p>
              <a:endParaRPr lang="en-US" altLang="ko-KR" sz="1400" dirty="0">
                <a:solidFill>
                  <a:srgbClr val="222222"/>
                </a:solidFill>
                <a:latin typeface="+mn-ea"/>
              </a:endParaRPr>
            </a:p>
            <a:p>
              <a:pPr algn="ctr"/>
              <a:r>
                <a:rPr lang="ko-KR" altLang="en-US" sz="800" dirty="0">
                  <a:solidFill>
                    <a:srgbClr val="222222"/>
                  </a:solidFill>
                  <a:latin typeface="+mn-ea"/>
                </a:rPr>
                <a:t>출처</a:t>
              </a:r>
              <a:r>
                <a:rPr lang="en-US" altLang="ko-KR" sz="800" dirty="0">
                  <a:solidFill>
                    <a:srgbClr val="222222"/>
                  </a:solidFill>
                  <a:latin typeface="+mn-ea"/>
                </a:rPr>
                <a:t>: </a:t>
              </a:r>
              <a:r>
                <a:rPr lang="ko-KR" altLang="en-US" sz="800" dirty="0">
                  <a:latin typeface="+mn-ea"/>
                </a:rPr>
                <a:t>기획재정부의 시사경제용어 사전 </a:t>
              </a:r>
              <a:r>
                <a:rPr lang="en-US" altLang="ko-KR" sz="800" dirty="0">
                  <a:latin typeface="+mn-ea"/>
                </a:rPr>
                <a:t>(</a:t>
              </a:r>
              <a:r>
                <a:rPr lang="en-US" altLang="ko-KR" sz="800" dirty="0">
                  <a:latin typeface="+mn-ea"/>
                  <a:hlinkClick r:id="rId2"/>
                </a:rPr>
                <a:t>https://www.moef.go.kr/sisa/dictionary/detail?idx=65</a:t>
              </a:r>
              <a:r>
                <a:rPr lang="en-US" altLang="ko-KR" sz="800" dirty="0">
                  <a:latin typeface="+mn-ea"/>
                </a:rPr>
                <a:t>)</a:t>
              </a:r>
              <a:br>
                <a:rPr lang="en-US" altLang="ko-KR" sz="800" dirty="0">
                  <a:latin typeface="+mn-ea"/>
                </a:rPr>
              </a:br>
              <a:br>
                <a:rPr lang="en-US" altLang="ko-KR" sz="800" dirty="0">
                  <a:latin typeface="+mn-ea"/>
                </a:rPr>
              </a:br>
              <a:endParaRPr lang="en-US" altLang="ko-KR" sz="1400" dirty="0">
                <a:latin typeface="+mn-ea"/>
              </a:endParaRPr>
            </a:p>
            <a:p>
              <a:pPr algn="ctr"/>
              <a:r>
                <a:rPr lang="ko-KR" altLang="en-US" sz="4000" dirty="0">
                  <a:latin typeface="+mn-ea"/>
                </a:rPr>
                <a:t>왜</a:t>
              </a:r>
              <a:r>
                <a:rPr lang="en-US" altLang="ko-KR" sz="4000" dirty="0">
                  <a:latin typeface="+mn-ea"/>
                </a:rPr>
                <a:t>?</a:t>
              </a:r>
            </a:p>
            <a:p>
              <a:pPr algn="ctr"/>
              <a:endParaRPr lang="en-US" altLang="ko-KR" sz="900" dirty="0">
                <a:latin typeface="+mn-ea"/>
              </a:endParaRPr>
            </a:p>
            <a:p>
              <a:pPr algn="ctr"/>
              <a:r>
                <a:rPr lang="ko-KR" altLang="en-US" dirty="0">
                  <a:latin typeface="+mn-ea"/>
                </a:rPr>
                <a:t>기업들은 </a:t>
              </a:r>
              <a:r>
                <a:rPr lang="en-US" altLang="ko-KR" dirty="0">
                  <a:latin typeface="+mn-ea"/>
                </a:rPr>
                <a:t>CSR </a:t>
              </a:r>
              <a:r>
                <a:rPr lang="ko-KR" altLang="en-US" dirty="0">
                  <a:latin typeface="+mn-ea"/>
                </a:rPr>
                <a:t>경영을 중시하기 시작했을까</a:t>
              </a:r>
              <a:r>
                <a:rPr lang="en-US" altLang="ko-KR" dirty="0">
                  <a:latin typeface="+mn-ea"/>
                </a:rPr>
                <a:t>?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85F6398-DA83-4C22-BDD9-850CF5F6620A}"/>
                </a:ext>
              </a:extLst>
            </p:cNvPr>
            <p:cNvSpPr txBox="1"/>
            <p:nvPr/>
          </p:nvSpPr>
          <p:spPr>
            <a:xfrm>
              <a:off x="6723307" y="1629101"/>
              <a:ext cx="4844686" cy="6863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CSR (</a:t>
              </a:r>
              <a:r>
                <a:rPr lang="ko-KR" altLang="en-US" sz="36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기업의 사회적 책임</a:t>
              </a:r>
              <a:r>
                <a:rPr lang="en-US" altLang="ko-KR" sz="36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)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8D1E048-8F3C-8DC8-7633-2B1AE607CC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863"/>
          <a:stretch/>
        </p:blipFill>
        <p:spPr>
          <a:xfrm>
            <a:off x="1171278" y="1678942"/>
            <a:ext cx="4332113" cy="454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94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FCF08B2-8D9A-4CE5-8347-D29199317818}"/>
              </a:ext>
            </a:extLst>
          </p:cNvPr>
          <p:cNvSpPr txBox="1"/>
          <p:nvPr/>
        </p:nvSpPr>
        <p:spPr>
          <a:xfrm>
            <a:off x="1428323" y="482755"/>
            <a:ext cx="4764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515151"/>
                </a:solidFill>
              </a:rPr>
              <a:t>쇼핑몰 </a:t>
            </a:r>
            <a:r>
              <a:rPr lang="ko-KR" altLang="en-US" sz="3600" spc="-300" dirty="0" err="1">
                <a:solidFill>
                  <a:srgbClr val="515151"/>
                </a:solidFill>
              </a:rPr>
              <a:t>발류</a:t>
            </a:r>
            <a:r>
              <a:rPr lang="ko-KR" altLang="en-US" sz="3600" spc="-300" dirty="0">
                <a:solidFill>
                  <a:srgbClr val="515151"/>
                </a:solidFill>
              </a:rPr>
              <a:t> </a:t>
            </a:r>
            <a:r>
              <a:rPr lang="en-US" altLang="ko-KR" sz="3600" spc="-300" dirty="0">
                <a:solidFill>
                  <a:srgbClr val="515151"/>
                </a:solidFill>
              </a:rPr>
              <a:t>: </a:t>
            </a:r>
            <a:r>
              <a:rPr lang="ko-KR" altLang="en-US" sz="3600" spc="-300" dirty="0">
                <a:solidFill>
                  <a:srgbClr val="515151"/>
                </a:solidFill>
              </a:rPr>
              <a:t>가치를 사다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211447-419C-4781-8BD8-314B179137EF}"/>
              </a:ext>
            </a:extLst>
          </p:cNvPr>
          <p:cNvSpPr txBox="1"/>
          <p:nvPr/>
        </p:nvSpPr>
        <p:spPr>
          <a:xfrm>
            <a:off x="555114" y="539090"/>
            <a:ext cx="790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E8916DD-6449-495D-AFE1-2D7055A9DA24}"/>
              </a:ext>
            </a:extLst>
          </p:cNvPr>
          <p:cNvGrpSpPr/>
          <p:nvPr/>
        </p:nvGrpSpPr>
        <p:grpSpPr>
          <a:xfrm>
            <a:off x="580514" y="1583179"/>
            <a:ext cx="11027286" cy="4737379"/>
            <a:chOff x="241300" y="1485900"/>
            <a:chExt cx="11709400" cy="5030419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65A48A7-C258-44C0-A6CA-0735254463B2}"/>
                </a:ext>
              </a:extLst>
            </p:cNvPr>
            <p:cNvSpPr/>
            <p:nvPr/>
          </p:nvSpPr>
          <p:spPr>
            <a:xfrm>
              <a:off x="6096000" y="1485900"/>
              <a:ext cx="5854700" cy="50304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62A1370-63AE-47C0-8B2D-3A0EA59087FB}"/>
                </a:ext>
              </a:extLst>
            </p:cNvPr>
            <p:cNvSpPr/>
            <p:nvPr/>
          </p:nvSpPr>
          <p:spPr>
            <a:xfrm>
              <a:off x="241300" y="1485900"/>
              <a:ext cx="5854700" cy="5030419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D9A630D-0A81-4AB4-8D7A-F6056F1467DF}"/>
                </a:ext>
              </a:extLst>
            </p:cNvPr>
            <p:cNvSpPr txBox="1"/>
            <p:nvPr/>
          </p:nvSpPr>
          <p:spPr>
            <a:xfrm>
              <a:off x="6539236" y="2997879"/>
              <a:ext cx="5078137" cy="261451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1400" u="sng" dirty="0"/>
                <a:t>기업의 사회적 책임을 중시하는 </a:t>
              </a:r>
              <a:r>
                <a:rPr lang="en-US" altLang="ko-KR" sz="1400" u="sng" dirty="0"/>
                <a:t>MZ</a:t>
              </a:r>
              <a:r>
                <a:rPr lang="ko-KR" altLang="en-US" sz="1400" u="sng" dirty="0"/>
                <a:t>세대</a:t>
              </a:r>
              <a:r>
                <a:rPr lang="en-US" altLang="ko-KR" sz="1400" u="sng" dirty="0"/>
                <a:t>. </a:t>
              </a:r>
            </a:p>
            <a:p>
              <a:pPr algn="ctr"/>
              <a:endParaRPr lang="en-US" altLang="ko-KR" sz="1400" dirty="0"/>
            </a:p>
            <a:p>
              <a:endParaRPr lang="en-US" altLang="ko-KR" sz="1400" dirty="0"/>
            </a:p>
            <a:p>
              <a:r>
                <a:rPr lang="ko-KR" altLang="en-US" sz="1400" dirty="0"/>
                <a:t>이들은 더 이상 제품을 고를 때 제품 자체만을 고려하지는 않습니다</a:t>
              </a:r>
              <a:r>
                <a:rPr lang="en-US" altLang="ko-KR" sz="1400" dirty="0"/>
                <a:t>.</a:t>
              </a:r>
            </a:p>
            <a:p>
              <a:endParaRPr lang="en-US" altLang="ko-KR" sz="1400" dirty="0"/>
            </a:p>
            <a:p>
              <a:r>
                <a:rPr lang="ko-KR" altLang="en-US" sz="1400" dirty="0"/>
                <a:t>제품을 만드는 기업이 어떤 기업인지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사회적 책임을 다하고 있는지 알고 싶어 합니다</a:t>
              </a:r>
              <a:r>
                <a:rPr lang="en-US" altLang="ko-KR" sz="1400" dirty="0"/>
                <a:t>. </a:t>
              </a:r>
            </a:p>
            <a:p>
              <a:endParaRPr lang="en-US" altLang="ko-KR" sz="1400" dirty="0"/>
            </a:p>
            <a:p>
              <a:r>
                <a:rPr lang="ko-KR" altLang="en-US" sz="1400" dirty="0"/>
                <a:t>사회적 책임을 다하는 기업의 물건을 소비함으로써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본인의 가치관을 실현시키는 소비 형태를 띕니다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85F6398-DA83-4C22-BDD9-850CF5F6620A}"/>
                </a:ext>
              </a:extLst>
            </p:cNvPr>
            <p:cNvSpPr txBox="1"/>
            <p:nvPr/>
          </p:nvSpPr>
          <p:spPr>
            <a:xfrm>
              <a:off x="7881516" y="1946280"/>
              <a:ext cx="2393577" cy="6863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b="1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“</a:t>
              </a:r>
              <a:r>
                <a:rPr lang="ko-KR" altLang="en-US" sz="3600" b="1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가치 소비</a:t>
              </a:r>
              <a:r>
                <a:rPr lang="en-US" altLang="ko-KR" sz="3600" b="1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”</a:t>
              </a:r>
              <a:endParaRPr lang="ko-KR" altLang="en-US" sz="36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09C4AC76-6826-C940-78F8-8C58092784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16"/>
          <a:stretch/>
        </p:blipFill>
        <p:spPr>
          <a:xfrm>
            <a:off x="682507" y="1769668"/>
            <a:ext cx="5309657" cy="439407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A702897-8E7F-8DBD-6EF3-ACE0A14B3B53}"/>
              </a:ext>
            </a:extLst>
          </p:cNvPr>
          <p:cNvSpPr/>
          <p:nvPr/>
        </p:nvSpPr>
        <p:spPr>
          <a:xfrm>
            <a:off x="3522133" y="2447478"/>
            <a:ext cx="1430867" cy="21105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F948721-527E-E848-5130-16CACE7063EE}"/>
              </a:ext>
            </a:extLst>
          </p:cNvPr>
          <p:cNvSpPr/>
          <p:nvPr/>
        </p:nvSpPr>
        <p:spPr>
          <a:xfrm>
            <a:off x="779719" y="3319822"/>
            <a:ext cx="3220626" cy="211054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02E5D1-0AEB-1F62-9BCF-8D43B07E7A28}"/>
              </a:ext>
            </a:extLst>
          </p:cNvPr>
          <p:cNvSpPr/>
          <p:nvPr/>
        </p:nvSpPr>
        <p:spPr>
          <a:xfrm>
            <a:off x="2990289" y="3539842"/>
            <a:ext cx="2899881" cy="24475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EE90A9-D3DF-9119-B279-38C224FC2057}"/>
              </a:ext>
            </a:extLst>
          </p:cNvPr>
          <p:cNvSpPr txBox="1"/>
          <p:nvPr/>
        </p:nvSpPr>
        <p:spPr>
          <a:xfrm>
            <a:off x="455186" y="6304844"/>
            <a:ext cx="875819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https://www.busaneconomy.com/news/articleView.html?idxno=291505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9BF02A-4C01-B0E4-F8B6-9C144B70F063}"/>
              </a:ext>
            </a:extLst>
          </p:cNvPr>
          <p:cNvSpPr/>
          <p:nvPr/>
        </p:nvSpPr>
        <p:spPr>
          <a:xfrm>
            <a:off x="674475" y="4365651"/>
            <a:ext cx="5309657" cy="17980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96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FCF08B2-8D9A-4CE5-8347-D29199317818}"/>
              </a:ext>
            </a:extLst>
          </p:cNvPr>
          <p:cNvSpPr txBox="1"/>
          <p:nvPr/>
        </p:nvSpPr>
        <p:spPr>
          <a:xfrm>
            <a:off x="1428323" y="482755"/>
            <a:ext cx="4764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515151"/>
                </a:solidFill>
              </a:rPr>
              <a:t>쇼핑몰 </a:t>
            </a:r>
            <a:r>
              <a:rPr lang="ko-KR" altLang="en-US" sz="3600" spc="-300" dirty="0" err="1">
                <a:solidFill>
                  <a:srgbClr val="515151"/>
                </a:solidFill>
              </a:rPr>
              <a:t>발류</a:t>
            </a:r>
            <a:r>
              <a:rPr lang="ko-KR" altLang="en-US" sz="3600" spc="-300" dirty="0">
                <a:solidFill>
                  <a:srgbClr val="515151"/>
                </a:solidFill>
              </a:rPr>
              <a:t> </a:t>
            </a:r>
            <a:r>
              <a:rPr lang="en-US" altLang="ko-KR" sz="3600" spc="-300" dirty="0">
                <a:solidFill>
                  <a:srgbClr val="515151"/>
                </a:solidFill>
              </a:rPr>
              <a:t>: </a:t>
            </a:r>
            <a:r>
              <a:rPr lang="ko-KR" altLang="en-US" sz="3600" spc="-300" dirty="0">
                <a:solidFill>
                  <a:srgbClr val="515151"/>
                </a:solidFill>
              </a:rPr>
              <a:t>가치를 사다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211447-419C-4781-8BD8-314B179137EF}"/>
              </a:ext>
            </a:extLst>
          </p:cNvPr>
          <p:cNvSpPr txBox="1"/>
          <p:nvPr/>
        </p:nvSpPr>
        <p:spPr>
          <a:xfrm>
            <a:off x="555114" y="539090"/>
            <a:ext cx="790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E8916DD-6449-495D-AFE1-2D7055A9DA24}"/>
              </a:ext>
            </a:extLst>
          </p:cNvPr>
          <p:cNvGrpSpPr/>
          <p:nvPr/>
        </p:nvGrpSpPr>
        <p:grpSpPr>
          <a:xfrm>
            <a:off x="723606" y="1581537"/>
            <a:ext cx="10938328" cy="4737373"/>
            <a:chOff x="6124976" y="1484156"/>
            <a:chExt cx="5854700" cy="5030413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65A48A7-C258-44C0-A6CA-0735254463B2}"/>
                </a:ext>
              </a:extLst>
            </p:cNvPr>
            <p:cNvSpPr/>
            <p:nvPr/>
          </p:nvSpPr>
          <p:spPr>
            <a:xfrm>
              <a:off x="6124976" y="1484156"/>
              <a:ext cx="5854700" cy="50304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D9A630D-0A81-4AB4-8D7A-F6056F1467DF}"/>
                </a:ext>
              </a:extLst>
            </p:cNvPr>
            <p:cNvSpPr txBox="1"/>
            <p:nvPr/>
          </p:nvSpPr>
          <p:spPr>
            <a:xfrm>
              <a:off x="6655323" y="3332253"/>
              <a:ext cx="4794002" cy="261451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2000" b="1" dirty="0"/>
                <a:t>쇼핑몰 </a:t>
              </a:r>
              <a:r>
                <a:rPr lang="ko-KR" altLang="en-US" sz="2000" b="1" dirty="0" err="1"/>
                <a:t>발류</a:t>
              </a:r>
              <a:r>
                <a:rPr lang="ko-KR" altLang="en-US" sz="2000" dirty="0" err="1"/>
                <a:t>는</a:t>
              </a:r>
              <a:r>
                <a:rPr lang="ko-KR" altLang="en-US" sz="2000" dirty="0"/>
                <a:t> 기업의 사회적 책임을 다하는 중소기업 및 </a:t>
              </a:r>
              <a:r>
                <a:rPr lang="ko-KR" altLang="en-US" sz="2000" dirty="0" err="1"/>
                <a:t>농ㆍ수산물</a:t>
              </a:r>
              <a:r>
                <a:rPr lang="ko-KR" altLang="en-US" sz="2000" dirty="0"/>
                <a:t> 생산자를 엄선할 것이고</a:t>
              </a:r>
              <a:r>
                <a:rPr lang="en-US" altLang="ko-KR" sz="2000" dirty="0"/>
                <a:t>,</a:t>
              </a:r>
            </a:p>
            <a:p>
              <a:endParaRPr lang="en-US" altLang="ko-KR" sz="2000" dirty="0"/>
            </a:p>
            <a:p>
              <a:r>
                <a:rPr lang="ko-KR" altLang="en-US" sz="2000" dirty="0"/>
                <a:t>이렇게 엄선된</a:t>
              </a:r>
              <a:r>
                <a:rPr lang="en-US" altLang="ko-KR" sz="2000" dirty="0"/>
                <a:t> </a:t>
              </a:r>
              <a:r>
                <a:rPr lang="ko-KR" altLang="en-US" sz="2000" dirty="0"/>
                <a:t>판매자는 </a:t>
              </a:r>
              <a:r>
                <a:rPr lang="ko-KR" altLang="en-US" sz="2000" b="1" dirty="0"/>
                <a:t>쇼핑몰 발류</a:t>
              </a:r>
              <a:r>
                <a:rPr lang="ko-KR" altLang="en-US" sz="2000" dirty="0"/>
                <a:t>에서 자신의 제품이 얼마나 탁월한지는 물론</a:t>
              </a:r>
              <a:r>
                <a:rPr lang="en-US" altLang="ko-KR" sz="2000" dirty="0"/>
                <a:t>, </a:t>
              </a:r>
              <a:r>
                <a:rPr lang="ko-KR" altLang="en-US" sz="2000" dirty="0"/>
                <a:t>제품을 만들고 생산하는 과정에서 그들이 어떻게 사회적 책임을 다하고 있는지를 글</a:t>
              </a:r>
              <a:r>
                <a:rPr lang="en-US" altLang="ko-KR" sz="2000" dirty="0"/>
                <a:t>,</a:t>
              </a:r>
              <a:r>
                <a:rPr lang="ko-KR" altLang="en-US" sz="2000" dirty="0"/>
                <a:t> 사진</a:t>
              </a:r>
              <a:r>
                <a:rPr lang="en-US" altLang="ko-KR" sz="2000" dirty="0"/>
                <a:t>, </a:t>
              </a:r>
              <a:r>
                <a:rPr lang="ko-KR" altLang="en-US" sz="2000" dirty="0"/>
                <a:t>동영상</a:t>
              </a:r>
              <a:r>
                <a:rPr lang="en-US" altLang="ko-KR" sz="2000" dirty="0"/>
                <a:t>, </a:t>
              </a:r>
              <a:r>
                <a:rPr lang="ko-KR" altLang="en-US" sz="2000" dirty="0"/>
                <a:t>라이브 방송 등 다양한 매체를 통해 소비자에게 적극적으로 어필할 수 있을 것입니다</a:t>
              </a:r>
              <a:r>
                <a:rPr lang="en-US" altLang="ko-KR" sz="2000" dirty="0"/>
                <a:t>. </a:t>
              </a:r>
            </a:p>
            <a:p>
              <a:endParaRPr lang="ko-KR" altLang="en-US" sz="14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85F6398-DA83-4C22-BDD9-850CF5F6620A}"/>
                </a:ext>
              </a:extLst>
            </p:cNvPr>
            <p:cNvSpPr txBox="1"/>
            <p:nvPr/>
          </p:nvSpPr>
          <p:spPr>
            <a:xfrm>
              <a:off x="6530572" y="2304907"/>
              <a:ext cx="5043504" cy="6863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 b="1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쇼핑몰 </a:t>
              </a:r>
              <a:r>
                <a:rPr lang="ko-KR" altLang="en-US" sz="3600" b="1" spc="-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발류</a:t>
              </a:r>
              <a:r>
                <a:rPr lang="ko-KR" altLang="en-US" sz="3600" b="1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en-US" altLang="ko-KR" sz="3600" b="1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: </a:t>
              </a:r>
              <a:r>
                <a:rPr lang="ko-KR" altLang="en-US" sz="3600" b="1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기업의 사회적 책임을 홍보하는 장</a:t>
              </a:r>
              <a:r>
                <a:rPr lang="ko-KR" altLang="en-US" sz="2800" b="1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443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FCF08B2-8D9A-4CE5-8347-D29199317818}"/>
              </a:ext>
            </a:extLst>
          </p:cNvPr>
          <p:cNvSpPr txBox="1"/>
          <p:nvPr/>
        </p:nvSpPr>
        <p:spPr>
          <a:xfrm>
            <a:off x="1428323" y="482755"/>
            <a:ext cx="4764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515151"/>
                </a:solidFill>
              </a:rPr>
              <a:t>쇼핑몰 </a:t>
            </a:r>
            <a:r>
              <a:rPr lang="ko-KR" altLang="en-US" sz="3600" spc="-300" dirty="0" err="1">
                <a:solidFill>
                  <a:srgbClr val="515151"/>
                </a:solidFill>
              </a:rPr>
              <a:t>발류</a:t>
            </a:r>
            <a:r>
              <a:rPr lang="ko-KR" altLang="en-US" sz="3600" spc="-300" dirty="0">
                <a:solidFill>
                  <a:srgbClr val="515151"/>
                </a:solidFill>
              </a:rPr>
              <a:t> </a:t>
            </a:r>
            <a:r>
              <a:rPr lang="en-US" altLang="ko-KR" sz="3600" spc="-300" dirty="0">
                <a:solidFill>
                  <a:srgbClr val="515151"/>
                </a:solidFill>
              </a:rPr>
              <a:t>: </a:t>
            </a:r>
            <a:r>
              <a:rPr lang="ko-KR" altLang="en-US" sz="3600" spc="-300" dirty="0">
                <a:solidFill>
                  <a:srgbClr val="515151"/>
                </a:solidFill>
              </a:rPr>
              <a:t>가치를 사다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211447-419C-4781-8BD8-314B179137EF}"/>
              </a:ext>
            </a:extLst>
          </p:cNvPr>
          <p:cNvSpPr txBox="1"/>
          <p:nvPr/>
        </p:nvSpPr>
        <p:spPr>
          <a:xfrm>
            <a:off x="555114" y="539090"/>
            <a:ext cx="790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E947554-C44B-4245-AAC8-2D841D206B6E}"/>
              </a:ext>
            </a:extLst>
          </p:cNvPr>
          <p:cNvSpPr/>
          <p:nvPr/>
        </p:nvSpPr>
        <p:spPr>
          <a:xfrm>
            <a:off x="481567" y="1495581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5A7F25-CF57-49CB-8E71-582BE3244679}"/>
              </a:ext>
            </a:extLst>
          </p:cNvPr>
          <p:cNvSpPr/>
          <p:nvPr/>
        </p:nvSpPr>
        <p:spPr>
          <a:xfrm>
            <a:off x="6314157" y="1495581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altLang="ko-KR" sz="1400" b="1" dirty="0">
                <a:solidFill>
                  <a:schemeClr val="tx1"/>
                </a:solidFill>
              </a:rPr>
            </a:br>
            <a:r>
              <a:rPr lang="en-US" altLang="ko-KR" sz="1400" b="1" dirty="0">
                <a:solidFill>
                  <a:schemeClr val="tx1"/>
                </a:solidFill>
              </a:rPr>
              <a:t>   </a:t>
            </a:r>
            <a:r>
              <a:rPr lang="ko-KR" altLang="en-US" sz="1400" b="1" dirty="0">
                <a:solidFill>
                  <a:schemeClr val="tx1"/>
                </a:solidFill>
              </a:rPr>
              <a:t>글</a:t>
            </a:r>
            <a:r>
              <a:rPr lang="en-US" altLang="ko-KR" sz="1400" b="1" dirty="0">
                <a:solidFill>
                  <a:schemeClr val="tx1"/>
                </a:solidFill>
              </a:rPr>
              <a:t>/</a:t>
            </a:r>
            <a:r>
              <a:rPr lang="ko-KR" altLang="en-US" sz="1400" b="1" dirty="0">
                <a:solidFill>
                  <a:schemeClr val="tx1"/>
                </a:solidFill>
              </a:rPr>
              <a:t>동영상 마케팅 콘텐츠 예시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</a:rPr>
              <a:t>생산</a:t>
            </a:r>
            <a:r>
              <a:rPr lang="en-US" altLang="ko-KR" sz="1400" b="1" dirty="0">
                <a:solidFill>
                  <a:schemeClr val="tx1"/>
                </a:solidFill>
              </a:rPr>
              <a:t>/</a:t>
            </a:r>
            <a:r>
              <a:rPr lang="ko-KR" altLang="en-US" sz="1400" b="1" dirty="0">
                <a:solidFill>
                  <a:schemeClr val="tx1"/>
                </a:solidFill>
              </a:rPr>
              <a:t>유통 과정</a:t>
            </a:r>
            <a:r>
              <a:rPr lang="en-US" altLang="ko-KR" sz="1400" b="1" dirty="0">
                <a:solidFill>
                  <a:schemeClr val="tx1"/>
                </a:solidFill>
              </a:rPr>
              <a:t> – </a:t>
            </a:r>
            <a:r>
              <a:rPr lang="ko-KR" altLang="en-US" sz="1400" b="1" dirty="0">
                <a:solidFill>
                  <a:schemeClr val="tx1"/>
                </a:solidFill>
              </a:rPr>
              <a:t>청결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</a:rPr>
              <a:t>동물 보호  등 강조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Ex) </a:t>
            </a:r>
            <a:r>
              <a:rPr lang="ko-KR" altLang="en-US" sz="1400" dirty="0">
                <a:solidFill>
                  <a:schemeClr val="tx1"/>
                </a:solidFill>
              </a:rPr>
              <a:t>주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회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최대 </a:t>
            </a:r>
            <a:r>
              <a:rPr lang="en-US" altLang="ko-KR" sz="1400" dirty="0">
                <a:solidFill>
                  <a:schemeClr val="tx1"/>
                </a:solidFill>
              </a:rPr>
              <a:t>9</a:t>
            </a:r>
            <a:r>
              <a:rPr lang="ko-KR" altLang="en-US" sz="1400" dirty="0">
                <a:solidFill>
                  <a:schemeClr val="tx1"/>
                </a:solidFill>
              </a:rPr>
              <a:t>일 이내 도정 원칙을 </a:t>
            </a:r>
            <a:r>
              <a:rPr lang="en-US" altLang="ko-KR" sz="1400" dirty="0">
                <a:solidFill>
                  <a:schemeClr val="tx1"/>
                </a:solidFill>
              </a:rPr>
              <a:t>30</a:t>
            </a:r>
            <a:r>
              <a:rPr lang="ko-KR" altLang="en-US" sz="1400" dirty="0">
                <a:solidFill>
                  <a:schemeClr val="tx1"/>
                </a:solidFill>
              </a:rPr>
              <a:t>년째 지키고 있는 농사꾼이 있다</a:t>
            </a:r>
            <a:r>
              <a:rPr lang="en-US" altLang="ko-KR" sz="1400" dirty="0">
                <a:solidFill>
                  <a:schemeClr val="tx1"/>
                </a:solidFill>
              </a:rPr>
              <a:t>?!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Ex) xxx</a:t>
            </a:r>
            <a:r>
              <a:rPr lang="ko-KR" altLang="en-US" sz="1400" dirty="0">
                <a:solidFill>
                  <a:schemeClr val="tx1"/>
                </a:solidFill>
              </a:rPr>
              <a:t>의 동물 친구들을 만나러 가 볼까요</a:t>
            </a:r>
            <a:r>
              <a:rPr lang="en-US" altLang="ko-KR" sz="1400" dirty="0">
                <a:solidFill>
                  <a:schemeClr val="tx1"/>
                </a:solidFill>
              </a:rPr>
              <a:t>?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</a:rPr>
              <a:t>직원</a:t>
            </a:r>
            <a:r>
              <a:rPr lang="en-US" altLang="ko-KR" sz="1400" b="1" dirty="0">
                <a:solidFill>
                  <a:schemeClr val="tx1"/>
                </a:solidFill>
              </a:rPr>
              <a:t>/</a:t>
            </a:r>
            <a:r>
              <a:rPr lang="ko-KR" altLang="en-US" sz="1400" b="1" dirty="0" err="1">
                <a:solidFill>
                  <a:schemeClr val="tx1"/>
                </a:solidFill>
              </a:rPr>
              <a:t>당골의</a:t>
            </a:r>
            <a:r>
              <a:rPr lang="ko-KR" altLang="en-US" sz="1400" b="1" dirty="0">
                <a:solidFill>
                  <a:schemeClr val="tx1"/>
                </a:solidFill>
              </a:rPr>
              <a:t> 상품 리뷰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Ex) </a:t>
            </a:r>
            <a:r>
              <a:rPr lang="ko-KR" altLang="en-US" sz="1400" dirty="0">
                <a:solidFill>
                  <a:schemeClr val="tx1"/>
                </a:solidFill>
              </a:rPr>
              <a:t>우리 회사에는 깐깐한 </a:t>
            </a:r>
            <a:r>
              <a:rPr lang="ko-KR" altLang="en-US" sz="1400" dirty="0" err="1">
                <a:solidFill>
                  <a:schemeClr val="tx1"/>
                </a:solidFill>
              </a:rPr>
              <a:t>당골이</a:t>
            </a:r>
            <a:r>
              <a:rPr lang="ko-KR" altLang="en-US" sz="1400" dirty="0">
                <a:solidFill>
                  <a:schemeClr val="tx1"/>
                </a:solidFill>
              </a:rPr>
              <a:t> 한 분 계세요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</a:rPr>
              <a:t>고용 책임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Ex) </a:t>
            </a:r>
            <a:r>
              <a:rPr lang="ko-KR" altLang="en-US" sz="1400" dirty="0">
                <a:solidFill>
                  <a:schemeClr val="tx1"/>
                </a:solidFill>
              </a:rPr>
              <a:t>우리 회사에는 작은 유치원이 있어요 </a:t>
            </a:r>
            <a:r>
              <a:rPr lang="en-US" altLang="ko-KR" sz="1400" dirty="0">
                <a:solidFill>
                  <a:schemeClr val="tx1"/>
                </a:solidFill>
              </a:rPr>
              <a:t>(ft. </a:t>
            </a:r>
            <a:r>
              <a:rPr lang="ko-KR" altLang="en-US" sz="1400" dirty="0">
                <a:solidFill>
                  <a:schemeClr val="tx1"/>
                </a:solidFill>
              </a:rPr>
              <a:t>강아지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애기</a:t>
            </a:r>
            <a:r>
              <a:rPr lang="en-US" altLang="ko-KR" sz="1400" dirty="0">
                <a:solidFill>
                  <a:schemeClr val="tx1"/>
                </a:solidFill>
              </a:rPr>
              <a:t>…)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</a:rPr>
              <a:t>기부</a:t>
            </a:r>
            <a:r>
              <a:rPr lang="en-US" altLang="ko-KR" sz="1400" b="1" dirty="0">
                <a:solidFill>
                  <a:schemeClr val="tx1"/>
                </a:solidFill>
              </a:rPr>
              <a:t>/</a:t>
            </a:r>
            <a:r>
              <a:rPr lang="ko-KR" altLang="en-US" sz="1400" b="1" dirty="0">
                <a:solidFill>
                  <a:schemeClr val="tx1"/>
                </a:solidFill>
              </a:rPr>
              <a:t>봉사 관련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Ex) </a:t>
            </a:r>
            <a:r>
              <a:rPr lang="ko-KR" altLang="en-US" sz="1400" dirty="0">
                <a:solidFill>
                  <a:schemeClr val="tx1"/>
                </a:solidFill>
              </a:rPr>
              <a:t>백리 안에 굶는 이가 없게 하라 </a:t>
            </a:r>
            <a:r>
              <a:rPr lang="en-US" altLang="ko-KR" sz="1400" dirty="0">
                <a:solidFill>
                  <a:schemeClr val="tx1"/>
                </a:solidFill>
              </a:rPr>
              <a:t>(from</a:t>
            </a:r>
            <a:r>
              <a:rPr lang="ko-KR" altLang="en-US" sz="1400" dirty="0">
                <a:solidFill>
                  <a:schemeClr val="tx1"/>
                </a:solidFill>
              </a:rPr>
              <a:t> 경주 최부자집</a:t>
            </a:r>
            <a:r>
              <a:rPr lang="en-US" altLang="ko-KR" sz="1400" dirty="0">
                <a:solidFill>
                  <a:schemeClr val="tx1"/>
                </a:solidFill>
              </a:rPr>
              <a:t>) - </a:t>
            </a:r>
            <a:r>
              <a:rPr lang="ko-KR" altLang="en-US" sz="1400" dirty="0" err="1">
                <a:solidFill>
                  <a:schemeClr val="tx1"/>
                </a:solidFill>
              </a:rPr>
              <a:t>쌀기부</a:t>
            </a:r>
            <a:r>
              <a:rPr lang="ko-KR" altLang="en-US" sz="1400" dirty="0">
                <a:solidFill>
                  <a:schemeClr val="tx1"/>
                </a:solidFill>
              </a:rPr>
              <a:t> 행사 참여 후기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</a:rPr>
              <a:t>일반인</a:t>
            </a:r>
            <a:r>
              <a:rPr lang="en-US" altLang="ko-KR" sz="1400" b="1" dirty="0">
                <a:solidFill>
                  <a:schemeClr val="tx1"/>
                </a:solidFill>
              </a:rPr>
              <a:t>/</a:t>
            </a:r>
            <a:r>
              <a:rPr lang="ko-KR" altLang="en-US" sz="1400" b="1" dirty="0">
                <a:solidFill>
                  <a:schemeClr val="tx1"/>
                </a:solidFill>
              </a:rPr>
              <a:t>내부인</a:t>
            </a:r>
            <a:r>
              <a:rPr lang="en-US" altLang="ko-KR" sz="1400" b="1" dirty="0">
                <a:solidFill>
                  <a:schemeClr val="tx1"/>
                </a:solidFill>
              </a:rPr>
              <a:t>(</a:t>
            </a:r>
            <a:r>
              <a:rPr lang="ko-KR" altLang="en-US" sz="1400" b="1" dirty="0">
                <a:solidFill>
                  <a:schemeClr val="tx1"/>
                </a:solidFill>
              </a:rPr>
              <a:t>사장</a:t>
            </a:r>
            <a:r>
              <a:rPr lang="en-US" altLang="ko-KR" sz="1400" b="1" dirty="0">
                <a:solidFill>
                  <a:schemeClr val="tx1"/>
                </a:solidFill>
              </a:rPr>
              <a:t>/</a:t>
            </a:r>
            <a:r>
              <a:rPr lang="ko-KR" altLang="en-US" sz="1400" b="1" dirty="0">
                <a:solidFill>
                  <a:schemeClr val="tx1"/>
                </a:solidFill>
              </a:rPr>
              <a:t>생산자</a:t>
            </a:r>
            <a:r>
              <a:rPr lang="en-US" altLang="ko-KR" sz="1400" b="1" dirty="0">
                <a:solidFill>
                  <a:schemeClr val="tx1"/>
                </a:solidFill>
              </a:rPr>
              <a:t>/</a:t>
            </a:r>
            <a:r>
              <a:rPr lang="ko-KR" altLang="en-US" sz="1400" b="1" dirty="0">
                <a:solidFill>
                  <a:schemeClr val="tx1"/>
                </a:solidFill>
              </a:rPr>
              <a:t>직원</a:t>
            </a:r>
            <a:r>
              <a:rPr lang="en-US" altLang="ko-KR" sz="1400" b="1" dirty="0">
                <a:solidFill>
                  <a:schemeClr val="tx1"/>
                </a:solidFill>
              </a:rPr>
              <a:t>)/</a:t>
            </a:r>
            <a:r>
              <a:rPr lang="ko-KR" altLang="en-US" sz="1400" b="1" dirty="0" err="1">
                <a:solidFill>
                  <a:schemeClr val="tx1"/>
                </a:solidFill>
              </a:rPr>
              <a:t>유튜버</a:t>
            </a:r>
            <a:r>
              <a:rPr lang="ko-KR" altLang="en-US" sz="1400" b="1" dirty="0">
                <a:solidFill>
                  <a:schemeClr val="tx1"/>
                </a:solidFill>
              </a:rPr>
              <a:t> 후기</a:t>
            </a:r>
            <a:r>
              <a:rPr lang="en-US" altLang="ko-KR" sz="1400" b="1" dirty="0">
                <a:solidFill>
                  <a:schemeClr val="tx1"/>
                </a:solidFill>
              </a:rPr>
              <a:t>/</a:t>
            </a:r>
            <a:r>
              <a:rPr lang="ko-KR" altLang="en-US" sz="1400" b="1" dirty="0">
                <a:solidFill>
                  <a:schemeClr val="tx1"/>
                </a:solidFill>
              </a:rPr>
              <a:t>홍보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Ex)</a:t>
            </a:r>
            <a:r>
              <a:rPr lang="ko-KR" altLang="en-US" sz="1400" dirty="0">
                <a:solidFill>
                  <a:schemeClr val="tx1"/>
                </a:solidFill>
              </a:rPr>
              <a:t> 사장이 팔 걷고 나섰습니다 </a:t>
            </a:r>
            <a:r>
              <a:rPr lang="en-US" altLang="ko-KR" sz="1400" dirty="0">
                <a:solidFill>
                  <a:schemeClr val="tx1"/>
                </a:solidFill>
              </a:rPr>
              <a:t>– </a:t>
            </a:r>
            <a:r>
              <a:rPr lang="ko-KR" altLang="en-US" sz="1400" dirty="0">
                <a:solidFill>
                  <a:schemeClr val="tx1"/>
                </a:solidFill>
              </a:rPr>
              <a:t>나 말 떨어도 이해해 줄 거죠 </a:t>
            </a:r>
            <a:r>
              <a:rPr lang="ko-KR" altLang="en-US" sz="1400" dirty="0" err="1">
                <a:solidFill>
                  <a:schemeClr val="tx1"/>
                </a:solidFill>
              </a:rPr>
              <a:t>고객님들</a:t>
            </a:r>
            <a:r>
              <a:rPr lang="en-US" altLang="ko-KR" sz="1400" dirty="0">
                <a:solidFill>
                  <a:schemeClr val="tx1"/>
                </a:solidFill>
              </a:rPr>
              <a:t>,,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(Live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On)</a:t>
            </a:r>
            <a:r>
              <a:rPr lang="ko-KR" altLang="en-US" sz="1800" dirty="0"/>
              <a:t>커머스</a:t>
            </a:r>
            <a:r>
              <a:rPr lang="en-US" altLang="ko-KR" sz="1800" dirty="0"/>
              <a:t>)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D633AD1-DBC9-4644-9BCB-A88BF7EC6CFC}"/>
              </a:ext>
            </a:extLst>
          </p:cNvPr>
          <p:cNvSpPr/>
          <p:nvPr/>
        </p:nvSpPr>
        <p:spPr>
          <a:xfrm>
            <a:off x="793844" y="1742346"/>
            <a:ext cx="4980423" cy="44177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err="1">
                <a:solidFill>
                  <a:schemeClr val="tx1"/>
                </a:solidFill>
                <a:latin typeface="+mn-ea"/>
              </a:rPr>
              <a:t>발류에</a:t>
            </a:r>
            <a:r>
              <a:rPr lang="ko-KR" altLang="en-US" sz="1800" dirty="0">
                <a:solidFill>
                  <a:schemeClr val="tx1"/>
                </a:solidFill>
                <a:latin typeface="+mn-ea"/>
              </a:rPr>
              <a:t> 입점한 모든 기업의 전체 상품 리스트</a:t>
            </a:r>
            <a:endParaRPr lang="en-US" altLang="ko-KR" sz="1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↓</a:t>
            </a:r>
          </a:p>
          <a:p>
            <a:pPr algn="ctr"/>
            <a:r>
              <a:rPr lang="ko-KR" altLang="en-US" sz="1800" dirty="0">
                <a:solidFill>
                  <a:schemeClr val="tx1"/>
                </a:solidFill>
                <a:latin typeface="+mn-ea"/>
              </a:rPr>
              <a:t>상품 클릭</a:t>
            </a:r>
            <a:endParaRPr lang="en-US" altLang="ko-KR" sz="1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↓</a:t>
            </a:r>
          </a:p>
          <a:p>
            <a:pPr algn="ctr"/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5</a:t>
            </a:r>
            <a:r>
              <a:rPr lang="ko-KR" altLang="en-US" sz="1800" dirty="0">
                <a:solidFill>
                  <a:schemeClr val="tx1"/>
                </a:solidFill>
                <a:latin typeface="+mn-ea"/>
              </a:rPr>
              <a:t>개의 탭을 가진 페이지 등장</a:t>
            </a:r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 (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손가락으로 쉽게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드레그해서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넘기기 가능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 algn="ctr"/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↓</a:t>
            </a:r>
          </a:p>
          <a:p>
            <a:pPr algn="ctr"/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1) </a:t>
            </a:r>
            <a:r>
              <a:rPr lang="ko-KR" altLang="en-US" sz="1800" dirty="0">
                <a:solidFill>
                  <a:schemeClr val="tx1"/>
                </a:solidFill>
                <a:latin typeface="+mn-ea"/>
              </a:rPr>
              <a:t>상품 상세 페이지</a:t>
            </a:r>
            <a:endParaRPr lang="en-US" altLang="ko-KR" sz="1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2) </a:t>
            </a:r>
            <a:r>
              <a:rPr lang="ko-KR" altLang="en-US" sz="1800" dirty="0">
                <a:solidFill>
                  <a:schemeClr val="tx1"/>
                </a:solidFill>
                <a:latin typeface="+mn-ea"/>
              </a:rPr>
              <a:t>기업의 글 마케팅 공간</a:t>
            </a:r>
            <a:endParaRPr lang="en-US" altLang="ko-KR" sz="1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3) </a:t>
            </a:r>
            <a:r>
              <a:rPr lang="ko-KR" altLang="en-US" sz="1800" dirty="0">
                <a:solidFill>
                  <a:schemeClr val="tx1"/>
                </a:solidFill>
                <a:latin typeface="+mn-ea"/>
              </a:rPr>
              <a:t>기업의 동영상 마케팅 공간</a:t>
            </a:r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chemeClr val="tx1"/>
                </a:solidFill>
                <a:latin typeface="+mn-ea"/>
              </a:rPr>
              <a:t>라이브 포함</a:t>
            </a:r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 algn="ctr"/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4) </a:t>
            </a:r>
            <a:r>
              <a:rPr lang="ko-KR" altLang="en-US" sz="1800" dirty="0">
                <a:solidFill>
                  <a:schemeClr val="tx1"/>
                </a:solidFill>
                <a:latin typeface="+mn-ea"/>
              </a:rPr>
              <a:t>같은 회사의 다른 제품 리스트</a:t>
            </a:r>
            <a:endParaRPr lang="en-US" altLang="ko-KR" sz="1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5) </a:t>
            </a:r>
            <a:r>
              <a:rPr lang="ko-KR" altLang="en-US" sz="1800" dirty="0">
                <a:solidFill>
                  <a:schemeClr val="tx1"/>
                </a:solidFill>
                <a:latin typeface="+mn-ea"/>
              </a:rPr>
              <a:t>소통 </a:t>
            </a:r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chemeClr val="tx1"/>
                </a:solidFill>
                <a:latin typeface="+mn-ea"/>
              </a:rPr>
              <a:t>후기</a:t>
            </a:r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, Q&amp;A </a:t>
            </a:r>
            <a:r>
              <a:rPr lang="ko-KR" altLang="en-US" sz="1800" dirty="0">
                <a:solidFill>
                  <a:schemeClr val="tx1"/>
                </a:solidFill>
                <a:latin typeface="+mn-ea"/>
              </a:rPr>
              <a:t>등</a:t>
            </a:r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118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F73ECD8-1972-4C10-AA4C-E7958DDD945E}"/>
              </a:ext>
            </a:extLst>
          </p:cNvPr>
          <p:cNvGrpSpPr/>
          <p:nvPr/>
        </p:nvGrpSpPr>
        <p:grpSpPr>
          <a:xfrm>
            <a:off x="4325667" y="925182"/>
            <a:ext cx="3083466" cy="2237661"/>
            <a:chOff x="4704929" y="2446869"/>
            <a:chExt cx="2776117" cy="2014619"/>
          </a:xfrm>
        </p:grpSpPr>
        <p:grpSp>
          <p:nvGrpSpPr>
            <p:cNvPr id="5" name="그래픽 2" descr="화성">
              <a:extLst>
                <a:ext uri="{FF2B5EF4-FFF2-40B4-BE49-F238E27FC236}">
                  <a16:creationId xmlns:a16="http://schemas.microsoft.com/office/drawing/2014/main" id="{87712F55-0514-4CD6-9094-463C22223F99}"/>
                </a:ext>
              </a:extLst>
            </p:cNvPr>
            <p:cNvGrpSpPr/>
            <p:nvPr/>
          </p:nvGrpSpPr>
          <p:grpSpPr>
            <a:xfrm>
              <a:off x="5466434" y="2446869"/>
              <a:ext cx="2014612" cy="2014619"/>
              <a:chOff x="5466434" y="2446869"/>
              <a:chExt cx="2014612" cy="2014619"/>
            </a:xfrm>
          </p:grpSpPr>
          <p:sp>
            <p:nvSpPr>
              <p:cNvPr id="6" name="자유형: 도형 5">
                <a:extLst>
                  <a:ext uri="{FF2B5EF4-FFF2-40B4-BE49-F238E27FC236}">
                    <a16:creationId xmlns:a16="http://schemas.microsoft.com/office/drawing/2014/main" id="{01E642EB-9476-4B6D-8A0B-252DE6BA3267}"/>
                  </a:ext>
                </a:extLst>
              </p:cNvPr>
              <p:cNvSpPr/>
              <p:nvPr/>
            </p:nvSpPr>
            <p:spPr>
              <a:xfrm>
                <a:off x="6100494" y="2446869"/>
                <a:ext cx="1380551" cy="1380483"/>
              </a:xfrm>
              <a:custGeom>
                <a:avLst/>
                <a:gdLst>
                  <a:gd name="connsiteX0" fmla="*/ 1085566 w 1380551"/>
                  <a:gd name="connsiteY0" fmla="*/ 294968 h 1380483"/>
                  <a:gd name="connsiteX1" fmla="*/ 0 w 1380551"/>
                  <a:gd name="connsiteY1" fmla="*/ 71421 h 1380483"/>
                  <a:gd name="connsiteX2" fmla="*/ 1309126 w 1380551"/>
                  <a:gd name="connsiteY2" fmla="*/ 1380484 h 1380483"/>
                  <a:gd name="connsiteX3" fmla="*/ 1085566 w 1380551"/>
                  <a:gd name="connsiteY3" fmla="*/ 294968 h 1380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0551" h="1380483">
                    <a:moveTo>
                      <a:pt x="1085566" y="294968"/>
                    </a:moveTo>
                    <a:cubicBezTo>
                      <a:pt x="792086" y="1501"/>
                      <a:pt x="362594" y="-72927"/>
                      <a:pt x="0" y="71421"/>
                    </a:cubicBezTo>
                    <a:lnTo>
                      <a:pt x="1309126" y="1380484"/>
                    </a:lnTo>
                    <a:cubicBezTo>
                      <a:pt x="1453486" y="1017902"/>
                      <a:pt x="1379046" y="588436"/>
                      <a:pt x="1085566" y="294968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5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E6608261-84CF-42A7-AA76-99C02B0611BE}"/>
                  </a:ext>
                </a:extLst>
              </p:cNvPr>
              <p:cNvSpPr/>
              <p:nvPr/>
            </p:nvSpPr>
            <p:spPr>
              <a:xfrm>
                <a:off x="5489837" y="3091192"/>
                <a:ext cx="1379118" cy="1368814"/>
              </a:xfrm>
              <a:custGeom>
                <a:avLst/>
                <a:gdLst>
                  <a:gd name="connsiteX0" fmla="*/ 43982 w 1379118"/>
                  <a:gd name="connsiteY0" fmla="*/ 219 h 1368814"/>
                  <a:gd name="connsiteX1" fmla="*/ 0 w 1379118"/>
                  <a:gd name="connsiteY1" fmla="*/ 146783 h 1368814"/>
                  <a:gd name="connsiteX2" fmla="*/ 22929 w 1379118"/>
                  <a:gd name="connsiteY2" fmla="*/ 256580 h 1368814"/>
                  <a:gd name="connsiteX3" fmla="*/ 342687 w 1379118"/>
                  <a:gd name="connsiteY3" fmla="*/ 861659 h 1368814"/>
                  <a:gd name="connsiteX4" fmla="*/ 1038789 w 1379118"/>
                  <a:gd name="connsiteY4" fmla="*/ 1368814 h 1368814"/>
                  <a:gd name="connsiteX5" fmla="*/ 1346648 w 1379118"/>
                  <a:gd name="connsiteY5" fmla="*/ 1302811 h 1368814"/>
                  <a:gd name="connsiteX6" fmla="*/ 1072886 w 1379118"/>
                  <a:gd name="connsiteY6" fmla="*/ 416440 h 1368814"/>
                  <a:gd name="connsiteX7" fmla="*/ 131429 w 1379118"/>
                  <a:gd name="connsiteY7" fmla="*/ 6616 h 1368814"/>
                  <a:gd name="connsiteX8" fmla="*/ 43982 w 1379118"/>
                  <a:gd name="connsiteY8" fmla="*/ 219 h 1368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79118" h="1368814">
                    <a:moveTo>
                      <a:pt x="43982" y="219"/>
                    </a:moveTo>
                    <a:cubicBezTo>
                      <a:pt x="25510" y="48117"/>
                      <a:pt x="10866" y="97085"/>
                      <a:pt x="0" y="146783"/>
                    </a:cubicBezTo>
                    <a:lnTo>
                      <a:pt x="22929" y="256580"/>
                    </a:lnTo>
                    <a:lnTo>
                      <a:pt x="342687" y="861659"/>
                    </a:lnTo>
                    <a:lnTo>
                      <a:pt x="1038789" y="1368814"/>
                    </a:lnTo>
                    <a:cubicBezTo>
                      <a:pt x="1143524" y="1363110"/>
                      <a:pt x="1247479" y="1341038"/>
                      <a:pt x="1346648" y="1302811"/>
                    </a:cubicBezTo>
                    <a:cubicBezTo>
                      <a:pt x="1346648" y="1302811"/>
                      <a:pt x="1518143" y="790417"/>
                      <a:pt x="1072886" y="416440"/>
                    </a:cubicBezTo>
                    <a:cubicBezTo>
                      <a:pt x="732403" y="130452"/>
                      <a:pt x="310894" y="34078"/>
                      <a:pt x="131429" y="6616"/>
                    </a:cubicBezTo>
                    <a:cubicBezTo>
                      <a:pt x="76203" y="-1833"/>
                      <a:pt x="43982" y="219"/>
                      <a:pt x="43982" y="219"/>
                    </a:cubicBezTo>
                    <a:close/>
                  </a:path>
                </a:pathLst>
              </a:custGeom>
              <a:solidFill>
                <a:srgbClr val="737373"/>
              </a:solidFill>
              <a:ln w="125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" name="자유형: 도형 7">
                <a:extLst>
                  <a:ext uri="{FF2B5EF4-FFF2-40B4-BE49-F238E27FC236}">
                    <a16:creationId xmlns:a16="http://schemas.microsoft.com/office/drawing/2014/main" id="{408D57FB-942C-40EC-A444-50393D13C8AA}"/>
                  </a:ext>
                </a:extLst>
              </p:cNvPr>
              <p:cNvSpPr/>
              <p:nvPr/>
            </p:nvSpPr>
            <p:spPr>
              <a:xfrm>
                <a:off x="5466434" y="3237963"/>
                <a:ext cx="1063193" cy="1223525"/>
              </a:xfrm>
              <a:custGeom>
                <a:avLst/>
                <a:gdLst>
                  <a:gd name="connsiteX0" fmla="*/ 294836 w 1063193"/>
                  <a:gd name="connsiteY0" fmla="*/ 928589 h 1223525"/>
                  <a:gd name="connsiteX1" fmla="*/ 1062180 w 1063193"/>
                  <a:gd name="connsiteY1" fmla="*/ 1222032 h 1223525"/>
                  <a:gd name="connsiteX2" fmla="*/ 615425 w 1063193"/>
                  <a:gd name="connsiteY2" fmla="*/ 679254 h 1223525"/>
                  <a:gd name="connsiteX3" fmla="*/ 23403 w 1063193"/>
                  <a:gd name="connsiteY3" fmla="*/ 0 h 1223525"/>
                  <a:gd name="connsiteX4" fmla="*/ 294836 w 1063193"/>
                  <a:gd name="connsiteY4" fmla="*/ 928589 h 122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3193" h="1223525">
                    <a:moveTo>
                      <a:pt x="294836" y="928589"/>
                    </a:moveTo>
                    <a:cubicBezTo>
                      <a:pt x="505540" y="1139281"/>
                      <a:pt x="786353" y="1237015"/>
                      <a:pt x="1062180" y="1222032"/>
                    </a:cubicBezTo>
                    <a:cubicBezTo>
                      <a:pt x="1062180" y="1222032"/>
                      <a:pt x="1106111" y="988197"/>
                      <a:pt x="615425" y="679254"/>
                    </a:cubicBezTo>
                    <a:cubicBezTo>
                      <a:pt x="134560" y="376507"/>
                      <a:pt x="23403" y="0"/>
                      <a:pt x="23403" y="0"/>
                    </a:cubicBezTo>
                    <a:cubicBezTo>
                      <a:pt x="-47536" y="324190"/>
                      <a:pt x="42756" y="676522"/>
                      <a:pt x="294836" y="928589"/>
                    </a:cubicBezTo>
                    <a:close/>
                  </a:path>
                </a:pathLst>
              </a:custGeom>
              <a:solidFill>
                <a:srgbClr val="505050"/>
              </a:solidFill>
              <a:ln w="125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" name="자유형: 도형 8">
                <a:extLst>
                  <a:ext uri="{FF2B5EF4-FFF2-40B4-BE49-F238E27FC236}">
                    <a16:creationId xmlns:a16="http://schemas.microsoft.com/office/drawing/2014/main" id="{70D90EA8-95B1-4FCC-9D25-B998482B15BD}"/>
                  </a:ext>
                </a:extLst>
              </p:cNvPr>
              <p:cNvSpPr/>
              <p:nvPr/>
            </p:nvSpPr>
            <p:spPr>
              <a:xfrm>
                <a:off x="5729275" y="2518290"/>
                <a:ext cx="1680357" cy="1503461"/>
              </a:xfrm>
              <a:custGeom>
                <a:avLst/>
                <a:gdLst>
                  <a:gd name="connsiteX0" fmla="*/ 1680358 w 1680357"/>
                  <a:gd name="connsiteY0" fmla="*/ 1309063 h 1503461"/>
                  <a:gd name="connsiteX1" fmla="*/ 1064979 w 1680357"/>
                  <a:gd name="connsiteY1" fmla="*/ 401640 h 1503461"/>
                  <a:gd name="connsiteX2" fmla="*/ 371232 w 1680357"/>
                  <a:gd name="connsiteY2" fmla="*/ 0 h 1503461"/>
                  <a:gd name="connsiteX3" fmla="*/ 32007 w 1680357"/>
                  <a:gd name="connsiteY3" fmla="*/ 223547 h 1503461"/>
                  <a:gd name="connsiteX4" fmla="*/ 0 w 1680357"/>
                  <a:gd name="connsiteY4" fmla="*/ 257217 h 1503461"/>
                  <a:gd name="connsiteX5" fmla="*/ 584114 w 1680357"/>
                  <a:gd name="connsiteY5" fmla="*/ 989330 h 1503461"/>
                  <a:gd name="connsiteX6" fmla="*/ 1576667 w 1680357"/>
                  <a:gd name="connsiteY6" fmla="*/ 1503461 h 1503461"/>
                  <a:gd name="connsiteX7" fmla="*/ 1680358 w 1680357"/>
                  <a:gd name="connsiteY7" fmla="*/ 1309063 h 1503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80357" h="1503461">
                    <a:moveTo>
                      <a:pt x="1680358" y="1309063"/>
                    </a:moveTo>
                    <a:cubicBezTo>
                      <a:pt x="1680358" y="1309063"/>
                      <a:pt x="1617086" y="882480"/>
                      <a:pt x="1064979" y="401640"/>
                    </a:cubicBezTo>
                    <a:cubicBezTo>
                      <a:pt x="777555" y="151323"/>
                      <a:pt x="371232" y="0"/>
                      <a:pt x="371232" y="0"/>
                    </a:cubicBezTo>
                    <a:cubicBezTo>
                      <a:pt x="247723" y="49169"/>
                      <a:pt x="131958" y="123597"/>
                      <a:pt x="32007" y="223547"/>
                    </a:cubicBezTo>
                    <a:cubicBezTo>
                      <a:pt x="21002" y="234552"/>
                      <a:pt x="10388" y="245822"/>
                      <a:pt x="0" y="257217"/>
                    </a:cubicBezTo>
                    <a:lnTo>
                      <a:pt x="584114" y="989330"/>
                    </a:lnTo>
                    <a:lnTo>
                      <a:pt x="1576667" y="1503461"/>
                    </a:lnTo>
                    <a:cubicBezTo>
                      <a:pt x="1618786" y="1441827"/>
                      <a:pt x="1653425" y="1376641"/>
                      <a:pt x="1680358" y="1309063"/>
                    </a:cubicBezTo>
                    <a:close/>
                  </a:path>
                </a:pathLst>
              </a:custGeom>
              <a:solidFill>
                <a:srgbClr val="F9EA91"/>
              </a:solidFill>
              <a:ln w="125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140CC321-8B0E-4B3D-94C1-171B94DA4DEB}"/>
                  </a:ext>
                </a:extLst>
              </p:cNvPr>
              <p:cNvSpPr/>
              <p:nvPr/>
            </p:nvSpPr>
            <p:spPr>
              <a:xfrm>
                <a:off x="5533806" y="2775519"/>
                <a:ext cx="1772123" cy="1618496"/>
              </a:xfrm>
              <a:custGeom>
                <a:avLst/>
                <a:gdLst>
                  <a:gd name="connsiteX0" fmla="*/ 1652254 w 1772123"/>
                  <a:gd name="connsiteY0" fmla="*/ 1391033 h 1618496"/>
                  <a:gd name="connsiteX1" fmla="*/ 1772124 w 1772123"/>
                  <a:gd name="connsiteY1" fmla="*/ 1246232 h 1618496"/>
                  <a:gd name="connsiteX2" fmla="*/ 1100147 w 1772123"/>
                  <a:gd name="connsiteY2" fmla="*/ 554021 h 1618496"/>
                  <a:gd name="connsiteX3" fmla="*/ 195456 w 1772123"/>
                  <a:gd name="connsiteY3" fmla="*/ 0 h 1618496"/>
                  <a:gd name="connsiteX4" fmla="*/ 0 w 1772123"/>
                  <a:gd name="connsiteY4" fmla="*/ 315905 h 1618496"/>
                  <a:gd name="connsiteX5" fmla="*/ 565844 w 1772123"/>
                  <a:gd name="connsiteY5" fmla="*/ 767734 h 1618496"/>
                  <a:gd name="connsiteX6" fmla="*/ 1302654 w 1772123"/>
                  <a:gd name="connsiteY6" fmla="*/ 1618496 h 1618496"/>
                  <a:gd name="connsiteX7" fmla="*/ 1652254 w 1772123"/>
                  <a:gd name="connsiteY7" fmla="*/ 1391033 h 161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72123" h="1618496">
                    <a:moveTo>
                      <a:pt x="1652254" y="1391033"/>
                    </a:moveTo>
                    <a:cubicBezTo>
                      <a:pt x="1697495" y="1345792"/>
                      <a:pt x="1737283" y="1297202"/>
                      <a:pt x="1772124" y="1246232"/>
                    </a:cubicBezTo>
                    <a:cubicBezTo>
                      <a:pt x="1772124" y="1246232"/>
                      <a:pt x="1555048" y="776171"/>
                      <a:pt x="1100147" y="554021"/>
                    </a:cubicBezTo>
                    <a:cubicBezTo>
                      <a:pt x="334326" y="180032"/>
                      <a:pt x="195456" y="0"/>
                      <a:pt x="195456" y="0"/>
                    </a:cubicBezTo>
                    <a:cubicBezTo>
                      <a:pt x="108853" y="94801"/>
                      <a:pt x="43805" y="202180"/>
                      <a:pt x="0" y="315905"/>
                    </a:cubicBezTo>
                    <a:cubicBezTo>
                      <a:pt x="0" y="315905"/>
                      <a:pt x="512419" y="322516"/>
                      <a:pt x="565844" y="767734"/>
                    </a:cubicBezTo>
                    <a:cubicBezTo>
                      <a:pt x="616864" y="1192845"/>
                      <a:pt x="1302654" y="1618496"/>
                      <a:pt x="1302654" y="1618496"/>
                    </a:cubicBezTo>
                    <a:cubicBezTo>
                      <a:pt x="1430053" y="1569402"/>
                      <a:pt x="1549521" y="1493766"/>
                      <a:pt x="1652254" y="1391033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125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11" name="그래픽 2" descr="화성">
              <a:extLst>
                <a:ext uri="{FF2B5EF4-FFF2-40B4-BE49-F238E27FC236}">
                  <a16:creationId xmlns:a16="http://schemas.microsoft.com/office/drawing/2014/main" id="{A74E1974-B954-4CA3-A8E7-A322DD8479B5}"/>
                </a:ext>
              </a:extLst>
            </p:cNvPr>
            <p:cNvGrpSpPr/>
            <p:nvPr/>
          </p:nvGrpSpPr>
          <p:grpSpPr>
            <a:xfrm>
              <a:off x="6421751" y="3781470"/>
              <a:ext cx="631117" cy="306587"/>
              <a:chOff x="6421751" y="3781470"/>
              <a:chExt cx="631117" cy="306587"/>
            </a:xfrm>
          </p:grpSpPr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3F05AE3E-C08C-4EB6-8141-4C9A2D13AFD3}"/>
                  </a:ext>
                </a:extLst>
              </p:cNvPr>
              <p:cNvSpPr/>
              <p:nvPr/>
            </p:nvSpPr>
            <p:spPr>
              <a:xfrm>
                <a:off x="6421751" y="3781470"/>
                <a:ext cx="177765" cy="177765"/>
              </a:xfrm>
              <a:custGeom>
                <a:avLst/>
                <a:gdLst>
                  <a:gd name="connsiteX0" fmla="*/ 177765 w 177765"/>
                  <a:gd name="connsiteY0" fmla="*/ 88883 h 177765"/>
                  <a:gd name="connsiteX1" fmla="*/ 88883 w 177765"/>
                  <a:gd name="connsiteY1" fmla="*/ 177765 h 177765"/>
                  <a:gd name="connsiteX2" fmla="*/ 0 w 177765"/>
                  <a:gd name="connsiteY2" fmla="*/ 88883 h 177765"/>
                  <a:gd name="connsiteX3" fmla="*/ 88883 w 177765"/>
                  <a:gd name="connsiteY3" fmla="*/ 0 h 177765"/>
                  <a:gd name="connsiteX4" fmla="*/ 177765 w 177765"/>
                  <a:gd name="connsiteY4" fmla="*/ 88883 h 177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765" h="177765">
                    <a:moveTo>
                      <a:pt x="177765" y="88883"/>
                    </a:moveTo>
                    <a:cubicBezTo>
                      <a:pt x="177765" y="137971"/>
                      <a:pt x="137971" y="177765"/>
                      <a:pt x="88883" y="177765"/>
                    </a:cubicBezTo>
                    <a:cubicBezTo>
                      <a:pt x="39794" y="177765"/>
                      <a:pt x="0" y="137971"/>
                      <a:pt x="0" y="88883"/>
                    </a:cubicBezTo>
                    <a:cubicBezTo>
                      <a:pt x="0" y="39794"/>
                      <a:pt x="39795" y="0"/>
                      <a:pt x="88883" y="0"/>
                    </a:cubicBezTo>
                    <a:cubicBezTo>
                      <a:pt x="137971" y="0"/>
                      <a:pt x="177765" y="39794"/>
                      <a:pt x="177765" y="88883"/>
                    </a:cubicBezTo>
                    <a:close/>
                  </a:path>
                </a:pathLst>
              </a:custGeom>
              <a:solidFill>
                <a:srgbClr val="737373"/>
              </a:solidFill>
              <a:ln w="125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CEFD299F-333C-4941-9D89-D41383CE173D}"/>
                  </a:ext>
                </a:extLst>
              </p:cNvPr>
              <p:cNvSpPr/>
              <p:nvPr/>
            </p:nvSpPr>
            <p:spPr>
              <a:xfrm>
                <a:off x="6786233" y="3821422"/>
                <a:ext cx="266635" cy="266635"/>
              </a:xfrm>
              <a:custGeom>
                <a:avLst/>
                <a:gdLst>
                  <a:gd name="connsiteX0" fmla="*/ 266635 w 266635"/>
                  <a:gd name="connsiteY0" fmla="*/ 133318 h 266635"/>
                  <a:gd name="connsiteX1" fmla="*/ 133317 w 266635"/>
                  <a:gd name="connsiteY1" fmla="*/ 266635 h 266635"/>
                  <a:gd name="connsiteX2" fmla="*/ 0 w 266635"/>
                  <a:gd name="connsiteY2" fmla="*/ 133318 h 266635"/>
                  <a:gd name="connsiteX3" fmla="*/ 133317 w 266635"/>
                  <a:gd name="connsiteY3" fmla="*/ 0 h 266635"/>
                  <a:gd name="connsiteX4" fmla="*/ 266635 w 266635"/>
                  <a:gd name="connsiteY4" fmla="*/ 133318 h 266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6635" h="266635">
                    <a:moveTo>
                      <a:pt x="266635" y="133318"/>
                    </a:moveTo>
                    <a:cubicBezTo>
                      <a:pt x="266635" y="206947"/>
                      <a:pt x="206947" y="266635"/>
                      <a:pt x="133317" y="266635"/>
                    </a:cubicBezTo>
                    <a:cubicBezTo>
                      <a:pt x="59688" y="266635"/>
                      <a:pt x="0" y="206947"/>
                      <a:pt x="0" y="133318"/>
                    </a:cubicBezTo>
                    <a:cubicBezTo>
                      <a:pt x="0" y="59688"/>
                      <a:pt x="59688" y="0"/>
                      <a:pt x="133317" y="0"/>
                    </a:cubicBezTo>
                    <a:cubicBezTo>
                      <a:pt x="206947" y="0"/>
                      <a:pt x="266635" y="59688"/>
                      <a:pt x="266635" y="133318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5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14" name="그래픽 2" descr="화성">
              <a:extLst>
                <a:ext uri="{FF2B5EF4-FFF2-40B4-BE49-F238E27FC236}">
                  <a16:creationId xmlns:a16="http://schemas.microsoft.com/office/drawing/2014/main" id="{9428616F-A747-443B-9E63-BE3D7D13C8C6}"/>
                </a:ext>
              </a:extLst>
            </p:cNvPr>
            <p:cNvGrpSpPr/>
            <p:nvPr/>
          </p:nvGrpSpPr>
          <p:grpSpPr>
            <a:xfrm>
              <a:off x="4704929" y="2501691"/>
              <a:ext cx="916438" cy="1402956"/>
              <a:chOff x="4704929" y="2501691"/>
              <a:chExt cx="916438" cy="1402956"/>
            </a:xfrm>
          </p:grpSpPr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B892AE5C-4E7B-4AAB-9BAE-5940EF2F3250}"/>
                  </a:ext>
                </a:extLst>
              </p:cNvPr>
              <p:cNvSpPr/>
              <p:nvPr/>
            </p:nvSpPr>
            <p:spPr>
              <a:xfrm rot="-4148733">
                <a:off x="5527635" y="2513579"/>
                <a:ext cx="81845" cy="81845"/>
              </a:xfrm>
              <a:custGeom>
                <a:avLst/>
                <a:gdLst>
                  <a:gd name="connsiteX0" fmla="*/ 81845 w 81845"/>
                  <a:gd name="connsiteY0" fmla="*/ 40923 h 81845"/>
                  <a:gd name="connsiteX1" fmla="*/ 40922 w 81845"/>
                  <a:gd name="connsiteY1" fmla="*/ 81845 h 81845"/>
                  <a:gd name="connsiteX2" fmla="*/ 0 w 81845"/>
                  <a:gd name="connsiteY2" fmla="*/ 40923 h 81845"/>
                  <a:gd name="connsiteX3" fmla="*/ 40922 w 81845"/>
                  <a:gd name="connsiteY3" fmla="*/ 0 h 81845"/>
                  <a:gd name="connsiteX4" fmla="*/ 81845 w 81845"/>
                  <a:gd name="connsiteY4" fmla="*/ 40923 h 81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845" h="81845">
                    <a:moveTo>
                      <a:pt x="81845" y="40923"/>
                    </a:moveTo>
                    <a:cubicBezTo>
                      <a:pt x="81845" y="63523"/>
                      <a:pt x="63523" y="81845"/>
                      <a:pt x="40922" y="81845"/>
                    </a:cubicBezTo>
                    <a:cubicBezTo>
                      <a:pt x="18322" y="81845"/>
                      <a:pt x="0" y="63523"/>
                      <a:pt x="0" y="40923"/>
                    </a:cubicBezTo>
                    <a:cubicBezTo>
                      <a:pt x="0" y="18322"/>
                      <a:pt x="18322" y="0"/>
                      <a:pt x="40922" y="0"/>
                    </a:cubicBezTo>
                    <a:cubicBezTo>
                      <a:pt x="63523" y="0"/>
                      <a:pt x="81845" y="18322"/>
                      <a:pt x="81845" y="40923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5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B40F0B93-8D3C-4D9E-890F-A65D9329C2BE}"/>
                  </a:ext>
                </a:extLst>
              </p:cNvPr>
              <p:cNvSpPr/>
              <p:nvPr/>
            </p:nvSpPr>
            <p:spPr>
              <a:xfrm rot="-4148733">
                <a:off x="4922945" y="2960748"/>
                <a:ext cx="163690" cy="163690"/>
              </a:xfrm>
              <a:custGeom>
                <a:avLst/>
                <a:gdLst>
                  <a:gd name="connsiteX0" fmla="*/ 163690 w 163690"/>
                  <a:gd name="connsiteY0" fmla="*/ 81845 h 163690"/>
                  <a:gd name="connsiteX1" fmla="*/ 81845 w 163690"/>
                  <a:gd name="connsiteY1" fmla="*/ 163690 h 163690"/>
                  <a:gd name="connsiteX2" fmla="*/ 0 w 163690"/>
                  <a:gd name="connsiteY2" fmla="*/ 81845 h 163690"/>
                  <a:gd name="connsiteX3" fmla="*/ 81845 w 163690"/>
                  <a:gd name="connsiteY3" fmla="*/ 0 h 163690"/>
                  <a:gd name="connsiteX4" fmla="*/ 163690 w 163690"/>
                  <a:gd name="connsiteY4" fmla="*/ 81845 h 1636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690" h="163690">
                    <a:moveTo>
                      <a:pt x="163690" y="81845"/>
                    </a:moveTo>
                    <a:cubicBezTo>
                      <a:pt x="163690" y="127047"/>
                      <a:pt x="127047" y="163690"/>
                      <a:pt x="81845" y="163690"/>
                    </a:cubicBezTo>
                    <a:cubicBezTo>
                      <a:pt x="36643" y="163690"/>
                      <a:pt x="0" y="127047"/>
                      <a:pt x="0" y="81845"/>
                    </a:cubicBezTo>
                    <a:cubicBezTo>
                      <a:pt x="0" y="36643"/>
                      <a:pt x="36643" y="0"/>
                      <a:pt x="81845" y="0"/>
                    </a:cubicBezTo>
                    <a:cubicBezTo>
                      <a:pt x="127047" y="0"/>
                      <a:pt x="163690" y="36643"/>
                      <a:pt x="163690" y="81845"/>
                    </a:cubicBezTo>
                    <a:close/>
                  </a:path>
                </a:pathLst>
              </a:custGeom>
              <a:solidFill>
                <a:srgbClr val="C5C5C5"/>
              </a:solidFill>
              <a:ln w="125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0009A02B-179B-48DB-9A57-01AF0C204DFC}"/>
                  </a:ext>
                </a:extLst>
              </p:cNvPr>
              <p:cNvSpPr/>
              <p:nvPr/>
            </p:nvSpPr>
            <p:spPr>
              <a:xfrm rot="-4148733">
                <a:off x="5161726" y="2606203"/>
                <a:ext cx="163690" cy="163690"/>
              </a:xfrm>
              <a:custGeom>
                <a:avLst/>
                <a:gdLst>
                  <a:gd name="connsiteX0" fmla="*/ 163690 w 163690"/>
                  <a:gd name="connsiteY0" fmla="*/ 81845 h 163690"/>
                  <a:gd name="connsiteX1" fmla="*/ 81845 w 163690"/>
                  <a:gd name="connsiteY1" fmla="*/ 163690 h 163690"/>
                  <a:gd name="connsiteX2" fmla="*/ 0 w 163690"/>
                  <a:gd name="connsiteY2" fmla="*/ 81845 h 163690"/>
                  <a:gd name="connsiteX3" fmla="*/ 81845 w 163690"/>
                  <a:gd name="connsiteY3" fmla="*/ 0 h 163690"/>
                  <a:gd name="connsiteX4" fmla="*/ 163690 w 163690"/>
                  <a:gd name="connsiteY4" fmla="*/ 81845 h 1636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690" h="163690">
                    <a:moveTo>
                      <a:pt x="163690" y="81845"/>
                    </a:moveTo>
                    <a:cubicBezTo>
                      <a:pt x="163690" y="127047"/>
                      <a:pt x="127047" y="163690"/>
                      <a:pt x="81845" y="163690"/>
                    </a:cubicBezTo>
                    <a:cubicBezTo>
                      <a:pt x="36643" y="163690"/>
                      <a:pt x="0" y="127047"/>
                      <a:pt x="0" y="81845"/>
                    </a:cubicBezTo>
                    <a:cubicBezTo>
                      <a:pt x="0" y="36643"/>
                      <a:pt x="36643" y="0"/>
                      <a:pt x="81845" y="0"/>
                    </a:cubicBezTo>
                    <a:cubicBezTo>
                      <a:pt x="127047" y="0"/>
                      <a:pt x="163690" y="36643"/>
                      <a:pt x="163690" y="81845"/>
                    </a:cubicBezTo>
                    <a:close/>
                  </a:path>
                </a:pathLst>
              </a:custGeom>
              <a:solidFill>
                <a:srgbClr val="F2F2F2"/>
              </a:solidFill>
              <a:ln w="125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26797894-925C-4E72-97E4-5A3740799335}"/>
                  </a:ext>
                </a:extLst>
              </p:cNvPr>
              <p:cNvSpPr/>
              <p:nvPr/>
            </p:nvSpPr>
            <p:spPr>
              <a:xfrm rot="-4148733">
                <a:off x="4728703" y="3391285"/>
                <a:ext cx="163690" cy="163690"/>
              </a:xfrm>
              <a:custGeom>
                <a:avLst/>
                <a:gdLst>
                  <a:gd name="connsiteX0" fmla="*/ 163690 w 163690"/>
                  <a:gd name="connsiteY0" fmla="*/ 81845 h 163690"/>
                  <a:gd name="connsiteX1" fmla="*/ 81845 w 163690"/>
                  <a:gd name="connsiteY1" fmla="*/ 163690 h 163690"/>
                  <a:gd name="connsiteX2" fmla="*/ 0 w 163690"/>
                  <a:gd name="connsiteY2" fmla="*/ 81845 h 163690"/>
                  <a:gd name="connsiteX3" fmla="*/ 81845 w 163690"/>
                  <a:gd name="connsiteY3" fmla="*/ 0 h 163690"/>
                  <a:gd name="connsiteX4" fmla="*/ 163690 w 163690"/>
                  <a:gd name="connsiteY4" fmla="*/ 81845 h 1636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690" h="163690">
                    <a:moveTo>
                      <a:pt x="163690" y="81845"/>
                    </a:moveTo>
                    <a:cubicBezTo>
                      <a:pt x="163690" y="127047"/>
                      <a:pt x="127047" y="163690"/>
                      <a:pt x="81845" y="163690"/>
                    </a:cubicBezTo>
                    <a:cubicBezTo>
                      <a:pt x="36643" y="163690"/>
                      <a:pt x="0" y="127047"/>
                      <a:pt x="0" y="81845"/>
                    </a:cubicBezTo>
                    <a:cubicBezTo>
                      <a:pt x="0" y="36643"/>
                      <a:pt x="36643" y="0"/>
                      <a:pt x="81845" y="0"/>
                    </a:cubicBezTo>
                    <a:cubicBezTo>
                      <a:pt x="127047" y="0"/>
                      <a:pt x="163690" y="36643"/>
                      <a:pt x="163690" y="81845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5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62095F23-F8E2-4C84-AF86-BF8A8F3B590E}"/>
                  </a:ext>
                </a:extLst>
              </p:cNvPr>
              <p:cNvSpPr/>
              <p:nvPr/>
            </p:nvSpPr>
            <p:spPr>
              <a:xfrm rot="-3284764">
                <a:off x="5188226" y="3806689"/>
                <a:ext cx="81843" cy="81843"/>
              </a:xfrm>
              <a:custGeom>
                <a:avLst/>
                <a:gdLst>
                  <a:gd name="connsiteX0" fmla="*/ 81844 w 81843"/>
                  <a:gd name="connsiteY0" fmla="*/ 40922 h 81843"/>
                  <a:gd name="connsiteX1" fmla="*/ 40922 w 81843"/>
                  <a:gd name="connsiteY1" fmla="*/ 81844 h 81843"/>
                  <a:gd name="connsiteX2" fmla="*/ 0 w 81843"/>
                  <a:gd name="connsiteY2" fmla="*/ 40922 h 81843"/>
                  <a:gd name="connsiteX3" fmla="*/ 40922 w 81843"/>
                  <a:gd name="connsiteY3" fmla="*/ 0 h 81843"/>
                  <a:gd name="connsiteX4" fmla="*/ 81844 w 81843"/>
                  <a:gd name="connsiteY4" fmla="*/ 40922 h 81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843" h="81843">
                    <a:moveTo>
                      <a:pt x="81844" y="40922"/>
                    </a:moveTo>
                    <a:cubicBezTo>
                      <a:pt x="81844" y="63522"/>
                      <a:pt x="63522" y="81844"/>
                      <a:pt x="40922" y="81844"/>
                    </a:cubicBezTo>
                    <a:cubicBezTo>
                      <a:pt x="18321" y="81844"/>
                      <a:pt x="0" y="63522"/>
                      <a:pt x="0" y="40922"/>
                    </a:cubicBezTo>
                    <a:cubicBezTo>
                      <a:pt x="0" y="18321"/>
                      <a:pt x="18321" y="0"/>
                      <a:pt x="40922" y="0"/>
                    </a:cubicBezTo>
                    <a:cubicBezTo>
                      <a:pt x="63522" y="0"/>
                      <a:pt x="81844" y="18321"/>
                      <a:pt x="81844" y="40922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5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913CDAD-E07C-4345-9E98-8C4B57F39085}"/>
              </a:ext>
            </a:extLst>
          </p:cNvPr>
          <p:cNvSpPr txBox="1"/>
          <p:nvPr/>
        </p:nvSpPr>
        <p:spPr>
          <a:xfrm>
            <a:off x="2721017" y="4594956"/>
            <a:ext cx="6749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spc="-300" dirty="0">
                <a:solidFill>
                  <a:schemeClr val="bg1"/>
                </a:solidFill>
              </a:rPr>
              <a:t>구원 </a:t>
            </a:r>
            <a:r>
              <a:rPr lang="en-US" altLang="ko-KR" sz="4800" spc="-300" dirty="0">
                <a:solidFill>
                  <a:schemeClr val="bg1"/>
                </a:solidFill>
              </a:rPr>
              <a:t>: </a:t>
            </a:r>
            <a:r>
              <a:rPr lang="ko-KR" altLang="en-US" sz="4800" spc="-300" dirty="0">
                <a:solidFill>
                  <a:schemeClr val="bg1"/>
                </a:solidFill>
              </a:rPr>
              <a:t>나의 디지털 선생님</a:t>
            </a:r>
          </a:p>
        </p:txBody>
      </p:sp>
      <p:sp>
        <p:nvSpPr>
          <p:cNvPr id="2" name="말풍선: 사각형 1">
            <a:extLst>
              <a:ext uri="{FF2B5EF4-FFF2-40B4-BE49-F238E27FC236}">
                <a16:creationId xmlns:a16="http://schemas.microsoft.com/office/drawing/2014/main" id="{8D31C923-5144-2B87-BEB8-CD1ED31EA333}"/>
              </a:ext>
            </a:extLst>
          </p:cNvPr>
          <p:cNvSpPr/>
          <p:nvPr/>
        </p:nvSpPr>
        <p:spPr>
          <a:xfrm>
            <a:off x="5548375" y="3854600"/>
            <a:ext cx="1180901" cy="623507"/>
          </a:xfrm>
          <a:prstGeom prst="wedgeRectCallout">
            <a:avLst>
              <a:gd name="adj1" fmla="val -42441"/>
              <a:gd name="adj2" fmla="val 88123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젊은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0BA2BF-AC3E-7C8E-4A0C-7C6ACE833F53}"/>
              </a:ext>
            </a:extLst>
          </p:cNvPr>
          <p:cNvSpPr txBox="1"/>
          <p:nvPr/>
        </p:nvSpPr>
        <p:spPr>
          <a:xfrm>
            <a:off x="2854762" y="5425953"/>
            <a:ext cx="6749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300" dirty="0">
                <a:solidFill>
                  <a:schemeClr val="bg1"/>
                </a:solidFill>
              </a:rPr>
              <a:t>디지털        세상        </a:t>
            </a:r>
            <a:r>
              <a:rPr lang="ko-KR" altLang="en-US" sz="2000" spc="-300" dirty="0" err="1">
                <a:solidFill>
                  <a:schemeClr val="bg1"/>
                </a:solidFill>
              </a:rPr>
              <a:t>생존기</a:t>
            </a:r>
            <a:endParaRPr lang="ko-KR" altLang="en-US" sz="2000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70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19AB0-ED78-4672-2B10-73EB8C627E27}"/>
              </a:ext>
            </a:extLst>
          </p:cNvPr>
          <p:cNvSpPr txBox="1"/>
          <p:nvPr/>
        </p:nvSpPr>
        <p:spPr>
          <a:xfrm>
            <a:off x="1428323" y="482755"/>
            <a:ext cx="4698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515151"/>
                </a:solidFill>
              </a:rPr>
              <a:t>구원</a:t>
            </a:r>
            <a:r>
              <a:rPr lang="en-US" altLang="ko-KR" sz="3600" spc="-300" dirty="0">
                <a:solidFill>
                  <a:srgbClr val="515151"/>
                </a:solidFill>
              </a:rPr>
              <a:t>: </a:t>
            </a:r>
            <a:r>
              <a:rPr lang="ko-KR" altLang="en-US" sz="3600" spc="-300" dirty="0">
                <a:solidFill>
                  <a:srgbClr val="515151"/>
                </a:solidFill>
              </a:rPr>
              <a:t>나의 디지털 선생님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EDA99A-CC20-A3A4-9BE4-D5FFE30F0B1A}"/>
              </a:ext>
            </a:extLst>
          </p:cNvPr>
          <p:cNvSpPr txBox="1"/>
          <p:nvPr/>
        </p:nvSpPr>
        <p:spPr>
          <a:xfrm>
            <a:off x="555114" y="539090"/>
            <a:ext cx="790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77E1D15-F7C5-3587-0B83-080CE3D5F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715" y="1702851"/>
            <a:ext cx="9310332" cy="1066800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DC694322-A72E-43A8-4950-EAEE7775DF4F}"/>
              </a:ext>
            </a:extLst>
          </p:cNvPr>
          <p:cNvGrpSpPr/>
          <p:nvPr/>
        </p:nvGrpSpPr>
        <p:grpSpPr>
          <a:xfrm>
            <a:off x="1345715" y="2928879"/>
            <a:ext cx="9310332" cy="3390031"/>
            <a:chOff x="556999" y="1886092"/>
            <a:chExt cx="9860091" cy="3736786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E2FA9844-519B-780D-82CF-B3E3EA150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6999" y="1886092"/>
              <a:ext cx="9860091" cy="3736786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B673C86-7F65-E8E8-14E2-7AD17B0EF674}"/>
                </a:ext>
              </a:extLst>
            </p:cNvPr>
            <p:cNvSpPr/>
            <p:nvPr/>
          </p:nvSpPr>
          <p:spPr>
            <a:xfrm>
              <a:off x="5212166" y="3007446"/>
              <a:ext cx="1840173" cy="421554"/>
            </a:xfrm>
            <a:prstGeom prst="rect">
              <a:avLst/>
            </a:prstGeom>
            <a:noFill/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B01EA5F-E979-2835-B889-2B75B30193C3}"/>
                </a:ext>
              </a:extLst>
            </p:cNvPr>
            <p:cNvSpPr/>
            <p:nvPr/>
          </p:nvSpPr>
          <p:spPr>
            <a:xfrm>
              <a:off x="8682251" y="2485419"/>
              <a:ext cx="570931" cy="421553"/>
            </a:xfrm>
            <a:prstGeom prst="rect">
              <a:avLst/>
            </a:prstGeom>
            <a:noFill/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9DD3583-EFEB-5A0F-0E63-A436EAABBA9E}"/>
                </a:ext>
              </a:extLst>
            </p:cNvPr>
            <p:cNvSpPr/>
            <p:nvPr/>
          </p:nvSpPr>
          <p:spPr>
            <a:xfrm>
              <a:off x="9667164" y="4029891"/>
              <a:ext cx="570931" cy="421553"/>
            </a:xfrm>
            <a:prstGeom prst="rect">
              <a:avLst/>
            </a:prstGeom>
            <a:noFill/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59DF0D2-BADB-4AF7-E5E3-5CBB2AE4B999}"/>
                </a:ext>
              </a:extLst>
            </p:cNvPr>
            <p:cNvSpPr/>
            <p:nvPr/>
          </p:nvSpPr>
          <p:spPr>
            <a:xfrm>
              <a:off x="686938" y="2485418"/>
              <a:ext cx="1087972" cy="421553"/>
            </a:xfrm>
            <a:prstGeom prst="rect">
              <a:avLst/>
            </a:prstGeom>
            <a:noFill/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EE81741-5534-942E-FD0F-3DC62C312CB2}"/>
                </a:ext>
              </a:extLst>
            </p:cNvPr>
            <p:cNvSpPr/>
            <p:nvPr/>
          </p:nvSpPr>
          <p:spPr>
            <a:xfrm>
              <a:off x="4537451" y="2516320"/>
              <a:ext cx="570931" cy="390651"/>
            </a:xfrm>
            <a:prstGeom prst="rect">
              <a:avLst/>
            </a:prstGeom>
            <a:noFill/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7BB7A76-4EAD-D20D-83B9-DC52F4116145}"/>
              </a:ext>
            </a:extLst>
          </p:cNvPr>
          <p:cNvSpPr txBox="1"/>
          <p:nvPr/>
        </p:nvSpPr>
        <p:spPr>
          <a:xfrm>
            <a:off x="-16329" y="6541262"/>
            <a:ext cx="111058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https://www.chosun.com/national/national_general/2021/06/17/KEP4S3PS4BHDDOELEUVAWHW6HQ/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FB5513B-DD79-5F10-6805-50C339DB8C7F}"/>
              </a:ext>
            </a:extLst>
          </p:cNvPr>
          <p:cNvSpPr/>
          <p:nvPr/>
        </p:nvSpPr>
        <p:spPr>
          <a:xfrm>
            <a:off x="5251137" y="1733583"/>
            <a:ext cx="844863" cy="536088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4852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Very Per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173C9"/>
      </a:accent1>
      <a:accent2>
        <a:srgbClr val="70558E"/>
      </a:accent2>
      <a:accent3>
        <a:srgbClr val="DF94C2"/>
      </a:accent3>
      <a:accent4>
        <a:srgbClr val="8398D1"/>
      </a:accent4>
      <a:accent5>
        <a:srgbClr val="FFBDC1"/>
      </a:accent5>
      <a:accent6>
        <a:srgbClr val="141060"/>
      </a:accent6>
      <a:hlink>
        <a:srgbClr val="262626"/>
      </a:hlink>
      <a:folHlink>
        <a:srgbClr val="262626"/>
      </a:folHlink>
    </a:clrScheme>
    <a:fontScheme name="Pretendard ExtraBold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1995</Words>
  <Application>Microsoft Office PowerPoint</Application>
  <PresentationFormat>와이드스크린</PresentationFormat>
  <Paragraphs>345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8" baseType="lpstr">
      <vt:lpstr>Pretendard</vt:lpstr>
      <vt:lpstr>Pretendard ExtraBold</vt:lpstr>
      <vt:lpstr>나눔스퀘어 Light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Blue Orange</cp:lastModifiedBy>
  <cp:revision>93</cp:revision>
  <dcterms:created xsi:type="dcterms:W3CDTF">2021-12-10T03:55:27Z</dcterms:created>
  <dcterms:modified xsi:type="dcterms:W3CDTF">2023-01-09T08:43:17Z</dcterms:modified>
</cp:coreProperties>
</file>