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9" r:id="rId2"/>
    <p:sldId id="256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2" r:id="rId13"/>
    <p:sldId id="270" r:id="rId14"/>
    <p:sldId id="275" r:id="rId15"/>
    <p:sldId id="276" r:id="rId16"/>
    <p:sldId id="274" r:id="rId17"/>
    <p:sldId id="267" r:id="rId18"/>
    <p:sldId id="271" r:id="rId19"/>
    <p:sldId id="273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B9783-A217-F70B-2ADF-24BF3F593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AE70E3-D4BF-DC93-E829-68A27C3D3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AA926-262C-917A-27F3-1AEDF7BF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4406-5455-4B9B-BE7A-D9962E2764F4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DB7C3-0715-11D1-4A0A-0073732B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51E85-F46B-8461-E3D8-1FA6DC13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C328-D7AC-4B5A-BDAE-F412516CD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48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0559D-5A0B-2C50-9192-FAC1A39F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45D2A3-CD6C-1E6B-67AA-978616F37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124862-4145-EC82-68DF-57F69405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4406-5455-4B9B-BE7A-D9962E2764F4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9747-FDAF-B457-1EBD-93021883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9EC2D-57E7-46C8-E9EC-6D2F4F3F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C328-D7AC-4B5A-BDAE-F412516CD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9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1826BD-C0ED-34F3-F89E-523491EB4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321A1E-A94A-CE6D-17FC-A38883011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FC0B9-934F-32FA-08C2-9F8F1082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4406-5455-4B9B-BE7A-D9962E2764F4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5E26D5-B566-20B0-7345-438D382F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7FDC1-FC44-8B49-6551-6000926E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C328-D7AC-4B5A-BDAE-F412516CD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3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BC5E7-808E-C743-6B21-E36470D4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77EFA-2B66-3F14-9C3B-20FB0C952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4A8796-1DA7-A434-2DDC-61630B72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4406-5455-4B9B-BE7A-D9962E2764F4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FEC282-961D-F173-0A29-12C19F9C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F7C89C-483C-22ED-873A-89D3C8DF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C328-D7AC-4B5A-BDAE-F412516CD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85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9D76C-1824-D093-8377-59421001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9DB54-A541-97C6-C2CE-4A12EC30A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E6BE2-C9B0-4947-72C8-E09A6FE4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4406-5455-4B9B-BE7A-D9962E2764F4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278B4-E58B-4946-444B-9BCC3A0A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DB4F1-3014-CED8-4BE4-6B537086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C328-D7AC-4B5A-BDAE-F412516CD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94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CD417-AD0A-49D1-223E-48A670B1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433192-C7DA-1FF6-BC1B-77B75A2E4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1D7D83-E7C1-998C-096C-8297672C2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4DAF9E-73BE-9298-D18D-61C7EEC98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4406-5455-4B9B-BE7A-D9962E2764F4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5E9293-B975-59D3-A6FF-D3DE128B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3D982D-71ED-6E2C-EC45-B8B466E6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C328-D7AC-4B5A-BDAE-F412516CD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66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8F69C-30E7-DD77-5534-6AD51187D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FED988-DD81-4B59-DAA4-71CF6EE5B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7214B3-7376-1F72-FC04-C0747F20C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62A0F5-0BA2-7844-CA65-4B23399A1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8CF2E9-6BDB-315E-AC31-CAC8A8B10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989113-482C-16A2-1B9A-ECCF1726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4406-5455-4B9B-BE7A-D9962E2764F4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264584-D00A-88C9-4339-1E474C37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8C28B5-E4A3-CAD7-9B01-59BC1529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C328-D7AC-4B5A-BDAE-F412516CD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6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FDA2A-7E59-3A2D-9393-D1B4B683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A887B1-F44E-1B82-0541-C3B1DA12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4406-5455-4B9B-BE7A-D9962E2764F4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BD6DC2-0F4A-309C-C972-4E11841E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B3CECE-4484-9E29-225E-6BF36EBD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C328-D7AC-4B5A-BDAE-F412516CD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92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9ADCD9-DC98-66F3-6DF5-85B010B9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4406-5455-4B9B-BE7A-D9962E2764F4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DAD26B-2915-B6E9-0881-50B4EF0F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98EE9A-A836-AEC7-FF9D-FF54804D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C328-D7AC-4B5A-BDAE-F412516CD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5F354-7F8A-11B1-44E7-B658CAF2F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722BAB-5B12-A040-2276-4F0D59145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9F6220-F321-1D12-CA70-F6B7C0F1E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25734B-1137-BE6C-B2C0-DC37D210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4406-5455-4B9B-BE7A-D9962E2764F4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D197B7-2590-A502-8375-CB879CA6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3C023-8D95-E9DA-2DC6-9419B0DF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C328-D7AC-4B5A-BDAE-F412516CD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01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40405-42E9-0DEA-76F3-3AD1D124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7FF13B-0A42-ACDC-24FA-A8E618F9D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4725A0-A519-2D45-6808-737A4EF6B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DE24F-FDAB-DB5C-94C3-E93B74754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4406-5455-4B9B-BE7A-D9962E2764F4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893C34-570C-BB2E-56DC-59F3352A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B13B39-EEA3-1139-DCA1-3E613820A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C328-D7AC-4B5A-BDAE-F412516CD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13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A38D38-49C9-2672-9C4F-A815CCEF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EB9720-D265-2E90-E767-168C61D5E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CB303-D721-C766-AE09-232FFD40D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F4406-5455-4B9B-BE7A-D9962E2764F4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3EF5B-346E-36A0-DCD5-0F8EACF15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87EC08-18C1-D691-9A36-0D2CB7E14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3C328-D7AC-4B5A-BDAE-F412516CD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0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oef.go.kr/sisa/dictionary/detail?idx=65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168AE-F6FB-B440-EC5C-5C5590D14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쇼핑몰 </a:t>
            </a:r>
            <a:r>
              <a:rPr lang="ko-KR" altLang="en-US" dirty="0" err="1"/>
              <a:t>발류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가치를 사다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50740A-1562-4A6D-7046-1E3B77C71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7697"/>
            <a:ext cx="9144000" cy="478643"/>
          </a:xfrm>
        </p:spPr>
        <p:txBody>
          <a:bodyPr/>
          <a:lstStyle/>
          <a:p>
            <a:r>
              <a:rPr lang="ko-KR" altLang="en-US" dirty="0"/>
              <a:t>탁월한 제품과 그 뒤의 철학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80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B463921-2DC2-5127-5BEB-CB3BE9EEB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39" y="1553712"/>
            <a:ext cx="9839471" cy="375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87ED5A75-C02A-D0D7-7854-B41454DC6108}"/>
              </a:ext>
            </a:extLst>
          </p:cNvPr>
          <p:cNvSpPr txBox="1">
            <a:spLocks/>
          </p:cNvSpPr>
          <p:nvPr/>
        </p:nvSpPr>
        <p:spPr>
          <a:xfrm>
            <a:off x="430652" y="95518"/>
            <a:ext cx="9144000" cy="977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구원 </a:t>
            </a:r>
            <a:r>
              <a:rPr lang="en-US" altLang="ko-KR" dirty="0"/>
              <a:t>: </a:t>
            </a:r>
            <a:r>
              <a:rPr lang="ko-KR" altLang="en-US" dirty="0"/>
              <a:t>나의 디지털 선생님</a:t>
            </a:r>
          </a:p>
        </p:txBody>
      </p:sp>
    </p:spTree>
    <p:extLst>
      <p:ext uri="{BB962C8B-B14F-4D97-AF65-F5344CB8AC3E}">
        <p14:creationId xmlns:p14="http://schemas.microsoft.com/office/powerpoint/2010/main" val="2305629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168AE-F6FB-B440-EC5C-5C5590D14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962" y="1043888"/>
            <a:ext cx="10827225" cy="2387600"/>
          </a:xfrm>
        </p:spPr>
        <p:txBody>
          <a:bodyPr/>
          <a:lstStyle/>
          <a:p>
            <a:r>
              <a:rPr lang="ko-KR" altLang="en-US" dirty="0"/>
              <a:t>감상</a:t>
            </a:r>
            <a:r>
              <a:rPr lang="en-US" altLang="ko-KR" dirty="0"/>
              <a:t>: </a:t>
            </a:r>
            <a:r>
              <a:rPr lang="ko-KR" altLang="en-US" dirty="0"/>
              <a:t>나누니 배로 </a:t>
            </a:r>
            <a:r>
              <a:rPr lang="ko-KR" altLang="en-US" dirty="0" err="1"/>
              <a:t>아름답도다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50740A-1562-4A6D-7046-1E3B77C71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9574" y="3634640"/>
            <a:ext cx="9144000" cy="478643"/>
          </a:xfrm>
        </p:spPr>
        <p:txBody>
          <a:bodyPr/>
          <a:lstStyle/>
          <a:p>
            <a:r>
              <a:rPr lang="ko-KR" altLang="en-US" dirty="0"/>
              <a:t>너는 어떻게 봤어</a:t>
            </a:r>
            <a:r>
              <a:rPr lang="en-US" altLang="ko-KR" dirty="0"/>
              <a:t>? </a:t>
            </a:r>
            <a:r>
              <a:rPr lang="ko-KR" altLang="en-US" dirty="0"/>
              <a:t>그렇구나</a:t>
            </a:r>
            <a:r>
              <a:rPr lang="en-US" altLang="ko-KR" dirty="0"/>
              <a:t>, </a:t>
            </a:r>
            <a:r>
              <a:rPr lang="ko-KR" altLang="en-US" dirty="0"/>
              <a:t>나는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…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267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CE0C4C-C4AC-F9A6-361B-D13EDAE30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52" y="1238769"/>
            <a:ext cx="10515600" cy="52985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/>
              <a:t>내가 예술은 잘 모르지만</a:t>
            </a:r>
            <a:r>
              <a:rPr lang="en-US" altLang="ko-KR" dirty="0"/>
              <a:t>, </a:t>
            </a:r>
            <a:r>
              <a:rPr lang="ko-KR" altLang="en-US" dirty="0"/>
              <a:t>미술관도 생애 최초로 왔지만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이 작품을 봤을 때 뭔가 새가 날라가는 느낌이 드는 것 같았어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그러니까 막</a:t>
            </a:r>
            <a:r>
              <a:rPr lang="en-US" altLang="ko-KR" dirty="0"/>
              <a:t>, </a:t>
            </a:r>
            <a:r>
              <a:rPr lang="ko-KR" altLang="en-US" dirty="0"/>
              <a:t>감춰진 욕망을 갑자기 드러내면서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하늘을 향해서 날아오르는 것 같은 느낌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아니 왜 그런 건지는 잘 모르겠는데</a:t>
            </a:r>
            <a:r>
              <a:rPr lang="en-US" altLang="ko-KR" dirty="0"/>
              <a:t>.. </a:t>
            </a:r>
            <a:r>
              <a:rPr lang="ko-KR" altLang="en-US" dirty="0"/>
              <a:t>나 중</a:t>
            </a:r>
            <a:r>
              <a:rPr lang="en-US" altLang="ko-KR" dirty="0"/>
              <a:t>2</a:t>
            </a:r>
            <a:r>
              <a:rPr lang="ko-KR" altLang="en-US" dirty="0"/>
              <a:t>병 아니고 서른인데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r>
              <a:rPr lang="ko-KR" altLang="en-US" dirty="0"/>
              <a:t>작품에서 왜 그런 느낌이 드는 건지 아는 사람 있어</a:t>
            </a:r>
            <a:r>
              <a:rPr lang="en-US" altLang="ko-KR" dirty="0"/>
              <a:t>? </a:t>
            </a:r>
            <a:r>
              <a:rPr lang="ko-KR" altLang="en-US" dirty="0"/>
              <a:t>그렇게 느낀 사람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..</a:t>
            </a:r>
          </a:p>
          <a:p>
            <a:pPr marL="0" indent="0">
              <a:buNone/>
            </a:pP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혹시 나랑 같은 작품 본 사람</a:t>
            </a:r>
            <a:r>
              <a:rPr lang="en-US" altLang="ko-KR" dirty="0"/>
              <a:t>? </a:t>
            </a:r>
          </a:p>
          <a:p>
            <a:pPr marL="0" indent="0">
              <a:buNone/>
            </a:pPr>
            <a:r>
              <a:rPr lang="ko-KR" altLang="en-US" dirty="0" err="1"/>
              <a:t>저기요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아무나 좀 대답해 줘요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나 지금 무지 이야기 나누고 싶단 말이야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내 친구들은 이런 이야기 지루해 </a:t>
            </a:r>
            <a:r>
              <a:rPr lang="ko-KR" altLang="en-US" dirty="0" err="1"/>
              <a:t>한다구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BE47BB2-CDEC-315A-D13F-2A83309534A6}"/>
              </a:ext>
            </a:extLst>
          </p:cNvPr>
          <p:cNvSpPr txBox="1">
            <a:spLocks/>
          </p:cNvSpPr>
          <p:nvPr/>
        </p:nvSpPr>
        <p:spPr>
          <a:xfrm>
            <a:off x="430652" y="95518"/>
            <a:ext cx="9144000" cy="977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감상</a:t>
            </a:r>
            <a:r>
              <a:rPr lang="en-US" altLang="ko-KR" dirty="0"/>
              <a:t>: </a:t>
            </a:r>
            <a:r>
              <a:rPr lang="ko-KR" altLang="en-US" dirty="0"/>
              <a:t>나누니 배로 </a:t>
            </a:r>
            <a:r>
              <a:rPr lang="ko-KR" altLang="en-US" dirty="0" err="1"/>
              <a:t>아름답도다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77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77EF4D6-6A07-DD05-51D1-7943A169EBD5}"/>
              </a:ext>
            </a:extLst>
          </p:cNvPr>
          <p:cNvSpPr txBox="1">
            <a:spLocks/>
          </p:cNvSpPr>
          <p:nvPr/>
        </p:nvSpPr>
        <p:spPr>
          <a:xfrm>
            <a:off x="430652" y="95518"/>
            <a:ext cx="9144000" cy="977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감상</a:t>
            </a:r>
            <a:r>
              <a:rPr lang="en-US" altLang="ko-KR" dirty="0"/>
              <a:t>: </a:t>
            </a:r>
            <a:r>
              <a:rPr lang="ko-KR" altLang="en-US" dirty="0"/>
              <a:t>나누니 배로 </a:t>
            </a:r>
            <a:r>
              <a:rPr lang="ko-KR" altLang="en-US" dirty="0" err="1"/>
              <a:t>아름답도다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427D1-9016-A8D2-365D-E49ED3D5442A}"/>
              </a:ext>
            </a:extLst>
          </p:cNvPr>
          <p:cNvSpPr txBox="1"/>
          <p:nvPr/>
        </p:nvSpPr>
        <p:spPr>
          <a:xfrm>
            <a:off x="430652" y="976283"/>
            <a:ext cx="10972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sz="2000" dirty="0"/>
              <a:t>미술 작품</a:t>
            </a:r>
            <a:r>
              <a:rPr lang="en-US" altLang="ko-KR" sz="2000" dirty="0"/>
              <a:t> · </a:t>
            </a:r>
            <a:r>
              <a:rPr lang="ko-KR" altLang="en-US" sz="2000" dirty="0"/>
              <a:t>소설 </a:t>
            </a:r>
            <a:r>
              <a:rPr lang="en-US" altLang="ko-KR" sz="2000" dirty="0"/>
              <a:t>· </a:t>
            </a:r>
            <a:r>
              <a:rPr lang="ko-KR" altLang="en-US" sz="2000" dirty="0"/>
              <a:t>만화</a:t>
            </a:r>
            <a:r>
              <a:rPr lang="en-US" altLang="ko-KR" sz="2000" dirty="0"/>
              <a:t> </a:t>
            </a:r>
            <a:r>
              <a:rPr lang="ko-KR" altLang="en-US" sz="2000" dirty="0"/>
              <a:t>등등 모든 종류의 예술 작품 감상평을 나누는</a:t>
            </a:r>
            <a:r>
              <a:rPr lang="en-US" altLang="ko-KR" sz="2000" dirty="0"/>
              <a:t>, </a:t>
            </a:r>
            <a:r>
              <a:rPr lang="ko-KR" altLang="en-US" sz="2000" dirty="0"/>
              <a:t>예술 감상 전용 </a:t>
            </a:r>
            <a:r>
              <a:rPr lang="en-US" altLang="ko-KR" sz="2000" dirty="0"/>
              <a:t>SNS : </a:t>
            </a:r>
            <a:r>
              <a:rPr lang="ko-KR" altLang="en-US" sz="2000" dirty="0"/>
              <a:t>같은 작품을 보고 소감을 나누고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공감받고</a:t>
            </a:r>
            <a:r>
              <a:rPr lang="en-US" altLang="ko-KR" sz="2000" dirty="0"/>
              <a:t>, </a:t>
            </a:r>
            <a:r>
              <a:rPr lang="ko-KR" altLang="en-US" sz="2000" dirty="0"/>
              <a:t>소통하는 공간</a:t>
            </a:r>
            <a:r>
              <a:rPr lang="en-US" altLang="ko-KR" sz="2000" dirty="0"/>
              <a:t>!</a:t>
            </a:r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1ACF4-EA9D-05AB-547F-FF7BE20742D4}"/>
              </a:ext>
            </a:extLst>
          </p:cNvPr>
          <p:cNvSpPr txBox="1"/>
          <p:nvPr/>
        </p:nvSpPr>
        <p:spPr>
          <a:xfrm>
            <a:off x="430652" y="2238101"/>
            <a:ext cx="42778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위치</a:t>
            </a:r>
            <a:r>
              <a:rPr lang="en-US" altLang="ko-KR" dirty="0"/>
              <a:t>(</a:t>
            </a:r>
            <a:r>
              <a:rPr lang="ko-KR" altLang="en-US" dirty="0"/>
              <a:t>미술관</a:t>
            </a:r>
            <a:r>
              <a:rPr lang="en-US" altLang="ko-KR" dirty="0"/>
              <a:t>/</a:t>
            </a:r>
            <a:r>
              <a:rPr lang="ko-KR" altLang="en-US" dirty="0"/>
              <a:t>박물관</a:t>
            </a:r>
            <a:r>
              <a:rPr lang="en-US" altLang="ko-KR" dirty="0"/>
              <a:t>/</a:t>
            </a:r>
            <a:r>
              <a:rPr lang="ko-KR" altLang="en-US" dirty="0"/>
              <a:t>할머니집</a:t>
            </a:r>
            <a:r>
              <a:rPr lang="en-US" altLang="ko-KR" dirty="0"/>
              <a:t>/</a:t>
            </a:r>
            <a:r>
              <a:rPr lang="ko-KR" altLang="en-US" dirty="0"/>
              <a:t>백화점</a:t>
            </a:r>
            <a:r>
              <a:rPr lang="en-US" altLang="ko-KR" dirty="0"/>
              <a:t>/</a:t>
            </a:r>
            <a:r>
              <a:rPr lang="ko-KR" altLang="en-US" dirty="0"/>
              <a:t>공항</a:t>
            </a:r>
            <a:r>
              <a:rPr lang="en-US" altLang="ko-KR" dirty="0"/>
              <a:t>/</a:t>
            </a:r>
            <a:r>
              <a:rPr lang="ko-KR" altLang="en-US" dirty="0"/>
              <a:t>전시회 등등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작품명</a:t>
            </a:r>
            <a:endParaRPr lang="en-US" altLang="ko-KR" dirty="0"/>
          </a:p>
          <a:p>
            <a:r>
              <a:rPr lang="ko-KR" altLang="en-US" dirty="0" err="1"/>
              <a:t>작가명</a:t>
            </a:r>
            <a:endParaRPr lang="en-US" altLang="ko-KR" dirty="0"/>
          </a:p>
          <a:p>
            <a:r>
              <a:rPr lang="ko-KR" altLang="en-US" dirty="0"/>
              <a:t>작품 </a:t>
            </a:r>
            <a:r>
              <a:rPr lang="ko-KR" altLang="en-US" dirty="0" err="1"/>
              <a:t>감상평</a:t>
            </a:r>
            <a:r>
              <a:rPr lang="en-US" altLang="ko-KR" dirty="0"/>
              <a:t>(</a:t>
            </a:r>
            <a:r>
              <a:rPr lang="ko-KR" altLang="en-US" dirty="0"/>
              <a:t>떠오르는 느낌</a:t>
            </a:r>
            <a:r>
              <a:rPr lang="en-US" altLang="ko-KR" dirty="0"/>
              <a:t>, </a:t>
            </a:r>
            <a:r>
              <a:rPr lang="ko-KR" altLang="en-US" dirty="0"/>
              <a:t>떠오르는 색</a:t>
            </a:r>
            <a:r>
              <a:rPr lang="en-US" altLang="ko-KR" dirty="0"/>
              <a:t>, </a:t>
            </a:r>
            <a:r>
              <a:rPr lang="ko-KR" altLang="en-US" dirty="0"/>
              <a:t>떠오르는 냄새</a:t>
            </a:r>
            <a:r>
              <a:rPr lang="en-US" altLang="ko-KR" dirty="0"/>
              <a:t>, </a:t>
            </a:r>
            <a:r>
              <a:rPr lang="ko-KR" altLang="en-US" dirty="0"/>
              <a:t>떠오르는 기억</a:t>
            </a:r>
            <a:r>
              <a:rPr lang="en-US" altLang="ko-KR" dirty="0"/>
              <a:t>, </a:t>
            </a:r>
            <a:r>
              <a:rPr lang="ko-KR" altLang="en-US" dirty="0"/>
              <a:t>떠오르는 추억</a:t>
            </a:r>
            <a:r>
              <a:rPr lang="en-US" altLang="ko-KR" dirty="0"/>
              <a:t>, </a:t>
            </a:r>
            <a:r>
              <a:rPr lang="ko-KR" altLang="en-US" dirty="0"/>
              <a:t>등등 느낀 바를 자유롭게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을 작성한 후 포스팅 </a:t>
            </a:r>
            <a:r>
              <a:rPr lang="en-US" altLang="ko-KR" dirty="0"/>
              <a:t>(</a:t>
            </a:r>
            <a:r>
              <a:rPr lang="ko-KR" altLang="en-US" dirty="0"/>
              <a:t>길이 제한 있을 예정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타 사용자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하트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공감 버튼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누르기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자유롭게 댓글 작성 등을 통해 소통 가능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작성자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본인의 다른 </a:t>
            </a:r>
            <a:r>
              <a:rPr lang="en-US" altLang="ko-KR" dirty="0">
                <a:sym typeface="Wingdings" panose="05000000000000000000" pitchFamily="2" charset="2"/>
              </a:rPr>
              <a:t>SNS</a:t>
            </a:r>
            <a:r>
              <a:rPr lang="ko-KR" altLang="en-US" dirty="0">
                <a:sym typeface="Wingdings" panose="05000000000000000000" pitchFamily="2" charset="2"/>
              </a:rPr>
              <a:t>등 공유 가능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51F21-90B8-BC8C-A78A-A014AD799334}"/>
              </a:ext>
            </a:extLst>
          </p:cNvPr>
          <p:cNvSpPr txBox="1"/>
          <p:nvPr/>
        </p:nvSpPr>
        <p:spPr>
          <a:xfrm>
            <a:off x="6264324" y="2515099"/>
            <a:ext cx="49541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감상만의 특별한 기능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Hot </a:t>
            </a:r>
            <a:r>
              <a:rPr lang="ko-KR" altLang="en-US" dirty="0"/>
              <a:t>인기 작품 리스트 </a:t>
            </a:r>
            <a:r>
              <a:rPr lang="en-US" altLang="ko-KR" dirty="0"/>
              <a:t>Top 5: </a:t>
            </a:r>
            <a:r>
              <a:rPr lang="ko-KR" altLang="en-US" dirty="0"/>
              <a:t>감상에서 포스팅이 최다로 올라간 작품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Hot </a:t>
            </a:r>
            <a:r>
              <a:rPr lang="ko-KR" altLang="en-US" dirty="0"/>
              <a:t>최다 공감 감상 </a:t>
            </a:r>
            <a:r>
              <a:rPr lang="en-US" altLang="ko-KR" dirty="0"/>
              <a:t>Top 5: </a:t>
            </a:r>
            <a:r>
              <a:rPr lang="ko-KR" altLang="en-US" dirty="0"/>
              <a:t>다른 사용자로부터 가장 많은 공감</a:t>
            </a:r>
            <a:r>
              <a:rPr lang="en-US" altLang="ko-KR" dirty="0"/>
              <a:t>(</a:t>
            </a:r>
            <a:r>
              <a:rPr lang="ko-KR" altLang="en-US" dirty="0"/>
              <a:t>좋아요 버튼</a:t>
            </a:r>
            <a:r>
              <a:rPr lang="en-US" altLang="ko-KR" dirty="0"/>
              <a:t>, </a:t>
            </a:r>
            <a:r>
              <a:rPr lang="ko-KR" altLang="en-US" dirty="0"/>
              <a:t>댓글</a:t>
            </a:r>
            <a:r>
              <a:rPr lang="en-US" altLang="ko-KR" dirty="0"/>
              <a:t>, </a:t>
            </a:r>
            <a:r>
              <a:rPr lang="ko-KR" altLang="en-US" dirty="0"/>
              <a:t>공유 횟수 등</a:t>
            </a:r>
            <a:r>
              <a:rPr lang="en-US" altLang="ko-KR" dirty="0"/>
              <a:t>)</a:t>
            </a:r>
            <a:r>
              <a:rPr lang="ko-KR" altLang="en-US" dirty="0"/>
              <a:t>을 받은 포스팅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클릭 시 주요 키워드를 뽑아서 보여줌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한 달에 한 번씩 인기 작품 작가 인터뷰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사용자의 감상평에 대해서 어떻게 생각하는지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소통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arenR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422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168AE-F6FB-B440-EC5C-5C5590D14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962" y="1043888"/>
            <a:ext cx="10827225" cy="2387600"/>
          </a:xfrm>
        </p:spPr>
        <p:txBody>
          <a:bodyPr/>
          <a:lstStyle/>
          <a:p>
            <a:r>
              <a:rPr lang="ko-KR" altLang="en-US" dirty="0" err="1"/>
              <a:t>싱싱</a:t>
            </a:r>
            <a:r>
              <a:rPr lang="en-US" altLang="ko-KR" dirty="0"/>
              <a:t>: </a:t>
            </a:r>
            <a:r>
              <a:rPr lang="ko-KR" altLang="en-US" dirty="0"/>
              <a:t>신선한 것을 찾아서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50740A-1562-4A6D-7046-1E3B77C71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9574" y="3634640"/>
            <a:ext cx="9144000" cy="478643"/>
          </a:xfrm>
        </p:spPr>
        <p:txBody>
          <a:bodyPr/>
          <a:lstStyle/>
          <a:p>
            <a:r>
              <a:rPr lang="ko-KR" altLang="en-US" dirty="0"/>
              <a:t>매번 야채 코너에 서서 고민하는 당신을 위한 솔루션</a:t>
            </a:r>
          </a:p>
        </p:txBody>
      </p:sp>
    </p:spTree>
    <p:extLst>
      <p:ext uri="{BB962C8B-B14F-4D97-AF65-F5344CB8AC3E}">
        <p14:creationId xmlns:p14="http://schemas.microsoft.com/office/powerpoint/2010/main" val="3484068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2EA887-D1BE-9968-2369-DF93545FD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35" y="1463959"/>
            <a:ext cx="10515600" cy="53940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그러니까</a:t>
            </a:r>
            <a:r>
              <a:rPr lang="en-US" altLang="ko-KR" dirty="0"/>
              <a:t>, </a:t>
            </a:r>
            <a:r>
              <a:rPr lang="ko-KR" altLang="en-US" dirty="0"/>
              <a:t>마트에 왔는데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귤이 이따 만한 바구니에 마구 널러져 있는 거야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대충 아무거나 집어도 맛있겠지</a:t>
            </a:r>
            <a:r>
              <a:rPr lang="en-US" altLang="ko-KR" dirty="0"/>
              <a:t>, </a:t>
            </a:r>
            <a:r>
              <a:rPr lang="ko-KR" altLang="en-US" dirty="0"/>
              <a:t>싶은 순간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옆에서 어떤 사람이 막 열심히 고르기 </a:t>
            </a:r>
            <a:r>
              <a:rPr lang="ko-KR" altLang="en-US" dirty="0" err="1"/>
              <a:t>시작했어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눈빛이</a:t>
            </a:r>
            <a:r>
              <a:rPr lang="en-US" altLang="ko-KR" dirty="0"/>
              <a:t>, </a:t>
            </a:r>
            <a:r>
              <a:rPr lang="ko-KR" altLang="en-US" dirty="0"/>
              <a:t>아</a:t>
            </a:r>
            <a:r>
              <a:rPr lang="en-US" altLang="ko-KR" dirty="0"/>
              <a:t>, </a:t>
            </a:r>
            <a:r>
              <a:rPr lang="ko-KR" altLang="en-US" dirty="0"/>
              <a:t>요놈이 제일 맛있지</a:t>
            </a:r>
            <a:r>
              <a:rPr lang="en-US" altLang="ko-KR" dirty="0"/>
              <a:t>. </a:t>
            </a:r>
            <a:r>
              <a:rPr lang="ko-KR" altLang="en-US" dirty="0"/>
              <a:t>요놈이 제일 신선하지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딱 그 눈빛이어서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나도 제일 달고</a:t>
            </a:r>
            <a:r>
              <a:rPr lang="en-US" altLang="ko-KR" dirty="0"/>
              <a:t>, </a:t>
            </a:r>
            <a:r>
              <a:rPr lang="ko-KR" altLang="en-US" dirty="0"/>
              <a:t>맛있고</a:t>
            </a:r>
            <a:r>
              <a:rPr lang="en-US" altLang="ko-KR" dirty="0"/>
              <a:t>, </a:t>
            </a:r>
            <a:r>
              <a:rPr lang="ko-KR" altLang="en-US" dirty="0"/>
              <a:t>신선한 귤을 고르고 싶었는데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아는 게 없었어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네이버에 찾아보기에는 글도 너무 길고 정신없을 것 같아서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서서 고민하는 척하다가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그냥 대충 고르고 나왔는데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생각해 보니까</a:t>
            </a:r>
            <a:r>
              <a:rPr lang="en-US" altLang="ko-KR" dirty="0"/>
              <a:t>… </a:t>
            </a:r>
            <a:r>
              <a:rPr lang="ko-KR" altLang="en-US" dirty="0"/>
              <a:t>예전에 샐러드용 야채 고를 때도 어떤 잎파리가 더 신선할까 고민하다가 결국 아무거나 골랐던 적 있었던 것 같은데</a:t>
            </a:r>
            <a:r>
              <a:rPr lang="en-US" altLang="ko-KR" dirty="0"/>
              <a:t>…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C55E2B2-1B7B-739D-F211-71CBB8EB2A40}"/>
              </a:ext>
            </a:extLst>
          </p:cNvPr>
          <p:cNvSpPr txBox="1">
            <a:spLocks/>
          </p:cNvSpPr>
          <p:nvPr/>
        </p:nvSpPr>
        <p:spPr>
          <a:xfrm>
            <a:off x="539835" y="336801"/>
            <a:ext cx="10064476" cy="977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싱싱</a:t>
            </a:r>
            <a:r>
              <a:rPr lang="en-US" altLang="ko-KR" dirty="0"/>
              <a:t>: </a:t>
            </a:r>
            <a:r>
              <a:rPr lang="ko-KR" altLang="en-US" dirty="0"/>
              <a:t>신선한 것을 찾아서</a:t>
            </a:r>
          </a:p>
        </p:txBody>
      </p:sp>
    </p:spTree>
    <p:extLst>
      <p:ext uri="{BB962C8B-B14F-4D97-AF65-F5344CB8AC3E}">
        <p14:creationId xmlns:p14="http://schemas.microsoft.com/office/powerpoint/2010/main" val="1451828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82DBD-696F-7BA1-39BA-AA5615ECC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07" y="1404412"/>
            <a:ext cx="11121788" cy="562733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b="1" dirty="0" err="1"/>
              <a:t>싱싱</a:t>
            </a:r>
            <a:r>
              <a:rPr lang="ko-KR" altLang="en-US" dirty="0" err="1"/>
              <a:t>은</a:t>
            </a:r>
            <a:r>
              <a:rPr lang="ko-KR" altLang="en-US" dirty="0"/>
              <a:t> 가장 신선하고 맛있는 식자재의 특징을 알려주는</a:t>
            </a:r>
            <a:r>
              <a:rPr lang="en-US" altLang="ko-KR" dirty="0"/>
              <a:t>(Ver 2.</a:t>
            </a:r>
            <a:r>
              <a:rPr lang="ko-KR" altLang="en-US" dirty="0"/>
              <a:t> 골라주는</a:t>
            </a:r>
            <a:r>
              <a:rPr lang="en-US" altLang="ko-KR" dirty="0"/>
              <a:t>)</a:t>
            </a:r>
            <a:r>
              <a:rPr lang="ko-KR" altLang="en-US" dirty="0"/>
              <a:t> 애플리케이션입니다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B83BB83-7D49-F1CC-E4F4-1B1190ABFA65}"/>
              </a:ext>
            </a:extLst>
          </p:cNvPr>
          <p:cNvSpPr txBox="1">
            <a:spLocks/>
          </p:cNvSpPr>
          <p:nvPr/>
        </p:nvSpPr>
        <p:spPr>
          <a:xfrm>
            <a:off x="539835" y="336801"/>
            <a:ext cx="10064476" cy="977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싱싱</a:t>
            </a:r>
            <a:r>
              <a:rPr lang="en-US" altLang="ko-KR" dirty="0"/>
              <a:t>: </a:t>
            </a:r>
            <a:r>
              <a:rPr lang="ko-KR" altLang="en-US" dirty="0"/>
              <a:t>신선한 것을 찾아서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870BB-FDDD-2A74-A237-E5FC3E2302A9}"/>
              </a:ext>
            </a:extLst>
          </p:cNvPr>
          <p:cNvSpPr txBox="1"/>
          <p:nvPr/>
        </p:nvSpPr>
        <p:spPr>
          <a:xfrm>
            <a:off x="539835" y="1848389"/>
            <a:ext cx="457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 1. </a:t>
            </a:r>
            <a:r>
              <a:rPr lang="ko-KR" altLang="en-US" dirty="0"/>
              <a:t>현재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식자재 이름 검색 </a:t>
            </a:r>
            <a:r>
              <a:rPr lang="en-US" altLang="ko-KR" dirty="0"/>
              <a:t>(</a:t>
            </a:r>
            <a:r>
              <a:rPr lang="ko-KR" altLang="en-US" dirty="0"/>
              <a:t>과일</a:t>
            </a:r>
            <a:r>
              <a:rPr lang="en-US" altLang="ko-KR" dirty="0"/>
              <a:t>/</a:t>
            </a:r>
            <a:r>
              <a:rPr lang="ko-KR" altLang="en-US" dirty="0"/>
              <a:t>채소 포함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↓</a:t>
            </a:r>
          </a:p>
          <a:p>
            <a:endParaRPr lang="en-US" altLang="ko-KR" dirty="0"/>
          </a:p>
          <a:p>
            <a:r>
              <a:rPr lang="ko-KR" altLang="en-US" dirty="0"/>
              <a:t>해당 식자재가 가장 신선할 때</a:t>
            </a:r>
            <a:r>
              <a:rPr lang="en-US" altLang="ko-KR" dirty="0"/>
              <a:t>(</a:t>
            </a:r>
            <a:r>
              <a:rPr lang="ko-KR" altLang="en-US" dirty="0"/>
              <a:t>혹은 맛있을 때</a:t>
            </a:r>
            <a:r>
              <a:rPr lang="en-US" altLang="ko-KR" dirty="0"/>
              <a:t>) </a:t>
            </a:r>
            <a:r>
              <a:rPr lang="ko-KR" altLang="en-US" dirty="0"/>
              <a:t>때  나타나는 특징들 </a:t>
            </a:r>
            <a:r>
              <a:rPr lang="en-US" altLang="ko-KR" dirty="0"/>
              <a:t>– </a:t>
            </a:r>
            <a:r>
              <a:rPr lang="ko-KR" altLang="en-US" dirty="0"/>
              <a:t>색깔</a:t>
            </a:r>
            <a:r>
              <a:rPr lang="en-US" altLang="ko-KR" dirty="0"/>
              <a:t>, </a:t>
            </a:r>
            <a:r>
              <a:rPr lang="ko-KR" altLang="en-US" dirty="0"/>
              <a:t>껍질</a:t>
            </a:r>
            <a:r>
              <a:rPr lang="en-US" altLang="ko-KR" dirty="0"/>
              <a:t>, </a:t>
            </a:r>
            <a:r>
              <a:rPr lang="ko-KR" altLang="en-US" dirty="0"/>
              <a:t>사이즈</a:t>
            </a:r>
            <a:r>
              <a:rPr lang="en-US" altLang="ko-KR" dirty="0"/>
              <a:t>, </a:t>
            </a:r>
            <a:r>
              <a:rPr lang="ko-KR" altLang="en-US" dirty="0"/>
              <a:t>꼭지</a:t>
            </a:r>
            <a:r>
              <a:rPr lang="en-US" altLang="ko-KR" dirty="0"/>
              <a:t> </a:t>
            </a:r>
            <a:r>
              <a:rPr lang="ko-KR" altLang="en-US" dirty="0"/>
              <a:t>등 생김새</a:t>
            </a:r>
            <a:r>
              <a:rPr lang="en-US" altLang="ko-KR" dirty="0"/>
              <a:t>, </a:t>
            </a:r>
            <a:r>
              <a:rPr lang="ko-KR" altLang="en-US" dirty="0"/>
              <a:t>냄새</a:t>
            </a:r>
            <a:r>
              <a:rPr lang="en-US" altLang="ko-KR" dirty="0"/>
              <a:t>, </a:t>
            </a:r>
            <a:r>
              <a:rPr lang="ko-KR" altLang="en-US" dirty="0"/>
              <a:t>감촉 등등의 특징을 그림</a:t>
            </a:r>
            <a:r>
              <a:rPr lang="en-US" altLang="ko-KR" dirty="0"/>
              <a:t>/</a:t>
            </a:r>
            <a:r>
              <a:rPr lang="ko-KR" altLang="en-US" dirty="0"/>
              <a:t>글과 함께 간략하게 설명해주는 텍스트 등장</a:t>
            </a:r>
            <a:r>
              <a:rPr lang="en-US" altLang="ko-KR" dirty="0"/>
              <a:t>. </a:t>
            </a:r>
            <a:r>
              <a:rPr lang="ko-KR" altLang="en-US" dirty="0"/>
              <a:t>짧은 동영상도 있음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↓</a:t>
            </a:r>
          </a:p>
          <a:p>
            <a:endParaRPr lang="en-US" altLang="ko-KR" dirty="0"/>
          </a:p>
          <a:p>
            <a:r>
              <a:rPr lang="ko-KR" altLang="en-US" dirty="0"/>
              <a:t>사용자는 본인이 고르고 있는 원재료와 앱 이 알려주는 특징을 비교해보며 가장 싱싱한</a:t>
            </a:r>
            <a:r>
              <a:rPr lang="en-US" altLang="ko-KR" dirty="0"/>
              <a:t>/</a:t>
            </a:r>
            <a:r>
              <a:rPr lang="ko-KR" altLang="en-US" dirty="0"/>
              <a:t>맛있는 원재료를 고를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EA27C-CED5-C231-7E16-BED9981456C9}"/>
              </a:ext>
            </a:extLst>
          </p:cNvPr>
          <p:cNvSpPr txBox="1"/>
          <p:nvPr/>
        </p:nvSpPr>
        <p:spPr>
          <a:xfrm>
            <a:off x="6919416" y="2056978"/>
            <a:ext cx="457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 2. </a:t>
            </a:r>
            <a:r>
              <a:rPr lang="ko-KR" altLang="en-US" dirty="0"/>
              <a:t>미래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고르고 있는 원재료 사진 찰칵</a:t>
            </a:r>
            <a:r>
              <a:rPr lang="en-US" altLang="ko-KR" dirty="0"/>
              <a:t>, </a:t>
            </a:r>
            <a:r>
              <a:rPr lang="ko-KR" altLang="en-US" dirty="0"/>
              <a:t>전송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↓</a:t>
            </a:r>
          </a:p>
          <a:p>
            <a:endParaRPr lang="en-US" altLang="ko-KR" dirty="0"/>
          </a:p>
          <a:p>
            <a:r>
              <a:rPr lang="ko-KR" altLang="en-US" dirty="0" err="1"/>
              <a:t>싱싱에</a:t>
            </a:r>
            <a:r>
              <a:rPr lang="ko-KR" altLang="en-US" dirty="0"/>
              <a:t> 등록되어 있는 신선한</a:t>
            </a:r>
            <a:r>
              <a:rPr lang="en-US" altLang="ko-KR" dirty="0"/>
              <a:t>(</a:t>
            </a:r>
            <a:r>
              <a:rPr lang="ko-KR" altLang="en-US" dirty="0"/>
              <a:t>혹은 맛있는</a:t>
            </a:r>
            <a:r>
              <a:rPr lang="en-US" altLang="ko-KR" dirty="0"/>
              <a:t>) </a:t>
            </a:r>
            <a:r>
              <a:rPr lang="ko-KR" altLang="en-US" dirty="0"/>
              <a:t>식자재의 특징을 사용자가 찍은 사진 속의 원재료와 비교</a:t>
            </a:r>
            <a:r>
              <a:rPr lang="en-US" altLang="ko-KR" dirty="0"/>
              <a:t>. </a:t>
            </a:r>
            <a:r>
              <a:rPr lang="ko-KR" altLang="en-US" dirty="0"/>
              <a:t>얼마만큼 일치하는지 </a:t>
            </a:r>
            <a:r>
              <a:rPr lang="en-US" altLang="ko-KR" dirty="0"/>
              <a:t>%</a:t>
            </a:r>
            <a:r>
              <a:rPr lang="ko-KR" altLang="en-US" dirty="0"/>
              <a:t>로 말해 준다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↓</a:t>
            </a:r>
          </a:p>
          <a:p>
            <a:endParaRPr lang="en-US" altLang="ko-KR" dirty="0"/>
          </a:p>
          <a:p>
            <a:r>
              <a:rPr lang="ko-KR" altLang="en-US" dirty="0"/>
              <a:t>사용자는 이 </a:t>
            </a:r>
            <a:r>
              <a:rPr lang="en-US" altLang="ko-KR" dirty="0"/>
              <a:t>%</a:t>
            </a:r>
            <a:r>
              <a:rPr lang="ko-KR" altLang="en-US" dirty="0"/>
              <a:t>를 가지고 더 신선하고</a:t>
            </a:r>
            <a:r>
              <a:rPr lang="en-US" altLang="ko-KR" dirty="0"/>
              <a:t>, </a:t>
            </a:r>
            <a:r>
              <a:rPr lang="ko-KR" altLang="en-US" dirty="0"/>
              <a:t>더</a:t>
            </a:r>
            <a:r>
              <a:rPr lang="en-US" altLang="ko-KR" dirty="0"/>
              <a:t> </a:t>
            </a:r>
            <a:r>
              <a:rPr lang="ko-KR" altLang="en-US" dirty="0"/>
              <a:t>맛있는 식자재를 고를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621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168AE-F6FB-B440-EC5C-5C5590D14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0209" y="416685"/>
            <a:ext cx="12747009" cy="2387600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제발 </a:t>
            </a:r>
            <a:r>
              <a:rPr lang="en-US" altLang="ko-KR" sz="4800" dirty="0"/>
              <a:t>Ver 1: </a:t>
            </a:r>
            <a:r>
              <a:rPr lang="ko-KR" altLang="en-US" sz="4800" dirty="0"/>
              <a:t>전국의 화장실을 찾아서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50740A-1562-4A6D-7046-1E3B77C71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7653"/>
            <a:ext cx="9144000" cy="478643"/>
          </a:xfrm>
        </p:spPr>
        <p:txBody>
          <a:bodyPr>
            <a:normAutofit/>
          </a:bodyPr>
          <a:lstStyle/>
          <a:p>
            <a:r>
              <a:rPr lang="ko-KR" altLang="en-US" dirty="0"/>
              <a:t>급할 땐 외치지 말고 찾으세요</a:t>
            </a:r>
            <a:r>
              <a:rPr lang="en-US" altLang="ko-KR" dirty="0"/>
              <a:t>, </a:t>
            </a:r>
            <a:r>
              <a:rPr lang="ko-KR" altLang="en-US" dirty="0"/>
              <a:t>제발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D4488A6-78EB-EFF5-71DD-36586E61D499}"/>
              </a:ext>
            </a:extLst>
          </p:cNvPr>
          <p:cNvSpPr txBox="1">
            <a:spLocks/>
          </p:cNvSpPr>
          <p:nvPr/>
        </p:nvSpPr>
        <p:spPr>
          <a:xfrm>
            <a:off x="0" y="925841"/>
            <a:ext cx="12346675" cy="2822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제발 </a:t>
            </a:r>
            <a:r>
              <a:rPr lang="en-US" altLang="ko-KR" sz="4800" dirty="0"/>
              <a:t>Ver 2: </a:t>
            </a:r>
            <a:r>
              <a:rPr lang="ko-KR" altLang="en-US" sz="4800" dirty="0"/>
              <a:t>전국의 쓰레기통을 찾아서</a:t>
            </a:r>
          </a:p>
        </p:txBody>
      </p:sp>
    </p:spTree>
    <p:extLst>
      <p:ext uri="{BB962C8B-B14F-4D97-AF65-F5344CB8AC3E}">
        <p14:creationId xmlns:p14="http://schemas.microsoft.com/office/powerpoint/2010/main" val="14732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D8282-3BCB-D5C7-5654-19E732B1E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188" y="17437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여긴 어디</a:t>
            </a:r>
            <a:r>
              <a:rPr lang="en-US" altLang="ko-KR" dirty="0"/>
              <a:t>. </a:t>
            </a:r>
            <a:r>
              <a:rPr lang="ko-KR" altLang="en-US" dirty="0"/>
              <a:t>나는 누구</a:t>
            </a:r>
            <a:r>
              <a:rPr lang="en-US" altLang="ko-KR" dirty="0"/>
              <a:t>? </a:t>
            </a:r>
            <a:r>
              <a:rPr lang="ko-KR" altLang="en-US" dirty="0"/>
              <a:t>지금 여행 왔는데</a:t>
            </a:r>
            <a:r>
              <a:rPr lang="en-US" altLang="ko-KR" dirty="0"/>
              <a:t>, </a:t>
            </a:r>
            <a:r>
              <a:rPr lang="ko-KR" altLang="en-US" dirty="0"/>
              <a:t>가까운 데 중에 화장실이 있을 만한 곳이 어딘지 잘 모르겠어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나 급한데</a:t>
            </a:r>
            <a:r>
              <a:rPr lang="en-US" altLang="ko-KR" dirty="0"/>
              <a:t>, </a:t>
            </a:r>
            <a:r>
              <a:rPr lang="ko-KR" altLang="en-US" dirty="0"/>
              <a:t>여러분 나 급해요</a:t>
            </a:r>
            <a:r>
              <a:rPr lang="en-US" altLang="ko-KR" dirty="0"/>
              <a:t>, </a:t>
            </a:r>
            <a:r>
              <a:rPr lang="ko-KR" altLang="en-US" dirty="0"/>
              <a:t>화장실 어디예요</a:t>
            </a:r>
            <a:r>
              <a:rPr lang="en-US" altLang="ko-KR" dirty="0"/>
              <a:t>, </a:t>
            </a:r>
            <a:r>
              <a:rPr lang="ko-KR" altLang="en-US" dirty="0"/>
              <a:t>여기 사람이 죽어가요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ko-KR" altLang="en-US" dirty="0"/>
              <a:t>그래서 나는 언제까지 이 커피잔을 손에 들고 걸어야만 하는 걸까</a:t>
            </a:r>
            <a:r>
              <a:rPr lang="en-US" altLang="ko-KR" dirty="0"/>
              <a:t>? </a:t>
            </a:r>
            <a:r>
              <a:rPr lang="ko-KR" altLang="en-US" dirty="0"/>
              <a:t>지겹다</a:t>
            </a:r>
            <a:r>
              <a:rPr lang="en-US" altLang="ko-KR" dirty="0"/>
              <a:t>, </a:t>
            </a:r>
            <a:r>
              <a:rPr lang="ko-KR" altLang="en-US" dirty="0"/>
              <a:t>지겨워</a:t>
            </a:r>
            <a:r>
              <a:rPr lang="en-US" altLang="ko-KR" dirty="0"/>
              <a:t>! </a:t>
            </a:r>
            <a:r>
              <a:rPr lang="ko-KR" altLang="en-US" dirty="0"/>
              <a:t>이 놈의 쓰레기통 찾기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F105DC6-4DFE-4AC7-F711-89132E91409E}"/>
              </a:ext>
            </a:extLst>
          </p:cNvPr>
          <p:cNvSpPr txBox="1">
            <a:spLocks/>
          </p:cNvSpPr>
          <p:nvPr/>
        </p:nvSpPr>
        <p:spPr>
          <a:xfrm>
            <a:off x="403357" y="274034"/>
            <a:ext cx="10064476" cy="977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제발</a:t>
            </a:r>
            <a:r>
              <a:rPr lang="en-US" altLang="ko-KR" dirty="0"/>
              <a:t>: </a:t>
            </a:r>
            <a:r>
              <a:rPr lang="ko-KR" altLang="en-US" dirty="0"/>
              <a:t>전국의 화장실</a:t>
            </a:r>
            <a:r>
              <a:rPr lang="en-US" altLang="ko-KR" dirty="0"/>
              <a:t>/</a:t>
            </a:r>
            <a:r>
              <a:rPr lang="ko-KR" altLang="en-US" dirty="0"/>
              <a:t>쓰레기통을 찾아서</a:t>
            </a:r>
          </a:p>
        </p:txBody>
      </p:sp>
    </p:spTree>
    <p:extLst>
      <p:ext uri="{BB962C8B-B14F-4D97-AF65-F5344CB8AC3E}">
        <p14:creationId xmlns:p14="http://schemas.microsoft.com/office/powerpoint/2010/main" val="236664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07C740-B5FB-026F-A885-6FD7C308A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35" y="1637732"/>
            <a:ext cx="10515600" cy="4544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b="1" dirty="0" err="1"/>
              <a:t>제발</a:t>
            </a:r>
            <a:r>
              <a:rPr lang="ko-KR" altLang="en-US" dirty="0" err="1"/>
              <a:t>은</a:t>
            </a:r>
            <a:r>
              <a:rPr lang="ko-KR" altLang="en-US" dirty="0"/>
              <a:t> 나와 가장 가까운 화장실</a:t>
            </a:r>
            <a:r>
              <a:rPr lang="en-US" altLang="ko-KR" dirty="0"/>
              <a:t>, </a:t>
            </a:r>
            <a:r>
              <a:rPr lang="ko-KR" altLang="en-US" dirty="0"/>
              <a:t>쓰레기통 위치를 가르쳐주는 지도 애플리케이션입니다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대한민국 전국에 화장실을 가지고 있는 모든 건물 표시</a:t>
            </a:r>
            <a:endParaRPr lang="en-US" altLang="ko-KR" dirty="0"/>
          </a:p>
          <a:p>
            <a:r>
              <a:rPr lang="ko-KR" altLang="en-US" dirty="0"/>
              <a:t>대한민국 전국에 쓰레기통 위치 표시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GPS</a:t>
            </a:r>
            <a:r>
              <a:rPr lang="ko-KR" altLang="en-US" dirty="0"/>
              <a:t>를 통해 사용자와 가장 가까운 화장실</a:t>
            </a:r>
            <a:r>
              <a:rPr lang="en-US" altLang="ko-KR" dirty="0"/>
              <a:t>/</a:t>
            </a:r>
            <a:r>
              <a:rPr lang="ko-KR" altLang="en-US" dirty="0"/>
              <a:t>쓰레기통을 알려줍니다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쓰레기통 한번 찾기 힘든 대한민국</a:t>
            </a:r>
            <a:r>
              <a:rPr lang="en-US" altLang="ko-KR" dirty="0"/>
              <a:t>… </a:t>
            </a:r>
            <a:r>
              <a:rPr lang="ko-KR" altLang="en-US" dirty="0"/>
              <a:t>이제 </a:t>
            </a:r>
            <a:r>
              <a:rPr lang="ko-KR" altLang="en-US" dirty="0" err="1"/>
              <a:t>어딜</a:t>
            </a:r>
            <a:r>
              <a:rPr lang="ko-KR" altLang="en-US" dirty="0"/>
              <a:t> 가든 안심하세요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제발</a:t>
            </a:r>
            <a:r>
              <a:rPr lang="en-US" altLang="ko-KR" dirty="0"/>
              <a:t>“ </a:t>
            </a:r>
            <a:r>
              <a:rPr lang="ko-KR" altLang="en-US" dirty="0"/>
              <a:t>앱을 설치하면</a:t>
            </a:r>
            <a:r>
              <a:rPr lang="en-US" altLang="ko-KR" dirty="0"/>
              <a:t>, </a:t>
            </a:r>
            <a:r>
              <a:rPr lang="ko-KR" altLang="en-US" dirty="0"/>
              <a:t>제발</a:t>
            </a:r>
            <a:r>
              <a:rPr lang="en-US" altLang="ko-KR" dirty="0"/>
              <a:t>!</a:t>
            </a:r>
            <a:r>
              <a:rPr lang="ko-KR" altLang="en-US" dirty="0"/>
              <a:t>을 외치지 않아도 된답니다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56235BB-D0A0-BA73-78FE-531301ECB13E}"/>
              </a:ext>
            </a:extLst>
          </p:cNvPr>
          <p:cNvSpPr txBox="1">
            <a:spLocks/>
          </p:cNvSpPr>
          <p:nvPr/>
        </p:nvSpPr>
        <p:spPr>
          <a:xfrm>
            <a:off x="539835" y="336801"/>
            <a:ext cx="10064476" cy="977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제발</a:t>
            </a:r>
            <a:r>
              <a:rPr lang="en-US" altLang="ko-KR" dirty="0"/>
              <a:t>: </a:t>
            </a:r>
            <a:r>
              <a:rPr lang="ko-KR" altLang="en-US" dirty="0"/>
              <a:t>전국의 화장실</a:t>
            </a:r>
            <a:r>
              <a:rPr lang="en-US" altLang="ko-KR" dirty="0"/>
              <a:t>/</a:t>
            </a:r>
            <a:r>
              <a:rPr lang="ko-KR" altLang="en-US" dirty="0"/>
              <a:t>쓰레기통을 찾아서</a:t>
            </a:r>
          </a:p>
        </p:txBody>
      </p:sp>
    </p:spTree>
    <p:extLst>
      <p:ext uri="{BB962C8B-B14F-4D97-AF65-F5344CB8AC3E}">
        <p14:creationId xmlns:p14="http://schemas.microsoft.com/office/powerpoint/2010/main" val="62346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355851-1A13-00C2-9774-55177FD0DC1D}"/>
              </a:ext>
            </a:extLst>
          </p:cNvPr>
          <p:cNvSpPr txBox="1"/>
          <p:nvPr/>
        </p:nvSpPr>
        <p:spPr>
          <a:xfrm>
            <a:off x="583224" y="1487294"/>
            <a:ext cx="603738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/>
              <a:t>CSR (Corporal Social Responsibility </a:t>
            </a:r>
            <a:r>
              <a:rPr lang="ko-KR" altLang="en-US" b="1" u="sng" dirty="0"/>
              <a:t>기업의 사회적 책임</a:t>
            </a:r>
            <a:r>
              <a:rPr lang="en-US" altLang="ko-KR" b="1" u="sng" dirty="0"/>
              <a:t>)</a:t>
            </a:r>
          </a:p>
          <a:p>
            <a:endParaRPr lang="en-US" altLang="ko-KR" b="1" u="sng" dirty="0"/>
          </a:p>
          <a:p>
            <a:r>
              <a:rPr lang="ko-KR" altLang="en-US" b="1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  <a:t>제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  <a:t>1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  <a:t>단계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  <a:t>. 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  <a:t>경제적인 책임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  <a:t>: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  <a:t>이윤 극대화와 고용 창출 등의 책임</a:t>
            </a:r>
            <a:endParaRPr lang="en-US" altLang="ko-KR" b="0" i="0" dirty="0">
              <a:solidFill>
                <a:srgbClr val="222222"/>
              </a:solidFill>
              <a:effectLst/>
              <a:latin typeface="Noto Sans" panose="020B0502040204020203" pitchFamily="34" charset="0"/>
            </a:endParaRPr>
          </a:p>
          <a:p>
            <a:r>
              <a:rPr lang="ko-KR" altLang="en-US" b="1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  <a:t>제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  <a:t>2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  <a:t>단계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  <a:t>. 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  <a:t>법적인 책임</a:t>
            </a:r>
            <a:r>
              <a:rPr lang="en-US" altLang="ko-KR" dirty="0">
                <a:solidFill>
                  <a:srgbClr val="222222"/>
                </a:solidFill>
                <a:latin typeface="Noto Sans" panose="020B0502040204020203" pitchFamily="34" charset="0"/>
              </a:rPr>
              <a:t>: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  <a:t>회계의 투명성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  <a:t>성실한 세금 납부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  <a:t>소비자의 권익 보호 등의 책임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  <a:t>.</a:t>
            </a:r>
          </a:p>
          <a:p>
            <a:r>
              <a:rPr lang="ko-KR" altLang="en-US" b="1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  <a:t>제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  <a:t>3</a:t>
            </a:r>
            <a:r>
              <a:rPr lang="ko-KR" altLang="en-US" b="1" dirty="0">
                <a:solidFill>
                  <a:srgbClr val="222222"/>
                </a:solidFill>
                <a:latin typeface="Noto Sans" panose="020B0502040204020203" pitchFamily="34" charset="0"/>
              </a:rPr>
              <a:t>단계</a:t>
            </a:r>
            <a:r>
              <a:rPr lang="en-US" altLang="ko-KR" b="1" dirty="0">
                <a:solidFill>
                  <a:srgbClr val="222222"/>
                </a:solidFill>
                <a:latin typeface="Noto Sans" panose="020B0502040204020203" pitchFamily="34" charset="0"/>
              </a:rPr>
              <a:t>. 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  <a:t>윤리적인 책임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  <a:t>: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  <a:t>환경ㆍ윤리경영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  <a:t>제품 안전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  <a:t>,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  <a:t>여성ㆍ현지인ㆍ소수인종에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  <a:t> 대한 공정한 대우 등의 </a:t>
            </a:r>
            <a:r>
              <a:rPr lang="ko-KR" altLang="en-US" dirty="0">
                <a:solidFill>
                  <a:srgbClr val="222222"/>
                </a:solidFill>
                <a:latin typeface="Noto Sans" panose="020B0502040204020203" pitchFamily="34" charset="0"/>
              </a:rPr>
              <a:t>책임</a:t>
            </a:r>
            <a:endParaRPr lang="en-US" altLang="ko-KR" dirty="0">
              <a:solidFill>
                <a:srgbClr val="222222"/>
              </a:solidFill>
              <a:latin typeface="Noto Sans" panose="020B0502040204020203" pitchFamily="34" charset="0"/>
            </a:endParaRPr>
          </a:p>
          <a:p>
            <a:r>
              <a:rPr lang="ko-KR" altLang="en-US" b="1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  <a:t>제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  <a:t>4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  <a:t>단계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  <a:t>. 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  <a:t>자선적인 책임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  <a:t>: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  <a:t>사회공헌 활동 또는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  <a:t>자선ㆍ교육ㆍ문화ㆍ체육활동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  <a:t> 등에 대한 기업의 지원</a:t>
            </a:r>
            <a:endParaRPr lang="en-US" altLang="ko-KR" b="0" i="0" dirty="0">
              <a:solidFill>
                <a:srgbClr val="222222"/>
              </a:solidFill>
              <a:effectLst/>
              <a:latin typeface="Noto Sans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222222"/>
              </a:solidFill>
              <a:latin typeface="Noto Sans" panose="020B0502040204020203" pitchFamily="34" charset="0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Noto Sans" panose="020B0502040204020203" pitchFamily="34" charset="0"/>
              </a:rPr>
              <a:t>출처</a:t>
            </a:r>
            <a:r>
              <a:rPr lang="en-US" altLang="ko-KR" dirty="0">
                <a:solidFill>
                  <a:srgbClr val="222222"/>
                </a:solidFill>
                <a:latin typeface="Noto Sans" panose="020B0502040204020203" pitchFamily="34" charset="0"/>
              </a:rPr>
              <a:t>: </a:t>
            </a:r>
            <a:r>
              <a:rPr lang="ko-KR" altLang="en-US" dirty="0"/>
              <a:t>기획재정부의 시사경제용어 사전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https://www.moef.go.kr/sisa/dictionary/detail?idx=65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왜 많은 대기업들이 점점 </a:t>
            </a:r>
            <a:r>
              <a:rPr lang="en-US" altLang="ko-KR" dirty="0"/>
              <a:t>CSR </a:t>
            </a:r>
            <a:r>
              <a:rPr lang="ko-KR" altLang="en-US" dirty="0"/>
              <a:t>경영을 중시할까</a:t>
            </a:r>
            <a:r>
              <a:rPr lang="en-US" altLang="ko-KR" dirty="0"/>
              <a:t>…?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1AE9D3F-47D6-7AEC-5D77-E3A35B6EC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599" y="1372239"/>
            <a:ext cx="4106009" cy="5310203"/>
          </a:xfrm>
          <a:prstGeom prst="rect">
            <a:avLst/>
          </a:prstGeom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178BA12F-4E05-D8B1-50C0-DC287C7B7053}"/>
              </a:ext>
            </a:extLst>
          </p:cNvPr>
          <p:cNvSpPr txBox="1">
            <a:spLocks/>
          </p:cNvSpPr>
          <p:nvPr/>
        </p:nvSpPr>
        <p:spPr>
          <a:xfrm>
            <a:off x="430652" y="292393"/>
            <a:ext cx="9144000" cy="977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쇼핑몰 </a:t>
            </a:r>
            <a:r>
              <a:rPr lang="ko-KR" altLang="en-US" dirty="0" err="1"/>
              <a:t>발류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가치를 사다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D78CE7-B775-A322-69CD-036F01A7F8E3}"/>
              </a:ext>
            </a:extLst>
          </p:cNvPr>
          <p:cNvSpPr/>
          <p:nvPr/>
        </p:nvSpPr>
        <p:spPr>
          <a:xfrm>
            <a:off x="7156938" y="2057400"/>
            <a:ext cx="1230924" cy="15826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170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168AE-F6FB-B440-EC5C-5C5590D14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962" y="1043888"/>
            <a:ext cx="10827225" cy="2387600"/>
          </a:xfrm>
        </p:spPr>
        <p:txBody>
          <a:bodyPr/>
          <a:lstStyle/>
          <a:p>
            <a:r>
              <a:rPr lang="ko-KR" altLang="en-US" dirty="0"/>
              <a:t>챙김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ko-KR" altLang="en-US" dirty="0" err="1"/>
              <a:t>드셨나요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50740A-1562-4A6D-7046-1E3B77C71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9574" y="3634640"/>
            <a:ext cx="9144000" cy="478643"/>
          </a:xfrm>
        </p:spPr>
        <p:txBody>
          <a:bodyPr/>
          <a:lstStyle/>
          <a:p>
            <a:r>
              <a:rPr lang="ko-KR" altLang="en-US" dirty="0"/>
              <a:t>똑똑한 약 챙김이</a:t>
            </a:r>
          </a:p>
        </p:txBody>
      </p:sp>
    </p:spTree>
    <p:extLst>
      <p:ext uri="{BB962C8B-B14F-4D97-AF65-F5344CB8AC3E}">
        <p14:creationId xmlns:p14="http://schemas.microsoft.com/office/powerpoint/2010/main" val="2696161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014EBFB-53B1-7D4E-4403-5630BB6771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챙김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ko-KR" altLang="en-US" dirty="0" err="1"/>
              <a:t>드셨나요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CB2F7-2823-2501-2284-2D78B3773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1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그래서 내가 약을 먹었더라</a:t>
            </a:r>
            <a:r>
              <a:rPr lang="en-US" altLang="ko-KR" dirty="0"/>
              <a:t>, </a:t>
            </a:r>
            <a:r>
              <a:rPr lang="ko-KR" altLang="en-US" dirty="0"/>
              <a:t>안 먹었더라</a:t>
            </a:r>
            <a:r>
              <a:rPr lang="en-US" altLang="ko-KR" dirty="0"/>
              <a:t>…?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알람 맞춰 놓았기는 했는데</a:t>
            </a:r>
            <a:r>
              <a:rPr lang="en-US" altLang="ko-KR" dirty="0"/>
              <a:t>, </a:t>
            </a:r>
            <a:r>
              <a:rPr lang="ko-KR" altLang="en-US" dirty="0"/>
              <a:t>그래서 알람이 울린 것까지는 기억 나는데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그래서 내가 약을 먹었는지 안 먹었는지 기억이 </a:t>
            </a:r>
            <a:r>
              <a:rPr lang="ko-KR" altLang="en-US" dirty="0" err="1"/>
              <a:t>나지를</a:t>
            </a:r>
            <a:r>
              <a:rPr lang="ko-KR" altLang="en-US" dirty="0"/>
              <a:t> 않아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그렇다고 약을 또 먹기도 그렇고</a:t>
            </a:r>
            <a:r>
              <a:rPr lang="en-US" altLang="ko-KR" dirty="0"/>
              <a:t>, </a:t>
            </a:r>
            <a:r>
              <a:rPr lang="ko-KR" altLang="en-US" dirty="0"/>
              <a:t>안 먹기도 그렇고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4994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45C3800-D3F0-63B0-97DE-9D7D5182C8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8075" y="2186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챙김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ko-KR" altLang="en-US" dirty="0" err="1"/>
              <a:t>드셨나요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0BC7F-0C5A-8C0F-DA5A-D139654FB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506"/>
            <a:ext cx="10515600" cy="1067700"/>
          </a:xfrm>
        </p:spPr>
        <p:txBody>
          <a:bodyPr/>
          <a:lstStyle/>
          <a:p>
            <a:r>
              <a:rPr lang="ko-KR" altLang="en-US" b="1" dirty="0"/>
              <a:t>챙김</a:t>
            </a:r>
            <a:r>
              <a:rPr lang="ko-KR" altLang="en-US" dirty="0"/>
              <a:t>은 사용자의 약 복용을 챙겨주고</a:t>
            </a:r>
            <a:r>
              <a:rPr lang="en-US" altLang="ko-KR" dirty="0"/>
              <a:t>, </a:t>
            </a:r>
            <a:r>
              <a:rPr lang="ko-KR" altLang="en-US" dirty="0"/>
              <a:t>복용 시간을 기록해주는 애플리케이션입니다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2B122D-1B09-98F2-B74A-7CA151D1E56C}"/>
              </a:ext>
            </a:extLst>
          </p:cNvPr>
          <p:cNvSpPr txBox="1"/>
          <p:nvPr/>
        </p:nvSpPr>
        <p:spPr>
          <a:xfrm>
            <a:off x="589129" y="2392041"/>
            <a:ext cx="58219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 알람 등록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약 이름</a:t>
            </a:r>
            <a:endParaRPr lang="en-US" altLang="ko-KR" dirty="0"/>
          </a:p>
          <a:p>
            <a:r>
              <a:rPr lang="ko-KR" altLang="en-US" dirty="0"/>
              <a:t>복용 간격</a:t>
            </a:r>
            <a:endParaRPr lang="en-US" altLang="ko-KR" dirty="0"/>
          </a:p>
          <a:p>
            <a:r>
              <a:rPr lang="ko-KR" altLang="en-US" dirty="0"/>
              <a:t>복용 횟수</a:t>
            </a:r>
            <a:endParaRPr lang="en-US" altLang="ko-KR" dirty="0"/>
          </a:p>
          <a:p>
            <a:r>
              <a:rPr lang="ko-KR" altLang="en-US" dirty="0"/>
              <a:t>식후</a:t>
            </a:r>
            <a:r>
              <a:rPr lang="en-US" altLang="ko-KR" dirty="0"/>
              <a:t>/</a:t>
            </a:r>
            <a:r>
              <a:rPr lang="ko-KR" altLang="en-US" dirty="0"/>
              <a:t>식전</a:t>
            </a:r>
            <a:r>
              <a:rPr lang="en-US" altLang="ko-KR" dirty="0"/>
              <a:t>/</a:t>
            </a:r>
            <a:r>
              <a:rPr lang="ko-KR" altLang="en-US" dirty="0"/>
              <a:t>무관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↓</a:t>
            </a:r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직접 시간 설정</a:t>
            </a:r>
            <a:r>
              <a:rPr lang="en-US" altLang="ko-KR" dirty="0"/>
              <a:t>: </a:t>
            </a:r>
            <a:r>
              <a:rPr lang="ko-KR" altLang="en-US" dirty="0"/>
              <a:t>약 복용 횟수가 </a:t>
            </a:r>
            <a:r>
              <a:rPr lang="en-US" altLang="ko-KR" dirty="0"/>
              <a:t>3</a:t>
            </a:r>
            <a:r>
              <a:rPr lang="ko-KR" altLang="en-US" dirty="0"/>
              <a:t>회라면 시간 </a:t>
            </a:r>
            <a:r>
              <a:rPr lang="en-US" altLang="ko-KR" dirty="0"/>
              <a:t>3</a:t>
            </a:r>
            <a:r>
              <a:rPr lang="ko-KR" altLang="en-US" dirty="0"/>
              <a:t>개 설정</a:t>
            </a:r>
            <a:r>
              <a:rPr lang="en-US" altLang="ko-KR" dirty="0"/>
              <a:t>,</a:t>
            </a:r>
            <a:r>
              <a:rPr lang="ko-KR" altLang="en-US" dirty="0"/>
              <a:t> 사용자가 정한 시간에 알람이 울리도록 하고 사용자는 복용 후 알람의 버튼을 누르면 복용했다고 체크됨</a:t>
            </a:r>
            <a:r>
              <a:rPr lang="en-US" altLang="ko-KR" dirty="0"/>
              <a:t>.</a:t>
            </a:r>
            <a:r>
              <a:rPr lang="ko-KR" altLang="en-US" dirty="0"/>
              <a:t> 복용</a:t>
            </a:r>
            <a:r>
              <a:rPr lang="en-US" altLang="ko-KR" dirty="0"/>
              <a:t>/</a:t>
            </a:r>
            <a:r>
              <a:rPr lang="ko-KR" altLang="en-US" dirty="0"/>
              <a:t>복용 안 함 선택 가능</a:t>
            </a:r>
            <a:r>
              <a:rPr lang="en-US" altLang="ko-KR" dirty="0"/>
              <a:t>. </a:t>
            </a:r>
          </a:p>
          <a:p>
            <a:pPr marL="342900" indent="-342900">
              <a:buAutoNum type="arabicParenR"/>
            </a:pPr>
            <a:r>
              <a:rPr lang="ko-KR" altLang="en-US" dirty="0"/>
              <a:t>일어난 시간을 기준으로 설정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시간 간격으로 </a:t>
            </a:r>
            <a:r>
              <a:rPr lang="en-US" altLang="ko-KR" dirty="0"/>
              <a:t>x</a:t>
            </a:r>
            <a:r>
              <a:rPr lang="ko-KR" altLang="en-US" dirty="0"/>
              <a:t>번 알람 울리기 </a:t>
            </a:r>
            <a:r>
              <a:rPr lang="en-US" altLang="ko-KR" dirty="0"/>
              <a:t>– </a:t>
            </a:r>
            <a:r>
              <a:rPr lang="ko-KR" altLang="en-US" dirty="0"/>
              <a:t>복용 후 알람의 버튼을 누르면 복용했다고 체크됨</a:t>
            </a:r>
            <a:r>
              <a:rPr lang="en-US" altLang="ko-KR" dirty="0"/>
              <a:t>. (</a:t>
            </a:r>
            <a:r>
              <a:rPr lang="ko-KR" altLang="en-US" dirty="0"/>
              <a:t>구글 </a:t>
            </a:r>
            <a:r>
              <a:rPr lang="ko-KR" altLang="en-US" dirty="0" err="1"/>
              <a:t>핼스의</a:t>
            </a:r>
            <a:r>
              <a:rPr lang="ko-KR" altLang="en-US" dirty="0"/>
              <a:t> 기상 시간 알아차리기</a:t>
            </a:r>
            <a:r>
              <a:rPr lang="en-US" altLang="ko-KR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F19EFD-2561-0503-5D51-66023FA43F57}"/>
              </a:ext>
            </a:extLst>
          </p:cNvPr>
          <p:cNvSpPr txBox="1"/>
          <p:nvPr/>
        </p:nvSpPr>
        <p:spPr>
          <a:xfrm>
            <a:off x="7003576" y="2392041"/>
            <a:ext cx="4599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마지막 복용 알람에는 체크만 할 수 있는 게 아니라</a:t>
            </a:r>
            <a:r>
              <a:rPr lang="en-US" altLang="ko-KR" dirty="0"/>
              <a:t>, </a:t>
            </a:r>
            <a:r>
              <a:rPr lang="ko-KR" altLang="en-US" dirty="0"/>
              <a:t>간단히 증상도 기록할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일</a:t>
            </a:r>
            <a:r>
              <a:rPr lang="en-US" altLang="ko-KR" dirty="0"/>
              <a:t>/</a:t>
            </a:r>
            <a:r>
              <a:rPr lang="ko-KR" altLang="en-US" dirty="0"/>
              <a:t>주</a:t>
            </a:r>
            <a:r>
              <a:rPr lang="en-US" altLang="ko-KR" dirty="0"/>
              <a:t>/</a:t>
            </a:r>
            <a:r>
              <a:rPr lang="ko-KR" altLang="en-US" dirty="0"/>
              <a:t>월 별로 복용 여부 </a:t>
            </a:r>
            <a:r>
              <a:rPr lang="en-US" altLang="ko-KR" dirty="0"/>
              <a:t>(</a:t>
            </a:r>
            <a:r>
              <a:rPr lang="ko-KR" altLang="en-US" dirty="0"/>
              <a:t>횟수</a:t>
            </a:r>
            <a:r>
              <a:rPr lang="en-US" altLang="ko-KR" dirty="0"/>
              <a:t>)</a:t>
            </a:r>
            <a:r>
              <a:rPr lang="ko-KR" altLang="en-US" dirty="0"/>
              <a:t>와 증상 추세 기록 보기</a:t>
            </a:r>
          </a:p>
        </p:txBody>
      </p:sp>
    </p:spTree>
    <p:extLst>
      <p:ext uri="{BB962C8B-B14F-4D97-AF65-F5344CB8AC3E}">
        <p14:creationId xmlns:p14="http://schemas.microsoft.com/office/powerpoint/2010/main" val="162938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4268D64-1DDD-076E-FB3E-F5EAD5204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52" y="1416375"/>
            <a:ext cx="5816612" cy="50731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90BC6F-D7E9-D4BA-AAB0-988927A9F559}"/>
              </a:ext>
            </a:extLst>
          </p:cNvPr>
          <p:cNvSpPr txBox="1"/>
          <p:nvPr/>
        </p:nvSpPr>
        <p:spPr>
          <a:xfrm>
            <a:off x="455186" y="6304844"/>
            <a:ext cx="8758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https://www.busaneconomy.com/news/articleView.html?idxno=291505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F67BBC-0B59-06AE-DAA2-420B3DF01E85}"/>
              </a:ext>
            </a:extLst>
          </p:cNvPr>
          <p:cNvSpPr txBox="1"/>
          <p:nvPr/>
        </p:nvSpPr>
        <p:spPr>
          <a:xfrm>
            <a:off x="8475260" y="1305341"/>
            <a:ext cx="28351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“ </a:t>
            </a:r>
            <a:r>
              <a:rPr lang="ko-KR" altLang="en-US" sz="3600" b="1" dirty="0"/>
              <a:t>가치 소비</a:t>
            </a:r>
            <a:r>
              <a:rPr lang="en-US" altLang="ko-KR" sz="3600" b="1" dirty="0"/>
              <a:t>“</a:t>
            </a:r>
          </a:p>
          <a:p>
            <a:r>
              <a:rPr lang="en-US" altLang="ko-KR" sz="3600" b="1" dirty="0"/>
              <a:t> </a:t>
            </a:r>
          </a:p>
          <a:p>
            <a:r>
              <a:rPr lang="ko-KR" altLang="en-US" dirty="0"/>
              <a:t>기업의 사회적 책임을 중시하는 </a:t>
            </a:r>
            <a:r>
              <a:rPr lang="en-US" altLang="ko-KR" dirty="0"/>
              <a:t>MZ</a:t>
            </a:r>
            <a:r>
              <a:rPr lang="ko-KR" altLang="en-US" dirty="0"/>
              <a:t>세대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이들은 더 이상 제품을 고를 때 제품 자체만을 고려하지는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제품을 만드는 기업이 어떤 기업인지</a:t>
            </a:r>
            <a:r>
              <a:rPr lang="en-US" altLang="ko-KR" dirty="0"/>
              <a:t>, </a:t>
            </a:r>
            <a:r>
              <a:rPr lang="ko-KR" altLang="en-US" dirty="0"/>
              <a:t>사회적 책임을 다하는지 알고 싶어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0492CD-D596-CB91-D190-C8B765FCED9B}"/>
              </a:ext>
            </a:extLst>
          </p:cNvPr>
          <p:cNvSpPr/>
          <p:nvPr/>
        </p:nvSpPr>
        <p:spPr>
          <a:xfrm>
            <a:off x="3648808" y="2180492"/>
            <a:ext cx="1565030" cy="21101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C49FF7-1A3D-64F2-8FFE-F7AB0AAC545F}"/>
              </a:ext>
            </a:extLst>
          </p:cNvPr>
          <p:cNvSpPr/>
          <p:nvPr/>
        </p:nvSpPr>
        <p:spPr>
          <a:xfrm>
            <a:off x="635976" y="3112475"/>
            <a:ext cx="3434861" cy="21101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99B67F-E4CF-1D54-5187-3D95857F9684}"/>
              </a:ext>
            </a:extLst>
          </p:cNvPr>
          <p:cNvSpPr/>
          <p:nvPr/>
        </p:nvSpPr>
        <p:spPr>
          <a:xfrm>
            <a:off x="3080238" y="3399356"/>
            <a:ext cx="3015762" cy="21101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D47AC2-F67D-3628-F116-5FE7B3F205A1}"/>
              </a:ext>
            </a:extLst>
          </p:cNvPr>
          <p:cNvSpPr/>
          <p:nvPr/>
        </p:nvSpPr>
        <p:spPr>
          <a:xfrm>
            <a:off x="599977" y="4354202"/>
            <a:ext cx="5695315" cy="1839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F6274BA-D87C-79C4-33CB-65690DEEEF5D}"/>
              </a:ext>
            </a:extLst>
          </p:cNvPr>
          <p:cNvSpPr txBox="1">
            <a:spLocks/>
          </p:cNvSpPr>
          <p:nvPr/>
        </p:nvSpPr>
        <p:spPr>
          <a:xfrm>
            <a:off x="430652" y="292393"/>
            <a:ext cx="9144000" cy="977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쇼핑몰 </a:t>
            </a:r>
            <a:r>
              <a:rPr lang="ko-KR" altLang="en-US" dirty="0" err="1"/>
              <a:t>발류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가치를 사다</a:t>
            </a:r>
          </a:p>
        </p:txBody>
      </p:sp>
    </p:spTree>
    <p:extLst>
      <p:ext uri="{BB962C8B-B14F-4D97-AF65-F5344CB8AC3E}">
        <p14:creationId xmlns:p14="http://schemas.microsoft.com/office/powerpoint/2010/main" val="14870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152182-C086-349E-D7E3-255B1D1C9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562" y="1403594"/>
            <a:ext cx="10515600" cy="1154968"/>
          </a:xfrm>
        </p:spPr>
        <p:txBody>
          <a:bodyPr>
            <a:normAutofit lnSpcReduction="10000"/>
          </a:bodyPr>
          <a:lstStyle/>
          <a:p>
            <a:r>
              <a:rPr lang="ko-KR" altLang="en-US" sz="1800" b="1" dirty="0" err="1"/>
              <a:t>발류</a:t>
            </a:r>
            <a:r>
              <a:rPr lang="ko-KR" altLang="en-US" sz="1800" dirty="0" err="1"/>
              <a:t>는</a:t>
            </a:r>
            <a:r>
              <a:rPr lang="ko-KR" altLang="en-US" sz="1800" dirty="0"/>
              <a:t> 기업의 사회적 책임을 다하는 </a:t>
            </a:r>
            <a:r>
              <a:rPr lang="ko-KR" altLang="en-US" sz="1800" dirty="0" err="1"/>
              <a:t>중소기업ㆍ농수산물</a:t>
            </a:r>
            <a:r>
              <a:rPr lang="ko-KR" altLang="en-US" sz="1800" dirty="0"/>
              <a:t> 생산자를 엄선한 쇼핑몰입니다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쇼핑몰 발류에서 기업은 자신의 제품이 얼마나 탁월한지는 물론</a:t>
            </a:r>
            <a:r>
              <a:rPr lang="en-US" altLang="ko-KR" sz="1800" dirty="0"/>
              <a:t>, </a:t>
            </a:r>
            <a:r>
              <a:rPr lang="ko-KR" altLang="en-US" sz="1800" dirty="0"/>
              <a:t>자기 기업이 어떻게</a:t>
            </a:r>
            <a:r>
              <a:rPr lang="en-US" altLang="ko-KR" sz="1800" dirty="0"/>
              <a:t>, </a:t>
            </a:r>
            <a:r>
              <a:rPr lang="ko-KR" altLang="en-US" sz="1800" dirty="0"/>
              <a:t>또 얼마나 착실하게 사회적 책임을 다하고 있는지를 정성스러운 글과 사진을 통해</a:t>
            </a:r>
            <a:r>
              <a:rPr lang="en-US" altLang="ko-KR" sz="1800" dirty="0"/>
              <a:t>, </a:t>
            </a:r>
            <a:r>
              <a:rPr lang="ko-KR" altLang="en-US" sz="1800" dirty="0"/>
              <a:t>동영상을 통해</a:t>
            </a:r>
            <a:r>
              <a:rPr lang="en-US" altLang="ko-KR" sz="1800" dirty="0"/>
              <a:t>, </a:t>
            </a:r>
            <a:r>
              <a:rPr lang="ko-KR" altLang="en-US" sz="1800" dirty="0"/>
              <a:t>또는 라이브 방송을 통해서 마음껏 어필할 수 있습니다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CE19E43-D203-8761-B3B2-0F4D52EBB803}"/>
              </a:ext>
            </a:extLst>
          </p:cNvPr>
          <p:cNvSpPr txBox="1">
            <a:spLocks/>
          </p:cNvSpPr>
          <p:nvPr/>
        </p:nvSpPr>
        <p:spPr>
          <a:xfrm>
            <a:off x="430652" y="292393"/>
            <a:ext cx="9144000" cy="977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쇼핑몰 </a:t>
            </a:r>
            <a:r>
              <a:rPr lang="ko-KR" altLang="en-US" dirty="0" err="1"/>
              <a:t>발류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가치를 사다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C4C91-4AD1-965A-A1BB-4712FEBE9D6A}"/>
              </a:ext>
            </a:extLst>
          </p:cNvPr>
          <p:cNvSpPr txBox="1"/>
          <p:nvPr/>
        </p:nvSpPr>
        <p:spPr>
          <a:xfrm>
            <a:off x="653562" y="2995399"/>
            <a:ext cx="451924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메인 페이지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발류에</a:t>
            </a:r>
            <a:r>
              <a:rPr lang="ko-KR" altLang="en-US" sz="1600" dirty="0"/>
              <a:t> 입점한 모든 기업의 전체 상품 리스트 </a:t>
            </a:r>
            <a:r>
              <a:rPr lang="en-US" altLang="ko-KR" sz="1600" dirty="0"/>
              <a:t>(</a:t>
            </a:r>
            <a:r>
              <a:rPr lang="ko-KR" altLang="en-US" sz="1600" dirty="0"/>
              <a:t>종류별</a:t>
            </a:r>
            <a:r>
              <a:rPr lang="en-US" altLang="ko-KR" sz="1600" dirty="0"/>
              <a:t>. </a:t>
            </a:r>
            <a:r>
              <a:rPr lang="ko-KR" altLang="en-US" sz="1600" dirty="0"/>
              <a:t>검색 가능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↓</a:t>
            </a:r>
          </a:p>
          <a:p>
            <a:r>
              <a:rPr lang="ko-KR" altLang="en-US" sz="1600" dirty="0"/>
              <a:t>상품 클릭</a:t>
            </a:r>
            <a:endParaRPr lang="en-US" altLang="ko-KR" sz="1600" dirty="0"/>
          </a:p>
          <a:p>
            <a:r>
              <a:rPr lang="en-US" altLang="ko-KR" sz="1600" dirty="0"/>
              <a:t>↓</a:t>
            </a:r>
          </a:p>
          <a:p>
            <a:r>
              <a:rPr lang="en-US" altLang="ko-KR" sz="1600" dirty="0"/>
              <a:t>5</a:t>
            </a:r>
            <a:r>
              <a:rPr lang="ko-KR" altLang="en-US" sz="1600" dirty="0"/>
              <a:t>개의 탭을 가진 페이지 등장</a:t>
            </a:r>
            <a:r>
              <a:rPr lang="en-US" altLang="ko-KR" sz="1600" dirty="0"/>
              <a:t>. (</a:t>
            </a:r>
            <a:r>
              <a:rPr lang="ko-KR" altLang="en-US" sz="1600" dirty="0"/>
              <a:t>손가락으로 넘기며 볼 수 있음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↓</a:t>
            </a:r>
          </a:p>
          <a:p>
            <a:r>
              <a:rPr lang="en-US" altLang="ko-KR" sz="1600" dirty="0"/>
              <a:t>1) </a:t>
            </a:r>
            <a:r>
              <a:rPr lang="ko-KR" altLang="en-US" sz="1600" dirty="0"/>
              <a:t>상품 상세 페이지</a:t>
            </a:r>
            <a:endParaRPr lang="en-US" altLang="ko-KR" sz="1600" dirty="0"/>
          </a:p>
          <a:p>
            <a:r>
              <a:rPr lang="en-US" altLang="ko-KR" sz="1600" dirty="0"/>
              <a:t>2) </a:t>
            </a:r>
            <a:r>
              <a:rPr lang="ko-KR" altLang="en-US" sz="1600" dirty="0"/>
              <a:t>기업의 글 마케팅 공간</a:t>
            </a:r>
            <a:endParaRPr lang="en-US" altLang="ko-KR" sz="1600" dirty="0"/>
          </a:p>
          <a:p>
            <a:r>
              <a:rPr lang="en-US" altLang="ko-KR" sz="1600" dirty="0"/>
              <a:t>3) </a:t>
            </a:r>
            <a:r>
              <a:rPr lang="ko-KR" altLang="en-US" sz="1600" dirty="0"/>
              <a:t>기업의 동영상 마케팅 공간</a:t>
            </a:r>
            <a:r>
              <a:rPr lang="en-US" altLang="ko-KR" sz="1600" dirty="0"/>
              <a:t>(</a:t>
            </a:r>
            <a:r>
              <a:rPr lang="ko-KR" altLang="en-US" sz="1600" dirty="0"/>
              <a:t>라이브 포함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4) </a:t>
            </a:r>
            <a:r>
              <a:rPr lang="ko-KR" altLang="en-US" sz="1600" dirty="0"/>
              <a:t>같은 회사의 다른 제품들 리스트</a:t>
            </a:r>
            <a:endParaRPr lang="en-US" altLang="ko-KR" sz="1600" dirty="0"/>
          </a:p>
          <a:p>
            <a:r>
              <a:rPr lang="en-US" altLang="ko-KR" sz="1600" dirty="0"/>
              <a:t>5) </a:t>
            </a:r>
            <a:r>
              <a:rPr lang="ko-KR" altLang="en-US" sz="1600" dirty="0"/>
              <a:t>소통 </a:t>
            </a:r>
            <a:r>
              <a:rPr lang="en-US" altLang="ko-KR" sz="1600" dirty="0"/>
              <a:t>(</a:t>
            </a:r>
            <a:r>
              <a:rPr lang="ko-KR" altLang="en-US" sz="1600" dirty="0"/>
              <a:t>후기</a:t>
            </a:r>
            <a:r>
              <a:rPr lang="en-US" altLang="ko-KR" sz="1600" dirty="0"/>
              <a:t>, Q&amp;A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06A94C-FF8B-FADE-01D6-5E2F30D78826}"/>
              </a:ext>
            </a:extLst>
          </p:cNvPr>
          <p:cNvSpPr txBox="1"/>
          <p:nvPr/>
        </p:nvSpPr>
        <p:spPr>
          <a:xfrm>
            <a:off x="5665702" y="2922817"/>
            <a:ext cx="640268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기업의 글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동영상 마케팅 콘텐츠 예시</a:t>
            </a:r>
            <a:endParaRPr lang="en-US" altLang="ko-KR" sz="1600" b="1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생산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유통 과정 소개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공개</a:t>
            </a:r>
            <a:r>
              <a:rPr lang="en-US" altLang="ko-KR" sz="1600" b="1" dirty="0"/>
              <a:t>) – </a:t>
            </a:r>
            <a:r>
              <a:rPr lang="ko-KR" altLang="en-US" sz="1600" b="1" dirty="0"/>
              <a:t>청결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정직 강조</a:t>
            </a:r>
            <a:endParaRPr lang="en-US" altLang="ko-KR" sz="1600" b="1" dirty="0"/>
          </a:p>
          <a:p>
            <a:r>
              <a:rPr lang="en-US" altLang="ko-KR" sz="1600" dirty="0"/>
              <a:t>Ex) </a:t>
            </a:r>
            <a:r>
              <a:rPr lang="ko-KR" altLang="en-US" sz="1600" dirty="0"/>
              <a:t>주 </a:t>
            </a:r>
            <a:r>
              <a:rPr lang="en-US" altLang="ko-KR" sz="1600" dirty="0"/>
              <a:t>1</a:t>
            </a:r>
            <a:r>
              <a:rPr lang="ko-KR" altLang="en-US" sz="1600" dirty="0"/>
              <a:t>회</a:t>
            </a:r>
            <a:r>
              <a:rPr lang="en-US" altLang="ko-KR" sz="1600" dirty="0"/>
              <a:t>, </a:t>
            </a:r>
            <a:r>
              <a:rPr lang="ko-KR" altLang="en-US" sz="1600" dirty="0"/>
              <a:t>최대 </a:t>
            </a:r>
            <a:r>
              <a:rPr lang="en-US" altLang="ko-KR" sz="1600" dirty="0"/>
              <a:t>9</a:t>
            </a:r>
            <a:r>
              <a:rPr lang="ko-KR" altLang="en-US" sz="1600" dirty="0"/>
              <a:t>일 이내 도정 원칙을 </a:t>
            </a:r>
            <a:r>
              <a:rPr lang="en-US" altLang="ko-KR" sz="1600" dirty="0"/>
              <a:t>30</a:t>
            </a:r>
            <a:r>
              <a:rPr lang="ko-KR" altLang="en-US" sz="1600" dirty="0"/>
              <a:t>년째 지키고 있는 농사꾼이 있다</a:t>
            </a:r>
            <a:r>
              <a:rPr lang="en-US" altLang="ko-KR" sz="1600" dirty="0"/>
              <a:t>?!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직원</a:t>
            </a:r>
            <a:r>
              <a:rPr lang="en-US" altLang="ko-KR" sz="1600" b="1" dirty="0"/>
              <a:t>/</a:t>
            </a:r>
            <a:r>
              <a:rPr lang="ko-KR" altLang="en-US" sz="1600" b="1" dirty="0" err="1"/>
              <a:t>당골의</a:t>
            </a:r>
            <a:r>
              <a:rPr lang="ko-KR" altLang="en-US" sz="1600" b="1" dirty="0"/>
              <a:t> 상품 리뷰</a:t>
            </a:r>
            <a:endParaRPr lang="en-US" altLang="ko-KR" sz="1600" b="1" dirty="0"/>
          </a:p>
          <a:p>
            <a:r>
              <a:rPr lang="en-US" altLang="ko-KR" sz="1600" dirty="0"/>
              <a:t>Ex) </a:t>
            </a:r>
            <a:r>
              <a:rPr lang="ko-KR" altLang="en-US" sz="1600" dirty="0"/>
              <a:t>깐깐한 </a:t>
            </a:r>
            <a:r>
              <a:rPr lang="ko-KR" altLang="en-US" sz="1600" dirty="0" err="1"/>
              <a:t>컨슈머의</a:t>
            </a:r>
            <a:r>
              <a:rPr lang="ko-KR" altLang="en-US" sz="1600" dirty="0"/>
              <a:t> 적나라한 </a:t>
            </a:r>
            <a:r>
              <a:rPr lang="ko-KR" altLang="en-US" sz="1600" dirty="0" err="1"/>
              <a:t>폭로전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고용 책임</a:t>
            </a:r>
            <a:endParaRPr lang="en-US" altLang="ko-KR" sz="1600" b="1" dirty="0"/>
          </a:p>
          <a:p>
            <a:r>
              <a:rPr lang="en-US" altLang="ko-KR" sz="1600" dirty="0"/>
              <a:t>Ex) </a:t>
            </a:r>
            <a:r>
              <a:rPr lang="ko-KR" altLang="en-US" sz="1600" dirty="0"/>
              <a:t>우리 회사에는 작은 유치원이 있어요 </a:t>
            </a:r>
            <a:r>
              <a:rPr lang="en-US" altLang="ko-KR" sz="1600" dirty="0"/>
              <a:t>(ft. </a:t>
            </a:r>
            <a:r>
              <a:rPr lang="ko-KR" altLang="en-US" sz="1600" dirty="0" err="1"/>
              <a:t>멍뭉이와</a:t>
            </a:r>
            <a:r>
              <a:rPr lang="ko-KR" altLang="en-US" sz="1600" dirty="0"/>
              <a:t> 아이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기부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봉사 관련</a:t>
            </a:r>
            <a:endParaRPr lang="en-US" altLang="ko-KR" sz="1600" b="1" dirty="0"/>
          </a:p>
          <a:p>
            <a:r>
              <a:rPr lang="en-US" altLang="ko-KR" sz="1600" dirty="0"/>
              <a:t>Ex) </a:t>
            </a:r>
            <a:r>
              <a:rPr lang="ko-KR" altLang="en-US" sz="1600" dirty="0"/>
              <a:t>백리 안에 굶는 이가 없게 하라 </a:t>
            </a:r>
            <a:r>
              <a:rPr lang="en-US" altLang="ko-KR" sz="1600" dirty="0"/>
              <a:t>(from</a:t>
            </a:r>
            <a:r>
              <a:rPr lang="ko-KR" altLang="en-US" sz="1600" dirty="0"/>
              <a:t> 경주 최부자집</a:t>
            </a:r>
            <a:r>
              <a:rPr lang="en-US" altLang="ko-KR" sz="1600" dirty="0"/>
              <a:t>) - </a:t>
            </a:r>
            <a:r>
              <a:rPr lang="ko-KR" altLang="en-US" sz="1600" dirty="0" err="1"/>
              <a:t>쌀기부</a:t>
            </a:r>
            <a:r>
              <a:rPr lang="ko-KR" altLang="en-US" sz="1600" dirty="0"/>
              <a:t> 행사 후기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일반인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내부인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사장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생산자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직원</a:t>
            </a:r>
            <a:r>
              <a:rPr lang="en-US" altLang="ko-KR" sz="1600" b="1" dirty="0"/>
              <a:t>)/</a:t>
            </a:r>
            <a:r>
              <a:rPr lang="ko-KR" altLang="en-US" sz="1600" b="1" dirty="0" err="1"/>
              <a:t>유튜버</a:t>
            </a:r>
            <a:r>
              <a:rPr lang="ko-KR" altLang="en-US" sz="1600" b="1" dirty="0"/>
              <a:t> 리뷰 후기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홍보</a:t>
            </a:r>
            <a:endParaRPr lang="en-US" altLang="ko-KR" sz="1600" b="1" dirty="0"/>
          </a:p>
          <a:p>
            <a:r>
              <a:rPr lang="en-US" altLang="ko-KR" sz="1600" dirty="0"/>
              <a:t>Ex)</a:t>
            </a:r>
            <a:r>
              <a:rPr lang="ko-KR" altLang="en-US" sz="1600" dirty="0"/>
              <a:t> 지금 들어오세요 사장이 직접 </a:t>
            </a:r>
            <a:r>
              <a:rPr lang="en-US" altLang="ko-KR" sz="1600" dirty="0"/>
              <a:t>LIVE</a:t>
            </a:r>
            <a:r>
              <a:rPr lang="ko-KR" altLang="en-US" sz="1600" dirty="0"/>
              <a:t>로 홍보하는 시간 사</a:t>
            </a:r>
            <a:r>
              <a:rPr lang="en-US" altLang="ko-KR" sz="1600" dirty="0"/>
              <a:t>.</a:t>
            </a:r>
            <a:r>
              <a:rPr lang="ko-KR" altLang="en-US" sz="1600" dirty="0"/>
              <a:t>직</a:t>
            </a:r>
            <a:r>
              <a:rPr lang="en-US" altLang="ko-KR" sz="1600" dirty="0"/>
              <a:t>.</a:t>
            </a:r>
            <a:r>
              <a:rPr lang="ko-KR" altLang="en-US" sz="1600" dirty="0"/>
              <a:t>호 시작합니다 </a:t>
            </a:r>
            <a:r>
              <a:rPr lang="en-US" altLang="ko-KR" sz="1600" dirty="0"/>
              <a:t>– </a:t>
            </a:r>
            <a:r>
              <a:rPr lang="ko-KR" altLang="en-US" sz="1600" dirty="0"/>
              <a:t>나 말 떨어도 이해해 줄 거죠 </a:t>
            </a:r>
            <a:r>
              <a:rPr lang="ko-KR" altLang="en-US" sz="1600" dirty="0" err="1"/>
              <a:t>고객님들</a:t>
            </a:r>
            <a:r>
              <a:rPr lang="en-US" altLang="ko-KR" sz="1600" dirty="0"/>
              <a:t>,,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라이브 커머스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7623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0D97F34-52D2-D574-9075-D52E4F82CFBE}"/>
              </a:ext>
            </a:extLst>
          </p:cNvPr>
          <p:cNvSpPr txBox="1">
            <a:spLocks/>
          </p:cNvSpPr>
          <p:nvPr/>
        </p:nvSpPr>
        <p:spPr>
          <a:xfrm>
            <a:off x="614148" y="2235200"/>
            <a:ext cx="1141407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000" dirty="0"/>
              <a:t>구원 </a:t>
            </a:r>
            <a:r>
              <a:rPr lang="en-US" altLang="ko-KR" sz="6000" dirty="0"/>
              <a:t>: </a:t>
            </a:r>
            <a:r>
              <a:rPr lang="ko-KR" altLang="en-US" sz="6000" dirty="0"/>
              <a:t>나의 디지털 선생님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5E5FA069-ACD9-5B84-9143-C88218FAF37E}"/>
              </a:ext>
            </a:extLst>
          </p:cNvPr>
          <p:cNvSpPr txBox="1">
            <a:spLocks/>
          </p:cNvSpPr>
          <p:nvPr/>
        </p:nvSpPr>
        <p:spPr>
          <a:xfrm>
            <a:off x="1524000" y="3642981"/>
            <a:ext cx="9144000" cy="478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48BC0F-6692-242B-D31D-2842FDC9FFF2}"/>
              </a:ext>
            </a:extLst>
          </p:cNvPr>
          <p:cNvSpPr txBox="1"/>
          <p:nvPr/>
        </p:nvSpPr>
        <p:spPr>
          <a:xfrm>
            <a:off x="3390582" y="4121624"/>
            <a:ext cx="558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디지털 세상에서 살아남기</a:t>
            </a: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26BAE47E-9F21-513C-4B01-B8BECB2484FD}"/>
              </a:ext>
            </a:extLst>
          </p:cNvPr>
          <p:cNvSpPr/>
          <p:nvPr/>
        </p:nvSpPr>
        <p:spPr>
          <a:xfrm>
            <a:off x="5708176" y="1557315"/>
            <a:ext cx="1471683" cy="941800"/>
          </a:xfrm>
          <a:prstGeom prst="wedgeRectCallout">
            <a:avLst>
              <a:gd name="adj1" fmla="val -44643"/>
              <a:gd name="adj2" fmla="val 11111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</a:rPr>
              <a:t>젊은</a:t>
            </a:r>
          </a:p>
        </p:txBody>
      </p:sp>
    </p:spTree>
    <p:extLst>
      <p:ext uri="{BB962C8B-B14F-4D97-AF65-F5344CB8AC3E}">
        <p14:creationId xmlns:p14="http://schemas.microsoft.com/office/powerpoint/2010/main" val="423526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17D846-957F-87D6-1B88-F2920E35C980}"/>
              </a:ext>
            </a:extLst>
          </p:cNvPr>
          <p:cNvSpPr txBox="1"/>
          <p:nvPr/>
        </p:nvSpPr>
        <p:spPr>
          <a:xfrm>
            <a:off x="443048" y="6390194"/>
            <a:ext cx="11392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https://www.chosun.com/site/data/html_dir/2020/03/06/2020030602846.html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3E8B2F-2320-9A7A-32F9-A337D2FF7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48" y="1210767"/>
            <a:ext cx="10559955" cy="1254068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198C2B7A-CAAC-8A29-C6D0-74C31D7EDDFE}"/>
              </a:ext>
            </a:extLst>
          </p:cNvPr>
          <p:cNvGrpSpPr/>
          <p:nvPr/>
        </p:nvGrpSpPr>
        <p:grpSpPr>
          <a:xfrm>
            <a:off x="443048" y="2583335"/>
            <a:ext cx="8087088" cy="2468795"/>
            <a:chOff x="658505" y="1942683"/>
            <a:chExt cx="8087088" cy="246879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8E9C11A-632F-EA67-268B-9F5961963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505" y="1942683"/>
              <a:ext cx="8087088" cy="2450248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E0F480A-DDB5-0DA3-2C5B-63F59F41333F}"/>
                </a:ext>
              </a:extLst>
            </p:cNvPr>
            <p:cNvSpPr/>
            <p:nvPr/>
          </p:nvSpPr>
          <p:spPr>
            <a:xfrm>
              <a:off x="7424382" y="2715904"/>
              <a:ext cx="1078173" cy="409433"/>
            </a:xfrm>
            <a:prstGeom prst="rect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7933F06-A53B-11AC-10E1-70C36F9B5E88}"/>
                </a:ext>
              </a:extLst>
            </p:cNvPr>
            <p:cNvSpPr/>
            <p:nvPr/>
          </p:nvSpPr>
          <p:spPr>
            <a:xfrm>
              <a:off x="3973773" y="3167807"/>
              <a:ext cx="1840173" cy="421554"/>
            </a:xfrm>
            <a:prstGeom prst="rect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29C53C0-37EA-CA98-60AB-8A767A5CEFD8}"/>
                </a:ext>
              </a:extLst>
            </p:cNvPr>
            <p:cNvSpPr/>
            <p:nvPr/>
          </p:nvSpPr>
          <p:spPr>
            <a:xfrm>
              <a:off x="7667420" y="3527947"/>
              <a:ext cx="1078173" cy="409433"/>
            </a:xfrm>
            <a:prstGeom prst="rect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37C4CCE-B91D-CE61-F532-BB163BCB41F3}"/>
                </a:ext>
              </a:extLst>
            </p:cNvPr>
            <p:cNvSpPr/>
            <p:nvPr/>
          </p:nvSpPr>
          <p:spPr>
            <a:xfrm>
              <a:off x="766550" y="3946403"/>
              <a:ext cx="625522" cy="446528"/>
            </a:xfrm>
            <a:prstGeom prst="rect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BCA5889-6A46-6D31-CFBC-E32E304E9180}"/>
                </a:ext>
              </a:extLst>
            </p:cNvPr>
            <p:cNvSpPr/>
            <p:nvPr/>
          </p:nvSpPr>
          <p:spPr>
            <a:xfrm>
              <a:off x="1392072" y="3964950"/>
              <a:ext cx="2019868" cy="446528"/>
            </a:xfrm>
            <a:prstGeom prst="rect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E6D3203-01EE-F760-775E-7314508F02A5}"/>
                </a:ext>
              </a:extLst>
            </p:cNvPr>
            <p:cNvSpPr/>
            <p:nvPr/>
          </p:nvSpPr>
          <p:spPr>
            <a:xfrm>
              <a:off x="766551" y="3145810"/>
              <a:ext cx="393509" cy="382137"/>
            </a:xfrm>
            <a:prstGeom prst="rect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E53325EC-900C-D68A-E90D-1BC02497C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52" y="5280793"/>
            <a:ext cx="60579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61B284A-5B92-408B-7A42-086DF8081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560" y="5074543"/>
            <a:ext cx="4966647" cy="12716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B5B58E8-475A-D0BE-1696-FD38559E596C}"/>
              </a:ext>
            </a:extLst>
          </p:cNvPr>
          <p:cNvSpPr txBox="1"/>
          <p:nvPr/>
        </p:nvSpPr>
        <p:spPr>
          <a:xfrm>
            <a:off x="9280191" y="2969004"/>
            <a:ext cx="2360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빠르고 편하게 변하는 세상</a:t>
            </a:r>
            <a:r>
              <a:rPr lang="en-US" altLang="ko-KR" b="1" dirty="0"/>
              <a:t>,</a:t>
            </a:r>
          </a:p>
          <a:p>
            <a:endParaRPr lang="en-US" altLang="ko-KR" b="1" dirty="0"/>
          </a:p>
          <a:p>
            <a:r>
              <a:rPr lang="ko-KR" altLang="en-US" b="1" dirty="0"/>
              <a:t>하지만</a:t>
            </a:r>
            <a:r>
              <a:rPr lang="en-US" altLang="ko-KR" b="1" dirty="0"/>
              <a:t>…</a:t>
            </a:r>
            <a:endParaRPr lang="ko-KR" altLang="en-US" b="1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B513335-0347-44BB-ECC6-3DBDBC25B264}"/>
              </a:ext>
            </a:extLst>
          </p:cNvPr>
          <p:cNvCxnSpPr/>
          <p:nvPr/>
        </p:nvCxnSpPr>
        <p:spPr>
          <a:xfrm>
            <a:off x="651176" y="3765989"/>
            <a:ext cx="10508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B8112FE-1E75-9569-21A7-6770CFBD7C75}"/>
              </a:ext>
            </a:extLst>
          </p:cNvPr>
          <p:cNvCxnSpPr/>
          <p:nvPr/>
        </p:nvCxnSpPr>
        <p:spPr>
          <a:xfrm>
            <a:off x="5254957" y="4587055"/>
            <a:ext cx="10508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4D1B8452-DD49-B6E8-95A6-9FC255B66D1F}"/>
              </a:ext>
            </a:extLst>
          </p:cNvPr>
          <p:cNvSpPr txBox="1">
            <a:spLocks/>
          </p:cNvSpPr>
          <p:nvPr/>
        </p:nvSpPr>
        <p:spPr>
          <a:xfrm>
            <a:off x="430652" y="256668"/>
            <a:ext cx="9144000" cy="977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구원 </a:t>
            </a:r>
            <a:r>
              <a:rPr lang="en-US" altLang="ko-KR" dirty="0"/>
              <a:t>: </a:t>
            </a:r>
            <a:r>
              <a:rPr lang="ko-KR" altLang="en-US" dirty="0"/>
              <a:t>나의 디지털 선생님</a:t>
            </a:r>
          </a:p>
        </p:txBody>
      </p:sp>
    </p:spTree>
    <p:extLst>
      <p:ext uri="{BB962C8B-B14F-4D97-AF65-F5344CB8AC3E}">
        <p14:creationId xmlns:p14="http://schemas.microsoft.com/office/powerpoint/2010/main" val="4130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995F6C-729C-6368-1754-D2C428BD7066}"/>
              </a:ext>
            </a:extLst>
          </p:cNvPr>
          <p:cNvSpPr txBox="1"/>
          <p:nvPr/>
        </p:nvSpPr>
        <p:spPr>
          <a:xfrm>
            <a:off x="430652" y="6350273"/>
            <a:ext cx="11105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https://www.chosun.com/national/national_general/2021/06/17/KEP4S3PS4BHDDOELEUVAWHW6HQ/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98C503-4028-6F76-0725-96D178663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00" y="1196927"/>
            <a:ext cx="9310332" cy="106680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C86AB894-A18A-7B80-88A0-384BBBD52501}"/>
              </a:ext>
            </a:extLst>
          </p:cNvPr>
          <p:cNvGrpSpPr/>
          <p:nvPr/>
        </p:nvGrpSpPr>
        <p:grpSpPr>
          <a:xfrm>
            <a:off x="430652" y="2445431"/>
            <a:ext cx="9860091" cy="3736786"/>
            <a:chOff x="556999" y="1886092"/>
            <a:chExt cx="9860091" cy="373678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016EB7C-CDF6-B887-4F3E-29217F32F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999" y="1886092"/>
              <a:ext cx="9860091" cy="373678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D2DB3A7-9492-AC19-075F-8991F6C9A9ED}"/>
                </a:ext>
              </a:extLst>
            </p:cNvPr>
            <p:cNvSpPr/>
            <p:nvPr/>
          </p:nvSpPr>
          <p:spPr>
            <a:xfrm>
              <a:off x="5212166" y="3007446"/>
              <a:ext cx="1840173" cy="421554"/>
            </a:xfrm>
            <a:prstGeom prst="rect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CD9DB65-9FFD-5C0E-3E13-31976CE6FA74}"/>
                </a:ext>
              </a:extLst>
            </p:cNvPr>
            <p:cNvSpPr/>
            <p:nvPr/>
          </p:nvSpPr>
          <p:spPr>
            <a:xfrm>
              <a:off x="8682251" y="2485419"/>
              <a:ext cx="570931" cy="421553"/>
            </a:xfrm>
            <a:prstGeom prst="rect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1E2292A-7436-BF6D-F00F-65BC78AED3D8}"/>
                </a:ext>
              </a:extLst>
            </p:cNvPr>
            <p:cNvSpPr/>
            <p:nvPr/>
          </p:nvSpPr>
          <p:spPr>
            <a:xfrm>
              <a:off x="9667164" y="4029891"/>
              <a:ext cx="570931" cy="421553"/>
            </a:xfrm>
            <a:prstGeom prst="rect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01B7CA2-7732-4E4A-1FAA-6ADC30D06E49}"/>
                </a:ext>
              </a:extLst>
            </p:cNvPr>
            <p:cNvSpPr/>
            <p:nvPr/>
          </p:nvSpPr>
          <p:spPr>
            <a:xfrm>
              <a:off x="686938" y="2485418"/>
              <a:ext cx="1087972" cy="421553"/>
            </a:xfrm>
            <a:prstGeom prst="rect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24F51C7-6480-D3C1-119A-AECF53E3B5C0}"/>
                </a:ext>
              </a:extLst>
            </p:cNvPr>
            <p:cNvSpPr/>
            <p:nvPr/>
          </p:nvSpPr>
          <p:spPr>
            <a:xfrm>
              <a:off x="4537451" y="2516320"/>
              <a:ext cx="570931" cy="390651"/>
            </a:xfrm>
            <a:prstGeom prst="rect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제목 1">
            <a:extLst>
              <a:ext uri="{FF2B5EF4-FFF2-40B4-BE49-F238E27FC236}">
                <a16:creationId xmlns:a16="http://schemas.microsoft.com/office/drawing/2014/main" id="{70E67F07-FF09-77EF-D77C-FE194ACF1D97}"/>
              </a:ext>
            </a:extLst>
          </p:cNvPr>
          <p:cNvSpPr txBox="1">
            <a:spLocks/>
          </p:cNvSpPr>
          <p:nvPr/>
        </p:nvSpPr>
        <p:spPr>
          <a:xfrm>
            <a:off x="430652" y="256668"/>
            <a:ext cx="9144000" cy="977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구원 </a:t>
            </a:r>
            <a:r>
              <a:rPr lang="en-US" altLang="ko-KR" dirty="0"/>
              <a:t>: </a:t>
            </a:r>
            <a:r>
              <a:rPr lang="ko-KR" altLang="en-US" dirty="0"/>
              <a:t>나의 디지털 선생님</a:t>
            </a:r>
          </a:p>
        </p:txBody>
      </p:sp>
    </p:spTree>
    <p:extLst>
      <p:ext uri="{BB962C8B-B14F-4D97-AF65-F5344CB8AC3E}">
        <p14:creationId xmlns:p14="http://schemas.microsoft.com/office/powerpoint/2010/main" val="23566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6D0EC-D95D-54ED-E17B-7853A4A8B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52" y="1138912"/>
            <a:ext cx="10980760" cy="5899007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나도 카카오톡으로 선물 주고 싶은데</a:t>
            </a:r>
            <a:r>
              <a:rPr lang="en-US" altLang="ko-KR" sz="2000" dirty="0"/>
              <a:t>…</a:t>
            </a:r>
          </a:p>
          <a:p>
            <a:r>
              <a:rPr lang="ko-KR" altLang="en-US" sz="2000" dirty="0"/>
              <a:t>나도 이제는 은행 그만 가고 집에서 편하게 송금하고 싶은데</a:t>
            </a:r>
            <a:r>
              <a:rPr lang="en-US" altLang="ko-KR" sz="2000" dirty="0"/>
              <a:t>…</a:t>
            </a:r>
          </a:p>
          <a:p>
            <a:r>
              <a:rPr lang="ko-KR" altLang="en-US" sz="2000" dirty="0"/>
              <a:t>나도 마트에서 바쁜 직원 눈치 안 보고 셀프 계산대에서 당당해지고 싶은데</a:t>
            </a:r>
            <a:r>
              <a:rPr lang="en-US" altLang="ko-KR" sz="2000" dirty="0"/>
              <a:t>…</a:t>
            </a:r>
          </a:p>
          <a:p>
            <a:r>
              <a:rPr lang="ko-KR" altLang="en-US" sz="2000" dirty="0"/>
              <a:t>나도 카카오톡으로 선물을 보내 보고 싶은데</a:t>
            </a:r>
            <a:r>
              <a:rPr lang="en-US" altLang="ko-KR" sz="2000" dirty="0"/>
              <a:t>…</a:t>
            </a:r>
          </a:p>
          <a:p>
            <a:r>
              <a:rPr lang="ko-KR" altLang="en-US" sz="2000" dirty="0"/>
              <a:t>나도 무거운 짐 그만 들고 이제는 쇼핑몰에서 편하게 쇼핑하고 주문하고 싶은데</a:t>
            </a:r>
            <a:r>
              <a:rPr lang="en-US" altLang="ko-KR" sz="2000" dirty="0"/>
              <a:t>…</a:t>
            </a:r>
          </a:p>
          <a:p>
            <a:r>
              <a:rPr lang="ko-KR" altLang="en-US" sz="2000" dirty="0"/>
              <a:t>나도 햄버거 가게에서 당당하게 </a:t>
            </a:r>
            <a:r>
              <a:rPr lang="en-US" altLang="ko-KR" sz="2000" dirty="0"/>
              <a:t>kiosk </a:t>
            </a:r>
            <a:r>
              <a:rPr lang="ko-KR" altLang="en-US" sz="2000" dirty="0"/>
              <a:t>이용하고 싶은데</a:t>
            </a:r>
            <a:r>
              <a:rPr lang="en-US" altLang="ko-KR" sz="2000" dirty="0"/>
              <a:t>…</a:t>
            </a:r>
          </a:p>
          <a:p>
            <a:r>
              <a:rPr lang="ko-KR" altLang="en-US" sz="2000" dirty="0"/>
              <a:t>나도 </a:t>
            </a:r>
            <a:r>
              <a:rPr lang="ko-KR" altLang="en-US" sz="2000" dirty="0" err="1"/>
              <a:t>넥플릭스</a:t>
            </a:r>
            <a:r>
              <a:rPr lang="ko-KR" altLang="en-US" sz="2000" dirty="0"/>
              <a:t> 가입해서 영화</a:t>
            </a:r>
            <a:r>
              <a:rPr lang="en-US" altLang="ko-KR" sz="2000" dirty="0"/>
              <a:t>, </a:t>
            </a:r>
            <a:r>
              <a:rPr lang="ko-KR" altLang="en-US" sz="2000" dirty="0"/>
              <a:t>드라마 마음껏 보고 싶은데</a:t>
            </a:r>
            <a:r>
              <a:rPr lang="en-US" altLang="ko-KR" sz="2000" dirty="0"/>
              <a:t>…</a:t>
            </a:r>
          </a:p>
          <a:p>
            <a:r>
              <a:rPr lang="ko-KR" altLang="en-US" sz="2000" dirty="0"/>
              <a:t>나도</a:t>
            </a:r>
            <a:r>
              <a:rPr lang="en-US" altLang="ko-KR" sz="2000" dirty="0"/>
              <a:t>.. </a:t>
            </a:r>
            <a:r>
              <a:rPr lang="ko-KR" altLang="en-US" sz="2000" dirty="0"/>
              <a:t>나도</a:t>
            </a:r>
            <a:r>
              <a:rPr lang="en-US" altLang="ko-KR" sz="2000" dirty="0"/>
              <a:t>.. </a:t>
            </a:r>
            <a:r>
              <a:rPr lang="ko-KR" altLang="en-US" sz="2000" dirty="0"/>
              <a:t>나도</a:t>
            </a:r>
            <a:r>
              <a:rPr lang="en-US" altLang="ko-KR" sz="2000" dirty="0"/>
              <a:t>..!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걔</a:t>
            </a:r>
            <a:r>
              <a:rPr lang="en-US" altLang="ko-KR" sz="2000" dirty="0"/>
              <a:t>(</a:t>
            </a:r>
            <a:r>
              <a:rPr lang="ko-KR" altLang="en-US" sz="2000" dirty="0"/>
              <a:t>자녀</a:t>
            </a:r>
            <a:r>
              <a:rPr lang="en-US" altLang="ko-KR" sz="2000" dirty="0"/>
              <a:t>)</a:t>
            </a:r>
            <a:r>
              <a:rPr lang="ko-KR" altLang="en-US" sz="2000" dirty="0"/>
              <a:t>한테 또 물어보기도 민망하고 미안하고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ko-KR" altLang="en-US" sz="2000" dirty="0"/>
              <a:t>저번에도 가르쳐준 거 </a:t>
            </a:r>
            <a:r>
              <a:rPr lang="ko-KR" altLang="en-US" sz="2000" dirty="0" err="1"/>
              <a:t>아니냐면서</a:t>
            </a:r>
            <a:r>
              <a:rPr lang="ko-KR" altLang="en-US" sz="2000" dirty="0"/>
              <a:t> 또 짜증 내면 어떡하지</a:t>
            </a:r>
            <a:r>
              <a:rPr lang="en-US" altLang="ko-KR" sz="2000" dirty="0"/>
              <a:t>?</a:t>
            </a:r>
          </a:p>
          <a:p>
            <a:pPr marL="0" indent="0">
              <a:buNone/>
            </a:pPr>
            <a:r>
              <a:rPr lang="ko-KR" altLang="en-US" sz="2000" dirty="0"/>
              <a:t>솔직히 이젠 나도 물어보기 자존심 상해</a:t>
            </a:r>
            <a:r>
              <a:rPr lang="en-US" altLang="ko-KR" sz="2000" dirty="0"/>
              <a:t>… </a:t>
            </a:r>
          </a:p>
          <a:p>
            <a:pPr marL="0" indent="0">
              <a:buNone/>
            </a:pPr>
            <a:r>
              <a:rPr lang="ko-KR" altLang="en-US" sz="2000" dirty="0"/>
              <a:t>아</a:t>
            </a:r>
            <a:r>
              <a:rPr lang="en-US" altLang="ko-KR" sz="2000" dirty="0"/>
              <a:t>, </a:t>
            </a:r>
            <a:r>
              <a:rPr lang="ko-KR" altLang="en-US" sz="2000" dirty="0"/>
              <a:t>눈도 안 보이고 어떻게 하는지도 모르겠고</a:t>
            </a:r>
            <a:r>
              <a:rPr lang="en-US" altLang="ko-KR" sz="2000" dirty="0"/>
              <a:t>, </a:t>
            </a:r>
            <a:r>
              <a:rPr lang="ko-KR" altLang="en-US" sz="2000" dirty="0"/>
              <a:t>너무 짜증 나</a:t>
            </a:r>
            <a:r>
              <a:rPr lang="en-US" altLang="ko-KR" sz="2000" dirty="0"/>
              <a:t>!</a:t>
            </a:r>
          </a:p>
          <a:p>
            <a:pPr marL="0" indent="0">
              <a:buNone/>
            </a:pPr>
            <a:r>
              <a:rPr lang="ko-KR" altLang="en-US" sz="2000" dirty="0"/>
              <a:t>이거 할 줄 모른다고 이렇게 불편해</a:t>
            </a:r>
            <a:r>
              <a:rPr lang="en-US" altLang="ko-KR" sz="2000" dirty="0"/>
              <a:t>?</a:t>
            </a:r>
            <a:r>
              <a:rPr lang="ko-KR" altLang="en-US" sz="2000" dirty="0"/>
              <a:t> 서러워서 살겠나</a:t>
            </a:r>
            <a:endParaRPr lang="en-US" altLang="ko-KR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506C0E6-A275-2AF5-77CE-D149EEF2E7C2}"/>
              </a:ext>
            </a:extLst>
          </p:cNvPr>
          <p:cNvSpPr txBox="1">
            <a:spLocks/>
          </p:cNvSpPr>
          <p:nvPr/>
        </p:nvSpPr>
        <p:spPr>
          <a:xfrm>
            <a:off x="417004" y="202076"/>
            <a:ext cx="9144000" cy="977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구원 </a:t>
            </a:r>
            <a:r>
              <a:rPr lang="en-US" altLang="ko-KR" dirty="0"/>
              <a:t>: </a:t>
            </a:r>
            <a:r>
              <a:rPr lang="ko-KR" altLang="en-US" dirty="0"/>
              <a:t>나의 디지털 선생님</a:t>
            </a:r>
          </a:p>
        </p:txBody>
      </p:sp>
    </p:spTree>
    <p:extLst>
      <p:ext uri="{BB962C8B-B14F-4D97-AF65-F5344CB8AC3E}">
        <p14:creationId xmlns:p14="http://schemas.microsoft.com/office/powerpoint/2010/main" val="324017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AA3D2D2-8760-B034-0CEB-4D2B3CA33F01}"/>
              </a:ext>
            </a:extLst>
          </p:cNvPr>
          <p:cNvSpPr txBox="1">
            <a:spLocks/>
          </p:cNvSpPr>
          <p:nvPr/>
        </p:nvSpPr>
        <p:spPr>
          <a:xfrm>
            <a:off x="430652" y="95518"/>
            <a:ext cx="9144000" cy="977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구원 </a:t>
            </a:r>
            <a:r>
              <a:rPr lang="en-US" altLang="ko-KR" dirty="0"/>
              <a:t>: </a:t>
            </a:r>
            <a:r>
              <a:rPr lang="ko-KR" altLang="en-US" dirty="0"/>
              <a:t>나의 디지털 선생님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1C44C-BB65-E810-4674-21529AE21353}"/>
              </a:ext>
            </a:extLst>
          </p:cNvPr>
          <p:cNvSpPr txBox="1"/>
          <p:nvPr/>
        </p:nvSpPr>
        <p:spPr>
          <a:xfrm>
            <a:off x="430652" y="1003713"/>
            <a:ext cx="11147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구원</a:t>
            </a:r>
            <a:r>
              <a:rPr lang="ko-KR" altLang="en-US" sz="2800" dirty="0"/>
              <a:t>은 디지털에 약한 시니어 고객님과 친절함으로 무장한 </a:t>
            </a:r>
            <a:r>
              <a:rPr lang="en-US" altLang="ko-KR" sz="2800" dirty="0"/>
              <a:t>MZ </a:t>
            </a:r>
            <a:r>
              <a:rPr lang="ko-KR" altLang="en-US" sz="2800" dirty="0"/>
              <a:t>청년 알바생의 </a:t>
            </a:r>
            <a:r>
              <a:rPr lang="en-US" altLang="ko-KR" sz="2800" dirty="0"/>
              <a:t>1:1 </a:t>
            </a:r>
            <a:r>
              <a:rPr lang="ko-KR" altLang="en-US" sz="2800" dirty="0"/>
              <a:t>매칭 </a:t>
            </a:r>
            <a:r>
              <a:rPr lang="ko-KR" altLang="en-US" sz="2800" dirty="0" err="1"/>
              <a:t>플렛폼입니다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60BA25-A6AE-FF6A-8B1B-377ADB5256FD}"/>
              </a:ext>
            </a:extLst>
          </p:cNvPr>
          <p:cNvSpPr txBox="1"/>
          <p:nvPr/>
        </p:nvSpPr>
        <p:spPr>
          <a:xfrm>
            <a:off x="430652" y="2686310"/>
            <a:ext cx="56653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대면 서비스 원칙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 가지 서비스 제공</a:t>
            </a:r>
            <a:r>
              <a:rPr lang="en-US" altLang="ko-KR" dirty="0"/>
              <a:t>. (</a:t>
            </a:r>
            <a:r>
              <a:rPr lang="ko-KR" altLang="en-US" dirty="0" err="1"/>
              <a:t>알바생</a:t>
            </a:r>
            <a:r>
              <a:rPr lang="ko-KR" altLang="en-US" dirty="0"/>
              <a:t> 기본 시급 </a:t>
            </a:r>
            <a:r>
              <a:rPr lang="en-US" altLang="ko-KR" dirty="0"/>
              <a:t>15000</a:t>
            </a:r>
            <a:r>
              <a:rPr lang="ko-KR" altLang="en-US" dirty="0"/>
              <a:t>원 </a:t>
            </a:r>
            <a:r>
              <a:rPr lang="en-US" altLang="ko-KR" dirty="0"/>
              <a:t>+ </a:t>
            </a:r>
            <a:r>
              <a:rPr lang="ko-KR" altLang="en-US" dirty="0"/>
              <a:t>거리 이동에 따른 추가 교통비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dirty="0"/>
              <a:t>1:1 </a:t>
            </a:r>
            <a:r>
              <a:rPr lang="ko-KR" altLang="en-US" b="1" dirty="0"/>
              <a:t>대면 과외</a:t>
            </a:r>
            <a:r>
              <a:rPr lang="en-US" altLang="ko-KR" dirty="0"/>
              <a:t>: </a:t>
            </a:r>
            <a:r>
              <a:rPr lang="ko-KR" altLang="en-US" dirty="0"/>
              <a:t>천천히</a:t>
            </a:r>
            <a:r>
              <a:rPr lang="en-US" altLang="ko-KR" dirty="0"/>
              <a:t>, </a:t>
            </a:r>
            <a:r>
              <a:rPr lang="ko-KR" altLang="en-US" dirty="0"/>
              <a:t>될 때까지</a:t>
            </a:r>
            <a:r>
              <a:rPr lang="en-US" altLang="ko-KR" dirty="0"/>
              <a:t>, </a:t>
            </a:r>
            <a:r>
              <a:rPr lang="ko-KR" altLang="en-US" dirty="0"/>
              <a:t>적으면서</a:t>
            </a:r>
            <a:r>
              <a:rPr lang="en-US" altLang="ko-KR" dirty="0"/>
              <a:t>, </a:t>
            </a:r>
            <a:r>
              <a:rPr lang="ko-KR" altLang="en-US" dirty="0"/>
              <a:t>복습까지</a:t>
            </a:r>
            <a:r>
              <a:rPr lang="en-US" altLang="ko-KR" dirty="0"/>
              <a:t>. </a:t>
            </a:r>
            <a:r>
              <a:rPr lang="ko-KR" altLang="en-US" dirty="0"/>
              <a:t>천천히 꼼꼼하게</a:t>
            </a:r>
            <a:r>
              <a:rPr lang="en-US" altLang="ko-KR" dirty="0"/>
              <a:t>, </a:t>
            </a:r>
            <a:r>
              <a:rPr lang="ko-KR" altLang="en-US" dirty="0"/>
              <a:t>다 가르쳐 주세요</a:t>
            </a:r>
            <a:r>
              <a:rPr lang="en-US" altLang="ko-KR" dirty="0"/>
              <a:t>! </a:t>
            </a:r>
            <a:r>
              <a:rPr lang="ko-KR" altLang="en-US" dirty="0"/>
              <a:t>다음엔 혼자 해 보게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간단한 디지털 대행 업무 처리</a:t>
            </a:r>
            <a:r>
              <a:rPr lang="en-US" altLang="ko-KR" dirty="0"/>
              <a:t>: </a:t>
            </a:r>
            <a:r>
              <a:rPr lang="ko-KR" altLang="en-US" dirty="0"/>
              <a:t>아직 배울 엄두는 안 되고</a:t>
            </a:r>
            <a:r>
              <a:rPr lang="en-US" altLang="ko-KR" dirty="0"/>
              <a:t>, </a:t>
            </a:r>
            <a:r>
              <a:rPr lang="ko-KR" altLang="en-US" dirty="0"/>
              <a:t>나 대신 좀 해 줄 수 있어요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0B428-EF7B-0D94-8100-90F3B10D7028}"/>
              </a:ext>
            </a:extLst>
          </p:cNvPr>
          <p:cNvSpPr txBox="1"/>
          <p:nvPr/>
        </p:nvSpPr>
        <p:spPr>
          <a:xfrm>
            <a:off x="6096000" y="1562654"/>
            <a:ext cx="59883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위치 기반 서비스</a:t>
            </a:r>
            <a:r>
              <a:rPr lang="en-US" altLang="ko-KR" dirty="0"/>
              <a:t>, </a:t>
            </a:r>
            <a:r>
              <a:rPr lang="ko-KR" altLang="en-US" dirty="0"/>
              <a:t>버튼 하나만 누르면 랜덤 매칭 </a:t>
            </a:r>
            <a:r>
              <a:rPr lang="en-US" altLang="ko-KR" dirty="0"/>
              <a:t>OR</a:t>
            </a:r>
          </a:p>
          <a:p>
            <a:r>
              <a:rPr lang="ko-KR" altLang="en-US" dirty="0"/>
              <a:t>구원 선생님과 대면하고 싶은 위치와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도움이 필요한 부분을 적는 간단한 페이지</a:t>
            </a:r>
            <a:r>
              <a:rPr lang="en-US" altLang="ko-KR" dirty="0"/>
              <a:t>-&gt; </a:t>
            </a:r>
            <a:r>
              <a:rPr lang="ko-KR" altLang="en-US" dirty="0"/>
              <a:t>버튼 클릭 </a:t>
            </a:r>
            <a:r>
              <a:rPr lang="en-US" altLang="ko-KR" dirty="0"/>
              <a:t>-&gt; </a:t>
            </a:r>
            <a:r>
              <a:rPr lang="ko-KR" altLang="en-US" dirty="0"/>
              <a:t>위치와</a:t>
            </a:r>
            <a:r>
              <a:rPr lang="en-US" altLang="ko-KR" dirty="0"/>
              <a:t> </a:t>
            </a:r>
            <a:r>
              <a:rPr lang="ko-KR" altLang="en-US" dirty="0"/>
              <a:t>필요 서비스</a:t>
            </a:r>
            <a:r>
              <a:rPr lang="en-US" altLang="ko-KR" dirty="0"/>
              <a:t>, </a:t>
            </a:r>
            <a:r>
              <a:rPr lang="ko-KR" altLang="en-US" dirty="0"/>
              <a:t>알바생의 조건이나 근무시간을 모두 고려해서 자동으로 매칭</a:t>
            </a:r>
            <a:r>
              <a:rPr lang="en-US" altLang="ko-KR" dirty="0"/>
              <a:t>. OR </a:t>
            </a:r>
            <a:r>
              <a:rPr lang="ko-KR" altLang="en-US" dirty="0"/>
              <a:t>앱에 </a:t>
            </a:r>
            <a:r>
              <a:rPr lang="ko-KR" altLang="en-US" dirty="0" err="1"/>
              <a:t>알바생</a:t>
            </a:r>
            <a:r>
              <a:rPr lang="ko-KR" altLang="en-US" dirty="0"/>
              <a:t> 프로필이 담긴 페이지도 있어서</a:t>
            </a:r>
            <a:r>
              <a:rPr lang="en-US" altLang="ko-KR" dirty="0"/>
              <a:t>, </a:t>
            </a:r>
            <a:r>
              <a:rPr lang="ko-KR" altLang="en-US" dirty="0"/>
              <a:t>시니어 고객님이 직접 연결 버튼 누르면 매칭 </a:t>
            </a:r>
            <a:r>
              <a:rPr lang="en-US" altLang="ko-KR" dirty="0"/>
              <a:t>OR </a:t>
            </a:r>
            <a:r>
              <a:rPr lang="ko-KR" altLang="en-US" dirty="0"/>
              <a:t>앱 사용법이 어렵다면</a:t>
            </a:r>
            <a:r>
              <a:rPr lang="en-US" altLang="ko-KR" dirty="0"/>
              <a:t>, </a:t>
            </a:r>
            <a:r>
              <a:rPr lang="ko-KR" altLang="en-US" dirty="0"/>
              <a:t>전화로 신청 </a:t>
            </a:r>
            <a:r>
              <a:rPr lang="en-US" altLang="ko-KR" dirty="0"/>
              <a:t>-&gt; </a:t>
            </a:r>
            <a:r>
              <a:rPr lang="ko-KR" altLang="en-US" dirty="0"/>
              <a:t>매칭  </a:t>
            </a:r>
            <a:r>
              <a:rPr lang="en-US" altLang="ko-KR" dirty="0">
                <a:sym typeface="Wingdings" panose="05000000000000000000" pitchFamily="2" charset="2"/>
              </a:rPr>
              <a:t> 1:1 </a:t>
            </a:r>
            <a:r>
              <a:rPr lang="ko-KR" altLang="en-US" dirty="0" err="1">
                <a:sym typeface="Wingdings" panose="05000000000000000000" pitchFamily="2" charset="2"/>
              </a:rPr>
              <a:t>채팅방</a:t>
            </a:r>
            <a:r>
              <a:rPr lang="ko-KR" altLang="en-US" dirty="0">
                <a:sym typeface="Wingdings" panose="05000000000000000000" pitchFamily="2" charset="2"/>
              </a:rPr>
              <a:t> 열림</a:t>
            </a:r>
            <a:r>
              <a:rPr lang="en-US" altLang="ko-KR" dirty="0">
                <a:sym typeface="Wingdings" panose="05000000000000000000" pitchFamily="2" charset="2"/>
              </a:rPr>
              <a:t>, OR </a:t>
            </a:r>
            <a:r>
              <a:rPr lang="ko-KR" altLang="en-US" dirty="0">
                <a:sym typeface="Wingdings" panose="05000000000000000000" pitchFamily="2" charset="2"/>
              </a:rPr>
              <a:t>전화 연결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원하는 앱 사용법 가르쳐 주세요</a:t>
            </a:r>
            <a:r>
              <a:rPr lang="en-US" altLang="ko-KR" dirty="0"/>
              <a:t>: </a:t>
            </a:r>
            <a:r>
              <a:rPr lang="ko-KR" altLang="en-US" dirty="0"/>
              <a:t>카카오톡</a:t>
            </a:r>
            <a:r>
              <a:rPr lang="en-US" altLang="ko-KR" dirty="0"/>
              <a:t> </a:t>
            </a:r>
            <a:r>
              <a:rPr lang="ko-KR" altLang="en-US" dirty="0"/>
              <a:t>선물 보내는 방법</a:t>
            </a:r>
            <a:r>
              <a:rPr lang="en-US" altLang="ko-KR" dirty="0"/>
              <a:t>, </a:t>
            </a:r>
            <a:r>
              <a:rPr lang="ko-KR" altLang="en-US" dirty="0" err="1"/>
              <a:t>은행앱으로</a:t>
            </a:r>
            <a:r>
              <a:rPr lang="ko-KR" altLang="en-US" dirty="0"/>
              <a:t> 송금하는 방법</a:t>
            </a:r>
            <a:r>
              <a:rPr lang="en-US" altLang="ko-KR" dirty="0"/>
              <a:t>, </a:t>
            </a:r>
            <a:r>
              <a:rPr lang="ko-KR" altLang="en-US" dirty="0" err="1"/>
              <a:t>넥플릭스</a:t>
            </a:r>
            <a:r>
              <a:rPr lang="ko-KR" altLang="en-US" dirty="0"/>
              <a:t> 가입하고 이용하는 방법</a:t>
            </a:r>
            <a:r>
              <a:rPr lang="en-US" altLang="ko-KR" dirty="0"/>
              <a:t>, </a:t>
            </a:r>
            <a:r>
              <a:rPr lang="ko-KR" altLang="en-US" dirty="0"/>
              <a:t>배달의 민족으로 저녁 주문하는 방법</a:t>
            </a:r>
            <a:r>
              <a:rPr lang="en-US" altLang="ko-KR" dirty="0"/>
              <a:t>(</a:t>
            </a:r>
            <a:r>
              <a:rPr lang="ko-KR" altLang="en-US" dirty="0"/>
              <a:t>리뷰 이벤트 신청하고 리뷰 남기는 방법</a:t>
            </a:r>
            <a:r>
              <a:rPr lang="en-US" altLang="ko-KR" dirty="0"/>
              <a:t>), </a:t>
            </a:r>
            <a:r>
              <a:rPr lang="ko-KR" altLang="en-US" dirty="0"/>
              <a:t>마켓 </a:t>
            </a:r>
            <a:r>
              <a:rPr lang="ko-KR" altLang="en-US" dirty="0" err="1"/>
              <a:t>컬리로</a:t>
            </a:r>
            <a:r>
              <a:rPr lang="ko-KR" altLang="en-US" dirty="0"/>
              <a:t> 새벽 배송 받는 방법</a:t>
            </a:r>
            <a:r>
              <a:rPr lang="en-US" altLang="ko-KR" dirty="0"/>
              <a:t>, </a:t>
            </a:r>
            <a:r>
              <a:rPr lang="ko-KR" altLang="en-US" dirty="0"/>
              <a:t>쇼핑몰 앱으로 매달 물 구독하는 방법</a:t>
            </a:r>
            <a:r>
              <a:rPr lang="en-US" altLang="ko-KR" dirty="0"/>
              <a:t>/</a:t>
            </a:r>
            <a:r>
              <a:rPr lang="ko-KR" altLang="en-US" dirty="0"/>
              <a:t>구독 해제하는 방법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자주 가는 식당에 갑자기 생긴 </a:t>
            </a:r>
            <a:r>
              <a:rPr lang="en-US" altLang="ko-KR" dirty="0"/>
              <a:t>kiosk </a:t>
            </a:r>
            <a:r>
              <a:rPr lang="ko-KR" altLang="en-US" dirty="0"/>
              <a:t>이용 방법</a:t>
            </a:r>
            <a:endParaRPr lang="en-US" altLang="ko-KR" dirty="0"/>
          </a:p>
          <a:p>
            <a:r>
              <a:rPr lang="en-US" altLang="ko-KR" dirty="0"/>
              <a:t>Ex)</a:t>
            </a:r>
            <a:r>
              <a:rPr lang="ko-KR" altLang="en-US" dirty="0"/>
              <a:t> 이마트 셀프 계산기 이용하는 방법</a:t>
            </a:r>
            <a:endParaRPr lang="en-US" altLang="ko-KR" dirty="0"/>
          </a:p>
          <a:p>
            <a:r>
              <a:rPr lang="en-US" altLang="ko-KR" dirty="0"/>
              <a:t>Ex)</a:t>
            </a:r>
            <a:r>
              <a:rPr lang="ko-KR" altLang="en-US" dirty="0"/>
              <a:t> 컴퓨터로 뉴스 보는 방법</a:t>
            </a:r>
            <a:endParaRPr lang="en-US" altLang="ko-KR" dirty="0"/>
          </a:p>
          <a:p>
            <a:r>
              <a:rPr lang="ko-KR" altLang="en-US" dirty="0"/>
              <a:t>등등</a:t>
            </a:r>
            <a:r>
              <a:rPr lang="en-US" altLang="ko-KR" dirty="0"/>
              <a:t>…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07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1750</Words>
  <Application>Microsoft Office PowerPoint</Application>
  <PresentationFormat>와이드스크린</PresentationFormat>
  <Paragraphs>216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-apple-system</vt:lpstr>
      <vt:lpstr>맑은 고딕</vt:lpstr>
      <vt:lpstr>Arial</vt:lpstr>
      <vt:lpstr>Noto Sans</vt:lpstr>
      <vt:lpstr>Wingdings</vt:lpstr>
      <vt:lpstr>Office 테마</vt:lpstr>
      <vt:lpstr>쇼핑몰 발류 : 가치를 사다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감상: 나누니 배로 아름답도다</vt:lpstr>
      <vt:lpstr>PowerPoint 프레젠테이션</vt:lpstr>
      <vt:lpstr>PowerPoint 프레젠테이션</vt:lpstr>
      <vt:lpstr>싱싱: 신선한 것을 찾아서</vt:lpstr>
      <vt:lpstr>PowerPoint 프레젠테이션</vt:lpstr>
      <vt:lpstr>PowerPoint 프레젠테이션</vt:lpstr>
      <vt:lpstr>제발 Ver 1: 전국의 화장실을 찾아서</vt:lpstr>
      <vt:lpstr>PowerPoint 프레젠테이션</vt:lpstr>
      <vt:lpstr>PowerPoint 프레젠테이션</vt:lpstr>
      <vt:lpstr>챙김: 약 드셨나요?</vt:lpstr>
      <vt:lpstr>챙김: 약 드셨나요?</vt:lpstr>
      <vt:lpstr>챙김: 약 드셨나요?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쇼핑몰 발류 : 가치를 사다</dc:title>
  <dc:creator>Blue Orange</dc:creator>
  <cp:lastModifiedBy>Blue Orange</cp:lastModifiedBy>
  <cp:revision>61</cp:revision>
  <dcterms:created xsi:type="dcterms:W3CDTF">2023-01-06T06:22:40Z</dcterms:created>
  <dcterms:modified xsi:type="dcterms:W3CDTF">2023-01-06T12:54:52Z</dcterms:modified>
</cp:coreProperties>
</file>