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sldIdLst>
    <p:sldId id="278" r:id="rId3"/>
    <p:sldId id="256" r:id="rId4"/>
    <p:sldId id="259" r:id="rId5"/>
    <p:sldId id="260" r:id="rId6"/>
    <p:sldId id="257" r:id="rId7"/>
    <p:sldId id="258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5" r:id="rId19"/>
    <p:sldId id="276" r:id="rId20"/>
    <p:sldId id="277" r:id="rId21"/>
    <p:sldId id="26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2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7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29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01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6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6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2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45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17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7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415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20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89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6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E6FE-6983-428D-81B3-3E60B7E14DB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9BF1A-6916-47A7-A7C1-73C3BC64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-sonny.tistory.com/entry/spring%EA%B3%BC-Django%EC%99%80-Nodejs-%EC%B0%A8%EC%9D%B4" TargetMode="External"/><Relationship Id="rId2" Type="http://schemas.openxmlformats.org/officeDocument/2006/relationships/hyperlink" Target="https://development-sehee.tistory.com/29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tjjong.tistory.com/7" TargetMode="External"/><Relationship Id="rId5" Type="http://schemas.openxmlformats.org/officeDocument/2006/relationships/hyperlink" Target="https://velog.io/@yunso/2" TargetMode="External"/><Relationship Id="rId4" Type="http://schemas.openxmlformats.org/officeDocument/2006/relationships/hyperlink" Target="https://kyunni22.tistory.com/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D235-DC98-EE2B-AC36-21642C0B5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마음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1FCE8-7981-DD09-5A6A-4A617474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6"/>
            <a:ext cx="9144000" cy="1655762"/>
          </a:xfrm>
        </p:spPr>
        <p:txBody>
          <a:bodyPr/>
          <a:lstStyle/>
          <a:p>
            <a:r>
              <a:rPr lang="ko-KR" altLang="en-US" dirty="0"/>
              <a:t>기술 스택 선정</a:t>
            </a:r>
          </a:p>
        </p:txBody>
      </p:sp>
    </p:spTree>
    <p:extLst>
      <p:ext uri="{BB962C8B-B14F-4D97-AF65-F5344CB8AC3E}">
        <p14:creationId xmlns:p14="http://schemas.microsoft.com/office/powerpoint/2010/main" val="190106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AA4AE-ED10-634E-FBC6-40E26E0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1036772"/>
            <a:ext cx="8596668" cy="1320800"/>
          </a:xfrm>
        </p:spPr>
        <p:txBody>
          <a:bodyPr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6DB2D-A3DD-79D3-B1E9-3518A331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743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는 정적 타입 언어이다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와 달리 변수의 타입</a:t>
            </a:r>
            <a:r>
              <a:rPr lang="en-US" altLang="ko-KR" dirty="0"/>
              <a:t>, </a:t>
            </a:r>
            <a:r>
              <a:rPr lang="ko-KR" altLang="en-US" dirty="0"/>
              <a:t>메서드의 입력과 출력이 어떤 타입을 가져야 하는지를 강제한다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JS</a:t>
            </a:r>
            <a:r>
              <a:rPr lang="ko-KR" altLang="en-US" dirty="0"/>
              <a:t>의 </a:t>
            </a:r>
            <a:r>
              <a:rPr lang="ko-KR" altLang="en-US" dirty="0" err="1"/>
              <a:t>사례같은</a:t>
            </a:r>
            <a:r>
              <a:rPr lang="ko-KR" altLang="en-US" dirty="0"/>
              <a:t> 잘못된 호출을 최대한 막을 수 있다</a:t>
            </a:r>
            <a:r>
              <a:rPr lang="en-US" altLang="ko-KR" dirty="0"/>
              <a:t>. </a:t>
            </a:r>
            <a:r>
              <a:rPr lang="ko-KR" altLang="en-US" dirty="0"/>
              <a:t>이런 장점은 다른 사람들과 협업할 때</a:t>
            </a:r>
            <a:r>
              <a:rPr lang="en-US" altLang="ko-KR" dirty="0"/>
              <a:t>, </a:t>
            </a:r>
            <a:r>
              <a:rPr lang="ko-KR" altLang="en-US" dirty="0"/>
              <a:t>혹은 오랜 시간 동안 작업할 때 부각이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Java</a:t>
            </a:r>
            <a:r>
              <a:rPr lang="ko-KR" altLang="en-US" dirty="0"/>
              <a:t>는 컴파일이 된다</a:t>
            </a:r>
            <a:r>
              <a:rPr lang="en-US" altLang="ko-KR" dirty="0"/>
              <a:t>. JS, Python </a:t>
            </a:r>
            <a:r>
              <a:rPr lang="ko-KR" altLang="en-US" dirty="0"/>
              <a:t>같은 인터프리터 언어에 비하여 연산 속도 등의 성능이 월등히 뛰어나며</a:t>
            </a:r>
            <a:r>
              <a:rPr lang="en-US" altLang="ko-KR" dirty="0"/>
              <a:t>, </a:t>
            </a:r>
            <a:r>
              <a:rPr lang="ko-KR" altLang="en-US" dirty="0"/>
              <a:t>컴파일 단계에서 오류를 포착할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10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2C39E-C313-1810-F016-9EB575E6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08" y="2766218"/>
            <a:ext cx="4402667" cy="1325563"/>
          </a:xfrm>
        </p:spPr>
        <p:txBody>
          <a:bodyPr/>
          <a:lstStyle/>
          <a:p>
            <a:r>
              <a:rPr lang="en-US" altLang="ko-KR" dirty="0"/>
              <a:t>Django (Python)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42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521F-591F-0E6C-B483-F2B21BAB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94138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7FF06-FAD4-4856-9AB1-71C0FB39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09" y="1835150"/>
            <a:ext cx="10515600" cy="2544763"/>
          </a:xfrm>
        </p:spPr>
        <p:txBody>
          <a:bodyPr>
            <a:normAutofit lnSpcReduction="10000"/>
          </a:bodyPr>
          <a:lstStyle/>
          <a:p>
            <a:pPr marL="0" indent="0" algn="ctr" latinLnBrk="1">
              <a:buNone/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Avenir"/>
              </a:rPr>
              <a:t>MVT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Avenir"/>
              </a:rPr>
              <a:t>패턴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Avenir"/>
              </a:rPr>
              <a:t>, ORM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Avenir"/>
              </a:rPr>
              <a:t>기반 프레임 워크</a:t>
            </a:r>
            <a:endParaRPr lang="en-US" altLang="ko-KR" sz="2000" b="1" i="0" dirty="0">
              <a:solidFill>
                <a:srgbClr val="333333"/>
              </a:solidFill>
              <a:effectLst/>
              <a:latin typeface="Avenir"/>
            </a:endParaRPr>
          </a:p>
          <a:p>
            <a:pPr marL="0" indent="0" algn="ctr" latinLnBrk="1">
              <a:buNone/>
            </a:pPr>
            <a:endParaRPr lang="ko-KR" altLang="en-US" sz="2000" b="0" i="0" dirty="0">
              <a:solidFill>
                <a:srgbClr val="333333"/>
              </a:solidFill>
              <a:effectLst/>
              <a:latin typeface="Avenir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srgbClr val="333333"/>
                </a:solidFill>
                <a:latin typeface="Avenir"/>
              </a:rPr>
              <a:t>MVT </a:t>
            </a:r>
            <a:r>
              <a:rPr lang="ko-KR" altLang="en-US" sz="2000" b="1" dirty="0">
                <a:solidFill>
                  <a:srgbClr val="333333"/>
                </a:solidFill>
                <a:latin typeface="Avenir"/>
              </a:rPr>
              <a:t>패턴</a:t>
            </a:r>
            <a:r>
              <a:rPr lang="en-US" altLang="ko-KR" sz="2000" b="1" dirty="0">
                <a:solidFill>
                  <a:srgbClr val="333333"/>
                </a:solidFill>
                <a:latin typeface="Avenir"/>
              </a:rPr>
              <a:t>: 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Model  (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데이터 관련 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DB), View (Model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과 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View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를 연결해주며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함수 정의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), Template  (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실제로 화면을 보여주는 인터페이스</a:t>
            </a:r>
            <a:r>
              <a:rPr lang="en-US" altLang="ko-KR" sz="2000" dirty="0">
                <a:solidFill>
                  <a:srgbClr val="333333"/>
                </a:solidFill>
                <a:latin typeface="Avenir"/>
              </a:rPr>
              <a:t>)</a:t>
            </a:r>
            <a:endParaRPr lang="en-US" altLang="ko-KR" sz="2000" b="1" i="0" dirty="0">
              <a:effectLst/>
              <a:latin typeface="Avenir"/>
            </a:endParaRPr>
          </a:p>
          <a:p>
            <a:pPr algn="l" latinLnBrk="1">
              <a:buFont typeface="Wingdings" panose="05000000000000000000" pitchFamily="2" charset="2"/>
              <a:buChar char="v"/>
            </a:pPr>
            <a:r>
              <a:rPr lang="en-US" altLang="ko-KR" sz="2000" b="1" i="0" dirty="0">
                <a:effectLst/>
                <a:latin typeface="Avenir"/>
              </a:rPr>
              <a:t>ORM(</a:t>
            </a:r>
            <a:r>
              <a:rPr lang="en-US" altLang="ko-KR" sz="2000" b="1" dirty="0">
                <a:latin typeface="Avenir"/>
              </a:rPr>
              <a:t>Object</a:t>
            </a:r>
            <a:r>
              <a:rPr lang="ko-KR" altLang="en-US" sz="2000" b="1" dirty="0">
                <a:latin typeface="Avenir"/>
              </a:rPr>
              <a:t> </a:t>
            </a:r>
            <a:r>
              <a:rPr lang="en-US" altLang="ko-KR" sz="2000" b="1" dirty="0">
                <a:latin typeface="Avenir"/>
              </a:rPr>
              <a:t>Relational Mapping)</a:t>
            </a:r>
            <a:r>
              <a:rPr lang="en-US" altLang="ko-KR" sz="2000" b="1" i="0" dirty="0">
                <a:effectLst/>
                <a:latin typeface="Avenir"/>
              </a:rPr>
              <a:t> </a:t>
            </a:r>
            <a:r>
              <a:rPr lang="ko-KR" altLang="en-US" sz="2000" b="1" i="0" dirty="0">
                <a:effectLst/>
                <a:latin typeface="Avenir"/>
              </a:rPr>
              <a:t>기반 프레임워크</a:t>
            </a:r>
            <a:r>
              <a:rPr lang="en-US" altLang="ko-KR" sz="2000" b="0" i="0" dirty="0">
                <a:effectLst/>
                <a:latin typeface="Avenir"/>
              </a:rPr>
              <a:t>: </a:t>
            </a:r>
            <a:r>
              <a:rPr lang="ko-KR" altLang="en-US" sz="2000" b="0" i="0" dirty="0">
                <a:effectLst/>
                <a:latin typeface="Avenir"/>
              </a:rPr>
              <a:t>객체 지행 프로그래밍에서 객체라는 개념을 구현한 클래스와 </a:t>
            </a:r>
            <a:r>
              <a:rPr lang="en-US" altLang="ko-KR" sz="2000" b="0" i="0" dirty="0">
                <a:effectLst/>
                <a:latin typeface="Avenir"/>
              </a:rPr>
              <a:t>RDB</a:t>
            </a:r>
            <a:r>
              <a:rPr lang="ko-KR" altLang="en-US" sz="2000" b="0" i="0" dirty="0">
                <a:effectLst/>
                <a:latin typeface="Avenir"/>
              </a:rPr>
              <a:t>에 쓰이는 데이터인 테이블을 자동으로 연결하는 것으로 </a:t>
            </a:r>
            <a:r>
              <a:rPr lang="en-US" altLang="ko-KR" sz="2000" b="0" i="0" dirty="0">
                <a:effectLst/>
                <a:latin typeface="Avenir"/>
              </a:rPr>
              <a:t>SQL</a:t>
            </a:r>
            <a:r>
              <a:rPr lang="ko-KR" altLang="en-US" sz="2000" b="0" i="0" dirty="0">
                <a:effectLst/>
                <a:latin typeface="Avenir"/>
              </a:rPr>
              <a:t>문이 필요 없다</a:t>
            </a:r>
            <a:endParaRPr lang="en-US" altLang="ko-KR" sz="2000" b="1" i="0" dirty="0">
              <a:effectLst/>
              <a:latin typeface="Avenir"/>
            </a:endParaRPr>
          </a:p>
          <a:p>
            <a:pPr algn="l"/>
            <a:endParaRPr lang="ko-KR" altLang="en-US" i="0" dirty="0">
              <a:solidFill>
                <a:srgbClr val="333333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1286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0563-9275-7C41-C2A5-EDF8731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8" y="576262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A1DE-ABAF-3FA8-2149-079A475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52057"/>
            <a:ext cx="52578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200" b="0" i="0" dirty="0">
                <a:solidFill>
                  <a:srgbClr val="333333"/>
                </a:solidFill>
                <a:effectLst/>
                <a:latin typeface="Avenir"/>
              </a:rPr>
              <a:t>Python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Avenir"/>
              </a:rPr>
              <a:t>은 스크립트 언어로 비교적 쉽고 간결해 배우기 쉽고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Aveni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Avenir"/>
              </a:rPr>
              <a:t>개발시간이 단축된다</a:t>
            </a:r>
            <a:endParaRPr lang="en-US" altLang="ko-KR" sz="2200" dirty="0">
              <a:solidFill>
                <a:srgbClr val="333333"/>
              </a:solidFill>
              <a:latin typeface="Aveni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b="0" i="0" dirty="0">
                <a:solidFill>
                  <a:srgbClr val="333333"/>
                </a:solidFill>
                <a:effectLst/>
                <a:latin typeface="Avenir"/>
              </a:rPr>
              <a:t>Python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Avenir"/>
              </a:rPr>
              <a:t>의 다양한 라이브러리 사용 가능하여 개발 속도가 빠르고 생산성이 큼</a:t>
            </a:r>
            <a:endParaRPr lang="en-US" altLang="ko-KR" sz="2200" b="0" i="0" dirty="0">
              <a:solidFill>
                <a:srgbClr val="333333"/>
              </a:solidFill>
              <a:effectLst/>
              <a:latin typeface="Aveni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b="0" i="0" dirty="0">
                <a:solidFill>
                  <a:srgbClr val="333333"/>
                </a:solidFill>
                <a:effectLst/>
                <a:latin typeface="Avenir"/>
              </a:rPr>
              <a:t>인증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Aveni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Avenir"/>
              </a:rPr>
              <a:t>관리와 같은 기본적인 기능들이 기본 모듈로 제공</a:t>
            </a:r>
            <a:r>
              <a:rPr lang="en-US" altLang="ko-KR" sz="2200" dirty="0">
                <a:solidFill>
                  <a:srgbClr val="333333"/>
                </a:solidFill>
                <a:latin typeface="Avenir"/>
              </a:rPr>
              <a:t> (</a:t>
            </a:r>
            <a:r>
              <a:rPr lang="ko-KR" altLang="en-US" sz="2200" dirty="0">
                <a:solidFill>
                  <a:srgbClr val="333333"/>
                </a:solidFill>
                <a:latin typeface="Avenir"/>
              </a:rPr>
              <a:t>로그인</a:t>
            </a:r>
            <a:r>
              <a:rPr lang="en-US" altLang="ko-KR" sz="2200" dirty="0">
                <a:solidFill>
                  <a:srgbClr val="333333"/>
                </a:solidFill>
                <a:latin typeface="Avenir"/>
              </a:rPr>
              <a:t>, </a:t>
            </a:r>
            <a:r>
              <a:rPr lang="ko-KR" altLang="en-US" sz="2200" dirty="0">
                <a:solidFill>
                  <a:srgbClr val="333333"/>
                </a:solidFill>
                <a:latin typeface="Avenir"/>
              </a:rPr>
              <a:t>회원가입 등</a:t>
            </a:r>
            <a:r>
              <a:rPr lang="en-US" altLang="ko-KR" sz="2200" dirty="0">
                <a:solidFill>
                  <a:srgbClr val="333333"/>
                </a:solidFill>
                <a:latin typeface="Avenir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200" dirty="0">
                <a:solidFill>
                  <a:srgbClr val="333333"/>
                </a:solidFill>
                <a:latin typeface="Avenir"/>
              </a:rPr>
              <a:t>DB</a:t>
            </a:r>
            <a:r>
              <a:rPr lang="ko-KR" altLang="en-US" sz="2200" dirty="0">
                <a:solidFill>
                  <a:srgbClr val="333333"/>
                </a:solidFill>
                <a:latin typeface="Avenir"/>
              </a:rPr>
              <a:t> 관리를 쉽게 하기 위해 프로젝트를 생성하면서 관리자 기능을 제공 </a:t>
            </a:r>
            <a:endParaRPr lang="en-US" altLang="ko-KR" sz="2200" dirty="0">
              <a:solidFill>
                <a:srgbClr val="333333"/>
              </a:solidFill>
              <a:latin typeface="Aveni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dirty="0">
                <a:latin typeface="-apple-system"/>
              </a:rPr>
              <a:t>동일한 소스코드에서 다른 나라에서 용이하도록 번역</a:t>
            </a:r>
            <a:r>
              <a:rPr lang="en-US" altLang="ko-KR" sz="2200" dirty="0">
                <a:latin typeface="-apple-system"/>
              </a:rPr>
              <a:t>, </a:t>
            </a:r>
            <a:r>
              <a:rPr lang="ko-KR" altLang="en-US" sz="2200" dirty="0">
                <a:latin typeface="-apple-system"/>
              </a:rPr>
              <a:t>날씨 </a:t>
            </a:r>
            <a:r>
              <a:rPr lang="en-US" altLang="ko-KR" sz="2200" dirty="0">
                <a:latin typeface="-apple-system"/>
              </a:rPr>
              <a:t>/ </a:t>
            </a:r>
            <a:r>
              <a:rPr lang="ko-KR" altLang="en-US" sz="2200" dirty="0">
                <a:latin typeface="-apple-system"/>
              </a:rPr>
              <a:t>시간 </a:t>
            </a:r>
            <a:r>
              <a:rPr lang="en-US" altLang="ko-KR" sz="2200" dirty="0">
                <a:latin typeface="-apple-system"/>
              </a:rPr>
              <a:t>/ </a:t>
            </a:r>
            <a:r>
              <a:rPr lang="ko-KR" altLang="en-US" sz="2200" dirty="0">
                <a:latin typeface="-apple-system"/>
              </a:rPr>
              <a:t>숫자 등의 포맷 </a:t>
            </a:r>
            <a:r>
              <a:rPr lang="ko-KR" altLang="en-US" sz="2200" dirty="0" err="1">
                <a:latin typeface="-apple-system"/>
              </a:rPr>
              <a:t>타임존</a:t>
            </a:r>
            <a:r>
              <a:rPr lang="ko-KR" altLang="en-US" sz="2200" dirty="0">
                <a:latin typeface="-apple-system"/>
              </a:rPr>
              <a:t> 지정 등의 기능 제공</a:t>
            </a:r>
            <a:endParaRPr lang="en-US" altLang="ko-KR" sz="22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00" dirty="0">
                <a:latin typeface="-apple-system"/>
              </a:rPr>
              <a:t>하드웨어에 접근하고</a:t>
            </a:r>
            <a:r>
              <a:rPr lang="en-US" altLang="ko-KR" sz="2200" dirty="0">
                <a:latin typeface="-apple-system"/>
              </a:rPr>
              <a:t>, Data Science</a:t>
            </a:r>
            <a:r>
              <a:rPr lang="ko-KR" altLang="en-US" sz="2200" dirty="0">
                <a:latin typeface="-apple-system"/>
              </a:rPr>
              <a:t>나 이미지 압축 등을 </a:t>
            </a:r>
            <a:r>
              <a:rPr lang="ko-KR" altLang="en-US" sz="2200" dirty="0" err="1">
                <a:latin typeface="-apple-system"/>
              </a:rPr>
              <a:t>해야한다면</a:t>
            </a:r>
            <a:r>
              <a:rPr lang="ko-KR" altLang="en-US" sz="2200" dirty="0">
                <a:latin typeface="-apple-system"/>
              </a:rPr>
              <a:t> </a:t>
            </a:r>
            <a:r>
              <a:rPr lang="en-US" altLang="ko-KR" sz="2200" dirty="0">
                <a:latin typeface="-apple-system"/>
              </a:rPr>
              <a:t>Django</a:t>
            </a:r>
            <a:r>
              <a:rPr lang="ko-KR" altLang="en-US" sz="2200" dirty="0">
                <a:latin typeface="-apple-system"/>
              </a:rPr>
              <a:t>가 유리하다</a:t>
            </a:r>
          </a:p>
          <a:p>
            <a:endParaRPr lang="en-US" altLang="ko-KR" sz="2200" dirty="0"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B87E0C-4203-9695-6209-61F503596722}"/>
              </a:ext>
            </a:extLst>
          </p:cNvPr>
          <p:cNvSpPr txBox="1">
            <a:spLocks/>
          </p:cNvSpPr>
          <p:nvPr/>
        </p:nvSpPr>
        <p:spPr>
          <a:xfrm>
            <a:off x="6345237" y="1652057"/>
            <a:ext cx="52578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Python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이 모바일 컴퓨팅에 취약해 </a:t>
            </a:r>
            <a:r>
              <a:rPr lang="ko-KR" altLang="en-US" sz="2900" b="0" i="0" dirty="0" err="1">
                <a:solidFill>
                  <a:srgbClr val="333333"/>
                </a:solidFill>
                <a:effectLst/>
                <a:latin typeface="Avenir"/>
              </a:rPr>
              <a:t>파이썬으로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 개발된 스마트폰 애플리케이션이 거의 없고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, Python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은 비동기 언어가 아니기 때문에 실시간 처리를 할 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element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가 없다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그렇기 때문에 만약 채팅 기능을 만들고자 한다면 적합하지 않다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</a:p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Python</a:t>
            </a: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은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 인터프리터 언어라서 실행 속도가 느림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 -&gt; 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성능이 떨어짐</a:t>
            </a:r>
            <a:endParaRPr lang="en-US" altLang="ko-KR" sz="2900" dirty="0">
              <a:solidFill>
                <a:srgbClr val="333333"/>
              </a:solidFill>
              <a:latin typeface="Avenir"/>
            </a:endParaRPr>
          </a:p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이미 만들어진 기능을 사용하기 때문에 커스텀 하기 힘듦 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– 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수많은 만들어진 기능을 제공하지만 세세한 설정 변경이나 자세한 조정이 힘듦</a:t>
            </a:r>
            <a:endParaRPr lang="en-US" altLang="ko-KR" sz="2900" dirty="0">
              <a:solidFill>
                <a:srgbClr val="333333"/>
              </a:solidFill>
              <a:latin typeface="Avenir"/>
            </a:endParaRPr>
          </a:p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ko-KR" sz="2900" dirty="0">
                <a:solidFill>
                  <a:srgbClr val="333333"/>
                </a:solidFill>
                <a:latin typeface="Avenir"/>
              </a:rPr>
              <a:t>ORM </a:t>
            </a: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기반</a:t>
            </a:r>
            <a:r>
              <a:rPr lang="en-US" altLang="ko-KR" sz="2900" dirty="0">
                <a:solidFill>
                  <a:srgbClr val="333333"/>
                </a:solidFill>
                <a:latin typeface="Avenir"/>
              </a:rPr>
              <a:t>(</a:t>
            </a: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객체와 테이블 자동 연결</a:t>
            </a:r>
            <a:r>
              <a:rPr lang="en-US" altLang="ko-KR" sz="2900" dirty="0">
                <a:solidFill>
                  <a:srgbClr val="333333"/>
                </a:solidFill>
                <a:latin typeface="Avenir"/>
              </a:rPr>
              <a:t>)</a:t>
            </a: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이라 내가 원하지 않는 결과가 나올 수 있음 </a:t>
            </a:r>
            <a:endParaRPr lang="en-US" altLang="ko-KR" sz="2900" dirty="0">
              <a:solidFill>
                <a:srgbClr val="333333"/>
              </a:solidFill>
              <a:latin typeface="Avenir"/>
            </a:endParaRPr>
          </a:p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Django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는 프레임워크 특화 기능보다 </a:t>
            </a:r>
            <a:r>
              <a:rPr lang="en-US" altLang="ko-KR" sz="2900" b="0" i="0" dirty="0">
                <a:solidFill>
                  <a:srgbClr val="333333"/>
                </a:solidFill>
                <a:effectLst/>
                <a:latin typeface="Avenir"/>
              </a:rPr>
              <a:t>python</a:t>
            </a:r>
            <a:r>
              <a:rPr lang="ko-KR" altLang="en-US" sz="2900" b="0" i="0" dirty="0">
                <a:solidFill>
                  <a:srgbClr val="333333"/>
                </a:solidFill>
                <a:effectLst/>
                <a:latin typeface="Avenir"/>
              </a:rPr>
              <a:t>으로 문제를 해결하는 편</a:t>
            </a:r>
            <a:endParaRPr lang="en-US" altLang="ko-KR" sz="2900" dirty="0">
              <a:solidFill>
                <a:srgbClr val="333333"/>
              </a:solidFill>
              <a:latin typeface="Avenir"/>
            </a:endParaRPr>
          </a:p>
          <a:p>
            <a:pPr algn="l" latinLnBrk="1">
              <a:lnSpc>
                <a:spcPct val="12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작업하는데 </a:t>
            </a:r>
            <a:r>
              <a:rPr lang="en-US" altLang="ko-KR" sz="2900" dirty="0">
                <a:solidFill>
                  <a:srgbClr val="333333"/>
                </a:solidFill>
                <a:latin typeface="Avenir"/>
              </a:rPr>
              <a:t>full system</a:t>
            </a:r>
            <a:r>
              <a:rPr lang="ko-KR" altLang="en-US" sz="2900" dirty="0">
                <a:solidFill>
                  <a:srgbClr val="333333"/>
                </a:solidFill>
                <a:latin typeface="Avenir"/>
              </a:rPr>
              <a:t>의 지식이 필요하다</a:t>
            </a:r>
            <a:endParaRPr lang="en-US" altLang="ko-KR" sz="2900" b="0" i="0" dirty="0">
              <a:solidFill>
                <a:srgbClr val="333333"/>
              </a:solidFill>
              <a:effectLst/>
              <a:latin typeface="Avenir"/>
            </a:endParaRPr>
          </a:p>
          <a:p>
            <a:endParaRPr lang="en-US" altLang="ko-KR" sz="1600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ko-KR" altLang="en-US" sz="1600" dirty="0">
              <a:solidFill>
                <a:srgbClr val="333333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0876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1B511-A520-D245-E468-CF56D42F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69848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Laravel</a:t>
            </a:r>
            <a:r>
              <a:rPr lang="ko-KR" altLang="en-US" dirty="0"/>
              <a:t> </a:t>
            </a:r>
            <a:r>
              <a:rPr lang="en-US" altLang="ko-KR" dirty="0"/>
              <a:t>(PHP)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11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AE802-95B9-B387-04E5-86B4FF2C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605B7-E75A-74B3-998E-FF7AC21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488613"/>
            <a:ext cx="8596668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MVC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패턴 사용</a:t>
            </a:r>
            <a:endParaRPr lang="en-US" altLang="ko-KR" sz="2000" dirty="0">
              <a:solidFill>
                <a:srgbClr val="000C34"/>
              </a:solidFill>
              <a:latin typeface="roboto-medium"/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rgbClr val="000C34"/>
              </a:solidFill>
              <a:latin typeface="roboto-medium"/>
            </a:endParaRPr>
          </a:p>
          <a:p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모델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-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뷰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-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컨트롤러 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(Model View Controller) 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패턴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: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세 가지 큰 구성 요소로 만들어져 있다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 (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모델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데이터를 다르고 비즈니스 로직을 만듦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데이터 생성 및 조작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뷰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인터페이스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컨트롤러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모델과 뷰를 연결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). </a:t>
            </a:r>
            <a:endParaRPr lang="en-US" altLang="ko-KR" sz="2000" b="0" i="0" dirty="0">
              <a:solidFill>
                <a:srgbClr val="000C34"/>
              </a:solidFill>
              <a:effectLst/>
              <a:latin typeface="roboto-medium"/>
            </a:endParaRPr>
          </a:p>
          <a:p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블레이드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(Blade) 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템플릿 엔진을 제공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: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순수한 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PHP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코드를 작성하는 것을 허용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.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블레이드가 </a:t>
            </a:r>
            <a:r>
              <a:rPr lang="ko-KR" altLang="en-US" sz="2000" b="0" i="0" dirty="0" err="1">
                <a:solidFill>
                  <a:srgbClr val="000C34"/>
                </a:solidFill>
                <a:effectLst/>
                <a:latin typeface="roboto-medium"/>
              </a:rPr>
              <a:t>애플리에키션에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 아무런 부담을 주지 않는다는 것을 의미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. </a:t>
            </a:r>
          </a:p>
          <a:p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의존성주입</a:t>
            </a:r>
            <a:endParaRPr lang="en-US" altLang="ko-KR" sz="2000" b="1" i="0" dirty="0">
              <a:solidFill>
                <a:srgbClr val="000C34"/>
              </a:solidFill>
              <a:effectLst/>
              <a:latin typeface="roboto-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110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0563-9275-7C41-C2A5-EDF8731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62" y="38771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A1DE-ABAF-3FA8-2149-079A475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5"/>
            <a:ext cx="5257800" cy="448525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900" dirty="0"/>
              <a:t>MVC </a:t>
            </a:r>
            <a:r>
              <a:rPr lang="ko-KR" altLang="en-US" sz="1900" dirty="0"/>
              <a:t>패턴</a:t>
            </a:r>
            <a:r>
              <a:rPr lang="en-US" altLang="ko-KR" sz="1900" dirty="0"/>
              <a:t>: 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렌즈를 통해서 로직</a:t>
            </a:r>
            <a:r>
              <a:rPr lang="en-US" altLang="ko-KR" sz="1800" b="0" i="0" dirty="0">
                <a:solidFill>
                  <a:srgbClr val="000C34"/>
                </a:solidFill>
                <a:effectLst/>
                <a:latin typeface="roboto-medium"/>
              </a:rPr>
              <a:t>(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모델</a:t>
            </a:r>
            <a:r>
              <a:rPr lang="en-US" altLang="ko-KR" sz="1800" b="0" i="0" dirty="0">
                <a:solidFill>
                  <a:srgbClr val="000C34"/>
                </a:solidFill>
                <a:effectLst/>
                <a:latin typeface="roboto-medium"/>
              </a:rPr>
              <a:t>)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과 표현</a:t>
            </a:r>
            <a:r>
              <a:rPr lang="en-US" altLang="ko-KR" sz="1800" b="0" i="0" dirty="0">
                <a:solidFill>
                  <a:srgbClr val="000C34"/>
                </a:solidFill>
                <a:effectLst/>
                <a:latin typeface="roboto-medium"/>
              </a:rPr>
              <a:t>(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뷰</a:t>
            </a:r>
            <a:r>
              <a:rPr lang="en-US" altLang="ko-KR" sz="1800" b="0" i="0" dirty="0">
                <a:solidFill>
                  <a:srgbClr val="000C34"/>
                </a:solidFill>
                <a:effectLst/>
                <a:latin typeface="roboto-medium"/>
              </a:rPr>
              <a:t>) 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사이를 명확하게 연결시켜주기 때문에</a:t>
            </a:r>
            <a:r>
              <a:rPr lang="en-US" altLang="ko-KR" sz="1800" b="0" i="0" dirty="0">
                <a:solidFill>
                  <a:srgbClr val="000C34"/>
                </a:solidFill>
                <a:effectLst/>
                <a:latin typeface="roboto-medium"/>
              </a:rPr>
              <a:t>,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 전반적인 성능을 향상시키고</a:t>
            </a:r>
            <a:r>
              <a:rPr lang="en-US" altLang="ko-KR" sz="1800" dirty="0">
                <a:solidFill>
                  <a:srgbClr val="000C34"/>
                </a:solidFill>
                <a:latin typeface="roboto-medium"/>
              </a:rPr>
              <a:t> </a:t>
            </a:r>
            <a:r>
              <a:rPr lang="ko-KR" altLang="en-US" sz="1800" dirty="0">
                <a:solidFill>
                  <a:srgbClr val="000C34"/>
                </a:solidFill>
                <a:latin typeface="roboto-medium"/>
              </a:rPr>
              <a:t>기록된 내용을 보다 읽기 쉽게 만들어 준다</a:t>
            </a:r>
            <a:r>
              <a:rPr lang="en-US" altLang="ko-KR" sz="1800" dirty="0">
                <a:solidFill>
                  <a:srgbClr val="000C34"/>
                </a:solidFill>
                <a:latin typeface="roboto-medium"/>
              </a:rPr>
              <a:t>.</a:t>
            </a:r>
            <a:r>
              <a:rPr lang="ko-KR" altLang="en-US" sz="1800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endParaRPr lang="en-US" altLang="ko-KR" sz="1900" b="0" i="0" dirty="0">
              <a:solidFill>
                <a:srgbClr val="000C34"/>
              </a:solidFill>
              <a:effectLst/>
              <a:latin typeface="roboto-mediu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900" dirty="0"/>
              <a:t>빠른 생산성</a:t>
            </a:r>
            <a:r>
              <a:rPr lang="en-US" altLang="ko-KR" sz="1900" dirty="0"/>
              <a:t>: </a:t>
            </a:r>
            <a:r>
              <a:rPr lang="ko-KR" altLang="en-US" sz="1900" dirty="0"/>
              <a:t>로그인이나 이메일 인증</a:t>
            </a:r>
            <a:r>
              <a:rPr lang="en-US" altLang="ko-KR" sz="1900" dirty="0"/>
              <a:t>, </a:t>
            </a:r>
            <a:r>
              <a:rPr lang="ko-KR" altLang="en-US" sz="1900" dirty="0"/>
              <a:t>레이아웃 등이 지원된다</a:t>
            </a:r>
            <a:r>
              <a:rPr lang="en-US" altLang="ko-KR" sz="1900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900" dirty="0"/>
              <a:t>Query builder</a:t>
            </a:r>
            <a:r>
              <a:rPr lang="ko-KR" altLang="en-US" sz="1900" dirty="0"/>
              <a:t>와 </a:t>
            </a:r>
            <a:r>
              <a:rPr lang="en-US" altLang="ko-KR" sz="1900" dirty="0"/>
              <a:t>ORM(Object Relation Mapping) </a:t>
            </a:r>
            <a:r>
              <a:rPr lang="ko-KR" altLang="en-US" sz="1900" dirty="0"/>
              <a:t>지원</a:t>
            </a:r>
            <a:r>
              <a:rPr lang="en-US" altLang="ko-KR" sz="1900" dirty="0"/>
              <a:t>: SQL</a:t>
            </a:r>
            <a:r>
              <a:rPr lang="ko-KR" altLang="en-US" sz="1900" dirty="0"/>
              <a:t>을 사용하지 않고 손쉽게 </a:t>
            </a:r>
            <a:r>
              <a:rPr lang="en-US" altLang="ko-KR" sz="1900" dirty="0"/>
              <a:t>DB </a:t>
            </a:r>
            <a:r>
              <a:rPr lang="ko-KR" altLang="en-US" sz="1900" dirty="0"/>
              <a:t>작업 가능</a:t>
            </a:r>
            <a:endParaRPr lang="en-US" altLang="ko-KR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900" b="0" i="0" dirty="0">
                <a:solidFill>
                  <a:srgbClr val="000C34"/>
                </a:solidFill>
                <a:effectLst/>
                <a:latin typeface="roboto-medium"/>
              </a:rPr>
              <a:t>설정이 간편하고 </a:t>
            </a:r>
            <a:r>
              <a:rPr lang="en-US" altLang="ko-KR" sz="1900" b="0" i="0" dirty="0">
                <a:solidFill>
                  <a:srgbClr val="000C34"/>
                </a:solidFill>
                <a:effectLst/>
                <a:latin typeface="roboto-medium"/>
              </a:rPr>
              <a:t>CSRF, XSS</a:t>
            </a:r>
            <a:r>
              <a:rPr lang="ko-KR" altLang="en-US" sz="1900" b="0" i="0" dirty="0">
                <a:solidFill>
                  <a:srgbClr val="000C34"/>
                </a:solidFill>
                <a:effectLst/>
                <a:latin typeface="roboto-medium"/>
              </a:rPr>
              <a:t>방지</a:t>
            </a:r>
            <a:r>
              <a:rPr lang="en-US" altLang="ko-KR" sz="1900" b="0" i="0" dirty="0">
                <a:solidFill>
                  <a:srgbClr val="000C34"/>
                </a:solidFill>
                <a:effectLst/>
                <a:latin typeface="roboto-medium"/>
              </a:rPr>
              <a:t>, SQL</a:t>
            </a:r>
            <a:r>
              <a:rPr lang="ko-KR" altLang="en-US" sz="1900" b="0" i="0" dirty="0" err="1">
                <a:solidFill>
                  <a:srgbClr val="000C34"/>
                </a:solidFill>
                <a:effectLst/>
                <a:latin typeface="roboto-medium"/>
              </a:rPr>
              <a:t>인젝션</a:t>
            </a:r>
            <a:r>
              <a:rPr lang="ko-KR" altLang="en-US" sz="1900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r>
              <a:rPr lang="ko-KR" altLang="en-US" sz="1900" b="0" i="0" dirty="0" err="1">
                <a:solidFill>
                  <a:srgbClr val="000C34"/>
                </a:solidFill>
                <a:effectLst/>
                <a:latin typeface="roboto-medium"/>
              </a:rPr>
              <a:t>방지등</a:t>
            </a:r>
            <a:r>
              <a:rPr lang="ko-KR" altLang="en-US" sz="1900" b="0" i="0" dirty="0">
                <a:solidFill>
                  <a:srgbClr val="000C34"/>
                </a:solidFill>
                <a:effectLst/>
                <a:latin typeface="roboto-medium"/>
              </a:rPr>
              <a:t> 기본적인 보안사항이 </a:t>
            </a:r>
            <a:r>
              <a:rPr lang="ko-KR" altLang="en-US" sz="1900" b="0" i="0" dirty="0" err="1">
                <a:solidFill>
                  <a:srgbClr val="000C34"/>
                </a:solidFill>
                <a:effectLst/>
                <a:latin typeface="roboto-medium"/>
              </a:rPr>
              <a:t>적용되어있다</a:t>
            </a:r>
            <a:r>
              <a:rPr lang="en-US" altLang="ko-KR" sz="1900" b="0" i="0" dirty="0">
                <a:solidFill>
                  <a:srgbClr val="000C34"/>
                </a:solidFill>
                <a:effectLst/>
                <a:latin typeface="roboto-medium"/>
              </a:rPr>
              <a:t>.</a:t>
            </a:r>
            <a:endParaRPr lang="en-US" altLang="ko-KR" sz="1900" b="0" i="0" dirty="0">
              <a:solidFill>
                <a:srgbClr val="000C3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900" dirty="0"/>
              <a:t>폭 넓은 커뮤니티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라라캐스트나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라라벨</a:t>
            </a:r>
            <a:r>
              <a:rPr lang="en-US" altLang="ko-KR" sz="1900" dirty="0"/>
              <a:t>IO </a:t>
            </a:r>
            <a:r>
              <a:rPr lang="ko-KR" altLang="en-US" sz="1900" dirty="0" err="1"/>
              <a:t>같은데서</a:t>
            </a:r>
            <a:r>
              <a:rPr lang="ko-KR" altLang="en-US" sz="1900" dirty="0"/>
              <a:t> 필요한 정보들을 얻을 수 있다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800" b="0" i="0" dirty="0">
              <a:solidFill>
                <a:srgbClr val="000C34"/>
              </a:solidFill>
              <a:effectLst/>
              <a:latin typeface="roboto-medium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B87E0C-4203-9695-6209-61F503596722}"/>
              </a:ext>
            </a:extLst>
          </p:cNvPr>
          <p:cNvSpPr txBox="1">
            <a:spLocks/>
          </p:cNvSpPr>
          <p:nvPr/>
        </p:nvSpPr>
        <p:spPr>
          <a:xfrm>
            <a:off x="631983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ko-KR" altLang="en-US" sz="1600" dirty="0">
              <a:solidFill>
                <a:srgbClr val="333333"/>
              </a:solidFill>
              <a:latin typeface="Avenir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9F23B40-C9A3-9576-B3BA-5C493A2AD390}"/>
              </a:ext>
            </a:extLst>
          </p:cNvPr>
          <p:cNvSpPr txBox="1">
            <a:spLocks/>
          </p:cNvSpPr>
          <p:nvPr/>
        </p:nvSpPr>
        <p:spPr>
          <a:xfrm>
            <a:off x="6442074" y="1483745"/>
            <a:ext cx="5257800" cy="4485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1900" dirty="0"/>
              <a:t> 비동기 처리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비동기적처리를</a:t>
            </a:r>
            <a:r>
              <a:rPr lang="ko-KR" altLang="en-US" sz="1900" dirty="0"/>
              <a:t> 하기에 </a:t>
            </a:r>
            <a:r>
              <a:rPr lang="en-US" altLang="ko-KR" sz="1900" dirty="0"/>
              <a:t>PHP</a:t>
            </a:r>
            <a:r>
              <a:rPr lang="ko-KR" altLang="en-US" sz="1900" dirty="0"/>
              <a:t>가 불편하다</a:t>
            </a:r>
            <a:r>
              <a:rPr lang="en-US" altLang="ko-KR" sz="1900" dirty="0"/>
              <a:t>. </a:t>
            </a:r>
            <a:r>
              <a:rPr lang="ko-KR" altLang="en-US" sz="1900" dirty="0"/>
              <a:t>많은 양의 정보를 동시에 처리하는 기능이 떨어진다</a:t>
            </a:r>
            <a:endParaRPr lang="en-US" altLang="ko-KR" sz="19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1900" dirty="0"/>
              <a:t> 느린 속도</a:t>
            </a:r>
            <a:r>
              <a:rPr lang="en-US" altLang="ko-KR" sz="1900" dirty="0"/>
              <a:t>: </a:t>
            </a:r>
            <a:r>
              <a:rPr lang="ko-KR" altLang="en-US" sz="1900" dirty="0"/>
              <a:t>요청을 처리하는데 다른 프레임워크에 비해 느린 속도를 보인다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66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3780-54C0-390A-62F2-E1F59246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15" y="269848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Rails (Ruby)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4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20A7-37E0-1C1A-F37D-B7407687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C755F-3082-412F-B654-5FCB31BE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142934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MVC</a:t>
            </a:r>
            <a:r>
              <a:rPr lang="ko-KR" altLang="en-US" sz="2000" dirty="0"/>
              <a:t> 패턴 사용</a:t>
            </a:r>
            <a:r>
              <a:rPr lang="en-US" altLang="ko-KR" sz="2000" dirty="0"/>
              <a:t>, ORM</a:t>
            </a:r>
          </a:p>
          <a:p>
            <a:endParaRPr lang="en-US" altLang="ko-KR" sz="2000" dirty="0"/>
          </a:p>
          <a:p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모델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-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뷰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-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컨트롤러 </a:t>
            </a:r>
            <a:r>
              <a:rPr lang="en-US" altLang="ko-KR" sz="2000" b="1" i="0" dirty="0">
                <a:solidFill>
                  <a:srgbClr val="000C34"/>
                </a:solidFill>
                <a:effectLst/>
                <a:latin typeface="roboto-medium"/>
              </a:rPr>
              <a:t>(Model View Controller) </a:t>
            </a:r>
            <a:r>
              <a:rPr lang="ko-KR" altLang="en-US" sz="2000" b="1" i="0" dirty="0">
                <a:solidFill>
                  <a:srgbClr val="000C34"/>
                </a:solidFill>
                <a:effectLst/>
                <a:latin typeface="roboto-medium"/>
              </a:rPr>
              <a:t>패턴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: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세 가지 큰 구성 요소로 만들어져 있다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 (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모델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데이터를 다르고 비즈니스 로직을 만듦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 –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데이터 생성 및 조작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뷰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인터페이스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컨트롤러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-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모델과 뷰를 연결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).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렌즈를 통해서 로직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(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모델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)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과 표현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(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뷰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)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사이를 명확하게 연결시켜주며</a:t>
            </a:r>
            <a:r>
              <a:rPr lang="en-US" altLang="ko-KR" sz="2000" b="0" i="0" dirty="0">
                <a:solidFill>
                  <a:srgbClr val="000C34"/>
                </a:solidFill>
                <a:effectLst/>
                <a:latin typeface="roboto-medium"/>
              </a:rPr>
              <a:t>, </a:t>
            </a:r>
            <a:r>
              <a:rPr lang="ko-KR" altLang="en-US" sz="2000" b="0" i="0" dirty="0">
                <a:solidFill>
                  <a:srgbClr val="000C34"/>
                </a:solidFill>
                <a:effectLst/>
                <a:latin typeface="roboto-medium"/>
              </a:rPr>
              <a:t>이를 통해 전반적인 성능을 향상시키고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 </a:t>
            </a:r>
            <a:r>
              <a:rPr lang="ko-KR" altLang="en-US" sz="2000" dirty="0">
                <a:solidFill>
                  <a:srgbClr val="000C34"/>
                </a:solidFill>
                <a:latin typeface="roboto-medium"/>
              </a:rPr>
              <a:t>기록된 내용을 보다 읽기 쉽게 만들어 준다</a:t>
            </a:r>
            <a:r>
              <a:rPr lang="en-US" altLang="ko-KR" sz="2000" dirty="0">
                <a:solidFill>
                  <a:srgbClr val="000C34"/>
                </a:solidFill>
                <a:latin typeface="roboto-medium"/>
              </a:rPr>
              <a:t>.</a:t>
            </a:r>
          </a:p>
          <a:p>
            <a:r>
              <a:rPr lang="en-US" altLang="ko-KR" sz="2000" b="1" dirty="0"/>
              <a:t>ORM(Object Relational Mapping)</a:t>
            </a:r>
            <a:r>
              <a:rPr lang="en-US" altLang="ko-KR" sz="2000" dirty="0"/>
              <a:t>:</a:t>
            </a:r>
            <a:r>
              <a:rPr lang="ko-KR" altLang="en-US" sz="2000" dirty="0"/>
              <a:t> 데이터베이스와 객체 지향 프로그래밍 언어 간의 호환되지 않는 데이터를 변환하는 프로그래밍 기법</a:t>
            </a:r>
            <a:r>
              <a:rPr lang="en-US" altLang="ko-KR" sz="2000" dirty="0"/>
              <a:t>. </a:t>
            </a:r>
            <a:r>
              <a:rPr lang="ko-KR" altLang="en-US" sz="2000" dirty="0"/>
              <a:t>직접 </a:t>
            </a:r>
            <a:r>
              <a:rPr lang="en-US" altLang="ko-KR" sz="2000" dirty="0"/>
              <a:t>SQL </a:t>
            </a:r>
            <a:r>
              <a:rPr lang="ko-KR" altLang="en-US" sz="2000" dirty="0"/>
              <a:t>문을 사용해서 데이터를 가져오지 않고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ActiveRecords</a:t>
            </a:r>
            <a:r>
              <a:rPr lang="ko-KR" altLang="en-US" sz="2000" dirty="0"/>
              <a:t>라는 </a:t>
            </a:r>
            <a:r>
              <a:rPr lang="en-US" altLang="ko-KR" sz="2000" dirty="0"/>
              <a:t>ORM </a:t>
            </a:r>
            <a:r>
              <a:rPr lang="ko-KR" altLang="en-US" sz="2000" dirty="0"/>
              <a:t>프레임워크를 사용해서 데이터를 조작한다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74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0563-9275-7C41-C2A5-EDF8731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96" y="23138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A1DE-ABAF-3FA8-2149-079A475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65" y="1101996"/>
            <a:ext cx="5950836" cy="50749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ORM: </a:t>
            </a:r>
            <a:r>
              <a:rPr lang="en-US" altLang="ko-KR" dirty="0" err="1">
                <a:solidFill>
                  <a:srgbClr val="000C34"/>
                </a:solidFill>
                <a:latin typeface="roboto-medium"/>
              </a:rPr>
              <a:t>ActiveRecord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를 통해 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SQL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문을 짜지 않고도 쉽게 데이터베이스를 조작할 수 있다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입문자가 배우기 쉽다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: 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형식이 자유롭다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개발이 편하다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: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다양한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Gem (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라이브러리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)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을 통해 기능을 빠르게 구현할 수 있으며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,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데이터베이스 작업할 때 </a:t>
            </a:r>
            <a:r>
              <a:rPr lang="en-US" altLang="ko-KR" b="0" i="0" dirty="0" err="1">
                <a:solidFill>
                  <a:srgbClr val="000C34"/>
                </a:solidFill>
                <a:effectLst/>
                <a:latin typeface="roboto-medium"/>
              </a:rPr>
              <a:t>ActiveRecord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패턴을 적용한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ORM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을 도입하여 편리하게 구현할 수 있다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.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또한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, 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내장된 라이브러리로 초기 일회성 설정으로 자동 배포가 가능하다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. </a:t>
            </a:r>
          </a:p>
          <a:p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확장성과 이식성이 높다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: 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확장성이란 시스템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(HW/SW)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의 용량을 변경해도 그 기능이 계속 잘 동작할 수 있는 능력을 의미하며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, </a:t>
            </a:r>
            <a:r>
              <a:rPr lang="ko-KR" altLang="en-US" dirty="0" err="1">
                <a:solidFill>
                  <a:srgbClr val="000C34"/>
                </a:solidFill>
                <a:latin typeface="roboto-medium"/>
              </a:rPr>
              <a:t>이식성이란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 하나 이상의 운영체계에서 사용될 수 있는 여부를 의미한다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.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 루비를 지원하는 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OS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라면 추가 작업 없이 프로그램이 실행될 수 있다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. 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이는 유지보수에 쓰이는 비용과 시간을 절약해주며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, </a:t>
            </a:r>
            <a:r>
              <a:rPr lang="ko-KR" altLang="en-US" dirty="0" err="1">
                <a:solidFill>
                  <a:srgbClr val="000C34"/>
                </a:solidFill>
                <a:latin typeface="roboto-medium"/>
              </a:rPr>
              <a:t>파이썬이나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 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JavaScript 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등 다른 언어로 개발된 라이브러리를 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Ruby </a:t>
            </a:r>
            <a:r>
              <a:rPr lang="ko-KR" altLang="en-US" dirty="0">
                <a:solidFill>
                  <a:srgbClr val="000C34"/>
                </a:solidFill>
                <a:latin typeface="roboto-medium"/>
              </a:rPr>
              <a:t>위에 쉽게 구현 가능함을 의미하기도 한다</a:t>
            </a:r>
            <a:r>
              <a:rPr lang="en-US" altLang="ko-KR" dirty="0">
                <a:solidFill>
                  <a:srgbClr val="000C34"/>
                </a:solidFill>
                <a:latin typeface="roboto-medium"/>
              </a:rPr>
              <a:t>.</a:t>
            </a:r>
            <a:endParaRPr lang="en-US" altLang="ko-KR" b="0" i="0" dirty="0">
              <a:solidFill>
                <a:srgbClr val="000C34"/>
              </a:solidFill>
              <a:effectLst/>
              <a:latin typeface="roboto-medium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B87E0C-4203-9695-6209-61F503596722}"/>
              </a:ext>
            </a:extLst>
          </p:cNvPr>
          <p:cNvSpPr txBox="1">
            <a:spLocks/>
          </p:cNvSpPr>
          <p:nvPr/>
        </p:nvSpPr>
        <p:spPr>
          <a:xfrm>
            <a:off x="6369396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ko-KR" altLang="en-US" sz="1600" dirty="0">
              <a:solidFill>
                <a:srgbClr val="333333"/>
              </a:solidFill>
              <a:latin typeface="Avenir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9F23B40-C9A3-9576-B3BA-5C493A2AD390}"/>
              </a:ext>
            </a:extLst>
          </p:cNvPr>
          <p:cNvSpPr txBox="1">
            <a:spLocks/>
          </p:cNvSpPr>
          <p:nvPr/>
        </p:nvSpPr>
        <p:spPr>
          <a:xfrm>
            <a:off x="6715449" y="1101996"/>
            <a:ext cx="5257800" cy="5074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2000" dirty="0"/>
              <a:t>속도가 느리다</a:t>
            </a:r>
            <a:r>
              <a:rPr lang="en-US" altLang="ko-KR" sz="2000" dirty="0"/>
              <a:t>: Ruby</a:t>
            </a:r>
            <a:r>
              <a:rPr lang="ko-KR" altLang="en-US" sz="2000" dirty="0"/>
              <a:t>는 인터프리터 언어이므로 컴파일러를 사용하는 언어에 비해 속도가 느리다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높은 메모리 소비와 느린 </a:t>
            </a:r>
            <a:r>
              <a:rPr lang="ko-KR" altLang="en-US" sz="2000" dirty="0" err="1"/>
              <a:t>가비지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콜렉션으로</a:t>
            </a:r>
            <a:r>
              <a:rPr lang="ko-KR" altLang="en-US" sz="2000" dirty="0"/>
              <a:t> 속도가 느리다</a:t>
            </a:r>
            <a:r>
              <a:rPr lang="en-US" altLang="ko-KR" sz="2000" dirty="0"/>
              <a:t>.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2000" dirty="0"/>
              <a:t>국내 사용율이 낮다</a:t>
            </a:r>
            <a:r>
              <a:rPr lang="en-US" altLang="ko-KR" sz="2000" dirty="0"/>
              <a:t>.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ko-KR" altLang="en-US" sz="2000" dirty="0"/>
              <a:t>제한이 많다</a:t>
            </a:r>
            <a:r>
              <a:rPr lang="en-US" altLang="ko-KR" sz="2000" dirty="0"/>
              <a:t>: </a:t>
            </a:r>
            <a:r>
              <a:rPr lang="ko-KR" altLang="en-US" sz="2000" dirty="0"/>
              <a:t>이미 구현된 라이브러리와 프레임워크로 빠른 개발이 가능하지만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유니크한 설계로 다시 커스터마이징을 하기에는 어려움이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7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E32B59-C393-D6E8-4CA9-0F8B9CCD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88915"/>
              </p:ext>
            </p:extLst>
          </p:nvPr>
        </p:nvGraphicFramePr>
        <p:xfrm>
          <a:off x="1394117" y="3070308"/>
          <a:ext cx="8126417" cy="15234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3870396881"/>
                    </a:ext>
                  </a:extLst>
                </a:gridCol>
                <a:gridCol w="1154561">
                  <a:extLst>
                    <a:ext uri="{9D8B030D-6E8A-4147-A177-3AD203B41FA5}">
                      <a16:colId xmlns:a16="http://schemas.microsoft.com/office/drawing/2014/main" val="47637969"/>
                    </a:ext>
                  </a:extLst>
                </a:gridCol>
                <a:gridCol w="1533508">
                  <a:extLst>
                    <a:ext uri="{9D8B030D-6E8A-4147-A177-3AD203B41FA5}">
                      <a16:colId xmlns:a16="http://schemas.microsoft.com/office/drawing/2014/main" val="2748575087"/>
                    </a:ext>
                  </a:extLst>
                </a:gridCol>
                <a:gridCol w="1251231">
                  <a:extLst>
                    <a:ext uri="{9D8B030D-6E8A-4147-A177-3AD203B41FA5}">
                      <a16:colId xmlns:a16="http://schemas.microsoft.com/office/drawing/2014/main" val="1462914125"/>
                    </a:ext>
                  </a:extLst>
                </a:gridCol>
                <a:gridCol w="1251231">
                  <a:extLst>
                    <a:ext uri="{9D8B030D-6E8A-4147-A177-3AD203B41FA5}">
                      <a16:colId xmlns:a16="http://schemas.microsoft.com/office/drawing/2014/main" val="1749800286"/>
                    </a:ext>
                  </a:extLst>
                </a:gridCol>
                <a:gridCol w="1251231">
                  <a:extLst>
                    <a:ext uri="{9D8B030D-6E8A-4147-A177-3AD203B41FA5}">
                      <a16:colId xmlns:a16="http://schemas.microsoft.com/office/drawing/2014/main" val="915886089"/>
                    </a:ext>
                  </a:extLst>
                </a:gridCol>
              </a:tblGrid>
              <a:tr h="761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Java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JavaScript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Python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PHP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Ruby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7160"/>
                  </a:ext>
                </a:extLst>
              </a:tr>
              <a:tr h="761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Spring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Node.js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Django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Laravel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Rails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13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D3A36D-0336-E36B-B0C1-FA7668DC231B}"/>
              </a:ext>
            </a:extLst>
          </p:cNvPr>
          <p:cNvSpPr txBox="1"/>
          <p:nvPr/>
        </p:nvSpPr>
        <p:spPr>
          <a:xfrm>
            <a:off x="1270558" y="1803049"/>
            <a:ext cx="837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가장 많이 사용되는 </a:t>
            </a:r>
            <a:r>
              <a:rPr lang="ko-KR" altLang="en-US" sz="3200" dirty="0" err="1"/>
              <a:t>백앤드</a:t>
            </a:r>
            <a:r>
              <a:rPr lang="ko-KR" altLang="en-US" sz="3200" dirty="0"/>
              <a:t> 프레임워크 </a:t>
            </a:r>
            <a:r>
              <a:rPr lang="en-US" altLang="ko-KR" sz="3200" dirty="0"/>
              <a:t>(2022)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546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0CDB-3F51-AF7A-08FE-8664E355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80" y="1541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선택</a:t>
            </a:r>
            <a:r>
              <a:rPr lang="en-US" altLang="ko-KR" dirty="0"/>
              <a:t>: Spring(Java)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D045C-2269-26D1-84E2-03000D34B0D6}"/>
              </a:ext>
            </a:extLst>
          </p:cNvPr>
          <p:cNvSpPr txBox="1"/>
          <p:nvPr/>
        </p:nvSpPr>
        <p:spPr>
          <a:xfrm>
            <a:off x="699539" y="1012290"/>
            <a:ext cx="10594848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2000" dirty="0"/>
              <a:t>Django, Laravel, Rails</a:t>
            </a:r>
            <a:r>
              <a:rPr lang="ko-KR" altLang="en-US" sz="2000" dirty="0"/>
              <a:t>은 </a:t>
            </a:r>
            <a:r>
              <a:rPr lang="en-US" altLang="ko-KR" sz="2000" dirty="0"/>
              <a:t>Node.js</a:t>
            </a:r>
            <a:r>
              <a:rPr lang="ko-KR" altLang="en-US" sz="2000" dirty="0"/>
              <a:t>와 </a:t>
            </a:r>
            <a:r>
              <a:rPr lang="en-US" altLang="ko-KR" sz="2000" dirty="0"/>
              <a:t>Spring</a:t>
            </a:r>
            <a:r>
              <a:rPr lang="ko-KR" altLang="en-US" sz="2000" dirty="0"/>
              <a:t>에 비교하여 배우기는 쉬울지 몰라도 언어 자체가 앱 개발에 적합하지 않거나</a:t>
            </a:r>
            <a:r>
              <a:rPr lang="en-US" altLang="ko-KR" sz="2000" dirty="0"/>
              <a:t>, </a:t>
            </a:r>
            <a:r>
              <a:rPr lang="ko-KR" altLang="en-US" sz="2000" dirty="0"/>
              <a:t>프레임워크가 속도</a:t>
            </a:r>
            <a:r>
              <a:rPr lang="en-US" altLang="ko-KR" sz="2000" dirty="0"/>
              <a:t>(</a:t>
            </a:r>
            <a:r>
              <a:rPr lang="ko-KR" altLang="en-US" sz="2000" dirty="0"/>
              <a:t>성능</a:t>
            </a:r>
            <a:r>
              <a:rPr lang="en-US" altLang="ko-KR" sz="2000" dirty="0"/>
              <a:t>)</a:t>
            </a:r>
            <a:r>
              <a:rPr lang="ko-KR" altLang="en-US" sz="2000" dirty="0"/>
              <a:t>이나 유지</a:t>
            </a:r>
            <a:r>
              <a:rPr lang="en-US" altLang="ko-KR" sz="2000" dirty="0"/>
              <a:t>/</a:t>
            </a:r>
            <a:r>
              <a:rPr lang="ko-KR" altLang="en-US" sz="2000" dirty="0"/>
              <a:t>보수 면에서 뒤떨어지고 수요가 많지 않아 선택지에서 제외시켰다</a:t>
            </a:r>
            <a:r>
              <a:rPr lang="en-US" altLang="ko-KR" sz="2000" dirty="0"/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최종적으로 전세계적으로 가장 많이 사용되는 </a:t>
            </a:r>
            <a:r>
              <a:rPr lang="en-US" altLang="ko-KR" sz="2000" dirty="0"/>
              <a:t>Node.js</a:t>
            </a:r>
            <a:r>
              <a:rPr lang="ko-KR" altLang="en-US" sz="2000" dirty="0"/>
              <a:t>과 한국에서 가장 많이 사용되는 </a:t>
            </a:r>
            <a:r>
              <a:rPr lang="en-US" altLang="ko-KR" sz="2000" dirty="0"/>
              <a:t>Spring </a:t>
            </a:r>
            <a:r>
              <a:rPr lang="ko-KR" altLang="en-US" sz="2000" dirty="0"/>
              <a:t>중에 고민이 됐다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2000" dirty="0"/>
              <a:t>I/O </a:t>
            </a:r>
            <a:r>
              <a:rPr lang="ko-KR" altLang="en-US" sz="2000" dirty="0"/>
              <a:t>작업과 같은 커넥션이 많고</a:t>
            </a:r>
            <a:r>
              <a:rPr lang="en-US" altLang="ko-KR" sz="2000" dirty="0"/>
              <a:t>, </a:t>
            </a:r>
            <a:r>
              <a:rPr lang="ko-KR" altLang="en-US" sz="2000" dirty="0"/>
              <a:t>적은 </a:t>
            </a:r>
            <a:r>
              <a:rPr lang="en-US" altLang="ko-KR" sz="2000" dirty="0"/>
              <a:t>CPU </a:t>
            </a:r>
            <a:r>
              <a:rPr lang="ko-KR" altLang="en-US" sz="2000" dirty="0"/>
              <a:t>연산을 처리하는 시스템에서는 </a:t>
            </a:r>
            <a:r>
              <a:rPr lang="en-US" altLang="ko-KR" sz="2000" dirty="0"/>
              <a:t>Node.js</a:t>
            </a:r>
            <a:r>
              <a:rPr lang="ko-KR" altLang="en-US" sz="2000" dirty="0"/>
              <a:t>가 적합하고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반면 </a:t>
            </a:r>
            <a:r>
              <a:rPr lang="en-US" altLang="ko-KR" sz="2000" dirty="0"/>
              <a:t>CPU </a:t>
            </a:r>
            <a:r>
              <a:rPr lang="ko-KR" altLang="en-US" sz="2000" dirty="0"/>
              <a:t>연산이 많고</a:t>
            </a:r>
            <a:r>
              <a:rPr lang="en-US" altLang="ko-KR" sz="2000" dirty="0"/>
              <a:t>, </a:t>
            </a:r>
            <a:r>
              <a:rPr lang="ko-KR" altLang="en-US" sz="2000" dirty="0"/>
              <a:t>커넥션이 적은 시스템에서는 </a:t>
            </a:r>
            <a:r>
              <a:rPr lang="en-US" altLang="ko-KR" sz="2000" dirty="0"/>
              <a:t>Spring</a:t>
            </a:r>
            <a:r>
              <a:rPr lang="ko-KR" altLang="en-US" sz="2000" dirty="0"/>
              <a:t>이 더 적합하고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프레임워크만 놓고 보자면</a:t>
            </a:r>
            <a:r>
              <a:rPr lang="en-US" altLang="ko-KR" sz="2000" dirty="0"/>
              <a:t>, “</a:t>
            </a:r>
            <a:r>
              <a:rPr lang="ko-KR" altLang="en-US" sz="2000" dirty="0"/>
              <a:t>나의 마음 일지＂는 </a:t>
            </a:r>
            <a:r>
              <a:rPr lang="en-US" altLang="ko-KR" sz="2000" dirty="0"/>
              <a:t>I/O </a:t>
            </a:r>
            <a:r>
              <a:rPr lang="ko-KR" altLang="en-US" sz="2000" dirty="0"/>
              <a:t>작업과 같은 커넥션이 많고 적은 </a:t>
            </a:r>
            <a:r>
              <a:rPr lang="en-US" altLang="ko-KR" sz="2000" dirty="0"/>
              <a:t>CPU </a:t>
            </a:r>
            <a:r>
              <a:rPr lang="ko-KR" altLang="en-US" sz="2000" dirty="0"/>
              <a:t>연산을 처리하므로 </a:t>
            </a:r>
            <a:r>
              <a:rPr lang="en-US" altLang="ko-KR" sz="2000" dirty="0"/>
              <a:t>Node.js</a:t>
            </a:r>
            <a:r>
              <a:rPr lang="ko-KR" altLang="en-US" sz="2000" dirty="0"/>
              <a:t>가 조금 더 적합하다고 볼 수 있다</a:t>
            </a:r>
            <a:r>
              <a:rPr lang="en-US" altLang="ko-KR" sz="2000" dirty="0"/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그러나 </a:t>
            </a:r>
            <a:r>
              <a:rPr lang="en-US" altLang="ko-KR" sz="2000" dirty="0"/>
              <a:t>Java</a:t>
            </a:r>
            <a:r>
              <a:rPr lang="ko-KR" altLang="en-US" sz="2000" dirty="0"/>
              <a:t>라는 언어 자체가 가지는 장점과</a:t>
            </a:r>
            <a:r>
              <a:rPr lang="en-US" altLang="ko-KR" sz="2000" dirty="0"/>
              <a:t>, “</a:t>
            </a:r>
            <a:r>
              <a:rPr lang="ko-KR" altLang="en-US" sz="2000" dirty="0"/>
              <a:t>나의 마음 일지</a:t>
            </a:r>
            <a:r>
              <a:rPr lang="en-US" altLang="ko-KR" sz="2000" dirty="0"/>
              <a:t>”</a:t>
            </a:r>
            <a:r>
              <a:rPr lang="ko-KR" altLang="en-US" sz="2000" dirty="0"/>
              <a:t>는 </a:t>
            </a:r>
            <a:r>
              <a:rPr lang="en-US" altLang="ko-KR" sz="2000" dirty="0"/>
              <a:t>Java</a:t>
            </a:r>
            <a:r>
              <a:rPr lang="ko-KR" altLang="en-US" sz="2000" dirty="0"/>
              <a:t>로 개발된 안드로이드 앱이라는 점에서</a:t>
            </a:r>
            <a:r>
              <a:rPr lang="en-US" altLang="ko-KR" sz="2000" dirty="0"/>
              <a:t>, Spring</a:t>
            </a:r>
            <a:r>
              <a:rPr lang="ko-KR" altLang="en-US" sz="2000" dirty="0"/>
              <a:t>을 선택한다면 자바 언어 하나로 프레임워크까지 짤 수 있다</a:t>
            </a:r>
            <a:r>
              <a:rPr lang="en-US" altLang="ko-KR" sz="2000" dirty="0"/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또한 </a:t>
            </a:r>
            <a:r>
              <a:rPr lang="en-US" altLang="ko-KR" sz="2000" dirty="0"/>
              <a:t>Spring</a:t>
            </a:r>
            <a:r>
              <a:rPr lang="ko-KR" altLang="en-US" sz="2000" dirty="0"/>
              <a:t>은 대한민국 전자정부 표준 프레임워크이다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한국에서는 수요가 가장 크기 때문에 </a:t>
            </a:r>
            <a:r>
              <a:rPr lang="en-US" altLang="ko-KR" sz="2000" dirty="0"/>
              <a:t>Spring</a:t>
            </a:r>
            <a:r>
              <a:rPr lang="ko-KR" altLang="en-US" sz="2000" dirty="0"/>
              <a:t>을 배워서 사용하는 것이 유리하다</a:t>
            </a:r>
            <a:r>
              <a:rPr lang="en-US" altLang="ko-KR" sz="2000" dirty="0"/>
              <a:t>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또한 비록 진입장벽은 높지만 자유성이 낮다는 점에서 안정적이라고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나는 초보 개발자이므로 나의 실력과 상관없이 일정수준의 품질을 낼 수 있는 </a:t>
            </a:r>
            <a:r>
              <a:rPr lang="en-US" altLang="ko-KR" sz="2000" dirty="0"/>
              <a:t>Spring</a:t>
            </a:r>
            <a:r>
              <a:rPr lang="ko-KR" altLang="en-US" sz="2000" dirty="0"/>
              <a:t>이 적합하다고 판단한다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077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EF5F-4849-588B-4700-2126EF94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839789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38F16-7329-0499-7086-6E8564E0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https://www.pangea.ai/web-development-resources/most-popular-backend-frameworks-for-teams/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https://development-sehee.tistory.com/29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https://ai-sonny.tistory.com/entry/spring%EA%B3%BC-Django%EC%99%80-Nodejs-%EC%B0%A8%EC%9D%B4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https://kyunni22.tistory.com/9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https://velog.io/@yunso/2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https://artjjong.tistory.com/7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8553-0B1B-3E09-93CC-519D3A15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613" y="2632074"/>
            <a:ext cx="521493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Node.js (JavaScript)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5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782C-0BAC-EF56-A88D-B39B756B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7B446-2DB6-7A58-733F-2F51BC7E51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6203" y="1189568"/>
            <a:ext cx="10515600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2200" b="1" dirty="0"/>
              <a:t>Non-blocking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I/O</a:t>
            </a:r>
            <a:r>
              <a:rPr lang="ko-KR" altLang="en-US" sz="2200" b="1" dirty="0"/>
              <a:t>와 단일 스레드 이벤트 기반을 가지고 있다</a:t>
            </a:r>
            <a:endParaRPr lang="en-US" altLang="ko-KR" sz="2200" b="1" dirty="0"/>
          </a:p>
          <a:p>
            <a:pPr marL="0" indent="0" algn="l">
              <a:buNone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200" b="1" dirty="0"/>
              <a:t>Non-blocking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I/O</a:t>
            </a:r>
            <a:r>
              <a:rPr lang="en-US" altLang="ko-KR" sz="2200" dirty="0"/>
              <a:t> - </a:t>
            </a:r>
            <a:r>
              <a:rPr lang="ko-KR" altLang="en-US" sz="2200" i="0" dirty="0">
                <a:effectLst/>
              </a:rPr>
              <a:t>이전 작업이 완료될 때까지 대기하는 것이 아닌 다음 작업을 바로 수행하는 것</a:t>
            </a:r>
            <a:r>
              <a:rPr lang="en-US" altLang="ko-KR" sz="2200" i="0" dirty="0">
                <a:effectLst/>
              </a:rPr>
              <a:t>. (</a:t>
            </a:r>
            <a:r>
              <a:rPr lang="ko-KR" altLang="en-US" sz="2200" i="0" dirty="0">
                <a:effectLst/>
              </a:rPr>
              <a:t>파일 읽기</a:t>
            </a:r>
            <a:r>
              <a:rPr lang="en-US" altLang="ko-KR" sz="2200" i="0" dirty="0">
                <a:effectLst/>
              </a:rPr>
              <a:t>, </a:t>
            </a:r>
            <a:r>
              <a:rPr lang="ko-KR" altLang="en-US" sz="2200" i="0" dirty="0">
                <a:effectLst/>
              </a:rPr>
              <a:t>쓰기</a:t>
            </a:r>
            <a:r>
              <a:rPr lang="en-US" altLang="ko-KR" sz="2200" i="0" dirty="0">
                <a:effectLst/>
              </a:rPr>
              <a:t>, </a:t>
            </a:r>
            <a:r>
              <a:rPr lang="ko-KR" altLang="en-US" sz="2200" i="0" dirty="0">
                <a:effectLst/>
              </a:rPr>
              <a:t>폴더 생성이나 네트워크 요청 등이 </a:t>
            </a:r>
            <a:r>
              <a:rPr lang="en-US" altLang="ko-KR" sz="2200" i="0" dirty="0">
                <a:effectLst/>
              </a:rPr>
              <a:t>I/O</a:t>
            </a:r>
            <a:r>
              <a:rPr lang="ko-KR" altLang="en-US" sz="2200" i="0" dirty="0">
                <a:effectLst/>
              </a:rPr>
              <a:t>의 대표적인 예시</a:t>
            </a:r>
            <a:r>
              <a:rPr lang="en-US" altLang="ko-KR" sz="2200" dirty="0"/>
              <a:t>.)</a:t>
            </a:r>
            <a:endParaRPr lang="en-US" altLang="ko-KR" sz="2200" i="0" dirty="0">
              <a:effectLst/>
            </a:endParaRPr>
          </a:p>
          <a:p>
            <a:pPr marL="0" indent="0">
              <a:buNone/>
            </a:pPr>
            <a:endParaRPr lang="en-US" altLang="ko-KR" sz="2200" i="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200" b="1" dirty="0"/>
              <a:t>단일 스레드</a:t>
            </a:r>
            <a:r>
              <a:rPr lang="en-US" altLang="ko-KR" sz="2200" dirty="0"/>
              <a:t> - </a:t>
            </a:r>
            <a:r>
              <a:rPr lang="ko-KR" altLang="en-US" sz="2200" dirty="0"/>
              <a:t>스레드가 하나 뿐인 것</a:t>
            </a:r>
            <a:r>
              <a:rPr lang="en-US" altLang="ko-KR" sz="2200" dirty="0"/>
              <a:t>(</a:t>
            </a:r>
            <a:r>
              <a:rPr lang="ko-KR" altLang="en-US" sz="2200" dirty="0"/>
              <a:t>스레드</a:t>
            </a:r>
            <a:r>
              <a:rPr lang="en-US" altLang="ko-KR" sz="2200" dirty="0"/>
              <a:t>=</a:t>
            </a:r>
            <a:r>
              <a:rPr lang="ko-KR" altLang="en-US" sz="2200" dirty="0"/>
              <a:t>프로세스 내에서 실행되는 흐름의 한 단위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200" b="1" i="0" dirty="0">
                <a:effectLst/>
              </a:rPr>
              <a:t>이벤트 기반</a:t>
            </a:r>
            <a:r>
              <a:rPr lang="en-US" altLang="ko-KR" sz="2200" dirty="0"/>
              <a:t> -</a:t>
            </a:r>
            <a:r>
              <a:rPr lang="ko-KR" altLang="en-US" sz="2200" dirty="0"/>
              <a:t> </a:t>
            </a:r>
            <a:r>
              <a:rPr lang="ko-KR" altLang="en-US" sz="2200" i="0" dirty="0">
                <a:effectLst/>
              </a:rPr>
              <a:t>이벤트가 발생할 때 미리 지정한 작업을 수행하는 것 </a:t>
            </a:r>
            <a:r>
              <a:rPr lang="en-US" altLang="ko-KR" sz="2200" i="0" dirty="0">
                <a:effectLst/>
              </a:rPr>
              <a:t>(</a:t>
            </a:r>
            <a:r>
              <a:rPr lang="ko-KR" altLang="en-US" sz="2200" i="0" dirty="0">
                <a:effectLst/>
              </a:rPr>
              <a:t>클릭</a:t>
            </a:r>
            <a:r>
              <a:rPr lang="en-US" altLang="ko-KR" sz="2200" dirty="0"/>
              <a:t>/</a:t>
            </a:r>
            <a:r>
              <a:rPr lang="ko-KR" altLang="en-US" sz="2200" i="0" dirty="0">
                <a:effectLst/>
              </a:rPr>
              <a:t>네트워크 요청 등의 이벤트를 콜백함수로 실행하는 방식</a:t>
            </a:r>
            <a:r>
              <a:rPr lang="en-US" altLang="ko-KR" sz="2200" dirty="0"/>
              <a:t>. </a:t>
            </a:r>
            <a:r>
              <a:rPr lang="ko-KR" altLang="en-US" sz="2200" i="0" dirty="0">
                <a:effectLst/>
              </a:rPr>
              <a:t>이벤트 루프가 존재 </a:t>
            </a:r>
            <a:r>
              <a:rPr lang="en-US" altLang="ko-KR" sz="2200" i="0" dirty="0">
                <a:effectLst/>
              </a:rPr>
              <a:t>=&gt; </a:t>
            </a:r>
            <a:r>
              <a:rPr lang="ko-KR" altLang="en-US" sz="2200" i="0" dirty="0">
                <a:effectLst/>
              </a:rPr>
              <a:t>여러 이벤트가 발생할 때 어떤 순서로 </a:t>
            </a:r>
            <a:r>
              <a:rPr lang="ko-KR" altLang="en-US" sz="2200" i="0" dirty="0" err="1">
                <a:effectLst/>
              </a:rPr>
              <a:t>콜백</a:t>
            </a:r>
            <a:r>
              <a:rPr lang="ko-KR" altLang="en-US" sz="2200" i="0" dirty="0">
                <a:effectLst/>
              </a:rPr>
              <a:t> 함수를 호출할지를 판단하는 것</a:t>
            </a:r>
            <a:r>
              <a:rPr lang="en-US" altLang="ko-KR" sz="2200" i="0" dirty="0">
                <a:effectLst/>
              </a:rPr>
              <a:t>)</a:t>
            </a:r>
          </a:p>
          <a:p>
            <a:pPr algn="l"/>
            <a:endParaRPr lang="ko-KR" altLang="en-US" i="0" dirty="0">
              <a:solidFill>
                <a:srgbClr val="666666"/>
              </a:solidFill>
              <a:effectLst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666666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384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ABE2-6AA4-81DE-AB0D-D24566D2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082" y="550333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이용도 </a:t>
            </a:r>
            <a:r>
              <a:rPr lang="en-US" altLang="ko-KR" dirty="0"/>
              <a:t>(Globally)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CAABE-1FDD-889C-BE75-E1145D1C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90688"/>
            <a:ext cx="8191500" cy="3686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1DF-5F01-F103-D74D-9C81346D289B}"/>
              </a:ext>
            </a:extLst>
          </p:cNvPr>
          <p:cNvSpPr txBox="1"/>
          <p:nvPr/>
        </p:nvSpPr>
        <p:spPr>
          <a:xfrm>
            <a:off x="2807229" y="5575613"/>
            <a:ext cx="804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https://stackshare.io/stackups/django-vs-nodejs-vs-spring</a:t>
            </a:r>
          </a:p>
        </p:txBody>
      </p:sp>
    </p:spTree>
    <p:extLst>
      <p:ext uri="{BB962C8B-B14F-4D97-AF65-F5344CB8AC3E}">
        <p14:creationId xmlns:p14="http://schemas.microsoft.com/office/powerpoint/2010/main" val="46431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0563-9275-7C41-C2A5-EDF8731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934" y="504825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A1DE-ABAF-3FA8-2149-079A475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effectLst/>
                <a:latin typeface="-apple-system"/>
              </a:rPr>
              <a:t>전세계적으로 가장 많이 사용되는 </a:t>
            </a:r>
            <a:r>
              <a:rPr lang="ko-KR" altLang="en-US" sz="2000" b="0" i="0" dirty="0" err="1">
                <a:effectLst/>
                <a:latin typeface="-apple-system"/>
              </a:rPr>
              <a:t>백앤드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ko-KR" altLang="en-US" sz="2000" dirty="0">
                <a:latin typeface="-apple-system"/>
              </a:rPr>
              <a:t>프레임워크</a:t>
            </a:r>
            <a:r>
              <a:rPr lang="en-US" altLang="ko-KR" sz="2000" dirty="0">
                <a:latin typeface="-apple-system"/>
              </a:rPr>
              <a:t>: </a:t>
            </a:r>
            <a:r>
              <a:rPr lang="ko-KR" altLang="en-US" sz="2000" b="0" i="0" dirty="0">
                <a:effectLst/>
                <a:latin typeface="-apple-system"/>
              </a:rPr>
              <a:t>발전 속도와 에코 시스템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생태계 등이 제일 활발</a:t>
            </a:r>
            <a:endParaRPr lang="en-US" altLang="ko-KR" sz="2000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effectLst/>
                <a:latin typeface="-apple-system"/>
              </a:rPr>
              <a:t>요즘은 대부분 클라우드 서비스를 이용하여 </a:t>
            </a:r>
            <a:r>
              <a:rPr lang="ko-KR" altLang="en-US" sz="2000" b="0" i="0" dirty="0" err="1">
                <a:effectLst/>
                <a:latin typeface="-apple-system"/>
              </a:rPr>
              <a:t>백엔드를</a:t>
            </a:r>
            <a:r>
              <a:rPr lang="ko-KR" altLang="en-US" sz="2000" b="0" i="0" dirty="0">
                <a:effectLst/>
                <a:latin typeface="-apple-system"/>
              </a:rPr>
              <a:t> 개발하는데</a:t>
            </a:r>
            <a:r>
              <a:rPr lang="en-US" altLang="ko-KR" sz="2000" b="0" i="0" dirty="0">
                <a:effectLst/>
                <a:latin typeface="-apple-system"/>
              </a:rPr>
              <a:t>, Cloud Service Vendor</a:t>
            </a:r>
            <a:r>
              <a:rPr lang="ko-KR" altLang="en-US" sz="2000" b="0" i="0" dirty="0">
                <a:effectLst/>
                <a:latin typeface="-apple-system"/>
              </a:rPr>
              <a:t>들로 부터 지원이 제일 </a:t>
            </a:r>
            <a:r>
              <a:rPr lang="ko-KR" altLang="en-US" sz="2000" dirty="0">
                <a:latin typeface="-apple-system"/>
              </a:rPr>
              <a:t>빠름</a:t>
            </a:r>
            <a:endParaRPr lang="en-US" altLang="ko-KR" sz="2000" dirty="0"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0" i="0" dirty="0" err="1">
                <a:effectLst/>
                <a:latin typeface="Avenir"/>
              </a:rPr>
              <a:t>싱글그레드</a:t>
            </a:r>
            <a:r>
              <a:rPr lang="en-US" altLang="ko-KR" sz="2000" b="0" i="0" dirty="0">
                <a:effectLst/>
                <a:latin typeface="Avenir"/>
              </a:rPr>
              <a:t>, </a:t>
            </a:r>
            <a:r>
              <a:rPr lang="ko-KR" altLang="en-US" sz="2000" b="0" i="0" dirty="0">
                <a:effectLst/>
                <a:latin typeface="Avenir"/>
              </a:rPr>
              <a:t>비동기 </a:t>
            </a:r>
            <a:r>
              <a:rPr lang="en-US" altLang="ko-KR" sz="2000" b="0" i="0" dirty="0">
                <a:effectLst/>
                <a:latin typeface="Avenir"/>
              </a:rPr>
              <a:t>IO </a:t>
            </a:r>
            <a:r>
              <a:rPr lang="ko-KR" altLang="en-US" sz="2000" b="0" i="0" dirty="0">
                <a:effectLst/>
                <a:latin typeface="Avenir"/>
              </a:rPr>
              <a:t>처리에 기반한 빠른 속도 </a:t>
            </a:r>
            <a:r>
              <a:rPr lang="en-US" altLang="ko-KR" sz="2000" b="0" i="0" dirty="0">
                <a:effectLst/>
                <a:latin typeface="Avenir"/>
              </a:rPr>
              <a:t>-&gt; CPU </a:t>
            </a:r>
            <a:r>
              <a:rPr lang="ko-KR" altLang="en-US" sz="2000" b="0" i="0" dirty="0">
                <a:effectLst/>
                <a:latin typeface="Avenir"/>
              </a:rPr>
              <a:t>대기시간 최소화</a:t>
            </a:r>
            <a:r>
              <a:rPr lang="en-US" altLang="ko-KR" sz="2000" b="0" i="0" dirty="0">
                <a:effectLst/>
                <a:latin typeface="Avenir"/>
              </a:rPr>
              <a:t>, CPU </a:t>
            </a:r>
            <a:r>
              <a:rPr lang="ko-KR" altLang="en-US" sz="2000" b="0" i="0" dirty="0">
                <a:effectLst/>
                <a:latin typeface="Avenir"/>
              </a:rPr>
              <a:t>부하 적음 </a:t>
            </a:r>
            <a:r>
              <a:rPr lang="en-US" altLang="ko-KR" sz="2000" b="0" i="0" dirty="0">
                <a:effectLst/>
                <a:latin typeface="Avenir"/>
              </a:rPr>
              <a:t>-&gt; </a:t>
            </a:r>
            <a:r>
              <a:rPr lang="ko-KR" altLang="en-US" sz="2000" b="0" i="0" dirty="0">
                <a:effectLst/>
                <a:latin typeface="Avenir"/>
              </a:rPr>
              <a:t>많은 커넥션을 동시에 처리해야 하는 구조에 적합</a:t>
            </a:r>
            <a:endParaRPr lang="en-US" altLang="ko-KR" sz="2000" b="0" i="0" dirty="0">
              <a:effectLst/>
              <a:latin typeface="Aveni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effectLst/>
                <a:latin typeface="-apple-system"/>
              </a:rPr>
              <a:t>구글의 크롬 </a:t>
            </a:r>
            <a:r>
              <a:rPr lang="en-US" altLang="ko-KR" sz="2000" b="0" i="0" dirty="0">
                <a:effectLst/>
                <a:latin typeface="-apple-system"/>
              </a:rPr>
              <a:t>V8 </a:t>
            </a:r>
            <a:r>
              <a:rPr lang="ko-KR" altLang="en-US" sz="2000" b="0" i="0" dirty="0">
                <a:effectLst/>
                <a:latin typeface="-apple-system"/>
              </a:rPr>
              <a:t>자바스크립트 엔진을 기반으로 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고성능 네트워크 서버</a:t>
            </a:r>
            <a:r>
              <a:rPr lang="ko-KR" altLang="en-US" sz="2000" dirty="0">
                <a:latin typeface="Avenir"/>
              </a:rPr>
              <a:t> </a:t>
            </a:r>
            <a:r>
              <a:rPr lang="ko-KR" altLang="en-US" sz="2000" b="0" i="0" dirty="0">
                <a:effectLst/>
                <a:latin typeface="Avenir"/>
              </a:rPr>
              <a:t>성능이 뛰어남</a:t>
            </a:r>
            <a:r>
              <a:rPr lang="en-US" altLang="ko-KR" sz="2000" b="0" i="0" dirty="0">
                <a:effectLst/>
                <a:latin typeface="Avenir"/>
              </a:rPr>
              <a:t>: </a:t>
            </a:r>
            <a:r>
              <a:rPr lang="ko-KR" altLang="en-US" sz="2000" b="0" i="0" dirty="0">
                <a:effectLst/>
                <a:latin typeface="Avenir"/>
              </a:rPr>
              <a:t>프로퍼티에 빠른 접근이 가능</a:t>
            </a:r>
            <a:endParaRPr lang="en-US" altLang="ko-KR" sz="2000" b="0" i="0" dirty="0">
              <a:effectLst/>
              <a:latin typeface="Aveni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Avenir"/>
              </a:rPr>
              <a:t>JavaScript</a:t>
            </a:r>
            <a:r>
              <a:rPr lang="ko-KR" altLang="en-US" sz="2000" dirty="0">
                <a:solidFill>
                  <a:srgbClr val="333333"/>
                </a:solidFill>
                <a:latin typeface="Avenir"/>
              </a:rPr>
              <a:t>는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venir"/>
              </a:rPr>
              <a:t> 스크립트 언어로 비교적 배우기도 쓰기도 쉽고 간결해 개발시간이 단축된다</a:t>
            </a:r>
            <a:endParaRPr lang="en-US" altLang="ko-KR" sz="2000" dirty="0"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11485F-5C7A-089B-9A93-504B00408360}"/>
              </a:ext>
            </a:extLst>
          </p:cNvPr>
          <p:cNvSpPr txBox="1">
            <a:spLocks/>
          </p:cNvSpPr>
          <p:nvPr/>
        </p:nvSpPr>
        <p:spPr>
          <a:xfrm>
            <a:off x="6519333" y="1825625"/>
            <a:ext cx="52578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venir"/>
              </a:rPr>
              <a:t>싱글 스레드 모델이라 하나의 작업에 시간이 오래 걸리면 시스템 전체의 성능이 급격히 낮아진다</a:t>
            </a:r>
            <a:r>
              <a:rPr lang="en-US" altLang="ko-KR" sz="1800" dirty="0">
                <a:latin typeface="Avenir"/>
              </a:rPr>
              <a:t>. </a:t>
            </a:r>
            <a:r>
              <a:rPr lang="ko-KR" altLang="en-US" sz="1800" dirty="0">
                <a:latin typeface="Avenir"/>
              </a:rPr>
              <a:t>때문에 하나의 작업에 시간이 많이 걸리는 서비스에는 어울리지 않는다</a:t>
            </a:r>
            <a:r>
              <a:rPr lang="en-US" altLang="ko-KR" sz="1800" dirty="0">
                <a:latin typeface="Aveni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venir"/>
              </a:rPr>
              <a:t>이벤트 기반 </a:t>
            </a:r>
            <a:r>
              <a:rPr lang="ko-KR" altLang="en-US" sz="1800" dirty="0" err="1">
                <a:latin typeface="Avenir"/>
              </a:rPr>
              <a:t>비동기방식이어서</a:t>
            </a:r>
            <a:r>
              <a:rPr lang="ko-KR" altLang="en-US" sz="1800" dirty="0">
                <a:latin typeface="Avenir"/>
              </a:rPr>
              <a:t> 로직이 복잡한 경우 가독성이 떨어지고 콜백함수 늪에 빠지기 쉽다</a:t>
            </a:r>
            <a:endParaRPr lang="en-US" altLang="ko-KR" dirty="0">
              <a:latin typeface="Aveni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latin typeface="Avenir"/>
              </a:rPr>
              <a:t>JavaScript</a:t>
            </a:r>
            <a:r>
              <a:rPr lang="ko-KR" altLang="en-US" dirty="0">
                <a:latin typeface="Avenir"/>
              </a:rPr>
              <a:t>는 컴파일이 안 되는</a:t>
            </a:r>
            <a:r>
              <a:rPr lang="en-US" altLang="ko-KR" dirty="0">
                <a:latin typeface="Avenir"/>
              </a:rPr>
              <a:t>(</a:t>
            </a:r>
            <a:r>
              <a:rPr lang="ko-KR" altLang="en-US" dirty="0">
                <a:latin typeface="Avenir"/>
              </a:rPr>
              <a:t>인터프리터</a:t>
            </a:r>
            <a:r>
              <a:rPr lang="en-US" altLang="ko-KR" dirty="0">
                <a:latin typeface="Avenir"/>
              </a:rPr>
              <a:t>=</a:t>
            </a:r>
            <a:r>
              <a:rPr lang="ko-KR" altLang="en-US" dirty="0">
                <a:latin typeface="Avenir"/>
              </a:rPr>
              <a:t>스크립트</a:t>
            </a:r>
            <a:r>
              <a:rPr lang="en-US" altLang="ko-KR" dirty="0">
                <a:latin typeface="Avenir"/>
              </a:rPr>
              <a:t>)</a:t>
            </a:r>
            <a:r>
              <a:rPr lang="ko-KR" altLang="en-US" dirty="0">
                <a:latin typeface="Avenir"/>
              </a:rPr>
              <a:t> 언어이기 때문에</a:t>
            </a:r>
            <a:r>
              <a:rPr lang="en-US" altLang="ko-KR" dirty="0">
                <a:latin typeface="Avenir"/>
              </a:rPr>
              <a:t> </a:t>
            </a:r>
            <a:r>
              <a:rPr lang="ko-KR" altLang="en-US" sz="1800" b="0" i="0" dirty="0">
                <a:effectLst/>
                <a:latin typeface="AppleSDGothicNeo"/>
              </a:rPr>
              <a:t>코드가 수행되어야 </a:t>
            </a:r>
            <a:r>
              <a:rPr lang="ko-KR" altLang="en-US" sz="1800" b="0" i="0" dirty="0" err="1">
                <a:effectLst/>
                <a:latin typeface="AppleSDGothicNeo"/>
              </a:rPr>
              <a:t>코드에러를</a:t>
            </a:r>
            <a:r>
              <a:rPr lang="ko-KR" altLang="en-US" sz="1800" b="0" i="0" dirty="0">
                <a:effectLst/>
                <a:latin typeface="AppleSDGothicNeo"/>
              </a:rPr>
              <a:t> 발견할 수 있으며</a:t>
            </a:r>
            <a:r>
              <a:rPr lang="en-US" altLang="ko-KR" sz="1800" b="0" i="0" dirty="0">
                <a:effectLst/>
                <a:latin typeface="AppleSDGothicNeo"/>
              </a:rPr>
              <a:t>, </a:t>
            </a:r>
            <a:r>
              <a:rPr lang="ko-KR" altLang="en-US" sz="1800" b="0" i="0" dirty="0">
                <a:effectLst/>
                <a:latin typeface="AppleSDGothicNeo"/>
              </a:rPr>
              <a:t>에러가 나면 프로세스가 내려가기 </a:t>
            </a:r>
            <a:r>
              <a:rPr lang="ko-KR" altLang="en-US" dirty="0">
                <a:latin typeface="AppleSDGothicNeo"/>
              </a:rPr>
              <a:t>때</a:t>
            </a:r>
            <a:r>
              <a:rPr lang="ko-KR" altLang="en-US" sz="1800" b="0" i="0" dirty="0">
                <a:effectLst/>
                <a:latin typeface="AppleSDGothicNeo"/>
              </a:rPr>
              <a:t>문에 테스트가 중요하다</a:t>
            </a:r>
            <a:r>
              <a:rPr lang="en-US" altLang="ko-KR" sz="1800" b="0" i="0" dirty="0">
                <a:effectLst/>
                <a:latin typeface="AppleSDGothicNeo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0" i="0" dirty="0">
                <a:effectLst/>
                <a:latin typeface="-apple-system"/>
              </a:rPr>
              <a:t>멀티코어 활용을 위해서는 </a:t>
            </a:r>
            <a:r>
              <a:rPr lang="en-US" altLang="ko-KR" sz="1800" b="0" i="0" dirty="0">
                <a:effectLst/>
                <a:latin typeface="-apple-system"/>
              </a:rPr>
              <a:t>cluster </a:t>
            </a:r>
            <a:r>
              <a:rPr lang="ko-KR" altLang="en-US" sz="1800" b="0" i="0" dirty="0">
                <a:effectLst/>
                <a:latin typeface="-apple-system"/>
              </a:rPr>
              <a:t>모듈을 이용해야 하고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세션을 공유할 경우에도 부가적인 작업이 필요함</a:t>
            </a:r>
          </a:p>
        </p:txBody>
      </p:sp>
    </p:spTree>
    <p:extLst>
      <p:ext uri="{BB962C8B-B14F-4D97-AF65-F5344CB8AC3E}">
        <p14:creationId xmlns:p14="http://schemas.microsoft.com/office/powerpoint/2010/main" val="251663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3EDF-5AD7-EB30-6A72-0DBCAA91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9" y="265324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Spring (Java)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9BB1-4060-466A-FF25-6F5075B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62653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0D938-766C-7992-FC79-8CA94BC913BE}"/>
              </a:ext>
            </a:extLst>
          </p:cNvPr>
          <p:cNvSpPr txBox="1"/>
          <p:nvPr/>
        </p:nvSpPr>
        <p:spPr>
          <a:xfrm>
            <a:off x="366712" y="1301919"/>
            <a:ext cx="11458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POJO</a:t>
            </a:r>
            <a:r>
              <a:rPr lang="ko-KR" altLang="en-US" sz="2000" b="1" dirty="0"/>
              <a:t>기반의 구성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의존성 주입 가능</a:t>
            </a:r>
            <a:r>
              <a:rPr lang="en-US" altLang="ko-KR" sz="2000" b="1" dirty="0"/>
              <a:t>, AOP</a:t>
            </a:r>
            <a:r>
              <a:rPr lang="ko-KR" altLang="en-US" sz="2000" b="1" dirty="0"/>
              <a:t>의 지원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제어역행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ko-KR" altLang="en-US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altLang="ko-KR" sz="2000" b="1" dirty="0"/>
              <a:t>POJO (Plain Old Java Object) </a:t>
            </a:r>
            <a:r>
              <a:rPr lang="ko-KR" altLang="en-US" sz="2000" b="1" dirty="0"/>
              <a:t>기반의 구성</a:t>
            </a:r>
            <a:r>
              <a:rPr lang="en-US" altLang="ko-KR" sz="2000" dirty="0"/>
              <a:t> -</a:t>
            </a:r>
            <a:r>
              <a:rPr lang="ko-KR" altLang="en-US" sz="2000" dirty="0"/>
              <a:t> 단순한 자바 오브젝트를 사용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지향적인 원리에 충실하여 환경과 기술에 종속되지 않고 필요에 따라 재활용 될 수 있는 방식으로 설계된 오브젝트</a:t>
            </a:r>
            <a:endParaRPr lang="en-US" altLang="ko-KR" sz="2000" dirty="0"/>
          </a:p>
          <a:p>
            <a:pPr>
              <a:buClr>
                <a:srgbClr val="92D050"/>
              </a:buClr>
            </a:pPr>
            <a:endParaRPr lang="en-US" altLang="ko-KR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/>
              <a:t>의존성 주입</a:t>
            </a:r>
            <a:r>
              <a:rPr lang="en-US" altLang="ko-KR" sz="2000" b="1" dirty="0"/>
              <a:t>(Dependency Injection) </a:t>
            </a:r>
            <a:r>
              <a:rPr lang="en-US" altLang="ko-KR" sz="2000" dirty="0"/>
              <a:t>- </a:t>
            </a:r>
            <a:r>
              <a:rPr lang="ko-KR" altLang="en-US" sz="2000" dirty="0"/>
              <a:t>각각의 계층이나 서비스들 간에 의존성이 존재할 경우 프레임워크가 서로 연결시켜 준다</a:t>
            </a:r>
            <a:r>
              <a:rPr lang="en-US" altLang="ko-KR" sz="2000" dirty="0"/>
              <a:t>. </a:t>
            </a:r>
            <a:r>
              <a:rPr lang="ko-KR" altLang="en-US" sz="2000" dirty="0"/>
              <a:t>강한 결합</a:t>
            </a:r>
            <a:r>
              <a:rPr lang="en-US" altLang="ko-KR" sz="2000" dirty="0"/>
              <a:t>(</a:t>
            </a:r>
            <a:r>
              <a:rPr lang="ko-KR" altLang="en-US" sz="2000" dirty="0"/>
              <a:t>객체 내부에서 다른 객체를 생성하는 것</a:t>
            </a:r>
            <a:r>
              <a:rPr lang="en-US" altLang="ko-KR" sz="2000" dirty="0"/>
              <a:t>), </a:t>
            </a:r>
            <a:r>
              <a:rPr lang="ko-KR" altLang="en-US" sz="2000" dirty="0"/>
              <a:t>느슨한 결합</a:t>
            </a:r>
            <a:r>
              <a:rPr lang="en-US" altLang="ko-KR" sz="2000" dirty="0"/>
              <a:t>(</a:t>
            </a:r>
            <a:r>
              <a:rPr lang="ko-KR" altLang="en-US" sz="2000" dirty="0"/>
              <a:t>외부에서 생성된 객체를 인터페이스를 통해 넘겨 받는 것</a:t>
            </a:r>
            <a:r>
              <a:rPr lang="en-US" altLang="ko-KR" sz="2000" dirty="0"/>
              <a:t>)</a:t>
            </a:r>
            <a:r>
              <a:rPr lang="ko-KR" altLang="en-US" sz="2000" dirty="0"/>
              <a:t>이 있다</a:t>
            </a:r>
            <a:endParaRPr lang="en-US" altLang="ko-KR" sz="2000" dirty="0"/>
          </a:p>
          <a:p>
            <a:pPr>
              <a:buClr>
                <a:srgbClr val="92D050"/>
              </a:buClr>
            </a:pPr>
            <a:endParaRPr lang="en-US" altLang="ko-KR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altLang="ko-KR" sz="2000" b="1" dirty="0"/>
              <a:t>AOP (Aspect Oriented Programming) </a:t>
            </a:r>
            <a:r>
              <a:rPr lang="ko-KR" altLang="en-US" sz="2000" b="1" dirty="0"/>
              <a:t>관점 지향 프로그래밍 지원</a:t>
            </a:r>
            <a:r>
              <a:rPr lang="en-US" altLang="ko-KR" sz="2000" dirty="0"/>
              <a:t> - </a:t>
            </a:r>
            <a:r>
              <a:rPr lang="ko-KR" altLang="en-US" sz="2000" dirty="0"/>
              <a:t>한 로직을 기준으로 핵심적인 관점</a:t>
            </a:r>
            <a:r>
              <a:rPr lang="en-US" altLang="ko-KR" sz="2000" dirty="0"/>
              <a:t>, </a:t>
            </a:r>
            <a:r>
              <a:rPr lang="ko-KR" altLang="en-US" sz="2000" dirty="0"/>
              <a:t>부가적인 관점으로 나누어서 모듈화</a:t>
            </a:r>
            <a:r>
              <a:rPr lang="en-US" altLang="ko-KR" sz="2000" dirty="0"/>
              <a:t>(</a:t>
            </a:r>
            <a:r>
              <a:rPr lang="ko-KR" altLang="en-US" sz="2000" dirty="0"/>
              <a:t>공통된 로직이나 기능을 하나의 단위로 묶음</a:t>
            </a:r>
            <a:r>
              <a:rPr lang="en-US" altLang="ko-KR" sz="2000" dirty="0"/>
              <a:t>) </a:t>
            </a:r>
            <a:r>
              <a:rPr lang="ko-KR" altLang="en-US" sz="2000" dirty="0"/>
              <a:t>할 수 있다</a:t>
            </a:r>
            <a:endParaRPr lang="en-US" altLang="ko-KR" sz="2000" dirty="0"/>
          </a:p>
          <a:p>
            <a:pPr>
              <a:buClr>
                <a:srgbClr val="92D050"/>
              </a:buClr>
            </a:pPr>
            <a:endParaRPr lang="en-US" altLang="ko-KR" sz="20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 err="1"/>
              <a:t>제어역행</a:t>
            </a:r>
            <a:r>
              <a:rPr lang="en-US" altLang="ko-KR" sz="2000" b="1" dirty="0"/>
              <a:t>(Inversion of Control)</a:t>
            </a:r>
            <a:r>
              <a:rPr lang="en-US" altLang="ko-KR" sz="2000" dirty="0"/>
              <a:t> - </a:t>
            </a:r>
            <a:r>
              <a:rPr lang="ko-KR" altLang="en-US" sz="2000" dirty="0"/>
              <a:t>컨트롤의 제어권이 사용자가 아니라 프레임워크에게 있어서 스프링에서 사용자 코드 호출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49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0563-9275-7C41-C2A5-EDF8731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34" y="22732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  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4A1DE-ABAF-3FA8-2149-079A475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01" y="1063229"/>
            <a:ext cx="6023569" cy="555051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 latinLnBrk="1">
              <a:buFont typeface="Wingdings" panose="05000000000000000000" pitchFamily="2" charset="2"/>
              <a:buChar char="l"/>
            </a:pPr>
            <a:r>
              <a:rPr lang="ko-KR" altLang="en-US" sz="1500" b="0" i="0" dirty="0">
                <a:solidFill>
                  <a:srgbClr val="333333"/>
                </a:solidFill>
                <a:effectLst/>
                <a:latin typeface="Avenir"/>
              </a:rPr>
              <a:t>프레임워크 특화 기능들이 많아서 간단한 컴포넌트로 복잡한 애플리케이션을 구성 가능</a:t>
            </a:r>
            <a:endParaRPr lang="en-US" altLang="ko-KR" sz="1500" dirty="0">
              <a:solidFill>
                <a:srgbClr val="333333"/>
              </a:solidFill>
              <a:latin typeface="Avenir"/>
            </a:endParaRP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높은 확장성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다른 프레임워크와 가장 큰 차이점</a:t>
            </a:r>
            <a:r>
              <a:rPr lang="ko-KR" altLang="en-US" sz="1500" dirty="0">
                <a:solidFill>
                  <a:srgbClr val="000000"/>
                </a:solidFill>
                <a:latin typeface="Nanum Gothic"/>
              </a:rPr>
              <a:t>은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Nanum Gothic"/>
              </a:rPr>
              <a:t> 다른 프레임워크들을 포용</a:t>
            </a:r>
            <a:r>
              <a:rPr lang="en-US" altLang="ko-KR" sz="1500" b="1" dirty="0">
                <a:solidFill>
                  <a:srgbClr val="000000"/>
                </a:solidFill>
                <a:latin typeface="Nanum Gothic"/>
              </a:rPr>
              <a:t> –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기본 뼈대를 흔들지 않고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여러 종류의 프레임워크를 혼용해서 사용 가능하기 때문에 </a:t>
            </a:r>
            <a:r>
              <a:rPr lang="ko-KR" altLang="en-US" sz="1500" dirty="0"/>
              <a:t>수많은 라이브러리 지원</a:t>
            </a:r>
            <a:r>
              <a:rPr lang="en-US" altLang="ko-KR" sz="1500" dirty="0"/>
              <a:t>. </a:t>
            </a:r>
            <a:r>
              <a:rPr lang="ko-KR" altLang="en-US" sz="1500" dirty="0"/>
              <a:t>스프링에서 사용되는 라이브러리를 별도로 분리하기도 용이</a:t>
            </a:r>
            <a:r>
              <a:rPr lang="en-US" altLang="ko-KR" sz="1500" dirty="0"/>
              <a:t>.</a:t>
            </a:r>
            <a:endParaRPr lang="en-US" altLang="ko-KR" sz="15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en-US" altLang="ko-KR" sz="1500" dirty="0">
                <a:solidFill>
                  <a:srgbClr val="333333"/>
                </a:solidFill>
                <a:latin typeface="Avenir"/>
              </a:rPr>
              <a:t>POJO(</a:t>
            </a:r>
            <a:r>
              <a:rPr lang="ko-KR" altLang="en-US" sz="1500" dirty="0">
                <a:solidFill>
                  <a:srgbClr val="333333"/>
                </a:solidFill>
                <a:latin typeface="Avenir"/>
              </a:rPr>
              <a:t>단순 자바 오브젝트 사용</a:t>
            </a:r>
            <a:r>
              <a:rPr lang="en-US" altLang="ko-KR" sz="1500" dirty="0">
                <a:solidFill>
                  <a:srgbClr val="333333"/>
                </a:solidFill>
                <a:latin typeface="Avenir"/>
              </a:rPr>
              <a:t>):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latin typeface="-apple-system"/>
              </a:rPr>
              <a:t>내부적으로 별도의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latin typeface="-apple-system"/>
              </a:rPr>
              <a:t>API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latin typeface="-apple-system"/>
              </a:rPr>
              <a:t>를 사용하지 않고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-apple-system"/>
              </a:rPr>
              <a:t>일반적인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-apple-system"/>
              </a:rPr>
              <a:t>Java 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-apple-system"/>
              </a:rPr>
              <a:t>코드를 이용하여 객체를 구성하는 방식 그대로 사용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latin typeface="-apple-system"/>
              </a:rPr>
              <a:t>개발자가 특정한 라이브러리나 컨테이너의 기술에 종속적이지 않다는 걸 의미</a:t>
            </a:r>
            <a:endParaRPr lang="en-US" altLang="ko-KR" sz="15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en-US" altLang="ko-KR" sz="1500" dirty="0"/>
              <a:t>AOP(</a:t>
            </a:r>
            <a:r>
              <a:rPr lang="ko-KR" altLang="en-US" sz="1500" dirty="0"/>
              <a:t>관점 지향 프로그래밍</a:t>
            </a:r>
            <a:r>
              <a:rPr lang="en-US" altLang="ko-KR" sz="1500" dirty="0"/>
              <a:t>):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Spoqa Han Sans"/>
              </a:rPr>
              <a:t>횡단 관심사를 모듈로 분리하여 반복적인 코드를 줄이고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Spoqa Han Sans"/>
              </a:rPr>
              <a:t>핵심 비즈니스 로직에만 집중을 할 수 </a:t>
            </a:r>
            <a:r>
              <a:rPr lang="ko-KR" altLang="en-US" sz="1500" dirty="0">
                <a:solidFill>
                  <a:srgbClr val="000000"/>
                </a:solidFill>
                <a:latin typeface="Spoqa Han Sans"/>
              </a:rPr>
              <a:t>있음 </a:t>
            </a:r>
            <a:r>
              <a:rPr lang="en-US" altLang="ko-KR" sz="1500" dirty="0">
                <a:solidFill>
                  <a:srgbClr val="000000"/>
                </a:solidFill>
                <a:latin typeface="Spoqa Han Sans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Spoqa Han Sans"/>
              </a:rPr>
              <a:t>재사용성</a:t>
            </a:r>
            <a:r>
              <a:rPr lang="en-US" altLang="ko-KR" sz="1500" dirty="0">
                <a:solidFill>
                  <a:srgbClr val="000000"/>
                </a:solidFill>
                <a:latin typeface="Spoqa Han Sans"/>
              </a:rPr>
              <a:t>)</a:t>
            </a: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en-US" altLang="ko-KR" sz="1500" dirty="0"/>
              <a:t>DI(</a:t>
            </a:r>
            <a:r>
              <a:rPr lang="ko-KR" altLang="en-US" sz="1500" dirty="0"/>
              <a:t>의존성 주입</a:t>
            </a:r>
            <a:r>
              <a:rPr lang="en-US" altLang="ko-KR" sz="1500" dirty="0"/>
              <a:t>): </a:t>
            </a:r>
            <a:r>
              <a:rPr lang="ko-KR" altLang="en-US" sz="1500" dirty="0"/>
              <a:t>주입을 받는 입장에서는 어떤 객체인지 신경 쓸 필요가 없다</a:t>
            </a:r>
            <a:r>
              <a:rPr lang="en-US" altLang="ko-KR" sz="1500" dirty="0"/>
              <a:t>, </a:t>
            </a:r>
            <a:r>
              <a:rPr lang="ko-KR" altLang="en-US" sz="1500" dirty="0"/>
              <a:t>어떤 객체에 의존하든 자신의 역할은 변하지 않는다</a:t>
            </a:r>
            <a:endParaRPr lang="en-US" altLang="ko-KR" sz="1500" dirty="0"/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대한민국 공공기관의 웹 서비스 개발 시 사용을 권장하고 있는 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Nanum Gothic"/>
              </a:rPr>
              <a:t>전자정부 표준 프레임워크</a:t>
            </a:r>
            <a:r>
              <a:rPr lang="en-US" altLang="ko-KR" sz="1500" i="0" dirty="0">
                <a:solidFill>
                  <a:srgbClr val="000000"/>
                </a:solidFill>
                <a:effectLst/>
                <a:latin typeface="Nanum Gothic"/>
              </a:rPr>
              <a:t>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해당 프레임워크의 수요가 큼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Nanum Gothic"/>
              </a:rPr>
              <a:t>한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국 한정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)</a:t>
            </a: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정형화 되어 있기 때문에 개발자의 실력에 상관없이 일정수준의 품질을 기대 할 수 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sz="1500" dirty="0">
              <a:solidFill>
                <a:srgbClr val="5C5C5C"/>
              </a:solidFill>
              <a:latin typeface="Spoqa Han Sans"/>
            </a:endParaRPr>
          </a:p>
          <a:p>
            <a:pPr algn="l" latinLnBrk="1">
              <a:buFont typeface="Wingdings" panose="05000000000000000000" pitchFamily="2" charset="2"/>
              <a:buChar char="l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개발 후 유지보수 및 기능의 확장성에서도 품질을 보장</a:t>
            </a:r>
            <a:endParaRPr lang="en-US" altLang="ko-KR" sz="1500" b="0" i="0" dirty="0">
              <a:solidFill>
                <a:srgbClr val="333333"/>
              </a:solidFill>
              <a:effectLst/>
              <a:latin typeface="Aveni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algn="l" latinLnBrk="1">
              <a:buFont typeface="Arial" panose="020B0604020202020204" pitchFamily="34" charset="0"/>
              <a:buChar char="•"/>
            </a:pPr>
            <a:endParaRPr lang="ko-KR" altLang="en-US" sz="1800" i="0" dirty="0">
              <a:solidFill>
                <a:srgbClr val="333333"/>
              </a:solidFill>
              <a:effectLst/>
              <a:latin typeface="Avenir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3B87E0C-4203-9695-6209-61F503596722}"/>
              </a:ext>
            </a:extLst>
          </p:cNvPr>
          <p:cNvSpPr txBox="1">
            <a:spLocks/>
          </p:cNvSpPr>
          <p:nvPr/>
        </p:nvSpPr>
        <p:spPr>
          <a:xfrm>
            <a:off x="6638402" y="1063229"/>
            <a:ext cx="52578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진입장벽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분명 많은 기능을 제공해서 편리하지만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이 기능들을 습득하기위해 상당한 노력과 시간이 필요하다</a:t>
            </a:r>
            <a:endParaRPr lang="en-US" altLang="ko-KR" sz="1500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Nanum Gothic"/>
              </a:rPr>
              <a:t>내부에서 많은 기능을 가졌기 때문에 상당히 </a:t>
            </a:r>
            <a:r>
              <a:rPr lang="ko-KR" altLang="en-US" sz="1500" dirty="0">
                <a:solidFill>
                  <a:srgbClr val="000000"/>
                </a:solidFill>
                <a:latin typeface="Nanum Gothic"/>
              </a:rPr>
              <a:t>무겁다</a:t>
            </a:r>
            <a:endParaRPr lang="en-US" altLang="ko-KR" sz="1500" dirty="0">
              <a:solidFill>
                <a:srgbClr val="000000"/>
              </a:solidFill>
              <a:latin typeface="Nanum Gothic"/>
            </a:endParaRPr>
          </a:p>
          <a:p>
            <a:pPr marL="0" indent="0">
              <a:buNone/>
            </a:pPr>
            <a:endParaRPr lang="en-US" altLang="ko-KR" sz="2000" dirty="0">
              <a:latin typeface="Avenir"/>
            </a:endParaRPr>
          </a:p>
          <a:p>
            <a:endParaRPr lang="en-US" altLang="ko-KR" sz="1600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ko-KR" altLang="en-US" sz="1600" dirty="0">
              <a:solidFill>
                <a:srgbClr val="333333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5780681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423</TotalTime>
  <Words>1750</Words>
  <Application>Microsoft Office PowerPoint</Application>
  <PresentationFormat>와이드스크린</PresentationFormat>
  <Paragraphs>125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AppleSDGothicNeo</vt:lpstr>
      <vt:lpstr>-apple-system</vt:lpstr>
      <vt:lpstr>Avenir</vt:lpstr>
      <vt:lpstr>Nanum Gothic</vt:lpstr>
      <vt:lpstr>roboto-medium</vt:lpstr>
      <vt:lpstr>Spoqa Han Sans</vt:lpstr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패싯</vt:lpstr>
      <vt:lpstr>나의 마음 일지</vt:lpstr>
      <vt:lpstr>PowerPoint 프레젠테이션</vt:lpstr>
      <vt:lpstr>Node.js (JavaScript)</vt:lpstr>
      <vt:lpstr>특징</vt:lpstr>
      <vt:lpstr>이용도 (Globally)</vt:lpstr>
      <vt:lpstr>장단점</vt:lpstr>
      <vt:lpstr>Spring (Java)</vt:lpstr>
      <vt:lpstr>특징</vt:lpstr>
      <vt:lpstr>   장단점</vt:lpstr>
      <vt:lpstr>Java의 장점</vt:lpstr>
      <vt:lpstr>Django (Python)</vt:lpstr>
      <vt:lpstr>특징</vt:lpstr>
      <vt:lpstr>장단점</vt:lpstr>
      <vt:lpstr>Laravel (PHP)</vt:lpstr>
      <vt:lpstr>특징</vt:lpstr>
      <vt:lpstr>장단점</vt:lpstr>
      <vt:lpstr>Rails (Ruby)</vt:lpstr>
      <vt:lpstr>특징</vt:lpstr>
      <vt:lpstr>장단점</vt:lpstr>
      <vt:lpstr>선택: Spring(Java)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 Orange</dc:creator>
  <cp:lastModifiedBy>Blue Orange</cp:lastModifiedBy>
  <cp:revision>32</cp:revision>
  <dcterms:created xsi:type="dcterms:W3CDTF">2022-10-20T04:53:12Z</dcterms:created>
  <dcterms:modified xsi:type="dcterms:W3CDTF">2022-10-24T07:20:57Z</dcterms:modified>
</cp:coreProperties>
</file>