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95" r:id="rId3"/>
    <p:sldId id="257" r:id="rId4"/>
    <p:sldId id="260" r:id="rId5"/>
    <p:sldId id="285" r:id="rId6"/>
    <p:sldId id="286" r:id="rId7"/>
    <p:sldId id="287" r:id="rId8"/>
    <p:sldId id="288" r:id="rId9"/>
    <p:sldId id="266" r:id="rId10"/>
    <p:sldId id="289" r:id="rId11"/>
    <p:sldId id="284" r:id="rId12"/>
    <p:sldId id="290" r:id="rId13"/>
    <p:sldId id="293" r:id="rId14"/>
    <p:sldId id="291" r:id="rId15"/>
    <p:sldId id="294" r:id="rId16"/>
    <p:sldId id="29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 Orange" initials="BO" lastIdx="1" clrIdx="0">
    <p:extLst>
      <p:ext uri="{19B8F6BF-5375-455C-9EA6-DF929625EA0E}">
        <p15:presenceInfo xmlns:p15="http://schemas.microsoft.com/office/powerpoint/2012/main" userId="47f0fffc3e5087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8T13:48:26.05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C3F77-568E-4372-AE7D-F81894AA24B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62F0D-380D-486D-876C-DE1F4620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3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6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9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4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3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1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43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8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3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0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3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9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1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85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3DFED-DB2C-403C-8649-F6E97ECCBD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602EA24-148C-405E-B98C-CA2B6FF90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6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p/s!ArqHUD78__BHgdN7pTdNB_WMtOHo7w?e=Iw91Z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korea.net/news/articleView.html?idxno=2940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.blog.naver.com/acornedu/221040291485" TargetMode="External"/><Relationship Id="rId13" Type="http://schemas.openxmlformats.org/officeDocument/2006/relationships/hyperlink" Target="https://techblog.woowahan.com/6550/" TargetMode="External"/><Relationship Id="rId3" Type="http://schemas.openxmlformats.org/officeDocument/2006/relationships/hyperlink" Target="https://ko.wikipedia.org/wiki/%EB%8D%B0%EC%9D%B4%ED%84%B0%EB%B2%A0%EC%9D%B4%EC%8A%A4" TargetMode="External"/><Relationship Id="rId7" Type="http://schemas.openxmlformats.org/officeDocument/2006/relationships/hyperlink" Target="https://www.postgresql.org/about/licence" TargetMode="External"/><Relationship Id="rId12" Type="http://schemas.openxmlformats.org/officeDocument/2006/relationships/hyperlink" Target="https://89-02-07.tistory.com/131" TargetMode="External"/><Relationship Id="rId2" Type="http://schemas.openxmlformats.org/officeDocument/2006/relationships/hyperlink" Target="https://www.howcooliscoding.com/backend/things-to-know-for-backend-developer-basi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-sharpcorner.com/article/what-are-the-most-popular-relational-databases/" TargetMode="External"/><Relationship Id="rId11" Type="http://schemas.openxmlformats.org/officeDocument/2006/relationships/hyperlink" Target="https://blog.siner.io/2021/10/11/rdbms-comparison/" TargetMode="External"/><Relationship Id="rId5" Type="http://schemas.openxmlformats.org/officeDocument/2006/relationships/hyperlink" Target="https://gyoogle.dev/blog/computer-science/data-base/SQL%20&amp;%20NOSQL.html" TargetMode="External"/><Relationship Id="rId10" Type="http://schemas.openxmlformats.org/officeDocument/2006/relationships/hyperlink" Target="https://kodori-sw-programmer.tistory.com/entry/2-RDBMS-%EC%9D%98-%EC%A2%85%EB%A5%98-%EB%B0%8F-%ED%8A%B9%EC%A7%95" TargetMode="External"/><Relationship Id="rId4" Type="http://schemas.openxmlformats.org/officeDocument/2006/relationships/hyperlink" Target="https://coding-factory.tistory.com/214" TargetMode="External"/><Relationship Id="rId9" Type="http://schemas.openxmlformats.org/officeDocument/2006/relationships/hyperlink" Target="https://www.infoq.com/news/2016/08/Uber-Engineering-Postgres-MySQL/" TargetMode="External"/><Relationship Id="rId14" Type="http://schemas.openxmlformats.org/officeDocument/2006/relationships/hyperlink" Target="https://www.integrate.io/ko/blog/which-modern-database-is-right-for-you-ko/#mysqlanch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7B184-F2EB-30DA-63C1-A5562385E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308" y="2766843"/>
            <a:ext cx="7766936" cy="1646302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” </a:t>
            </a:r>
            <a:br>
              <a:rPr lang="en-US" altLang="ko-KR" dirty="0"/>
            </a:br>
            <a:r>
              <a:rPr lang="en-US" altLang="ko-KR" dirty="0"/>
              <a:t>Database </a:t>
            </a:r>
            <a:r>
              <a:rPr lang="ko-KR" altLang="en-US" dirty="0"/>
              <a:t>선정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BBBC6-146F-72B7-0A77-1737630A0C55}"/>
              </a:ext>
            </a:extLst>
          </p:cNvPr>
          <p:cNvSpPr txBox="1"/>
          <p:nvPr/>
        </p:nvSpPr>
        <p:spPr>
          <a:xfrm>
            <a:off x="4948518" y="3659238"/>
            <a:ext cx="76265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2"/>
              </a:rPr>
              <a:t>https://1drv.ms/p/s!ArqHUD78__BHgdN7pTdNB_WMtOHo7w?e=Iw91Zl</a:t>
            </a:r>
            <a:endParaRPr lang="en-US" altLang="ko-KR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60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9315C8-8E71-27C2-BE60-BC79AB5B5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78970"/>
              </p:ext>
            </p:extLst>
          </p:nvPr>
        </p:nvGraphicFramePr>
        <p:xfrm>
          <a:off x="208430" y="649311"/>
          <a:ext cx="11775140" cy="610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647">
                  <a:extLst>
                    <a:ext uri="{9D8B030D-6E8A-4147-A177-3AD203B41FA5}">
                      <a16:colId xmlns:a16="http://schemas.microsoft.com/office/drawing/2014/main" val="2462323074"/>
                    </a:ext>
                  </a:extLst>
                </a:gridCol>
                <a:gridCol w="1592208">
                  <a:extLst>
                    <a:ext uri="{9D8B030D-6E8A-4147-A177-3AD203B41FA5}">
                      <a16:colId xmlns:a16="http://schemas.microsoft.com/office/drawing/2014/main" val="1233477950"/>
                    </a:ext>
                  </a:extLst>
                </a:gridCol>
                <a:gridCol w="6253704">
                  <a:extLst>
                    <a:ext uri="{9D8B030D-6E8A-4147-A177-3AD203B41FA5}">
                      <a16:colId xmlns:a16="http://schemas.microsoft.com/office/drawing/2014/main" val="1646794523"/>
                    </a:ext>
                  </a:extLst>
                </a:gridCol>
                <a:gridCol w="2215581">
                  <a:extLst>
                    <a:ext uri="{9D8B030D-6E8A-4147-A177-3AD203B41FA5}">
                      <a16:colId xmlns:a16="http://schemas.microsoft.com/office/drawing/2014/main" val="1997307767"/>
                    </a:ext>
                  </a:extLst>
                </a:gridCol>
              </a:tblGrid>
              <a:tr h="3525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가격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기본 패키지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4654"/>
                  </a:ext>
                </a:extLst>
              </a:tr>
              <a:tr h="11740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Oracle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(Oracle)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전세계적으로 가장 많이 활용되는 데이터베이스 시스템</a:t>
                      </a:r>
                      <a:endParaRPr lang="en-US" altLang="ko-KR" sz="1200" b="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50" dirty="0"/>
                        <a:t>$23,000 mobile</a:t>
                      </a:r>
                      <a:r>
                        <a:rPr lang="ko-KR" altLang="en-US" sz="950" dirty="0"/>
                        <a:t> </a:t>
                      </a:r>
                      <a:r>
                        <a:rPr lang="en-US" altLang="ko-KR" sz="950" dirty="0"/>
                        <a:t>server (+ $5,060/</a:t>
                      </a:r>
                      <a:r>
                        <a:rPr lang="ko-KR" altLang="en-US" sz="950" dirty="0"/>
                        <a:t>년 유지보수</a:t>
                      </a:r>
                      <a:r>
                        <a:rPr lang="en-US" altLang="ko-KR" sz="950" dirty="0"/>
                        <a:t>)</a:t>
                      </a:r>
                      <a:endParaRPr lang="ko-KR" alt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보안성</a:t>
                      </a:r>
                      <a:r>
                        <a:rPr lang="ko-KR" altLang="en-US" sz="950" b="0" dirty="0"/>
                        <a:t>이 높아 제조업</a:t>
                      </a:r>
                      <a:r>
                        <a:rPr lang="en-US" altLang="ko-KR" sz="950" b="0" dirty="0"/>
                        <a:t>, </a:t>
                      </a:r>
                      <a:r>
                        <a:rPr lang="ko-KR" altLang="en-US" sz="950" b="0" dirty="0"/>
                        <a:t>금융권 등의 대기업에서 널리 사용됨 </a:t>
                      </a:r>
                      <a:r>
                        <a:rPr lang="en-US" altLang="ko-KR" sz="950" b="0" dirty="0"/>
                        <a:t>- </a:t>
                      </a:r>
                      <a:r>
                        <a:rPr lang="ko-KR" altLang="en-US" sz="950" b="1" i="0" dirty="0">
                          <a:effectLst/>
                          <a:latin typeface="Noto Sans KR"/>
                        </a:rPr>
                        <a:t>오픈소스 데이터베이스를 쓸 수 없는 환경</a:t>
                      </a:r>
                      <a:r>
                        <a:rPr lang="en-US" altLang="ko-KR" sz="950" b="0" i="0" dirty="0"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950" b="0" i="0" dirty="0">
                          <a:effectLst/>
                          <a:latin typeface="Noto Sans KR"/>
                        </a:rPr>
                        <a:t>문제 발생시 책임소재 등의 이유</a:t>
                      </a:r>
                      <a:r>
                        <a:rPr lang="en-US" altLang="ko-KR" sz="950" b="0" i="0" dirty="0">
                          <a:effectLst/>
                          <a:latin typeface="Noto Sans KR"/>
                        </a:rPr>
                        <a:t>)</a:t>
                      </a:r>
                      <a:r>
                        <a:rPr lang="ko-KR" altLang="en-US" sz="950" b="0" i="0" dirty="0">
                          <a:effectLst/>
                          <a:latin typeface="Noto Sans KR"/>
                        </a:rPr>
                        <a:t>에서는 대부분 오라클이 </a:t>
                      </a:r>
                      <a:r>
                        <a:rPr lang="ko-KR" altLang="en-US" sz="950" b="0" dirty="0">
                          <a:latin typeface="Noto Sans KR"/>
                        </a:rPr>
                        <a:t>쓰임</a:t>
                      </a:r>
                      <a:r>
                        <a:rPr lang="en-US" altLang="ko-KR" sz="950" b="0" i="0" dirty="0">
                          <a:effectLst/>
                          <a:latin typeface="Noto Sans KR"/>
                        </a:rPr>
                        <a:t>. </a:t>
                      </a:r>
                      <a:r>
                        <a:rPr lang="ko-KR" altLang="en-US" sz="950" b="0" i="0" dirty="0">
                          <a:effectLst/>
                          <a:latin typeface="Noto Sans KR"/>
                        </a:rPr>
                        <a:t>특히 극한의 </a:t>
                      </a:r>
                      <a:r>
                        <a:rPr lang="ko-KR" altLang="en-US" sz="950" b="1" i="0" dirty="0">
                          <a:effectLst/>
                          <a:latin typeface="Noto Sans KR"/>
                        </a:rPr>
                        <a:t>신뢰성</a:t>
                      </a:r>
                      <a:r>
                        <a:rPr lang="ko-KR" altLang="en-US" sz="950" b="0" i="0" dirty="0">
                          <a:effectLst/>
                          <a:latin typeface="Noto Sans KR"/>
                        </a:rPr>
                        <a:t>이 요구되는 환경</a:t>
                      </a:r>
                      <a:r>
                        <a:rPr lang="en-US" altLang="ko-KR" sz="950" b="0" i="0" dirty="0">
                          <a:effectLst/>
                          <a:latin typeface="Noto Sans KR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대규모 데이터베이스 </a:t>
                      </a:r>
                      <a:r>
                        <a:rPr lang="ko-KR" altLang="en-US" sz="950" dirty="0"/>
                        <a:t>지원</a:t>
                      </a:r>
                      <a:r>
                        <a:rPr lang="en-US" altLang="ko-KR" sz="950" dirty="0"/>
                        <a:t>: </a:t>
                      </a:r>
                      <a:r>
                        <a:rPr lang="ko-KR" altLang="en-US" sz="950" dirty="0"/>
                        <a:t>중견기업</a:t>
                      </a:r>
                      <a:r>
                        <a:rPr lang="en-US" altLang="ko-KR" sz="950" dirty="0"/>
                        <a:t>, </a:t>
                      </a:r>
                      <a:r>
                        <a:rPr lang="ko-KR" altLang="en-US" sz="950" dirty="0"/>
                        <a:t>대기업 등 대형화된 데이터를 관리하기에 최적화되어 있음</a:t>
                      </a:r>
                      <a:endParaRPr lang="en-US" altLang="ko-KR" sz="950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50" dirty="0"/>
                        <a:t>Oracle Real Application Clusters (RAC)</a:t>
                      </a:r>
                      <a:r>
                        <a:rPr lang="ko-KR" altLang="en-US" sz="950" dirty="0"/>
                        <a:t>의 기능으로 데이터베이스 관리에 있어서 자원의 확장성과 장애에 대한 대처가 유연</a:t>
                      </a:r>
                      <a:endParaRPr lang="en-US" altLang="ko-KR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dirty="0"/>
                        <a:t>가장 큰 애로사항은 </a:t>
                      </a:r>
                      <a:r>
                        <a:rPr lang="en-US" altLang="ko-KR" sz="950" b="1" dirty="0"/>
                        <a:t>‘</a:t>
                      </a:r>
                      <a:r>
                        <a:rPr lang="ko-KR" altLang="en-US" sz="950" b="1" dirty="0"/>
                        <a:t>비용</a:t>
                      </a:r>
                      <a:r>
                        <a:rPr lang="en-US" altLang="ko-KR" sz="950" b="1" dirty="0"/>
                        <a:t>’</a:t>
                      </a:r>
                      <a:r>
                        <a:rPr lang="en-US" altLang="ko-KR" sz="950" dirty="0"/>
                        <a:t> (</a:t>
                      </a:r>
                      <a:r>
                        <a:rPr lang="en-US" altLang="ko-KR" sz="950" dirty="0">
                          <a:hlinkClick r:id="rId2"/>
                        </a:rPr>
                        <a:t>http://www.bikorea.net/news/articleView.html?idxno=29407</a:t>
                      </a:r>
                      <a:r>
                        <a:rPr lang="en-US" altLang="ko-KR" sz="95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구동에 고사양의 장비가 필요 </a:t>
                      </a:r>
                      <a:r>
                        <a:rPr lang="en-US" altLang="ko-KR" sz="950" dirty="0"/>
                        <a:t>(</a:t>
                      </a:r>
                      <a:r>
                        <a:rPr lang="ko-KR" altLang="en-US" sz="950" dirty="0"/>
                        <a:t>메모리를 너무 많이 먹어서 컨테이너를 띄울 수 없음</a:t>
                      </a:r>
                      <a:r>
                        <a:rPr lang="en-US" altLang="ko-KR" sz="950" dirty="0"/>
                        <a:t>)</a:t>
                      </a:r>
                    </a:p>
                    <a:p>
                      <a:pPr latinLnBrk="1"/>
                      <a:endParaRPr lang="ko-KR" altLang="en-US" sz="9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51112"/>
                  </a:ext>
                </a:extLst>
              </a:tr>
              <a:tr h="1343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MySQL (Oracle)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dirty="0"/>
                        <a:t>무료</a:t>
                      </a:r>
                      <a:r>
                        <a:rPr lang="en-US" altLang="ko-KR" sz="950" dirty="0"/>
                        <a:t>: GPL (General Public License) </a:t>
                      </a:r>
                      <a:r>
                        <a:rPr lang="ko-KR" altLang="en-US" sz="950" dirty="0"/>
                        <a:t>일반 공중 사용 허가서 </a:t>
                      </a:r>
                      <a:r>
                        <a:rPr lang="en-US" altLang="ko-KR" sz="950" dirty="0"/>
                        <a:t>(Community</a:t>
                      </a:r>
                      <a:r>
                        <a:rPr lang="ko-KR" altLang="en-US" sz="950" dirty="0"/>
                        <a:t> </a:t>
                      </a:r>
                      <a:r>
                        <a:rPr lang="en-US" altLang="ko-KR" sz="950" dirty="0"/>
                        <a:t>Edition) </a:t>
                      </a:r>
                      <a:r>
                        <a:rPr lang="ko-KR" altLang="en-US" sz="950" dirty="0"/>
                        <a:t>대신 기술 지원 없음</a:t>
                      </a:r>
                      <a:r>
                        <a:rPr lang="en-US" altLang="ko-KR" sz="950" dirty="0"/>
                        <a:t>. - </a:t>
                      </a:r>
                      <a:r>
                        <a:rPr lang="en-US" altLang="ko-KR" sz="950" dirty="0" err="1"/>
                        <a:t>mysql</a:t>
                      </a:r>
                      <a:r>
                        <a:rPr lang="en-US" altLang="ko-KR" sz="950" dirty="0"/>
                        <a:t> </a:t>
                      </a:r>
                      <a:r>
                        <a:rPr lang="ko-KR" altLang="en-US" sz="950" dirty="0"/>
                        <a:t>내부 소스를 변경하거나 다른 소프트웨어에 포함시켜서 외부에 영리목적으로 판매하지만 않는다면</a:t>
                      </a:r>
                      <a:r>
                        <a:rPr lang="en-US" altLang="ko-KR" sz="950" dirty="0"/>
                        <a:t> </a:t>
                      </a:r>
                      <a:r>
                        <a:rPr lang="ko-KR" altLang="en-US" sz="950" dirty="0"/>
                        <a:t>문제 </a:t>
                      </a:r>
                      <a:r>
                        <a:rPr lang="en-US" altLang="ko-KR" sz="950" dirty="0"/>
                        <a:t>X)</a:t>
                      </a:r>
                      <a:endParaRPr lang="ko-KR" alt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오픈 소스</a:t>
                      </a:r>
                      <a:endParaRPr lang="en-US" altLang="ko-KR" sz="950" b="0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비용적 장점</a:t>
                      </a:r>
                      <a:r>
                        <a:rPr lang="en-US" altLang="ko-KR" sz="950" dirty="0"/>
                        <a:t>:</a:t>
                      </a:r>
                      <a:r>
                        <a:rPr lang="ko-KR" altLang="en-US" sz="950" dirty="0"/>
                        <a:t> 기본적으로 </a:t>
                      </a:r>
                      <a:r>
                        <a:rPr lang="ko-KR" altLang="en-US" sz="950" b="1" dirty="0"/>
                        <a:t>무료</a:t>
                      </a:r>
                      <a:r>
                        <a:rPr lang="en-US" altLang="ko-KR" sz="950" dirty="0"/>
                        <a:t>. </a:t>
                      </a:r>
                      <a:r>
                        <a:rPr lang="ko-KR" altLang="en-US" sz="950" dirty="0"/>
                        <a:t>라이선스도 싸고</a:t>
                      </a:r>
                      <a:r>
                        <a:rPr lang="en-US" altLang="ko-KR" sz="950" dirty="0"/>
                        <a:t>, </a:t>
                      </a:r>
                      <a:r>
                        <a:rPr lang="ko-KR" altLang="en-US" sz="950" dirty="0"/>
                        <a:t>소규모 장비를 확장해서 사용하기 때문에 </a:t>
                      </a:r>
                      <a:r>
                        <a:rPr lang="ko-KR" altLang="en-US" sz="950" b="1" dirty="0"/>
                        <a:t>데이터 저장 시 드는 비용이 비교적 저렴하고</a:t>
                      </a:r>
                      <a:r>
                        <a:rPr lang="en-US" altLang="ko-KR" sz="950" b="1" dirty="0"/>
                        <a:t>, </a:t>
                      </a:r>
                      <a:r>
                        <a:rPr lang="ko-KR" altLang="en-US" sz="950" b="1" dirty="0"/>
                        <a:t>때문에 유지관리 비용도 저렴</a:t>
                      </a:r>
                      <a:r>
                        <a:rPr lang="en-US" altLang="ko-KR" sz="950" b="1" dirty="0"/>
                        <a:t>. </a:t>
                      </a:r>
                      <a:r>
                        <a:rPr lang="ko-KR" altLang="en-US" sz="950" dirty="0"/>
                        <a:t>때문에 중소기업에서 많이 사용</a:t>
                      </a:r>
                      <a:r>
                        <a:rPr lang="en-US" altLang="ko-KR" sz="950" dirty="0"/>
                        <a:t>. </a:t>
                      </a:r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간단한 설계</a:t>
                      </a:r>
                      <a:r>
                        <a:rPr lang="en-US" altLang="ko-KR" sz="950" b="1" dirty="0"/>
                        <a:t>.</a:t>
                      </a:r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속도 </a:t>
                      </a:r>
                      <a:r>
                        <a:rPr lang="en-US" altLang="ko-KR" sz="950" b="1" dirty="0"/>
                        <a:t>&amp; </a:t>
                      </a:r>
                      <a:r>
                        <a:rPr lang="ko-KR" altLang="en-US" sz="950" b="1" dirty="0"/>
                        <a:t>안정성</a:t>
                      </a:r>
                      <a:r>
                        <a:rPr lang="ko-KR" altLang="en-US" sz="950" dirty="0"/>
                        <a:t>을 추구</a:t>
                      </a:r>
                      <a:endParaRPr lang="en-US" altLang="ko-KR" sz="950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dirty="0"/>
                        <a:t>가장 보편적인 데이터베이스 도구로서 온라인 지원이 쉬움</a:t>
                      </a:r>
                      <a:endParaRPr lang="en-US" altLang="ko-KR" sz="950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dirty="0"/>
                        <a:t>다른 </a:t>
                      </a:r>
                      <a:r>
                        <a:rPr lang="en-US" altLang="ko-KR" sz="950" dirty="0"/>
                        <a:t>RDBMS</a:t>
                      </a:r>
                      <a:r>
                        <a:rPr lang="ko-KR" altLang="en-US" sz="950" dirty="0"/>
                        <a:t>에 일반적인 기능 부재 </a:t>
                      </a:r>
                      <a:r>
                        <a:rPr lang="en-US" altLang="ko-KR" sz="950" dirty="0"/>
                        <a:t>(</a:t>
                      </a:r>
                      <a:r>
                        <a:rPr lang="ko-KR" altLang="en-US" sz="950" b="1" dirty="0"/>
                        <a:t>기능이 풍부하지 않음</a:t>
                      </a:r>
                      <a:r>
                        <a:rPr lang="en-US" altLang="ko-KR" sz="95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dirty="0"/>
                        <a:t>복잡한 알고리즘은 가급적 지원하지 않으며</a:t>
                      </a:r>
                      <a:r>
                        <a:rPr lang="en-US" altLang="ko-KR" sz="950" dirty="0"/>
                        <a:t>, </a:t>
                      </a:r>
                      <a:r>
                        <a:rPr lang="ko-KR" altLang="en-US" sz="950" b="1" dirty="0"/>
                        <a:t>로드가 많거나 복잡한 쿼리는 성능이 저하</a:t>
                      </a:r>
                      <a:endParaRPr lang="en-US" altLang="ko-KR" sz="950" b="1" dirty="0"/>
                    </a:p>
                    <a:p>
                      <a:pPr latinLnBrk="1"/>
                      <a:endParaRPr lang="ko-KR" altLang="en-US" sz="9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55657"/>
                  </a:ext>
                </a:extLst>
              </a:tr>
              <a:tr h="10648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3. MS-SQL Server (Microsoft)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50" dirty="0"/>
                        <a:t>$13,748 (subscriptions and add-ons $5434/</a:t>
                      </a:r>
                      <a:r>
                        <a:rPr lang="ko-KR" altLang="en-US" sz="950" dirty="0"/>
                        <a:t>년</a:t>
                      </a:r>
                      <a:r>
                        <a:rPr lang="en-US" altLang="ko-KR" sz="950" dirty="0"/>
                        <a:t>)</a:t>
                      </a:r>
                      <a:endParaRPr lang="ko-KR" alt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50" dirty="0"/>
                        <a:t>C#</a:t>
                      </a:r>
                      <a:r>
                        <a:rPr lang="ko-KR" altLang="en-US" sz="950" dirty="0"/>
                        <a:t>과 가장 높은 호환성을 자랑</a:t>
                      </a:r>
                      <a:endParaRPr lang="en-US" altLang="ko-KR" sz="95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50" b="1" dirty="0"/>
                        <a:t>Windows</a:t>
                      </a:r>
                      <a:r>
                        <a:rPr lang="ko-KR" altLang="en-US" sz="950" b="1" dirty="0"/>
                        <a:t>에 특화</a:t>
                      </a:r>
                      <a:r>
                        <a:rPr lang="en-US" altLang="ko-KR" sz="950" dirty="0"/>
                        <a:t>. Windows </a:t>
                      </a:r>
                      <a:r>
                        <a:rPr lang="ko-KR" altLang="en-US" sz="950" dirty="0"/>
                        <a:t>버전은 소스 비공개</a:t>
                      </a:r>
                      <a:r>
                        <a:rPr lang="en-US" altLang="ko-KR" sz="950" dirty="0"/>
                        <a:t>, Linux</a:t>
                      </a:r>
                      <a:r>
                        <a:rPr lang="ko-KR" altLang="en-US" sz="950" dirty="0"/>
                        <a:t> 버전은 오픈소스</a:t>
                      </a:r>
                      <a:endParaRPr lang="en-US" altLang="ko-KR" sz="95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dirty="0"/>
                        <a:t>우수한 데이터 복구 지원 </a:t>
                      </a:r>
                      <a:r>
                        <a:rPr lang="en-US" altLang="ko-KR" sz="950" dirty="0"/>
                        <a:t>(</a:t>
                      </a:r>
                      <a:r>
                        <a:rPr lang="ko-KR" altLang="en-US" sz="950" dirty="0"/>
                        <a:t>백업 기능</a:t>
                      </a:r>
                      <a:r>
                        <a:rPr lang="en-US" altLang="ko-KR" sz="95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안정성</a:t>
                      </a:r>
                      <a:r>
                        <a:rPr lang="en-US" altLang="ko-KR" sz="950" dirty="0"/>
                        <a:t>: </a:t>
                      </a:r>
                      <a:r>
                        <a:rPr lang="en-US" altLang="ko-KR" sz="950" b="1" dirty="0"/>
                        <a:t>ACID</a:t>
                      </a:r>
                      <a:r>
                        <a:rPr lang="ko-KR" altLang="en-US" sz="950" b="1" dirty="0"/>
                        <a:t>를 완벽하게 준수하는 엔진 사용</a:t>
                      </a:r>
                      <a:endParaRPr lang="en-US" altLang="ko-KR" sz="95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속도가 빠르다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비싼 가격</a:t>
                      </a:r>
                      <a:endParaRPr lang="en-US" altLang="ko-KR" sz="95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제한된 서버 운영체제</a:t>
                      </a:r>
                      <a:r>
                        <a:rPr lang="en-US" altLang="ko-KR" sz="950" dirty="0"/>
                        <a:t>: Windows</a:t>
                      </a:r>
                      <a:r>
                        <a:rPr lang="ko-KR" altLang="en-US" sz="950" dirty="0"/>
                        <a:t>에 특화</a:t>
                      </a:r>
                      <a:endParaRPr lang="en-US" altLang="ko-KR" sz="95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dirty="0"/>
                        <a:t>제한된 프로그래밍 언어</a:t>
                      </a:r>
                      <a:r>
                        <a:rPr lang="en-US" altLang="ko-KR" sz="950" dirty="0"/>
                        <a:t>(</a:t>
                      </a:r>
                      <a:r>
                        <a:rPr lang="ko-KR" altLang="en-US" sz="950" dirty="0"/>
                        <a:t>소프트웨어 언어를 </a:t>
                      </a:r>
                      <a:r>
                        <a:rPr lang="en-US" altLang="ko-KR" sz="950" dirty="0"/>
                        <a:t>.NET </a:t>
                      </a:r>
                      <a:r>
                        <a:rPr lang="ko-KR" altLang="en-US" sz="950" dirty="0" err="1"/>
                        <a:t>언어중점</a:t>
                      </a:r>
                      <a:r>
                        <a:rPr lang="en-US" altLang="ko-KR" sz="95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대규모 데이터베이스에는 적합하지 않음</a:t>
                      </a:r>
                      <a:endParaRPr lang="ko-KR" altLang="en-US" sz="9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73592"/>
                  </a:ext>
                </a:extLst>
              </a:tr>
              <a:tr h="1204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 PostgreSQL (PostgreSQL Group)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/>
                        <a:t>무료 </a:t>
                      </a:r>
                      <a:r>
                        <a:rPr lang="en-US" altLang="ko-KR" sz="950" dirty="0"/>
                        <a:t>(</a:t>
                      </a:r>
                      <a:r>
                        <a:rPr lang="ko-KR" altLang="en-US" sz="950" dirty="0"/>
                        <a:t>상업적 용도 포함</a:t>
                      </a:r>
                      <a:r>
                        <a:rPr lang="en-US" altLang="ko-KR" sz="950" dirty="0"/>
                        <a:t>)</a:t>
                      </a:r>
                      <a:endParaRPr lang="ko-KR" alt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오픈소스</a:t>
                      </a:r>
                      <a:r>
                        <a:rPr lang="en-US" altLang="ko-KR" sz="950" b="1" dirty="0"/>
                        <a:t>: </a:t>
                      </a:r>
                      <a:r>
                        <a:rPr lang="ko-KR" altLang="en-US" sz="950" b="1" dirty="0"/>
                        <a:t>무료</a:t>
                      </a:r>
                      <a:endParaRPr lang="en-US" altLang="ko-KR" sz="95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복잡한 쿼리와 대규모 데이터베이스</a:t>
                      </a:r>
                      <a:r>
                        <a:rPr lang="ko-KR" altLang="en-US" sz="950" dirty="0"/>
                        <a:t>를 </a:t>
                      </a:r>
                      <a:r>
                        <a:rPr lang="ko-KR" altLang="en-US" sz="950" b="1" dirty="0"/>
                        <a:t>다룰 수 있는 기능이 풍부하다</a:t>
                      </a:r>
                      <a:endParaRPr lang="en-US" altLang="ko-KR" sz="95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dirty="0"/>
                        <a:t>다른 데이터 베이스 관리 시스템들보다 </a:t>
                      </a:r>
                      <a:r>
                        <a:rPr lang="ko-KR" altLang="en-US" sz="950" b="1" dirty="0"/>
                        <a:t>기능이 더 풍부</a:t>
                      </a:r>
                      <a:r>
                        <a:rPr lang="ko-KR" altLang="en-US" sz="950" dirty="0"/>
                        <a:t>하다</a:t>
                      </a:r>
                      <a:r>
                        <a:rPr lang="en-US" altLang="ko-KR" sz="95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높은 </a:t>
                      </a:r>
                      <a:r>
                        <a:rPr lang="en-US" altLang="ko-KR" sz="950" b="1" dirty="0"/>
                        <a:t>ACID </a:t>
                      </a:r>
                      <a:r>
                        <a:rPr lang="ko-KR" altLang="en-US" sz="950" b="1" dirty="0"/>
                        <a:t>준수 </a:t>
                      </a:r>
                      <a:r>
                        <a:rPr lang="en-US" altLang="ko-KR" sz="950" dirty="0"/>
                        <a:t>(</a:t>
                      </a:r>
                      <a:r>
                        <a:rPr lang="ko-KR" altLang="en-US" sz="950" dirty="0"/>
                        <a:t>데이터 무결성</a:t>
                      </a:r>
                      <a:r>
                        <a:rPr lang="en-US" altLang="ko-KR" sz="95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dirty="0"/>
                        <a:t>맞춤 구성 가능</a:t>
                      </a:r>
                      <a:r>
                        <a:rPr lang="en-US" altLang="ko-KR" sz="950" dirty="0"/>
                        <a:t>: DBMS</a:t>
                      </a:r>
                      <a:r>
                        <a:rPr lang="ko-KR" altLang="en-US" sz="950" dirty="0"/>
                        <a:t>가 요구 사항에 부합하도록 플러그인을 개발함으로써 </a:t>
                      </a:r>
                      <a:r>
                        <a:rPr lang="en-US" altLang="ko-KR" sz="950" dirty="0"/>
                        <a:t>PostgreSQL</a:t>
                      </a:r>
                      <a:r>
                        <a:rPr lang="ko-KR" altLang="en-US" sz="950" dirty="0"/>
                        <a:t>을 맞춤 구성할 수 있다</a:t>
                      </a:r>
                      <a:r>
                        <a:rPr lang="en-US" altLang="ko-KR" sz="950" dirty="0"/>
                        <a:t>. </a:t>
                      </a:r>
                      <a:r>
                        <a:rPr lang="ko-KR" altLang="en-US" sz="950" dirty="0"/>
                        <a:t>또한 </a:t>
                      </a:r>
                      <a:r>
                        <a:rPr lang="en-US" altLang="ko-KR" sz="950" dirty="0"/>
                        <a:t>PostgreSQL</a:t>
                      </a:r>
                      <a:r>
                        <a:rPr lang="ko-KR" altLang="en-US" sz="950" dirty="0"/>
                        <a:t>을 사용하면 </a:t>
                      </a:r>
                      <a:r>
                        <a:rPr lang="en-US" altLang="ko-KR" sz="950" dirty="0"/>
                        <a:t>C/C++, Java </a:t>
                      </a:r>
                      <a:r>
                        <a:rPr lang="ko-KR" altLang="en-US" sz="950" dirty="0"/>
                        <a:t>등 다른 프로그래밍 언어로 만들어진 사용자 지정 기능도 통합할 수 있다</a:t>
                      </a:r>
                      <a:r>
                        <a:rPr lang="en-US" altLang="ko-KR" sz="950" dirty="0"/>
                        <a:t>.</a:t>
                      </a:r>
                      <a:endParaRPr lang="ko-KR" altLang="en-US" sz="950" dirty="0"/>
                    </a:p>
                    <a:p>
                      <a:pPr latinLnBrk="1"/>
                      <a:endParaRPr lang="ko-KR" alt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기본적인 </a:t>
                      </a:r>
                      <a:r>
                        <a:rPr lang="en-US" altLang="ko-KR" sz="950" b="1" dirty="0"/>
                        <a:t>CRUD</a:t>
                      </a:r>
                      <a:r>
                        <a:rPr lang="ko-KR" altLang="en-US" sz="950" b="1" dirty="0"/>
                        <a:t> 성능이</a:t>
                      </a:r>
                      <a:r>
                        <a:rPr lang="en-US" altLang="ko-KR" sz="950" b="1" dirty="0"/>
                        <a:t> MySQL </a:t>
                      </a:r>
                      <a:r>
                        <a:rPr lang="ko-KR" altLang="en-US" sz="950" b="1" dirty="0"/>
                        <a:t>등 경쟁 </a:t>
                      </a:r>
                      <a:r>
                        <a:rPr lang="en-US" altLang="ko-KR" sz="950" b="1" dirty="0"/>
                        <a:t>DB</a:t>
                      </a:r>
                      <a:r>
                        <a:rPr lang="ko-KR" altLang="en-US" sz="950" b="1" dirty="0"/>
                        <a:t>에 비해 좋지 않음</a:t>
                      </a:r>
                      <a:endParaRPr lang="en-US" altLang="ko-KR" sz="950" b="1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복잡한 쿼리에선 우수한 성능을 보임</a:t>
                      </a:r>
                      <a:endParaRPr lang="en-US" altLang="ko-KR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99285"/>
                  </a:ext>
                </a:extLst>
              </a:tr>
              <a:tr h="785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5. DB2 (IBM)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50" dirty="0"/>
                        <a:t>$13,651 (</a:t>
                      </a:r>
                      <a:r>
                        <a:rPr lang="ko-KR" altLang="en-US" sz="950" dirty="0" err="1"/>
                        <a:t>공홈폐이지는</a:t>
                      </a:r>
                      <a:r>
                        <a:rPr lang="ko-KR" altLang="en-US" sz="950" dirty="0"/>
                        <a:t> 안 알려져 있음</a:t>
                      </a:r>
                      <a:r>
                        <a:rPr lang="en-US" altLang="ko-KR" sz="950" dirty="0"/>
                        <a:t>.</a:t>
                      </a:r>
                      <a:r>
                        <a:rPr lang="ko-KR" altLang="en-US" sz="950" dirty="0"/>
                        <a:t> 하지만 유지보수 비용이 비싸다고 함</a:t>
                      </a:r>
                      <a:r>
                        <a:rPr lang="en-US" altLang="ko-KR" sz="950" dirty="0"/>
                        <a:t>)</a:t>
                      </a:r>
                      <a:endParaRPr lang="ko-KR" alt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dirty="0"/>
                        <a:t>데이터 압축 기술이 좋아서 </a:t>
                      </a:r>
                      <a:r>
                        <a:rPr lang="ko-KR" altLang="en-US" sz="950" b="1" dirty="0"/>
                        <a:t>대형화된 데이터를 다루는데 최적화</a:t>
                      </a:r>
                      <a:r>
                        <a:rPr lang="en-US" altLang="ko-KR" sz="950" dirty="0"/>
                        <a:t>: </a:t>
                      </a:r>
                      <a:r>
                        <a:rPr lang="ko-KR" altLang="en-US" sz="950" dirty="0"/>
                        <a:t>때문에 많은 중견기업</a:t>
                      </a:r>
                      <a:r>
                        <a:rPr lang="en-US" altLang="ko-KR" sz="950" dirty="0"/>
                        <a:t>, </a:t>
                      </a:r>
                      <a:r>
                        <a:rPr lang="ko-KR" altLang="en-US" sz="950" dirty="0"/>
                        <a:t>대기업이 </a:t>
                      </a:r>
                      <a:r>
                        <a:rPr lang="en-US" altLang="ko-KR" sz="950" dirty="0"/>
                        <a:t>DB2</a:t>
                      </a:r>
                      <a:r>
                        <a:rPr lang="ko-KR" altLang="en-US" sz="950" dirty="0"/>
                        <a:t>를 활용</a:t>
                      </a:r>
                      <a:endParaRPr lang="en-US" altLang="ko-KR" sz="95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dirty="0"/>
                        <a:t>각 워크로드</a:t>
                      </a:r>
                      <a:r>
                        <a:rPr lang="en-US" altLang="ko-KR" sz="950" dirty="0"/>
                        <a:t>(</a:t>
                      </a:r>
                      <a:r>
                        <a:rPr lang="ko-KR" altLang="en-US" sz="950" dirty="0"/>
                        <a:t>업무</a:t>
                      </a:r>
                      <a:r>
                        <a:rPr lang="en-US" altLang="ko-KR" sz="950" dirty="0"/>
                        <a:t>)</a:t>
                      </a:r>
                      <a:r>
                        <a:rPr lang="ko-KR" altLang="en-US" sz="950" dirty="0"/>
                        <a:t>의 특성에 맞게 시스템이 최적화될 수 있으며</a:t>
                      </a:r>
                      <a:r>
                        <a:rPr lang="en-US" altLang="ko-KR" sz="950" dirty="0"/>
                        <a:t>, </a:t>
                      </a:r>
                      <a:r>
                        <a:rPr lang="ko-KR" altLang="en-US" sz="950" dirty="0"/>
                        <a:t>자가 최적화</a:t>
                      </a:r>
                      <a:r>
                        <a:rPr lang="en-US" altLang="ko-KR" sz="950" dirty="0"/>
                        <a:t>, </a:t>
                      </a:r>
                      <a:r>
                        <a:rPr lang="ko-KR" altLang="en-US" sz="950" dirty="0"/>
                        <a:t>자가 치유</a:t>
                      </a:r>
                      <a:r>
                        <a:rPr lang="en-US" altLang="ko-KR" sz="950" dirty="0"/>
                        <a:t>, </a:t>
                      </a:r>
                      <a:r>
                        <a:rPr lang="ko-KR" altLang="en-US" sz="950" dirty="0"/>
                        <a:t>자가 구성</a:t>
                      </a:r>
                      <a:r>
                        <a:rPr lang="en-US" altLang="ko-KR" sz="950" dirty="0"/>
                        <a:t>, </a:t>
                      </a:r>
                      <a:r>
                        <a:rPr lang="ko-KR" altLang="en-US" sz="950" dirty="0"/>
                        <a:t>워크로드 관리</a:t>
                      </a:r>
                      <a:r>
                        <a:rPr lang="en-US" altLang="ko-KR" sz="950" dirty="0"/>
                        <a:t>, </a:t>
                      </a:r>
                      <a:r>
                        <a:rPr lang="ko-KR" altLang="en-US" sz="950" dirty="0"/>
                        <a:t>확장된 자동화 기능 등 다양한 기능을 구현할 수 있음</a:t>
                      </a:r>
                      <a:endParaRPr lang="en-US" altLang="ko-KR" sz="95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50" b="1" dirty="0"/>
                        <a:t>AI </a:t>
                      </a:r>
                      <a:r>
                        <a:rPr lang="ko-KR" altLang="en-US" sz="950" b="1" dirty="0"/>
                        <a:t>기능이 추가되어 </a:t>
                      </a:r>
                      <a:r>
                        <a:rPr lang="en-US" altLang="ko-KR" sz="950" b="1" dirty="0"/>
                        <a:t>Data Science </a:t>
                      </a:r>
                      <a:r>
                        <a:rPr lang="ko-KR" altLang="en-US" sz="950" b="1" dirty="0"/>
                        <a:t>및 </a:t>
                      </a:r>
                      <a:r>
                        <a:rPr lang="en-US" altLang="ko-KR" sz="950" b="1" dirty="0"/>
                        <a:t>AI </a:t>
                      </a:r>
                      <a:r>
                        <a:rPr lang="ko-KR" altLang="en-US" sz="950" b="1" dirty="0"/>
                        <a:t>기술을 채택하여 경쟁 차별화를 가지고 있다</a:t>
                      </a:r>
                      <a:r>
                        <a:rPr lang="en-US" altLang="ko-KR" sz="950" b="1" dirty="0"/>
                        <a:t>. </a:t>
                      </a:r>
                      <a:endParaRPr lang="ko-KR" altLang="en-US" sz="950" b="1" dirty="0"/>
                    </a:p>
                    <a:p>
                      <a:pPr latinLnBrk="1"/>
                      <a:endParaRPr lang="ko-KR" alt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비싼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4266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B59AB1D6-D50C-137C-D686-DFFA7F9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94" y="104509"/>
            <a:ext cx="11211211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가장 많이 사용되는 관계형 데이터베이스 시스템 </a:t>
            </a:r>
          </a:p>
        </p:txBody>
      </p:sp>
    </p:spTree>
    <p:extLst>
      <p:ext uri="{BB962C8B-B14F-4D97-AF65-F5344CB8AC3E}">
        <p14:creationId xmlns:p14="http://schemas.microsoft.com/office/powerpoint/2010/main" val="218710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FB079-9596-4738-6B3B-8177B816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28" y="466165"/>
            <a:ext cx="8596668" cy="1320800"/>
          </a:xfrm>
        </p:spPr>
        <p:txBody>
          <a:bodyPr/>
          <a:lstStyle/>
          <a:p>
            <a:r>
              <a:rPr lang="ko-KR" altLang="en-US" dirty="0"/>
              <a:t>중간 선택</a:t>
            </a:r>
            <a:r>
              <a:rPr lang="en-US" altLang="ko-KR" dirty="0"/>
              <a:t>: </a:t>
            </a:r>
            <a:r>
              <a:rPr lang="ko-KR" altLang="en-US" dirty="0"/>
              <a:t>가격 </a:t>
            </a:r>
            <a:r>
              <a:rPr lang="en-US" altLang="ko-KR" dirty="0"/>
              <a:t>– MySQL &amp; PostgreSQL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CEF4BDD-BAB8-1EEC-6C01-29A3E03CE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22879"/>
              </p:ext>
            </p:extLst>
          </p:nvPr>
        </p:nvGraphicFramePr>
        <p:xfrm>
          <a:off x="1600528" y="1450906"/>
          <a:ext cx="8453887" cy="485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080">
                  <a:extLst>
                    <a:ext uri="{9D8B030D-6E8A-4147-A177-3AD203B41FA5}">
                      <a16:colId xmlns:a16="http://schemas.microsoft.com/office/drawing/2014/main" val="2462323074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233477950"/>
                    </a:ext>
                  </a:extLst>
                </a:gridCol>
                <a:gridCol w="1970543">
                  <a:extLst>
                    <a:ext uri="{9D8B030D-6E8A-4147-A177-3AD203B41FA5}">
                      <a16:colId xmlns:a16="http://schemas.microsoft.com/office/drawing/2014/main" val="1646794523"/>
                    </a:ext>
                  </a:extLst>
                </a:gridCol>
                <a:gridCol w="3647884">
                  <a:extLst>
                    <a:ext uri="{9D8B030D-6E8A-4147-A177-3AD203B41FA5}">
                      <a16:colId xmlns:a16="http://schemas.microsoft.com/office/drawing/2014/main" val="1997307767"/>
                    </a:ext>
                  </a:extLst>
                </a:gridCol>
              </a:tblGrid>
              <a:tr h="3395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가격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기본 패키지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4654"/>
                  </a:ext>
                </a:extLst>
              </a:tr>
              <a:tr h="93366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strike="sngStrike" dirty="0"/>
                        <a:t>Oracle</a:t>
                      </a:r>
                      <a:r>
                        <a:rPr lang="ko-KR" altLang="en-US" sz="1000" b="0" strike="sngStrike" dirty="0"/>
                        <a:t> </a:t>
                      </a:r>
                      <a:r>
                        <a:rPr lang="en-US" altLang="ko-KR" sz="1000" b="0" strike="sngStrike" dirty="0"/>
                        <a:t>(Oracle)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50" b="1" strike="sngStrike" dirty="0"/>
                        <a:t>$23,000</a:t>
                      </a:r>
                      <a:endParaRPr lang="ko-KR" altLang="en-US" sz="95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0" strike="sngStrike" dirty="0"/>
                        <a:t>보안성</a:t>
                      </a:r>
                      <a:endParaRPr lang="en-US" altLang="ko-KR" sz="950" b="0" strike="sngStrike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0" strike="sngStrike" dirty="0"/>
                        <a:t>대규모 데이터베이스</a:t>
                      </a:r>
                      <a:endParaRPr lang="en-US" altLang="ko-KR" sz="95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strike="sngStrike" dirty="0"/>
                        <a:t>가장 큰 애로사항은 </a:t>
                      </a:r>
                      <a:r>
                        <a:rPr lang="en-US" altLang="ko-KR" sz="950" b="0" strike="sngStrike" dirty="0"/>
                        <a:t>‘</a:t>
                      </a:r>
                      <a:r>
                        <a:rPr lang="ko-KR" altLang="en-US" sz="950" b="0" strike="sngStrike" dirty="0"/>
                        <a:t>비용</a:t>
                      </a:r>
                      <a:r>
                        <a:rPr lang="en-US" altLang="ko-KR" sz="950" b="0" strike="sngStrike" dirty="0"/>
                        <a:t>’ - </a:t>
                      </a:r>
                      <a:r>
                        <a:rPr lang="ko-KR" altLang="en-US" sz="950" b="0" strike="sngStrike" dirty="0"/>
                        <a:t>오픈 소스가 아님</a:t>
                      </a:r>
                      <a:endParaRPr lang="en-US" altLang="ko-KR" sz="950" b="0" strike="sngStrike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strike="sngStrike" dirty="0"/>
                        <a:t>구동에 고사양의 장비가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51112"/>
                  </a:ext>
                </a:extLst>
              </a:tr>
              <a:tr h="848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2. MySQL (Oracle)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1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오픈 소스</a:t>
                      </a:r>
                      <a:r>
                        <a:rPr lang="en-US" altLang="ko-KR" sz="950" b="1" dirty="0"/>
                        <a:t> (</a:t>
                      </a:r>
                      <a:r>
                        <a:rPr lang="ko-KR" altLang="en-US" sz="950" b="1" dirty="0"/>
                        <a:t>무료</a:t>
                      </a:r>
                      <a:r>
                        <a:rPr lang="en-US" altLang="ko-KR" sz="950" b="1" dirty="0"/>
                        <a:t>)</a:t>
                      </a:r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간단한 설계</a:t>
                      </a:r>
                      <a:r>
                        <a:rPr lang="en-US" altLang="ko-KR" sz="950" b="1" dirty="0"/>
                        <a:t>.</a:t>
                      </a:r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속도 </a:t>
                      </a:r>
                      <a:r>
                        <a:rPr lang="en-US" altLang="ko-KR" sz="950" b="1" dirty="0"/>
                        <a:t>&amp; </a:t>
                      </a:r>
                      <a:r>
                        <a:rPr lang="ko-KR" altLang="en-US" sz="950" b="1" dirty="0"/>
                        <a:t>안정성을 추구</a:t>
                      </a:r>
                      <a:endParaRPr lang="en-US" altLang="ko-KR" sz="950" b="1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가장 보편적인 데이터베이스 도구로서 온라인 지원이 쉬움</a:t>
                      </a:r>
                      <a:endParaRPr lang="en-US" altLang="ko-KR" sz="950" b="1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기능이 풍부하지 않음</a:t>
                      </a:r>
                      <a:endParaRPr lang="en-US" altLang="ko-KR" sz="95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로드가 많거나 복잡한 쿼리는 성능이 저하</a:t>
                      </a:r>
                      <a:endParaRPr lang="en-US" altLang="ko-KR" sz="950" b="1" dirty="0"/>
                    </a:p>
                    <a:p>
                      <a:pPr latinLnBrk="1"/>
                      <a:endParaRPr lang="ko-KR" altLang="en-US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55657"/>
                  </a:ext>
                </a:extLst>
              </a:tr>
              <a:tr h="7214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sngStrike" dirty="0"/>
                        <a:t>3. MS-SQL Server (Microsoft)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50" b="1" strike="sngStrike" dirty="0"/>
                        <a:t>$13,748 </a:t>
                      </a:r>
                      <a:endParaRPr lang="ko-KR" altLang="en-US" sz="95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50" b="0" strike="sngStrike" dirty="0"/>
                        <a:t>Windows</a:t>
                      </a:r>
                      <a:r>
                        <a:rPr lang="ko-KR" altLang="en-US" sz="950" b="0" strike="sngStrike" dirty="0"/>
                        <a:t>에 특화</a:t>
                      </a:r>
                      <a:endParaRPr lang="en-US" altLang="ko-KR" sz="950" b="0" strike="sngStrike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strike="sngStrike" dirty="0"/>
                        <a:t>우수한 데이터 복구 지원 </a:t>
                      </a:r>
                      <a:r>
                        <a:rPr lang="en-US" altLang="ko-KR" sz="950" b="0" strike="sngStrike" dirty="0"/>
                        <a:t>(</a:t>
                      </a:r>
                      <a:r>
                        <a:rPr lang="ko-KR" altLang="en-US" sz="950" b="0" strike="sngStrike" dirty="0"/>
                        <a:t>백업 기능</a:t>
                      </a:r>
                      <a:r>
                        <a:rPr lang="en-US" altLang="ko-KR" sz="950" b="0" strike="sngStrike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strike="sngStrike" dirty="0"/>
                        <a:t>안정성</a:t>
                      </a:r>
                      <a:r>
                        <a:rPr lang="en-US" altLang="ko-KR" sz="950" b="0" strike="sngStrike" dirty="0"/>
                        <a:t>: ACID</a:t>
                      </a:r>
                      <a:r>
                        <a:rPr lang="ko-KR" altLang="en-US" sz="950" b="0" strike="sngStrike" dirty="0"/>
                        <a:t>를 완벽하게 준수하는 엔진 사용</a:t>
                      </a:r>
                      <a:endParaRPr lang="en-US" altLang="ko-KR" sz="950" b="0" strike="sngStrike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strike="sngStrike" dirty="0"/>
                        <a:t>속도가 빠르다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strike="sngStrike" dirty="0"/>
                        <a:t>비싼 가격</a:t>
                      </a:r>
                      <a:endParaRPr lang="en-US" altLang="ko-KR" sz="950" b="0" strike="sngStrike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strike="sngStrike" dirty="0"/>
                        <a:t>제한된 서버 운영체제</a:t>
                      </a:r>
                      <a:r>
                        <a:rPr lang="en-US" altLang="ko-KR" sz="950" b="0" strike="sngStrike" dirty="0"/>
                        <a:t>: Windows</a:t>
                      </a:r>
                      <a:r>
                        <a:rPr lang="ko-KR" altLang="en-US" sz="950" b="0" strike="sngStrike" dirty="0"/>
                        <a:t>에 특화</a:t>
                      </a:r>
                      <a:endParaRPr lang="en-US" altLang="ko-KR" sz="950" b="0" strike="sngStrike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strike="sngStrike" dirty="0"/>
                        <a:t>제한된 프로그래밍 언어</a:t>
                      </a:r>
                      <a:r>
                        <a:rPr lang="en-US" altLang="ko-KR" sz="950" b="0" strike="sngStrike" dirty="0"/>
                        <a:t>(</a:t>
                      </a:r>
                      <a:r>
                        <a:rPr lang="ko-KR" altLang="en-US" sz="950" b="0" strike="sngStrike" dirty="0"/>
                        <a:t>소프트웨어 언어를 </a:t>
                      </a:r>
                      <a:r>
                        <a:rPr lang="en-US" altLang="ko-KR" sz="950" b="0" strike="sngStrike" dirty="0"/>
                        <a:t>.NET </a:t>
                      </a:r>
                      <a:r>
                        <a:rPr lang="ko-KR" altLang="en-US" sz="950" b="0" strike="sngStrike" dirty="0" err="1"/>
                        <a:t>언어중점</a:t>
                      </a:r>
                      <a:r>
                        <a:rPr lang="en-US" altLang="ko-KR" sz="950" b="0" strike="sngStrike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strike="sngStrike" dirty="0"/>
                        <a:t>대규모 데이터베이스에는 적합하지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73592"/>
                  </a:ext>
                </a:extLst>
              </a:tr>
              <a:tr h="594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4. PostgreSQL (PostgreSQL Group)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b="1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오픈소스</a:t>
                      </a:r>
                      <a:r>
                        <a:rPr lang="en-US" altLang="ko-KR" sz="950" b="1" dirty="0"/>
                        <a:t> (</a:t>
                      </a:r>
                      <a:r>
                        <a:rPr lang="ko-KR" altLang="en-US" sz="950" b="1" dirty="0"/>
                        <a:t>무료</a:t>
                      </a:r>
                      <a:r>
                        <a:rPr lang="en-US" altLang="ko-KR" sz="950" b="1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복잡한 쿼리와 대규모 데이터베이스를 다룰 수 있는 기능이 풍부</a:t>
                      </a:r>
                      <a:endParaRPr lang="en-US" altLang="ko-KR" sz="95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높은 </a:t>
                      </a:r>
                      <a:r>
                        <a:rPr lang="en-US" altLang="ko-KR" sz="950" b="1" dirty="0"/>
                        <a:t>ACID </a:t>
                      </a:r>
                      <a:r>
                        <a:rPr lang="ko-KR" altLang="en-US" sz="950" b="1" dirty="0"/>
                        <a:t>준수 </a:t>
                      </a:r>
                      <a:r>
                        <a:rPr lang="en-US" altLang="ko-KR" sz="950" b="1" dirty="0"/>
                        <a:t>(</a:t>
                      </a:r>
                      <a:r>
                        <a:rPr lang="ko-KR" altLang="en-US" sz="950" b="1" dirty="0"/>
                        <a:t>데이터 무결성</a:t>
                      </a:r>
                      <a:r>
                        <a:rPr lang="en-US" altLang="ko-KR" sz="95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1" dirty="0"/>
                        <a:t>기본적인 </a:t>
                      </a:r>
                      <a:r>
                        <a:rPr lang="en-US" altLang="ko-KR" sz="950" b="1" dirty="0"/>
                        <a:t>CRUD</a:t>
                      </a:r>
                      <a:r>
                        <a:rPr lang="ko-KR" altLang="en-US" sz="950" b="1" dirty="0"/>
                        <a:t> 성능이</a:t>
                      </a:r>
                      <a:r>
                        <a:rPr lang="en-US" altLang="ko-KR" sz="950" b="1" dirty="0"/>
                        <a:t> MySQL </a:t>
                      </a:r>
                      <a:r>
                        <a:rPr lang="ko-KR" altLang="en-US" sz="950" b="1" dirty="0"/>
                        <a:t>등 경쟁 </a:t>
                      </a:r>
                      <a:r>
                        <a:rPr lang="en-US" altLang="ko-KR" sz="950" b="1" dirty="0"/>
                        <a:t>DB</a:t>
                      </a:r>
                      <a:r>
                        <a:rPr lang="ko-KR" altLang="en-US" sz="950" b="1" dirty="0"/>
                        <a:t>에 비해 좋지 않음</a:t>
                      </a:r>
                      <a:endParaRPr lang="en-US" altLang="ko-KR" sz="950" b="1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1" dirty="0"/>
                        <a:t>복잡한 쿼리에선 우수한 성능을 보임</a:t>
                      </a:r>
                      <a:endParaRPr lang="en-US" altLang="ko-KR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99285"/>
                  </a:ext>
                </a:extLst>
              </a:tr>
              <a:tr h="569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trike="sngStrike" dirty="0"/>
                        <a:t>5. DB2 (IBM)</a:t>
                      </a:r>
                      <a:endParaRPr lang="ko-KR" altLang="en-US" sz="1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50" b="1" strike="sngStrike" dirty="0"/>
                        <a:t>$13,651</a:t>
                      </a:r>
                      <a:endParaRPr lang="ko-KR" altLang="en-US" sz="95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strike="sngStrike" dirty="0"/>
                        <a:t>데이터 압축 기술이 좋아 때문에 대형화된 데이터를 다루는데 최적화</a:t>
                      </a:r>
                      <a:endParaRPr lang="en-US" altLang="ko-KR" sz="950" b="0" strike="sngStrike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50" b="0" strike="sngStrike" dirty="0"/>
                        <a:t>AI </a:t>
                      </a:r>
                      <a:r>
                        <a:rPr lang="ko-KR" altLang="en-US" sz="950" b="0" strike="sngStrike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strike="sngStrike" dirty="0"/>
                        <a:t>비싼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4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17A98-4E32-A125-E336-86C2FA67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854" y="295654"/>
            <a:ext cx="8596668" cy="1320800"/>
          </a:xfrm>
        </p:spPr>
        <p:txBody>
          <a:bodyPr/>
          <a:lstStyle/>
          <a:p>
            <a:r>
              <a:rPr lang="en-US" altLang="ko-KR" dirty="0"/>
              <a:t>MySQL VS PostgreSQL I : </a:t>
            </a:r>
            <a:r>
              <a:rPr lang="ko-KR" altLang="en-US" dirty="0"/>
              <a:t>기능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84E01CD-803E-CCFD-7B6E-83F8FE0D5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95377"/>
              </p:ext>
            </p:extLst>
          </p:nvPr>
        </p:nvGraphicFramePr>
        <p:xfrm>
          <a:off x="2201334" y="1203767"/>
          <a:ext cx="7395882" cy="213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89">
                  <a:extLst>
                    <a:ext uri="{9D8B030D-6E8A-4147-A177-3AD203B41FA5}">
                      <a16:colId xmlns:a16="http://schemas.microsoft.com/office/drawing/2014/main" val="2462323074"/>
                    </a:ext>
                  </a:extLst>
                </a:gridCol>
                <a:gridCol w="984629">
                  <a:extLst>
                    <a:ext uri="{9D8B030D-6E8A-4147-A177-3AD203B41FA5}">
                      <a16:colId xmlns:a16="http://schemas.microsoft.com/office/drawing/2014/main" val="1233477950"/>
                    </a:ext>
                  </a:extLst>
                </a:gridCol>
                <a:gridCol w="1866878">
                  <a:extLst>
                    <a:ext uri="{9D8B030D-6E8A-4147-A177-3AD203B41FA5}">
                      <a16:colId xmlns:a16="http://schemas.microsoft.com/office/drawing/2014/main" val="1646794523"/>
                    </a:ext>
                  </a:extLst>
                </a:gridCol>
                <a:gridCol w="3330886">
                  <a:extLst>
                    <a:ext uri="{9D8B030D-6E8A-4147-A177-3AD203B41FA5}">
                      <a16:colId xmlns:a16="http://schemas.microsoft.com/office/drawing/2014/main" val="1997307767"/>
                    </a:ext>
                  </a:extLst>
                </a:gridCol>
              </a:tblGrid>
              <a:tr h="2645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4654"/>
                  </a:ext>
                </a:extLst>
              </a:tr>
              <a:tr h="939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MySQL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dirty="0"/>
                        <a:t>간단한 설계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dirty="0"/>
                        <a:t>속도 </a:t>
                      </a:r>
                      <a:r>
                        <a:rPr lang="en-US" altLang="ko-KR" sz="900" b="0" dirty="0"/>
                        <a:t>&amp; </a:t>
                      </a:r>
                      <a:r>
                        <a:rPr lang="ko-KR" altLang="en-US" sz="900" b="0" dirty="0"/>
                        <a:t>안정성을 추구</a:t>
                      </a:r>
                      <a:endParaRPr lang="en-US" altLang="ko-KR" sz="900" b="0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dirty="0"/>
                        <a:t>가장 보편적인 데이터베이스 도구로서 온라인 지원이 쉬움</a:t>
                      </a:r>
                      <a:endParaRPr lang="en-US" altLang="ko-KR" sz="900" b="0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기능이 풍부하지 않음</a:t>
                      </a:r>
                      <a:endParaRPr lang="en-US" altLang="ko-KR" sz="100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로드가 많거나 복잡한 쿼리는 성능이 저하</a:t>
                      </a:r>
                      <a:endParaRPr lang="en-US" altLang="ko-KR" sz="1000" b="0" dirty="0"/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55657"/>
                  </a:ext>
                </a:extLst>
              </a:tr>
              <a:tr h="830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PostgreSQL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dirty="0"/>
                        <a:t>복잡한 쿼리와 대규모 데이터베이스를 다룰 수 있는 기능이 풍부</a:t>
                      </a:r>
                      <a:endParaRPr lang="en-US" altLang="ko-KR" sz="90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/>
                        <a:t>높은 </a:t>
                      </a:r>
                      <a:r>
                        <a:rPr lang="en-US" altLang="ko-KR" sz="900" b="0" dirty="0"/>
                        <a:t>ACID </a:t>
                      </a:r>
                      <a:r>
                        <a:rPr lang="ko-KR" altLang="en-US" sz="900" b="0" dirty="0"/>
                        <a:t>준수 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데이터 무결성</a:t>
                      </a:r>
                      <a:r>
                        <a:rPr lang="en-US" altLang="ko-KR" sz="9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기본적인 </a:t>
                      </a:r>
                      <a:r>
                        <a:rPr lang="en-US" altLang="ko-KR" sz="1000" b="0" dirty="0"/>
                        <a:t>CRUD</a:t>
                      </a:r>
                      <a:r>
                        <a:rPr lang="ko-KR" altLang="en-US" sz="1000" b="0" dirty="0"/>
                        <a:t> 성능이</a:t>
                      </a:r>
                      <a:r>
                        <a:rPr lang="en-US" altLang="ko-KR" sz="1000" b="0" dirty="0"/>
                        <a:t> MySQL </a:t>
                      </a:r>
                      <a:r>
                        <a:rPr lang="ko-KR" altLang="en-US" sz="1000" b="0" dirty="0"/>
                        <a:t>등 경쟁 </a:t>
                      </a:r>
                      <a:r>
                        <a:rPr lang="en-US" altLang="ko-KR" sz="1000" b="0" dirty="0"/>
                        <a:t>DB</a:t>
                      </a:r>
                      <a:r>
                        <a:rPr lang="ko-KR" altLang="en-US" sz="1000" b="0" dirty="0"/>
                        <a:t>에 비해 좋지 않음</a:t>
                      </a:r>
                      <a:endParaRPr lang="en-US" altLang="ko-KR" sz="1000" b="0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복잡한 쿼리에선 우수한 성능을 보임</a:t>
                      </a:r>
                      <a:endParaRPr lang="en-US" altLang="ko-KR" sz="1000" b="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992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26CA1BD-F0AA-5CF6-416E-222A6B2C3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89830"/>
              </p:ext>
            </p:extLst>
          </p:nvPr>
        </p:nvGraphicFramePr>
        <p:xfrm>
          <a:off x="2201335" y="3612777"/>
          <a:ext cx="7395881" cy="302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262">
                  <a:extLst>
                    <a:ext uri="{9D8B030D-6E8A-4147-A177-3AD203B41FA5}">
                      <a16:colId xmlns:a16="http://schemas.microsoft.com/office/drawing/2014/main" val="2614857726"/>
                    </a:ext>
                  </a:extLst>
                </a:gridCol>
                <a:gridCol w="1661172">
                  <a:extLst>
                    <a:ext uri="{9D8B030D-6E8A-4147-A177-3AD203B41FA5}">
                      <a16:colId xmlns:a16="http://schemas.microsoft.com/office/drawing/2014/main" val="816148760"/>
                    </a:ext>
                  </a:extLst>
                </a:gridCol>
                <a:gridCol w="1571149">
                  <a:extLst>
                    <a:ext uri="{9D8B030D-6E8A-4147-A177-3AD203B41FA5}">
                      <a16:colId xmlns:a16="http://schemas.microsoft.com/office/drawing/2014/main" val="3412473377"/>
                    </a:ext>
                  </a:extLst>
                </a:gridCol>
                <a:gridCol w="1571149">
                  <a:extLst>
                    <a:ext uri="{9D8B030D-6E8A-4147-A177-3AD203B41FA5}">
                      <a16:colId xmlns:a16="http://schemas.microsoft.com/office/drawing/2014/main" val="2548449980"/>
                    </a:ext>
                  </a:extLst>
                </a:gridCol>
                <a:gridCol w="1571149">
                  <a:extLst>
                    <a:ext uri="{9D8B030D-6E8A-4147-A177-3AD203B41FA5}">
                      <a16:colId xmlns:a16="http://schemas.microsoft.com/office/drawing/2014/main" val="135247979"/>
                    </a:ext>
                  </a:extLst>
                </a:gridCol>
              </a:tblGrid>
              <a:tr h="8794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NoSQL features &amp; </a:t>
                      </a:r>
                      <a:r>
                        <a:rPr lang="en-US" altLang="ko-KR" sz="1400" dirty="0" err="1"/>
                        <a:t>Json</a:t>
                      </a:r>
                      <a:r>
                        <a:rPr lang="en-US" altLang="ko-KR" sz="1400" dirty="0"/>
                        <a:t> Support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Join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 </a:t>
                      </a:r>
                      <a:r>
                        <a:rPr lang="ko-KR" altLang="en-US" sz="1400" dirty="0"/>
                        <a:t>특성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85960"/>
                  </a:ext>
                </a:extLst>
              </a:tr>
              <a:tr h="544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MySQL (Oracle)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해당 기능 지원 </a:t>
                      </a:r>
                      <a:r>
                        <a:rPr lang="en-US" altLang="ko-KR" sz="900" b="1" dirty="0"/>
                        <a:t>X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dirty="0" err="1"/>
                        <a:t>Json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및 </a:t>
                      </a:r>
                      <a:r>
                        <a:rPr lang="en-US" altLang="ko-KR" sz="900" b="1" dirty="0"/>
                        <a:t>XML </a:t>
                      </a:r>
                      <a:r>
                        <a:rPr lang="ko-KR" altLang="en-US" sz="900" b="1" dirty="0"/>
                        <a:t>일부 기능 지원</a:t>
                      </a:r>
                      <a:r>
                        <a:rPr lang="en-US" altLang="ko-KR" sz="900" b="1" dirty="0"/>
                        <a:t>,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dirty="0" err="1"/>
                        <a:t>Json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인덱싱 지원 </a:t>
                      </a:r>
                      <a:r>
                        <a:rPr lang="en-US" altLang="ko-KR" sz="9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NL JOIN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HASH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RDBS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45737"/>
                  </a:ext>
                </a:extLst>
              </a:tr>
              <a:tr h="14893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PostgreSQL (PostgreSQL Group)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Partial index: </a:t>
                      </a:r>
                      <a:r>
                        <a:rPr lang="ko-KR" altLang="en-US" sz="900" b="1" dirty="0"/>
                        <a:t>전체 데이터의 부분집합에 대해서만 인덱스를 생성하는 기능</a:t>
                      </a:r>
                      <a:r>
                        <a:rPr lang="en-US" altLang="ko-KR" sz="900" b="1" dirty="0"/>
                        <a:t>. </a:t>
                      </a:r>
                      <a:r>
                        <a:rPr lang="ko-KR" altLang="en-US" sz="900" b="1" dirty="0"/>
                        <a:t>특정 범위에 대해서만 인덱싱을 할 수 있기 때문에 특히 대량 데이터의 일부 값에 대해 인덱스를 생성할 경우</a:t>
                      </a:r>
                      <a:r>
                        <a:rPr lang="en-US" altLang="ko-KR" sz="900" b="1" dirty="0"/>
                        <a:t>, </a:t>
                      </a:r>
                      <a:r>
                        <a:rPr lang="ko-KR" altLang="en-US" sz="900" b="1" dirty="0"/>
                        <a:t>인덱스 크기도 작고 관리하는 리소스도 줄일 수 있는 있다</a:t>
                      </a:r>
                      <a:r>
                        <a:rPr lang="en-US" altLang="ko-KR" sz="900" b="1" dirty="0"/>
                        <a:t>.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en-US" altLang="ko-KR" sz="900" b="1" dirty="0"/>
                        <a:t>+ </a:t>
                      </a:r>
                      <a:r>
                        <a:rPr lang="ko-KR" altLang="en-US" sz="900" b="1" dirty="0"/>
                        <a:t>더 빠른 인덱스 생성을 위한 병렬 처리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dirty="0"/>
                        <a:t>JSON </a:t>
                      </a:r>
                      <a:r>
                        <a:rPr lang="ko-KR" altLang="en-US" sz="900" b="1" dirty="0"/>
                        <a:t>및 </a:t>
                      </a:r>
                      <a:r>
                        <a:rPr lang="en-US" altLang="ko-KR" sz="900" b="1" dirty="0"/>
                        <a:t>XML </a:t>
                      </a:r>
                      <a:r>
                        <a:rPr lang="ko-KR" altLang="en-US" sz="900" b="1" dirty="0"/>
                        <a:t>지원</a:t>
                      </a:r>
                      <a:endParaRPr lang="en-US" altLang="ko-KR" sz="9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dirty="0"/>
                        <a:t>NoSQL </a:t>
                      </a:r>
                      <a:r>
                        <a:rPr lang="ko-KR" altLang="en-US" sz="900" b="1" dirty="0"/>
                        <a:t>지원</a:t>
                      </a:r>
                      <a:endParaRPr lang="en-US" altLang="ko-KR" sz="9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dirty="0" err="1"/>
                        <a:t>Json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인덱싱 지원</a:t>
                      </a:r>
                      <a:endParaRPr lang="en-US" altLang="ko-KR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i-FI" altLang="ko-KR" sz="900" b="1" dirty="0"/>
                        <a:t>NL JOIN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i-FI" altLang="ko-KR" sz="900" b="1" dirty="0"/>
                        <a:t>HASH JOIN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i-FI" altLang="ko-KR" sz="900" b="1" dirty="0"/>
                        <a:t>SORT JOIN</a:t>
                      </a:r>
                      <a:endParaRPr lang="en-US" altLang="ko-KR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dirty="0"/>
                        <a:t>ORDBMS (</a:t>
                      </a:r>
                      <a:r>
                        <a:rPr lang="ko-KR" altLang="en-US" sz="900" b="1" dirty="0"/>
                        <a:t>객체관계형 </a:t>
                      </a:r>
                      <a:r>
                        <a:rPr lang="en-US" altLang="ko-KR" sz="900" b="1" dirty="0"/>
                        <a:t>DBMS,</a:t>
                      </a:r>
                      <a:r>
                        <a:rPr lang="ko-KR" altLang="en-US" sz="900" b="1" dirty="0"/>
                        <a:t> 개발자는 기존 데이터 </a:t>
                      </a:r>
                      <a:r>
                        <a:rPr lang="en-US" altLang="ko-KR" sz="900" b="1" dirty="0"/>
                        <a:t>type</a:t>
                      </a:r>
                      <a:r>
                        <a:rPr lang="ko-KR" altLang="en-US" sz="900" b="1" dirty="0"/>
                        <a:t>에서 확장된 </a:t>
                      </a:r>
                      <a:r>
                        <a:rPr lang="en-US" altLang="ko-KR" sz="900" b="1" dirty="0"/>
                        <a:t>type</a:t>
                      </a:r>
                      <a:r>
                        <a:rPr lang="ko-KR" altLang="en-US" sz="900" b="1" dirty="0"/>
                        <a:t>형태를 자유롭게 정의하여 사용할 수 있다</a:t>
                      </a:r>
                      <a:r>
                        <a:rPr lang="en-US" altLang="ko-KR" sz="900" b="1" dirty="0"/>
                        <a:t>. </a:t>
                      </a:r>
                      <a:r>
                        <a:rPr lang="ko-KR" altLang="en-US" sz="900" b="1" dirty="0"/>
                        <a:t>또한 테이블 상속기능이 제공되어 자식 테이블은 부모 테이블로부터 열을 받아 사용할 수 있다</a:t>
                      </a:r>
                      <a:r>
                        <a:rPr lang="en-US" altLang="ko-KR" sz="9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95762"/>
                  </a:ext>
                </a:extLst>
              </a:tr>
            </a:tbl>
          </a:graphicData>
        </a:graphic>
      </p:graphicFrame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137BCD6D-365F-7936-1B13-2731780B3BA9}"/>
              </a:ext>
            </a:extLst>
          </p:cNvPr>
          <p:cNvSpPr/>
          <p:nvPr/>
        </p:nvSpPr>
        <p:spPr>
          <a:xfrm>
            <a:off x="94371" y="3774142"/>
            <a:ext cx="1532965" cy="1595717"/>
          </a:xfrm>
          <a:prstGeom prst="wedgeRoundRectCallout">
            <a:avLst>
              <a:gd name="adj1" fmla="val 156945"/>
              <a:gd name="adj2" fmla="val 32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i="0" dirty="0">
                <a:solidFill>
                  <a:srgbClr val="212121"/>
                </a:solidFill>
                <a:effectLst/>
                <a:latin typeface="Apple SD Gothic Neo"/>
              </a:rPr>
              <a:t>MySQL (755M) &lt; PostgreSQL (57M)</a:t>
            </a:r>
            <a:endParaRPr lang="en-US" altLang="ko-KR" sz="800" dirty="0">
              <a:solidFill>
                <a:srgbClr val="212121"/>
              </a:solidFill>
              <a:latin typeface="Apple SD Gothic Neo"/>
            </a:endParaRPr>
          </a:p>
          <a:p>
            <a:pPr algn="ctr"/>
            <a:r>
              <a:rPr lang="ko-KR" altLang="en-US" sz="800" b="0" i="0" dirty="0">
                <a:solidFill>
                  <a:srgbClr val="212121"/>
                </a:solidFill>
                <a:effectLst/>
                <a:latin typeface="Apple SD Gothic Neo"/>
              </a:rPr>
              <a:t> 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Apple SD Gothic Neo"/>
              </a:rPr>
              <a:t>10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Apple SD Gothic Neo"/>
              </a:rPr>
              <a:t>배 정도의 크기 차이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Apple SD Gothic Neo"/>
              </a:rPr>
              <a:t>. 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Apple SD Gothic Neo"/>
              </a:rPr>
              <a:t>필요한 부분만 인덱스를 생성하기 때문에 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Apple SD Gothic Neo"/>
              </a:rPr>
              <a:t>저장공간에 대한 이점이 아주 크고 나아가 데이터 삭제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Apple SD Gothic Neo"/>
              </a:rPr>
              <a:t>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Apple SD Gothic Neo"/>
              </a:rPr>
              <a:t>추가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Apple SD Gothic Neo"/>
              </a:rPr>
              <a:t>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Apple SD Gothic Neo"/>
              </a:rPr>
              <a:t>갱신에 따른 인덱스 유지관리 비용도 절약된다 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Apple SD Gothic Neo"/>
              </a:rPr>
              <a:t>(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Apple SD Gothic Neo"/>
              </a:rPr>
              <a:t>우아한 형제들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Apple SD Gothic Neo"/>
              </a:rPr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1198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59672-B331-C8D1-0FDC-4FD1DDB0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39" y="860612"/>
            <a:ext cx="6790266" cy="1272989"/>
          </a:xfrm>
        </p:spPr>
        <p:txBody>
          <a:bodyPr/>
          <a:lstStyle/>
          <a:p>
            <a:r>
              <a:rPr lang="en-US" altLang="ko-KR" dirty="0"/>
              <a:t>MySQL VS PostgreSQL II : </a:t>
            </a:r>
            <a:r>
              <a:rPr lang="ko-KR" altLang="en-US" dirty="0"/>
              <a:t>성능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0D0AD48-3C3F-A0C1-34FD-961CAD9F4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375771"/>
              </p:ext>
            </p:extLst>
          </p:nvPr>
        </p:nvGraphicFramePr>
        <p:xfrm>
          <a:off x="1721223" y="2133601"/>
          <a:ext cx="8175812" cy="3286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57">
                  <a:extLst>
                    <a:ext uri="{9D8B030D-6E8A-4147-A177-3AD203B41FA5}">
                      <a16:colId xmlns:a16="http://schemas.microsoft.com/office/drawing/2014/main" val="2462323074"/>
                    </a:ext>
                  </a:extLst>
                </a:gridCol>
                <a:gridCol w="1088463">
                  <a:extLst>
                    <a:ext uri="{9D8B030D-6E8A-4147-A177-3AD203B41FA5}">
                      <a16:colId xmlns:a16="http://schemas.microsoft.com/office/drawing/2014/main" val="1233477950"/>
                    </a:ext>
                  </a:extLst>
                </a:gridCol>
                <a:gridCol w="2063749">
                  <a:extLst>
                    <a:ext uri="{9D8B030D-6E8A-4147-A177-3AD203B41FA5}">
                      <a16:colId xmlns:a16="http://schemas.microsoft.com/office/drawing/2014/main" val="1646794523"/>
                    </a:ext>
                  </a:extLst>
                </a:gridCol>
                <a:gridCol w="3682143">
                  <a:extLst>
                    <a:ext uri="{9D8B030D-6E8A-4147-A177-3AD203B41FA5}">
                      <a16:colId xmlns:a16="http://schemas.microsoft.com/office/drawing/2014/main" val="1997307767"/>
                    </a:ext>
                  </a:extLst>
                </a:gridCol>
              </a:tblGrid>
              <a:tr h="5627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4654"/>
                  </a:ext>
                </a:extLst>
              </a:tr>
              <a:tr h="1445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/>
                        <a:t>MySQL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dirty="0"/>
                        <a:t>간단한 설계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dirty="0"/>
                        <a:t>속도 </a:t>
                      </a:r>
                      <a:r>
                        <a:rPr lang="en-US" altLang="ko-KR" sz="1400" b="1" dirty="0"/>
                        <a:t>&amp; </a:t>
                      </a:r>
                      <a:r>
                        <a:rPr lang="ko-KR" altLang="en-US" sz="1400" b="1" dirty="0"/>
                        <a:t>안정성을 추구</a:t>
                      </a:r>
                      <a:endParaRPr lang="en-US" altLang="ko-KR" sz="1400" b="1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dirty="0"/>
                        <a:t>가장 보편적인 데이터베이스 도구로서 온라인 지원이 쉬움</a:t>
                      </a:r>
                      <a:endParaRPr lang="en-US" altLang="ko-KR" sz="1400" b="0" dirty="0"/>
                    </a:p>
                    <a:p>
                      <a:pPr marL="171450" marR="0" lvl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/>
                        <a:t>기능이 풍부하지 않음</a:t>
                      </a:r>
                      <a:endParaRPr lang="en-US" altLang="ko-KR" sz="14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/>
                        <a:t>로드가 많거나 복잡한 쿼리는 성능이 저하</a:t>
                      </a:r>
                      <a:endParaRPr lang="en-US" altLang="ko-KR" sz="1400" b="1" dirty="0"/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55657"/>
                  </a:ext>
                </a:extLst>
              </a:tr>
              <a:tr h="1278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/>
                        <a:t>PostgreSQL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/>
                        <a:t>복잡한 쿼리와 대규모 데이터베이스를 다룰 수 있는 기능이 풍부</a:t>
                      </a:r>
                      <a:endParaRPr lang="en-US" altLang="ko-KR" sz="14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/>
                        <a:t>높은 </a:t>
                      </a:r>
                      <a:r>
                        <a:rPr lang="en-US" altLang="ko-KR" sz="1400" b="0" dirty="0"/>
                        <a:t>ACID </a:t>
                      </a:r>
                      <a:r>
                        <a:rPr lang="ko-KR" altLang="en-US" sz="1400" b="0" dirty="0"/>
                        <a:t>준수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데이터 무결성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/>
                        <a:t>기본적인 </a:t>
                      </a:r>
                      <a:r>
                        <a:rPr lang="en-US" altLang="ko-KR" sz="1400" b="1" dirty="0"/>
                        <a:t>CRUD</a:t>
                      </a:r>
                      <a:r>
                        <a:rPr lang="ko-KR" altLang="en-US" sz="1400" b="1" dirty="0"/>
                        <a:t> 성능이</a:t>
                      </a:r>
                      <a:r>
                        <a:rPr lang="en-US" altLang="ko-KR" sz="1400" b="1" dirty="0"/>
                        <a:t> MySQL </a:t>
                      </a:r>
                      <a:r>
                        <a:rPr lang="ko-KR" altLang="en-US" sz="1400" b="1" dirty="0"/>
                        <a:t>등 경쟁 </a:t>
                      </a:r>
                      <a:r>
                        <a:rPr lang="en-US" altLang="ko-KR" sz="1400" b="1" dirty="0"/>
                        <a:t>DB</a:t>
                      </a:r>
                      <a:r>
                        <a:rPr lang="ko-KR" altLang="en-US" sz="1400" b="1" dirty="0"/>
                        <a:t>에 비해 좋지 않음</a:t>
                      </a:r>
                      <a:endParaRPr lang="en-US" altLang="ko-KR" sz="14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/>
                        <a:t>복잡한 쿼리에선 우수한 성능을 보임</a:t>
                      </a:r>
                      <a:endParaRPr lang="en-US" altLang="ko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9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13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34165-3BF5-14D8-CD03-04282C4B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1" y="168040"/>
            <a:ext cx="5468471" cy="7336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Uber</a:t>
            </a:r>
            <a:r>
              <a:rPr lang="ko-KR" altLang="en-US" dirty="0"/>
              <a:t>가 </a:t>
            </a:r>
            <a:r>
              <a:rPr lang="en-US" altLang="ko-KR" dirty="0"/>
              <a:t>Postgres</a:t>
            </a:r>
            <a:r>
              <a:rPr lang="ko-KR" altLang="en-US" dirty="0"/>
              <a:t>에서 </a:t>
            </a:r>
            <a:r>
              <a:rPr lang="en-US" altLang="ko-KR" dirty="0"/>
              <a:t>MySQL</a:t>
            </a:r>
            <a:r>
              <a:rPr lang="ko-KR" altLang="en-US" dirty="0"/>
              <a:t>로 갈아탄 이유 </a:t>
            </a:r>
            <a:r>
              <a:rPr lang="en-US" altLang="ko-KR" dirty="0"/>
              <a:t>(2016)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D638DF-3201-F988-8FD3-377428BE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39"/>
          <a:stretch/>
        </p:blipFill>
        <p:spPr>
          <a:xfrm>
            <a:off x="319105" y="168040"/>
            <a:ext cx="5776895" cy="28776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96497A-A261-373D-AF5E-C028553993ED}"/>
              </a:ext>
            </a:extLst>
          </p:cNvPr>
          <p:cNvSpPr/>
          <p:nvPr/>
        </p:nvSpPr>
        <p:spPr>
          <a:xfrm>
            <a:off x="3618119" y="1584463"/>
            <a:ext cx="1739153" cy="170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125B4B-644D-A3B3-11BE-8917A0585451}"/>
              </a:ext>
            </a:extLst>
          </p:cNvPr>
          <p:cNvSpPr/>
          <p:nvPr/>
        </p:nvSpPr>
        <p:spPr>
          <a:xfrm>
            <a:off x="2829223" y="2355428"/>
            <a:ext cx="2994213" cy="170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27432F-C78D-B0C5-E17E-632B68A9F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83" y="1622515"/>
            <a:ext cx="4016188" cy="19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45710A-A73C-2AB3-AE10-A9CAA7BD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83" y="4133194"/>
            <a:ext cx="4016188" cy="19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685D95-C585-DDE5-6B19-E51DA6AA8047}"/>
              </a:ext>
            </a:extLst>
          </p:cNvPr>
          <p:cNvSpPr txBox="1"/>
          <p:nvPr/>
        </p:nvSpPr>
        <p:spPr>
          <a:xfrm>
            <a:off x="8815930" y="3532558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PostgreSQL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AC04-6333-1353-012E-1BAC70547F5E}"/>
              </a:ext>
            </a:extLst>
          </p:cNvPr>
          <p:cNvSpPr txBox="1"/>
          <p:nvPr/>
        </p:nvSpPr>
        <p:spPr>
          <a:xfrm>
            <a:off x="9040047" y="6129095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DE4FC4-72CD-2492-20E6-EF3D3F1D8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24993"/>
              </p:ext>
            </p:extLst>
          </p:nvPr>
        </p:nvGraphicFramePr>
        <p:xfrm>
          <a:off x="319105" y="3171216"/>
          <a:ext cx="6737908" cy="3417910"/>
        </p:xfrm>
        <a:graphic>
          <a:graphicData uri="http://schemas.openxmlformats.org/drawingml/2006/table">
            <a:tbl>
              <a:tblPr/>
              <a:tblGrid>
                <a:gridCol w="1684477">
                  <a:extLst>
                    <a:ext uri="{9D8B030D-6E8A-4147-A177-3AD203B41FA5}">
                      <a16:colId xmlns:a16="http://schemas.microsoft.com/office/drawing/2014/main" val="825813480"/>
                    </a:ext>
                  </a:extLst>
                </a:gridCol>
                <a:gridCol w="1684477">
                  <a:extLst>
                    <a:ext uri="{9D8B030D-6E8A-4147-A177-3AD203B41FA5}">
                      <a16:colId xmlns:a16="http://schemas.microsoft.com/office/drawing/2014/main" val="2529449794"/>
                    </a:ext>
                  </a:extLst>
                </a:gridCol>
                <a:gridCol w="1684477">
                  <a:extLst>
                    <a:ext uri="{9D8B030D-6E8A-4147-A177-3AD203B41FA5}">
                      <a16:colId xmlns:a16="http://schemas.microsoft.com/office/drawing/2014/main" val="1705179139"/>
                    </a:ext>
                  </a:extLst>
                </a:gridCol>
                <a:gridCol w="1684477">
                  <a:extLst>
                    <a:ext uri="{9D8B030D-6E8A-4147-A177-3AD203B41FA5}">
                      <a16:colId xmlns:a16="http://schemas.microsoft.com/office/drawing/2014/main" val="464558000"/>
                    </a:ext>
                  </a:extLst>
                </a:gridCol>
              </a:tblGrid>
              <a:tr h="324874">
                <a:tc>
                  <a:txBody>
                    <a:bodyPr/>
                    <a:lstStyle/>
                    <a:p>
                      <a:pPr latinLnBrk="0"/>
                      <a:endParaRPr lang="ko-KR" altLang="en-US" sz="1400" dirty="0">
                        <a:solidFill>
                          <a:srgbClr val="212121"/>
                        </a:solidFill>
                        <a:effectLst/>
                        <a:latin typeface="Apple SD Gothic Neo"/>
                      </a:endParaRP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4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MySQL</a:t>
                      </a:r>
                      <a:endParaRPr lang="ko-KR" altLang="en-US" sz="1400" dirty="0">
                        <a:solidFill>
                          <a:srgbClr val="212121"/>
                        </a:solidFill>
                        <a:effectLst/>
                        <a:latin typeface="Apple SD Gothic Neo"/>
                      </a:endParaRP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4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PostgreSQL</a:t>
                      </a:r>
                      <a:endParaRPr lang="ko-KR" altLang="en-US" sz="1400" dirty="0">
                        <a:solidFill>
                          <a:srgbClr val="212121"/>
                        </a:solidFill>
                        <a:effectLst/>
                        <a:latin typeface="Apple SD Gothic Neo"/>
                      </a:endParaRP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Comment</a:t>
                      </a: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74273"/>
                  </a:ext>
                </a:extLst>
              </a:tr>
              <a:tr h="1517921">
                <a:tc>
                  <a:txBody>
                    <a:bodyPr/>
                    <a:lstStyle/>
                    <a:p>
                      <a:pPr latinLnBrk="0"/>
                      <a:r>
                        <a:rPr lang="en-US" sz="1400" b="1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MVCC</a:t>
                      </a:r>
                      <a:r>
                        <a:rPr lang="ko-KR" altLang="en-US" sz="1400" b="1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지원</a:t>
                      </a:r>
                      <a:endParaRPr lang="ko-KR" altLang="en-US" sz="1400" dirty="0">
                        <a:solidFill>
                          <a:srgbClr val="212121"/>
                        </a:solidFill>
                        <a:effectLst/>
                        <a:latin typeface="Apple SD Gothic Neo"/>
                      </a:endParaRP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Undo Segment </a:t>
                      </a:r>
                      <a:r>
                        <a:rPr lang="ko-KR" altLang="en-US" sz="14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방식</a:t>
                      </a: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MGA(Multi Generation Architecture) </a:t>
                      </a:r>
                      <a:r>
                        <a:rPr lang="ko-KR" altLang="en-US" sz="140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방식</a:t>
                      </a: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– Undo segment 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방식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: update 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된 최신 데이터는 기존 데이터 블록의 레코드에 반영하고 변경 전 값을 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undo 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영역이라는 별도의 공간에 저장하여 갱신에 대한 버전관리를 하는 방식</a:t>
                      </a:r>
                      <a:b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</a:b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– MGA 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방식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: </a:t>
                      </a:r>
                      <a:r>
                        <a:rPr lang="ko-KR" altLang="en-US" sz="900" dirty="0" err="1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튜플을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update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할 때 새로운 값으로 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replace 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처리하는 것이 아니라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새로운 </a:t>
                      </a:r>
                      <a:r>
                        <a:rPr lang="ko-KR" altLang="en-US" sz="900" dirty="0" err="1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튜플을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 추가하고 이전 </a:t>
                      </a:r>
                      <a:r>
                        <a:rPr lang="ko-KR" altLang="en-US" sz="900" dirty="0" err="1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튜플은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 유효 범위를 </a:t>
                      </a:r>
                      <a:r>
                        <a:rPr lang="ko-KR" altLang="en-US" sz="900" dirty="0" err="1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마킹하여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 처리하는 방식</a:t>
                      </a:r>
                      <a:endParaRPr lang="en-US" altLang="ko-KR" sz="900" dirty="0">
                        <a:solidFill>
                          <a:srgbClr val="212121"/>
                        </a:solidFill>
                        <a:effectLst/>
                        <a:latin typeface="Apple SD Gothic Neo"/>
                      </a:endParaRP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333066"/>
                  </a:ext>
                </a:extLst>
              </a:tr>
              <a:tr h="1289237">
                <a:tc>
                  <a:txBody>
                    <a:bodyPr/>
                    <a:lstStyle/>
                    <a:p>
                      <a:pPr latinLnBrk="0"/>
                      <a:r>
                        <a:rPr lang="en-US" sz="1400" b="1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UPDATE </a:t>
                      </a:r>
                      <a:r>
                        <a:rPr lang="ko-KR" altLang="en-US" sz="1400" b="1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방식</a:t>
                      </a:r>
                      <a:endParaRPr lang="ko-KR" altLang="en-US" sz="1400">
                        <a:solidFill>
                          <a:srgbClr val="212121"/>
                        </a:solidFill>
                        <a:effectLst/>
                        <a:latin typeface="Apple SD Gothic Neo"/>
                      </a:endParaRP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UPDATE</a:t>
                      </a: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INSERT &amp; DELETE (check)</a:t>
                      </a: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PostgreSQL UPDATE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시 내부적으로는 새 행이 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INSERT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되고 이전 데이터는 삭제 표시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모든 인덱스에는 행의 실제 </a:t>
                      </a:r>
                      <a:r>
                        <a:rPr lang="ko-KR" altLang="en-US" sz="900" dirty="0" err="1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위치값에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 대한 링크가 표기되어 있는데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행이 업데이트되면 변경된 </a:t>
                      </a:r>
                      <a:r>
                        <a:rPr lang="ko-KR" altLang="en-US" sz="900" dirty="0" err="1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위치값에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 대한 인덱스 정보도 업데이트가 필요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이런 과정 때문에 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UPDATE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시에는 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MySQL</a:t>
                      </a:r>
                      <a:r>
                        <a:rPr lang="ko-KR" altLang="en-US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보다 성능이 </a:t>
                      </a:r>
                      <a:r>
                        <a:rPr lang="ko-KR" altLang="en-US" sz="900" dirty="0" err="1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떨어지짐</a:t>
                      </a:r>
                      <a:r>
                        <a:rPr lang="en-US" altLang="ko-KR" sz="900" dirty="0">
                          <a:solidFill>
                            <a:srgbClr val="212121"/>
                          </a:solidFill>
                          <a:effectLst/>
                          <a:latin typeface="Apple SD Gothic Neo"/>
                        </a:rPr>
                        <a:t>.</a:t>
                      </a:r>
                    </a:p>
                  </a:txBody>
                  <a:tcPr marL="40904" marR="40904" marT="18879" marB="1887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8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30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C772902-52E5-5866-554E-54B16334E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82" y="1650273"/>
            <a:ext cx="4513464" cy="27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71E894-7A24-CBFC-C9F5-33809F901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23" y="1650273"/>
            <a:ext cx="4513464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15BAC3-D651-668B-EFF0-B410F2F53236}"/>
              </a:ext>
            </a:extLst>
          </p:cNvPr>
          <p:cNvSpPr txBox="1"/>
          <p:nvPr/>
        </p:nvSpPr>
        <p:spPr>
          <a:xfrm>
            <a:off x="3855946" y="1107270"/>
            <a:ext cx="51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단순 </a:t>
            </a:r>
            <a:r>
              <a:rPr lang="en-US" altLang="ko-KR" b="1" dirty="0"/>
              <a:t>CRUD </a:t>
            </a:r>
            <a:r>
              <a:rPr lang="ko-KR" altLang="en-US" b="1" dirty="0"/>
              <a:t>쿼리 </a:t>
            </a:r>
            <a:r>
              <a:rPr lang="en-US" altLang="ko-KR" b="1" dirty="0"/>
              <a:t>(MySQL &gt; PostgreSQL)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B5F1A-521D-55C6-ADBE-483A8E8DD137}"/>
              </a:ext>
            </a:extLst>
          </p:cNvPr>
          <p:cNvSpPr txBox="1"/>
          <p:nvPr/>
        </p:nvSpPr>
        <p:spPr>
          <a:xfrm>
            <a:off x="1391770" y="4786943"/>
            <a:ext cx="8729383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b="1" i="0" dirty="0">
                <a:solidFill>
                  <a:srgbClr val="212121"/>
                </a:solidFill>
                <a:effectLst/>
              </a:rPr>
              <a:t>2. </a:t>
            </a:r>
            <a:r>
              <a:rPr lang="ko-KR" altLang="en-US" b="1" i="0" dirty="0">
                <a:solidFill>
                  <a:srgbClr val="212121"/>
                </a:solidFill>
                <a:effectLst/>
              </a:rPr>
              <a:t>복잡한 쿼리 </a:t>
            </a:r>
            <a:r>
              <a:rPr lang="en-US" altLang="ko-KR" b="1" i="0" dirty="0">
                <a:solidFill>
                  <a:srgbClr val="212121"/>
                </a:solidFill>
                <a:effectLst/>
              </a:rPr>
              <a:t>(PostgreSQL &gt; MySQL)</a:t>
            </a:r>
            <a:endParaRPr lang="ko-KR" altLang="en-US" b="1" i="0" dirty="0">
              <a:solidFill>
                <a:srgbClr val="212121"/>
              </a:solidFill>
              <a:effectLst/>
            </a:endParaRPr>
          </a:p>
          <a:p>
            <a:pPr algn="ctr"/>
            <a:r>
              <a:rPr lang="en-US" altLang="ko-KR" b="0" i="0" dirty="0">
                <a:effectLst/>
              </a:rPr>
              <a:t>1000</a:t>
            </a:r>
            <a:r>
              <a:rPr lang="ko-KR" altLang="en-US" b="0" i="0" dirty="0">
                <a:effectLst/>
              </a:rPr>
              <a:t>만 건 데이터의 </a:t>
            </a:r>
            <a:r>
              <a:rPr lang="ko-KR" altLang="en-US" b="0" i="0" dirty="0" err="1">
                <a:effectLst/>
              </a:rPr>
              <a:t>조인쿼리를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>
                <a:effectLst/>
              </a:rPr>
              <a:t>HASH JOIN</a:t>
            </a:r>
            <a:r>
              <a:rPr lang="ko-KR" altLang="en-US" b="0" i="0" dirty="0">
                <a:effectLst/>
              </a:rPr>
              <a:t>으로 비교 </a:t>
            </a:r>
            <a:r>
              <a:rPr lang="ko-KR" altLang="en-US" dirty="0"/>
              <a:t>실행</a:t>
            </a:r>
            <a:br>
              <a:rPr lang="en-US" altLang="ko-KR" b="0" i="0" dirty="0">
                <a:effectLst/>
              </a:rPr>
            </a:br>
            <a:r>
              <a:rPr lang="en-US" altLang="ko-KR" b="1" i="0" dirty="0">
                <a:effectLst/>
              </a:rPr>
              <a:t>MySQL 22</a:t>
            </a:r>
            <a:r>
              <a:rPr lang="ko-KR" altLang="en-US" b="1" i="0" dirty="0">
                <a:effectLst/>
              </a:rPr>
              <a:t>초</a:t>
            </a:r>
            <a:r>
              <a:rPr lang="en-US" altLang="ko-KR" b="1" i="0" dirty="0">
                <a:effectLst/>
              </a:rPr>
              <a:t>, PostgreSQL 3</a:t>
            </a:r>
            <a:r>
              <a:rPr lang="ko-KR" altLang="en-US" b="1" i="0" dirty="0">
                <a:effectLst/>
              </a:rPr>
              <a:t>초</a:t>
            </a:r>
            <a:endParaRPr lang="en-US" altLang="ko-KR" dirty="0"/>
          </a:p>
          <a:p>
            <a:pPr algn="ctr"/>
            <a:r>
              <a:rPr lang="en-US" altLang="ko-KR" b="0" i="0" dirty="0">
                <a:effectLst/>
              </a:rPr>
              <a:t>7</a:t>
            </a:r>
            <a:r>
              <a:rPr lang="ko-KR" altLang="en-US" b="0" i="0" dirty="0">
                <a:effectLst/>
              </a:rPr>
              <a:t>배 이상 빠른 속도</a:t>
            </a:r>
            <a:r>
              <a:rPr lang="en-US" altLang="ko-KR" b="0" i="0" dirty="0">
                <a:effectLst/>
              </a:rPr>
              <a:t> </a:t>
            </a:r>
          </a:p>
          <a:p>
            <a:pPr algn="ctr"/>
            <a:r>
              <a:rPr lang="en-US" altLang="ko-KR" sz="1100" b="0" i="0" dirty="0">
                <a:effectLst/>
              </a:rPr>
              <a:t>MySQL</a:t>
            </a:r>
            <a:r>
              <a:rPr lang="ko-KR" altLang="en-US" sz="1100" b="0" i="0" dirty="0">
                <a:effectLst/>
              </a:rPr>
              <a:t>의 일반적인 방식인 </a:t>
            </a:r>
            <a:r>
              <a:rPr lang="en-US" altLang="ko-KR" sz="1100" b="0" i="0" dirty="0">
                <a:effectLst/>
              </a:rPr>
              <a:t>Nested loop Join</a:t>
            </a:r>
            <a:r>
              <a:rPr lang="ko-KR" altLang="en-US" sz="1100" b="0" i="0" dirty="0">
                <a:effectLst/>
              </a:rPr>
              <a:t>을 선택하는 경우라면 이보다 훨씬 </a:t>
            </a:r>
            <a:r>
              <a:rPr lang="ko-KR" altLang="en-US" sz="1100" b="0" i="0" dirty="0" err="1">
                <a:effectLst/>
              </a:rPr>
              <a:t>늦어짐</a:t>
            </a:r>
            <a:r>
              <a:rPr lang="en-US" altLang="ko-KR" sz="1100" b="0" i="0" dirty="0">
                <a:effectLst/>
              </a:rPr>
              <a:t>. (r5.2xlarge</a:t>
            </a:r>
            <a:r>
              <a:rPr lang="ko-KR" altLang="en-US" sz="1100" b="0" i="0" dirty="0">
                <a:effectLst/>
              </a:rPr>
              <a:t>에서 실행 시 </a:t>
            </a:r>
            <a:r>
              <a:rPr lang="en-US" altLang="ko-KR" sz="1100" b="0" i="0" dirty="0">
                <a:effectLst/>
              </a:rPr>
              <a:t>2</a:t>
            </a:r>
            <a:r>
              <a:rPr lang="ko-KR" altLang="en-US" sz="1100" b="0" i="0" dirty="0">
                <a:effectLst/>
              </a:rPr>
              <a:t>시간 이상 소요</a:t>
            </a:r>
            <a:r>
              <a:rPr lang="en-US" altLang="ko-KR" sz="1100" b="0" i="0" dirty="0">
                <a:effectLst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421C819-AB97-760B-241F-EE3BAC3B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624" y="304753"/>
            <a:ext cx="8946778" cy="733612"/>
          </a:xfrm>
        </p:spPr>
        <p:txBody>
          <a:bodyPr>
            <a:normAutofit/>
          </a:bodyPr>
          <a:lstStyle/>
          <a:p>
            <a:r>
              <a:rPr lang="ko-KR" altLang="en-US" dirty="0"/>
              <a:t>우아한 형제들 </a:t>
            </a:r>
            <a:r>
              <a:rPr lang="en-US" altLang="ko-KR" dirty="0"/>
              <a:t>: </a:t>
            </a:r>
            <a:r>
              <a:rPr lang="ko-KR" altLang="en-US" dirty="0"/>
              <a:t>성능 테스트 </a:t>
            </a:r>
            <a:r>
              <a:rPr lang="en-US" altLang="ko-KR" dirty="0"/>
              <a:t>(2021)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59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A0A3-7990-0C2D-B9AB-9E4F4726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9" y="376518"/>
            <a:ext cx="8596668" cy="1320800"/>
          </a:xfrm>
        </p:spPr>
        <p:txBody>
          <a:bodyPr/>
          <a:lstStyle/>
          <a:p>
            <a:r>
              <a:rPr lang="ko-KR" altLang="en-US" dirty="0"/>
              <a:t>결론</a:t>
            </a:r>
            <a:r>
              <a:rPr lang="en-US" altLang="ko-KR" dirty="0"/>
              <a:t>: “</a:t>
            </a:r>
            <a:r>
              <a:rPr lang="ko-KR" altLang="en-US" dirty="0"/>
              <a:t>나의 마음 일지</a:t>
            </a:r>
            <a:r>
              <a:rPr lang="en-US" altLang="ko-KR" dirty="0"/>
              <a:t>” - MySQL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0D90A-E811-C34C-2EEB-198519659074}"/>
              </a:ext>
            </a:extLst>
          </p:cNvPr>
          <p:cNvSpPr txBox="1"/>
          <p:nvPr/>
        </p:nvSpPr>
        <p:spPr>
          <a:xfrm>
            <a:off x="659404" y="2221761"/>
            <a:ext cx="4800101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PostgreSQL</a:t>
            </a:r>
            <a:r>
              <a:rPr lang="en-US" altLang="ko-KR" dirty="0"/>
              <a:t> </a:t>
            </a:r>
            <a:r>
              <a:rPr lang="ko-KR" altLang="en-US" dirty="0"/>
              <a:t>▶ </a:t>
            </a:r>
            <a:r>
              <a:rPr lang="ko-KR" altLang="en-US" sz="2000" b="1" u="sng" dirty="0"/>
              <a:t>대규모 데이터 베이스와 복잡한 쿼리에 대한 기능과 성능</a:t>
            </a:r>
            <a:r>
              <a:rPr lang="ko-KR" altLang="en-US" dirty="0"/>
              <a:t>이 </a:t>
            </a:r>
            <a:r>
              <a:rPr lang="ko-KR" altLang="en-US" dirty="0" err="1"/>
              <a:t>MySQL보다</a:t>
            </a:r>
            <a:r>
              <a:rPr lang="ko-KR" altLang="en-US" dirty="0"/>
              <a:t> 좋은 대신, 구조적인 특성으로 인한 쓰기 증폭 문제 </a:t>
            </a:r>
            <a:r>
              <a:rPr lang="en-US" altLang="ko-KR" dirty="0"/>
              <a:t>+</a:t>
            </a:r>
            <a:r>
              <a:rPr lang="ko-KR" altLang="en-US" dirty="0"/>
              <a:t> 업데이트 방식 때문에 단순 </a:t>
            </a:r>
            <a:r>
              <a:rPr lang="ko-KR" altLang="en-US" dirty="0" err="1"/>
              <a:t>CRUD의</a:t>
            </a:r>
            <a:r>
              <a:rPr lang="ko-KR" altLang="en-US" dirty="0"/>
              <a:t> 성능, 특히 </a:t>
            </a:r>
            <a:r>
              <a:rPr lang="ko-KR" altLang="en-US" dirty="0" err="1"/>
              <a:t>Update</a:t>
            </a:r>
            <a:r>
              <a:rPr lang="ko-KR" altLang="en-US" dirty="0"/>
              <a:t> 성능이 </a:t>
            </a:r>
            <a:r>
              <a:rPr lang="ko-KR" altLang="en-US" dirty="0" err="1"/>
              <a:t>MySQL에</a:t>
            </a:r>
            <a:r>
              <a:rPr lang="ko-KR" altLang="en-US" dirty="0"/>
              <a:t> 비해 떨어짐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VS.</a:t>
            </a:r>
          </a:p>
          <a:p>
            <a:pPr algn="ctr"/>
            <a:endParaRPr lang="en-US" altLang="ko-KR" dirty="0"/>
          </a:p>
          <a:p>
            <a:r>
              <a:rPr lang="ko-KR" altLang="en-US" dirty="0" err="1"/>
              <a:t>MySQL</a:t>
            </a:r>
            <a:r>
              <a:rPr lang="ko-KR" altLang="en-US" dirty="0"/>
              <a:t> ▶ 복잡한 쿼리에 관한 성능이나 기능이 </a:t>
            </a:r>
            <a:r>
              <a:rPr lang="ko-KR" altLang="en-US" dirty="0" err="1"/>
              <a:t>PostgreSQL에</a:t>
            </a:r>
            <a:r>
              <a:rPr lang="ko-KR" altLang="en-US" dirty="0"/>
              <a:t> 비해 떨어지는 대신, </a:t>
            </a:r>
            <a:r>
              <a:rPr lang="ko-KR" altLang="en-US" sz="2000" b="1" u="sng" dirty="0"/>
              <a:t>단순 CRUD 쿼리 성능</a:t>
            </a:r>
            <a:r>
              <a:rPr lang="ko-KR" altLang="en-US" dirty="0"/>
              <a:t>이 </a:t>
            </a:r>
            <a:r>
              <a:rPr lang="ko-KR" altLang="en-US" dirty="0" err="1"/>
              <a:t>PostgreSQL보다</a:t>
            </a:r>
            <a:r>
              <a:rPr lang="ko-KR" altLang="en-US" dirty="0"/>
              <a:t> 좋음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3D255F-CCCF-0131-D846-AD24A6CBEA47}"/>
              </a:ext>
            </a:extLst>
          </p:cNvPr>
          <p:cNvCxnSpPr>
            <a:cxnSpLocks/>
          </p:cNvCxnSpPr>
          <p:nvPr/>
        </p:nvCxnSpPr>
        <p:spPr>
          <a:xfrm flipV="1">
            <a:off x="5762632" y="2398548"/>
            <a:ext cx="1237128" cy="134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86F736-82CC-6577-3BB2-4EADE0E94A01}"/>
              </a:ext>
            </a:extLst>
          </p:cNvPr>
          <p:cNvSpPr txBox="1"/>
          <p:nvPr/>
        </p:nvSpPr>
        <p:spPr>
          <a:xfrm>
            <a:off x="7446322" y="1227338"/>
            <a:ext cx="4086273" cy="20928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300" dirty="0"/>
              <a:t>첫째, "나의 마음 </a:t>
            </a:r>
            <a:r>
              <a:rPr lang="ko-KR" altLang="en-US" sz="1300" dirty="0" err="1"/>
              <a:t>일지"는</a:t>
            </a:r>
            <a:r>
              <a:rPr lang="ko-KR" altLang="en-US" sz="1300" dirty="0"/>
              <a:t> </a:t>
            </a:r>
            <a:r>
              <a:rPr lang="ko-KR" altLang="en-US" sz="1300" b="1" dirty="0" err="1"/>
              <a:t>CRUD가</a:t>
            </a:r>
            <a:r>
              <a:rPr lang="ko-KR" altLang="en-US" sz="1300" b="1" dirty="0"/>
              <a:t> 빈번하게 일어나는 </a:t>
            </a:r>
            <a:r>
              <a:rPr lang="ko-KR" altLang="en-US" sz="1300" dirty="0"/>
              <a:t>일기 앱</a:t>
            </a:r>
            <a:r>
              <a:rPr lang="en-US" altLang="ko-KR" sz="1300" dirty="0"/>
              <a:t>. </a:t>
            </a:r>
            <a:r>
              <a:rPr lang="ko-KR" altLang="en-US" sz="1300" dirty="0"/>
              <a:t>차분하게 일기를 작성하고 작성 후에도 수정할 수 있는 기회를 줌으로서 생각과 마음을 정리하는 것을 돕는 것이 서비스 기획 의도 차원에서 중요</a:t>
            </a:r>
            <a:r>
              <a:rPr lang="en-US" altLang="ko-KR" sz="1300" dirty="0"/>
              <a:t> =</a:t>
            </a:r>
            <a:r>
              <a:rPr lang="ko-KR" altLang="en-US" sz="1300" dirty="0"/>
              <a:t> 수정, 즉 </a:t>
            </a:r>
            <a:r>
              <a:rPr lang="ko-KR" altLang="en-US" sz="1300" b="1" dirty="0"/>
              <a:t>"UPDATE </a:t>
            </a:r>
            <a:r>
              <a:rPr lang="ko-KR" altLang="en-US" sz="1300" b="1" dirty="0" err="1"/>
              <a:t>기능"도</a:t>
            </a:r>
            <a:r>
              <a:rPr lang="ko-KR" altLang="en-US" sz="1300" b="1" dirty="0"/>
              <a:t> 매우 중요한 앱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endParaRPr lang="ko-KR" altLang="en-US" sz="1300" dirty="0"/>
          </a:p>
          <a:p>
            <a:r>
              <a:rPr lang="ko-KR" altLang="en-US" sz="1300" dirty="0"/>
              <a:t>둘째, "나의 마음 </a:t>
            </a:r>
            <a:r>
              <a:rPr lang="ko-KR" altLang="en-US" sz="1300" dirty="0" err="1"/>
              <a:t>일지"는</a:t>
            </a:r>
            <a:r>
              <a:rPr lang="ko-KR" altLang="en-US" sz="1300" dirty="0"/>
              <a:t> 단순한 일기 서비스이고 배포 시에 예상 이용자 수가 많지 않으므로, </a:t>
            </a:r>
            <a:r>
              <a:rPr lang="ko-KR" altLang="en-US" sz="1300" b="1" dirty="0"/>
              <a:t>복잡한 쿼리나 대규모 데이터 베이스를 다룰 가능성이 희박</a:t>
            </a:r>
            <a:r>
              <a:rPr lang="ko-KR" altLang="en-US" sz="1300" dirty="0"/>
              <a:t>. 때문에 그를 위한 풍부한 기능이 필요한 상황은 아님.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5EAA50-9366-1C0F-B184-3756AC617ABA}"/>
              </a:ext>
            </a:extLst>
          </p:cNvPr>
          <p:cNvCxnSpPr>
            <a:cxnSpLocks/>
          </p:cNvCxnSpPr>
          <p:nvPr/>
        </p:nvCxnSpPr>
        <p:spPr>
          <a:xfrm>
            <a:off x="9417437" y="3705350"/>
            <a:ext cx="0" cy="69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D1AF13-CCA5-8758-D1C1-093498711B42}"/>
              </a:ext>
            </a:extLst>
          </p:cNvPr>
          <p:cNvSpPr txBox="1"/>
          <p:nvPr/>
        </p:nvSpPr>
        <p:spPr>
          <a:xfrm>
            <a:off x="7462623" y="4757248"/>
            <a:ext cx="4069973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그러므로 대규모 데이터 베이스나 복잡한 쿼리에 대한 성능이나 다양한 기능보다는, 단순한 </a:t>
            </a:r>
            <a:r>
              <a:rPr lang="ko-KR" altLang="en-US" dirty="0" err="1"/>
              <a:t>CRUD에</a:t>
            </a:r>
            <a:r>
              <a:rPr lang="ko-KR" altLang="en-US" dirty="0"/>
              <a:t> 대한 성능을 우선시해야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D9A55A8-1AE5-D9B7-7610-60EAB632CA65}"/>
              </a:ext>
            </a:extLst>
          </p:cNvPr>
          <p:cNvCxnSpPr>
            <a:cxnSpLocks/>
          </p:cNvCxnSpPr>
          <p:nvPr/>
        </p:nvCxnSpPr>
        <p:spPr>
          <a:xfrm flipH="1">
            <a:off x="5094514" y="5004677"/>
            <a:ext cx="2139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5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9C3D-63CA-D7C7-517F-4EC149F0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05" y="484094"/>
            <a:ext cx="8596668" cy="1320800"/>
          </a:xfrm>
        </p:spPr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67B5A-8AE3-54E6-9D95-46D021E7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05" y="1488613"/>
            <a:ext cx="9228666" cy="460738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3500" dirty="0">
                <a:hlinkClick r:id="rId2"/>
              </a:rPr>
              <a:t>https://www.microsoft.com/en-us/sql-server/sql-server-2022</a:t>
            </a:r>
          </a:p>
          <a:p>
            <a:pPr marL="0" indent="0">
              <a:buNone/>
            </a:pPr>
            <a:r>
              <a:rPr lang="en-US" altLang="ko-KR" sz="3500" dirty="0">
                <a:hlinkClick r:id="rId2"/>
              </a:rPr>
              <a:t>https://www.oracle.com/assets/mysql-pricelist-183985.pdf</a:t>
            </a:r>
          </a:p>
          <a:p>
            <a:pPr marL="0" indent="0">
              <a:buNone/>
            </a:pPr>
            <a:r>
              <a:rPr lang="en-US" altLang="ko-KR" sz="3500" dirty="0">
                <a:hlinkClick r:id="rId2"/>
              </a:rPr>
              <a:t>https://www.oracle.com/assets/technology-price-list-070617.pdf</a:t>
            </a:r>
          </a:p>
          <a:p>
            <a:pPr marL="0" indent="0">
              <a:buNone/>
            </a:pPr>
            <a:r>
              <a:rPr lang="en-US" altLang="ko-KR" sz="3500" dirty="0">
                <a:hlinkClick r:id="rId2"/>
              </a:rPr>
              <a:t>https://www.microsoft.com/en-us/sql-server/sql-server-2019-pricing</a:t>
            </a:r>
          </a:p>
          <a:p>
            <a:pPr marL="0" indent="0">
              <a:buNone/>
            </a:pPr>
            <a:r>
              <a:rPr lang="en-US" altLang="ko-KR" sz="3500" dirty="0">
                <a:hlinkClick r:id="rId2"/>
              </a:rPr>
              <a:t>https://www.howcooliscoding.com/backend/things-to-know-for-backend-developer-basic/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>
                <a:hlinkClick r:id="rId3"/>
              </a:rPr>
              <a:t>https://ko.wikipedia.org/wiki/%EB%8D%B0%EC%9D%B4%ED%84%B0%EB%B2%A0%EC%9D%B4%EC%8A%A4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>
                <a:hlinkClick r:id="rId4"/>
              </a:rPr>
              <a:t>https://coding-factory.tistory.com/214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>
                <a:hlinkClick r:id="rId5"/>
              </a:rPr>
              <a:t>https://gyoogle.dev/blog/computer-science/data-base/SQL%20&amp;%20NOSQL.html</a:t>
            </a:r>
            <a:endParaRPr lang="en-US" altLang="ko-KR" sz="3500" dirty="0"/>
          </a:p>
          <a:p>
            <a:pPr marL="0" indent="0">
              <a:buNone/>
            </a:pPr>
            <a:r>
              <a:rPr lang="ko-KR" altLang="en-US" sz="3500" dirty="0">
                <a:hlinkClick r:id="rId6"/>
              </a:rPr>
              <a:t>https://www.c-sharpcorner.com/article/what-are-the-most-popular-relational-databases/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>
                <a:hlinkClick r:id="rId7"/>
              </a:rPr>
              <a:t>https://www.postgresql.org/about/licence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>
                <a:hlinkClick r:id="rId8"/>
              </a:rPr>
              <a:t>https://m.blog.naver.com/acornedu/221040291485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>
                <a:hlinkClick r:id="rId9"/>
              </a:rPr>
              <a:t>https://www.infoq.com/news/2016/08/Uber-Engineering-Postgres-MySQL/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>
                <a:hlinkClick r:id="rId10"/>
              </a:rPr>
              <a:t>https://kodori-sw-programmer.tistory.com/entry/2-RDBMS-%EC%9D%98-%EC%A2%85%EB%A5%98-%EB%B0%8F-%ED%8A%B9%EC%A7%95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>
                <a:hlinkClick r:id="rId11"/>
              </a:rPr>
              <a:t>https://blog.siner.io/2021/10/11/rdbms-comparison/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>
                <a:hlinkClick r:id="rId12"/>
              </a:rPr>
              <a:t>https://89-02-07.tistory.com/131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>
                <a:hlinkClick r:id="rId13"/>
              </a:rPr>
              <a:t>https://techblog.woowahan.com/6550/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>
                <a:hlinkClick r:id="rId14"/>
              </a:rPr>
              <a:t>https://www.integrate.io/ko/blog/which-modern-database-is-right-for-you-ko/#mysqlanchor</a:t>
            </a:r>
            <a:endParaRPr lang="en-US" altLang="ko-KR" sz="35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047B3-DE32-74BC-2404-8BE0EF2E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06" y="609600"/>
            <a:ext cx="8596668" cy="132080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6D53E-B3A8-4A47-108A-4EABF689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6" y="1930400"/>
            <a:ext cx="8596668" cy="3880773"/>
          </a:xfrm>
        </p:spPr>
        <p:txBody>
          <a:bodyPr/>
          <a:lstStyle/>
          <a:p>
            <a:pPr>
              <a:buAutoNum type="arabicPeriod"/>
            </a:pPr>
            <a:r>
              <a:rPr lang="ko-KR" altLang="en-US" sz="2400" dirty="0"/>
              <a:t>데이터 베이스에 대해 </a:t>
            </a:r>
            <a:r>
              <a:rPr lang="en-US" altLang="ko-KR" sz="2400" dirty="0"/>
              <a:t>(</a:t>
            </a:r>
            <a:r>
              <a:rPr lang="ko-KR" altLang="en-US" sz="2400" dirty="0"/>
              <a:t>정의</a:t>
            </a:r>
            <a:r>
              <a:rPr lang="en-US" altLang="ko-KR" sz="2400" dirty="0"/>
              <a:t>, </a:t>
            </a:r>
            <a:r>
              <a:rPr lang="ko-KR" altLang="en-US" sz="2400" dirty="0"/>
              <a:t>종류</a:t>
            </a:r>
            <a:r>
              <a:rPr lang="en-US" altLang="ko-KR" sz="2400" dirty="0"/>
              <a:t>, </a:t>
            </a:r>
            <a:r>
              <a:rPr lang="ko-KR" altLang="en-US" sz="2400" dirty="0"/>
              <a:t>비교 시 중요한 개념</a:t>
            </a:r>
            <a:r>
              <a:rPr lang="en-US" altLang="ko-KR" sz="2400" dirty="0"/>
              <a:t>)</a:t>
            </a:r>
          </a:p>
          <a:p>
            <a:pPr>
              <a:buAutoNum type="arabicPeriod"/>
            </a:pPr>
            <a:r>
              <a:rPr lang="en-US" altLang="ko-KR" sz="2400" dirty="0"/>
              <a:t>RDB(SQL) VS NoSQL </a:t>
            </a:r>
            <a:r>
              <a:rPr lang="ko-KR" altLang="en-US" sz="2400" dirty="0"/>
              <a:t>비교 </a:t>
            </a:r>
            <a:r>
              <a:rPr lang="en-US" altLang="ko-KR" sz="2400" dirty="0"/>
              <a:t>(</a:t>
            </a:r>
            <a:r>
              <a:rPr lang="ko-KR" altLang="en-US" sz="2400" dirty="0"/>
              <a:t>특징</a:t>
            </a:r>
            <a:r>
              <a:rPr lang="en-US" altLang="ko-KR" sz="2400" dirty="0"/>
              <a:t>, </a:t>
            </a:r>
            <a:r>
              <a:rPr lang="ko-KR" altLang="en-US" sz="2400" dirty="0"/>
              <a:t>장단점</a:t>
            </a:r>
            <a:r>
              <a:rPr lang="en-US" altLang="ko-KR" sz="2400" dirty="0"/>
              <a:t>)</a:t>
            </a:r>
          </a:p>
          <a:p>
            <a:pPr>
              <a:buAutoNum type="arabicPeriod"/>
            </a:pPr>
            <a:r>
              <a:rPr lang="en-US" altLang="ko-KR" sz="2400" dirty="0"/>
              <a:t>“</a:t>
            </a:r>
            <a:r>
              <a:rPr lang="ko-KR" altLang="en-US" sz="2400" dirty="0"/>
              <a:t>나의 마음 일지</a:t>
            </a:r>
            <a:r>
              <a:rPr lang="en-US" altLang="ko-KR" sz="2400" dirty="0"/>
              <a:t>” :</a:t>
            </a:r>
            <a:r>
              <a:rPr lang="ko-KR" altLang="en-US" sz="2400" dirty="0"/>
              <a:t> </a:t>
            </a:r>
            <a:r>
              <a:rPr lang="en-US" altLang="ko-KR" sz="2400" dirty="0"/>
              <a:t>RDB</a:t>
            </a:r>
            <a:r>
              <a:rPr lang="ko-KR" altLang="en-US" sz="2400" dirty="0"/>
              <a:t> </a:t>
            </a:r>
            <a:r>
              <a:rPr lang="en-US" altLang="ko-KR" sz="2400" dirty="0"/>
              <a:t>or NoSQL?</a:t>
            </a:r>
          </a:p>
          <a:p>
            <a:pPr>
              <a:buAutoNum type="arabicPeriod"/>
            </a:pPr>
            <a:r>
              <a:rPr lang="ko-KR" altLang="en-US" sz="2400" dirty="0"/>
              <a:t>가장 많이 쓰이는 </a:t>
            </a:r>
            <a:r>
              <a:rPr lang="en-US" altLang="ko-KR" sz="2400" dirty="0"/>
              <a:t>RDBMS (</a:t>
            </a:r>
            <a:r>
              <a:rPr lang="ko-KR" altLang="en-US" sz="2400" dirty="0"/>
              <a:t>특징</a:t>
            </a:r>
            <a:r>
              <a:rPr lang="en-US" altLang="ko-KR" sz="2400" dirty="0"/>
              <a:t>, </a:t>
            </a:r>
            <a:r>
              <a:rPr lang="ko-KR" altLang="en-US" sz="2400" dirty="0"/>
              <a:t>장단점</a:t>
            </a:r>
            <a:r>
              <a:rPr lang="en-US" altLang="ko-KR" sz="2400" dirty="0"/>
              <a:t>) 5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>
              <a:buAutoNum type="arabicPeriod"/>
            </a:pPr>
            <a:r>
              <a:rPr lang="en-US" altLang="ko-KR" sz="2400" dirty="0"/>
              <a:t>RDBMS </a:t>
            </a:r>
            <a:r>
              <a:rPr lang="ko-KR" altLang="en-US" sz="2400" dirty="0"/>
              <a:t>최종 후보 </a:t>
            </a:r>
            <a:r>
              <a:rPr lang="en-US" altLang="ko-KR" sz="2400" dirty="0"/>
              <a:t>2</a:t>
            </a:r>
            <a:r>
              <a:rPr lang="ko-KR" altLang="en-US" sz="2400" dirty="0"/>
              <a:t>개 선정</a:t>
            </a:r>
            <a:r>
              <a:rPr lang="en-US" altLang="ko-KR" sz="2400" dirty="0"/>
              <a:t>, </a:t>
            </a:r>
            <a:r>
              <a:rPr lang="ko-KR" altLang="en-US" sz="2400" dirty="0"/>
              <a:t>비교</a:t>
            </a:r>
            <a:endParaRPr lang="en-US" altLang="ko-KR" sz="2400" dirty="0"/>
          </a:p>
          <a:p>
            <a:pPr>
              <a:buAutoNum type="arabicPeriod"/>
            </a:pPr>
            <a:r>
              <a:rPr lang="ko-KR" altLang="en-US" sz="2400" dirty="0"/>
              <a:t>결론 </a:t>
            </a:r>
            <a:r>
              <a:rPr lang="ko-KR" altLang="en-US" sz="2400" dirty="0" err="1"/>
              <a:t>ㅡ</a:t>
            </a:r>
            <a:r>
              <a:rPr lang="ko-KR" altLang="en-US" sz="2400" dirty="0"/>
              <a:t> </a:t>
            </a:r>
            <a:r>
              <a:rPr lang="en-US" altLang="ko-KR" sz="2400" dirty="0"/>
              <a:t>“</a:t>
            </a:r>
            <a:r>
              <a:rPr lang="ko-KR" altLang="en-US" sz="2400" dirty="0"/>
              <a:t>나의 마음 일지</a:t>
            </a:r>
            <a:r>
              <a:rPr lang="en-US" altLang="ko-KR" sz="2400" dirty="0"/>
              <a:t>“ : </a:t>
            </a:r>
            <a:r>
              <a:rPr lang="ko-KR" altLang="en-US" sz="2400" dirty="0"/>
              <a:t>어떤 </a:t>
            </a:r>
            <a:r>
              <a:rPr lang="en-US" altLang="ko-KR" sz="2400" dirty="0"/>
              <a:t>DBMS</a:t>
            </a:r>
            <a:r>
              <a:rPr lang="ko-KR" altLang="en-US" sz="2400" dirty="0"/>
              <a:t>을 쓸 것인가</a:t>
            </a:r>
            <a:r>
              <a:rPr lang="en-US" altLang="ko-KR" sz="2400" dirty="0"/>
              <a:t>?</a:t>
            </a:r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047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15617-B39C-973C-D436-BB8107EE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AC9D3-B5A3-1C42-251C-E945174C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296"/>
            <a:ext cx="8596668" cy="3642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800" dirty="0"/>
              <a:t>개발하고자 하는 서비스를 위해 필요한 데이터를 </a:t>
            </a:r>
            <a:r>
              <a:rPr lang="ko-KR" altLang="en-US" sz="2800" b="1" dirty="0"/>
              <a:t>체계적으로</a:t>
            </a:r>
            <a:r>
              <a:rPr lang="ko-KR" altLang="en-US" sz="2800" dirty="0"/>
              <a:t> 저장하는 </a:t>
            </a:r>
            <a:r>
              <a:rPr lang="en-US" altLang="ko-KR" sz="2800" b="1" dirty="0"/>
              <a:t>“</a:t>
            </a:r>
            <a:r>
              <a:rPr lang="ko-KR" altLang="en-US" sz="2800" b="1" dirty="0"/>
              <a:t>데이터 저장소</a:t>
            </a:r>
            <a:r>
              <a:rPr lang="en-US" altLang="ko-KR" sz="2800" b="1" dirty="0"/>
              <a:t>”</a:t>
            </a:r>
          </a:p>
          <a:p>
            <a:pPr marL="0" indent="0" algn="ctr">
              <a:buNone/>
            </a:pPr>
            <a:endParaRPr lang="en-US" altLang="ko-KR" sz="2800" b="1" dirty="0"/>
          </a:p>
          <a:p>
            <a:pPr marL="0" indent="0" algn="ctr">
              <a:buNone/>
            </a:pPr>
            <a:r>
              <a:rPr lang="ko-KR" altLang="en-US" sz="2800" dirty="0"/>
              <a:t>여러 사람이 </a:t>
            </a:r>
            <a:r>
              <a:rPr lang="ko-KR" altLang="en-US" sz="2800" b="1" dirty="0"/>
              <a:t>공유하고</a:t>
            </a:r>
            <a:r>
              <a:rPr lang="ko-KR" altLang="en-US" sz="2800" dirty="0"/>
              <a:t> </a:t>
            </a:r>
            <a:r>
              <a:rPr lang="ko-KR" altLang="en-US" sz="2800" b="1" dirty="0"/>
              <a:t>사용할</a:t>
            </a:r>
            <a:r>
              <a:rPr lang="ko-KR" altLang="en-US" sz="2800" dirty="0"/>
              <a:t> </a:t>
            </a:r>
            <a:r>
              <a:rPr lang="ko-KR" altLang="en-US" sz="2800" b="1" dirty="0"/>
              <a:t>목적</a:t>
            </a:r>
            <a:r>
              <a:rPr lang="ko-KR" altLang="en-US" sz="2800" dirty="0"/>
              <a:t>으로 통합 관리되는 </a:t>
            </a:r>
            <a:r>
              <a:rPr lang="ko-KR" altLang="en-US" sz="2800" b="1" dirty="0"/>
              <a:t>정보의 집합</a:t>
            </a:r>
            <a:r>
              <a:rPr lang="en-US" altLang="ko-KR" sz="2800" dirty="0"/>
              <a:t>. </a:t>
            </a:r>
            <a:r>
              <a:rPr lang="ko-KR" altLang="en-US" sz="2800" dirty="0"/>
              <a:t>논리적으로 연관된 하나 이상의 자료의 모음으로 그 내용을 고도로 </a:t>
            </a:r>
            <a:r>
              <a:rPr lang="ko-KR" altLang="en-US" sz="2800" b="1" dirty="0"/>
              <a:t>구조화 함으로서</a:t>
            </a:r>
            <a:r>
              <a:rPr lang="ko-KR" altLang="en-US" sz="2800" dirty="0"/>
              <a:t> </a:t>
            </a:r>
            <a:r>
              <a:rPr lang="ko-KR" altLang="en-US" sz="2800" b="1" dirty="0"/>
              <a:t>검색과 갱신의 효율화</a:t>
            </a:r>
            <a:r>
              <a:rPr lang="ko-KR" altLang="en-US" sz="2800" dirty="0"/>
              <a:t>를 꾀한 것</a:t>
            </a:r>
            <a:r>
              <a:rPr lang="en-US" altLang="ko-KR" sz="3200" dirty="0"/>
              <a:t>.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01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6A22B-BB95-4BEA-988C-1347A9D0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의 두 가지 종류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＂</a:t>
            </a:r>
            <a:r>
              <a:rPr lang="ko-KR" altLang="en-US" dirty="0"/>
              <a:t>는 어떤 것을 써야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BE7D4-6606-6D71-8D8D-A7CF1EB9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32" y="2240595"/>
            <a:ext cx="8596668" cy="388077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3200" dirty="0"/>
              <a:t> Relational Database (RDB) </a:t>
            </a:r>
            <a:r>
              <a:rPr lang="ko-KR" altLang="en-US" sz="3200" dirty="0" err="1"/>
              <a:t>ㅡ</a:t>
            </a:r>
            <a:r>
              <a:rPr lang="ko-KR" altLang="en-US" sz="3200" dirty="0"/>
              <a:t> </a:t>
            </a:r>
            <a:r>
              <a:rPr lang="en-US" altLang="ko-KR" sz="3200" dirty="0"/>
              <a:t> </a:t>
            </a:r>
            <a:r>
              <a:rPr lang="ko-KR" altLang="en-US" sz="3200" dirty="0"/>
              <a:t>관계형 데이터베이스</a:t>
            </a:r>
            <a:r>
              <a:rPr lang="en-US" altLang="ko-KR" sz="3200" dirty="0"/>
              <a:t> </a:t>
            </a:r>
          </a:p>
          <a:p>
            <a:pPr marL="0" indent="0">
              <a:buNone/>
            </a:pPr>
            <a:r>
              <a:rPr lang="en-US" altLang="ko-KR" sz="3200" dirty="0"/>
              <a:t>    Ex) MySQL, Oracle, PostgreSQL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3200" dirty="0"/>
              <a:t> NoSQL </a:t>
            </a:r>
            <a:r>
              <a:rPr lang="ko-KR" altLang="en-US" sz="3200" dirty="0" err="1"/>
              <a:t>ㅡ</a:t>
            </a:r>
            <a:r>
              <a:rPr lang="ko-KR" altLang="en-US" sz="3200" dirty="0"/>
              <a:t> 비관계형 데이터 베이스 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  Ex) MongoDB, Redis, </a:t>
            </a:r>
            <a:r>
              <a:rPr lang="en-US" altLang="ko-KR" sz="3200" dirty="0" err="1"/>
              <a:t>ElasticSearch</a:t>
            </a:r>
            <a:r>
              <a:rPr lang="en-US" altLang="ko-KR" sz="3200" dirty="0"/>
              <a:t>, DynamoDB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9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795BB-ECED-A185-AD60-F4C869A2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데이터베이스를 비교할 때 중요한 개념 두 가지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5BF6F-F281-3979-A3F3-5155A850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2387" cy="4481751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2800" b="1" dirty="0"/>
              <a:t>Scaling: </a:t>
            </a:r>
            <a:r>
              <a:rPr lang="ko-KR" altLang="en-US" sz="2800" b="1" dirty="0"/>
              <a:t>데이터베이스 서버의 확장성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r>
              <a:rPr lang="en-US" altLang="ko-KR" sz="2800" dirty="0"/>
              <a:t>‘</a:t>
            </a:r>
            <a:r>
              <a:rPr lang="ko-KR" altLang="en-US" sz="2800" dirty="0" err="1"/>
              <a:t>수직성</a:t>
            </a:r>
            <a:r>
              <a:rPr lang="en-US" altLang="ko-KR" sz="2800" dirty="0"/>
              <a:t>‘ </a:t>
            </a:r>
            <a:r>
              <a:rPr lang="ko-KR" altLang="en-US" sz="2800" dirty="0"/>
              <a:t>확장과 </a:t>
            </a:r>
            <a:r>
              <a:rPr lang="en-US" altLang="ko-KR" sz="2800" dirty="0"/>
              <a:t>‘</a:t>
            </a:r>
            <a:r>
              <a:rPr lang="ko-KR" altLang="en-US" sz="2800" dirty="0"/>
              <a:t>수평성</a:t>
            </a:r>
            <a:r>
              <a:rPr lang="en-US" altLang="ko-KR" sz="2800" dirty="0"/>
              <a:t>‘ </a:t>
            </a:r>
            <a:r>
              <a:rPr lang="ko-KR" altLang="en-US" sz="2800" dirty="0"/>
              <a:t>확장</a:t>
            </a:r>
            <a:endParaRPr lang="en-US" altLang="ko-K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수직적 확장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(Scale-up)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단순히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데이터베이스 서버의 성능을 향상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시키는 것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(ex. CPU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RAM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같은 부품이나 하드웨어 추가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교체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)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수평적 확장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(Scale-out)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더 많은 서버가 추가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되고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데이터베이스가 전체적으로 분산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됨을 의미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5805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9616-CB0C-7724-7A2D-0CBFD836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64" y="454324"/>
            <a:ext cx="8596668" cy="1320800"/>
          </a:xfrm>
        </p:spPr>
        <p:txBody>
          <a:bodyPr/>
          <a:lstStyle/>
          <a:p>
            <a:r>
              <a:rPr lang="en-US" altLang="ko-KR" dirty="0"/>
              <a:t>2. Transaction</a:t>
            </a:r>
            <a:r>
              <a:rPr lang="ko-KR" altLang="en-US" dirty="0"/>
              <a:t>과 </a:t>
            </a:r>
            <a:r>
              <a:rPr lang="en-US" altLang="ko-KR" dirty="0"/>
              <a:t>ACID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9F4CF-A9C8-805D-EAA2-C71BEEA3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63" y="1328467"/>
            <a:ext cx="10071179" cy="54777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/>
              <a:t>Transaction: </a:t>
            </a:r>
            <a:r>
              <a:rPr lang="ko-KR" altLang="en-US" b="1" dirty="0"/>
              <a:t>데이터베이스 내에서 수행되는 작업의 최소 단위</a:t>
            </a:r>
            <a:r>
              <a:rPr lang="en-US" altLang="ko-KR" b="1" dirty="0"/>
              <a:t> </a:t>
            </a:r>
            <a:r>
              <a:rPr lang="en-US" altLang="ko-KR" dirty="0"/>
              <a:t>(ex. </a:t>
            </a:r>
            <a:r>
              <a:rPr lang="ko-KR" altLang="en-US" dirty="0"/>
              <a:t>출금과 입금</a:t>
            </a:r>
            <a:r>
              <a:rPr lang="en-US" altLang="ko-KR" dirty="0"/>
              <a:t>). </a:t>
            </a:r>
            <a:r>
              <a:rPr lang="ko-KR" altLang="en-US" dirty="0"/>
              <a:t>데이터베이스의 무결성을 유지면서</a:t>
            </a:r>
            <a:r>
              <a:rPr lang="en-US" altLang="ko-KR" dirty="0"/>
              <a:t>, </a:t>
            </a:r>
            <a:r>
              <a:rPr lang="ko-KR" altLang="en-US" dirty="0"/>
              <a:t>데이터베이스의 상태를 변화시키는 기능을 수행한다</a:t>
            </a:r>
            <a:r>
              <a:rPr lang="en-US" altLang="ko-KR" dirty="0"/>
              <a:t>. Transaction</a:t>
            </a:r>
            <a:r>
              <a:rPr lang="ko-KR" altLang="en-US" dirty="0"/>
              <a:t>은 하나 이상의 </a:t>
            </a:r>
            <a:r>
              <a:rPr lang="en-US" altLang="ko-KR" dirty="0"/>
              <a:t>query</a:t>
            </a:r>
            <a:r>
              <a:rPr lang="ko-KR" altLang="en-US" dirty="0"/>
              <a:t>를 포함해야 하고</a:t>
            </a:r>
            <a:r>
              <a:rPr lang="en-US" altLang="ko-KR" dirty="0"/>
              <a:t>, </a:t>
            </a:r>
            <a:r>
              <a:rPr lang="en-US" altLang="ko-KR" b="1" dirty="0"/>
              <a:t>ACID</a:t>
            </a:r>
            <a:r>
              <a:rPr lang="ko-KR" altLang="en-US" b="1" dirty="0"/>
              <a:t>라는 </a:t>
            </a:r>
            <a:r>
              <a:rPr lang="ko-KR" altLang="en-US" b="1" dirty="0" err="1"/>
              <a:t>트렌젝션이</a:t>
            </a:r>
            <a:r>
              <a:rPr lang="ko-KR" altLang="en-US" b="1" dirty="0"/>
              <a:t> 안전하게 수행되는 것을 보장하는 규칙 네 가지를 만족해야 한다</a:t>
            </a:r>
            <a:r>
              <a:rPr lang="en-US" altLang="ko-KR" b="1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/>
              <a:t>ACID (Atomicity, Consistency, Isolation, Durability)</a:t>
            </a:r>
          </a:p>
          <a:p>
            <a:pPr>
              <a:buFontTx/>
              <a:buChar char="-"/>
            </a:pPr>
            <a:r>
              <a:rPr lang="en-US" altLang="ko-KR" b="1" dirty="0"/>
              <a:t>Atomicity (</a:t>
            </a:r>
            <a:r>
              <a:rPr lang="ko-KR" altLang="en-US" b="1" dirty="0" err="1"/>
              <a:t>원자성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en-US" altLang="ko-KR" b="1" dirty="0"/>
              <a:t>All or nothing. </a:t>
            </a:r>
            <a:r>
              <a:rPr lang="ko-KR" altLang="en-US" dirty="0" err="1"/>
              <a:t>트렌젝션에</a:t>
            </a:r>
            <a:r>
              <a:rPr lang="ko-KR" altLang="en-US" dirty="0"/>
              <a:t> 포함된 작업은 전부 수행되거나 전부 수행되지 않아야 한다</a:t>
            </a:r>
            <a:r>
              <a:rPr lang="en-US" altLang="ko-KR" dirty="0"/>
              <a:t>.  (ex. </a:t>
            </a:r>
            <a:r>
              <a:rPr lang="ko-KR" altLang="en-US" dirty="0"/>
              <a:t>이체를 위해 출금을 했으면 입금도 되어야 한다</a:t>
            </a:r>
            <a:r>
              <a:rPr lang="en-US" altLang="ko-KR" dirty="0"/>
              <a:t>. </a:t>
            </a:r>
            <a:r>
              <a:rPr lang="ko-KR" altLang="en-US" dirty="0"/>
              <a:t>아니면 둘 다 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b="1" dirty="0"/>
              <a:t>Consistency (</a:t>
            </a:r>
            <a:r>
              <a:rPr lang="ko-KR" altLang="en-US" b="1" dirty="0"/>
              <a:t>일관성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 err="1"/>
              <a:t>트렌젝션이</a:t>
            </a:r>
            <a:r>
              <a:rPr lang="ko-KR" altLang="en-US" dirty="0"/>
              <a:t> 실행을 </a:t>
            </a:r>
            <a:r>
              <a:rPr lang="ko-KR" altLang="en-US" dirty="0" err="1"/>
              <a:t>설공적으로</a:t>
            </a:r>
            <a:r>
              <a:rPr lang="ko-KR" altLang="en-US" dirty="0"/>
              <a:t> 완료하면 언제나 </a:t>
            </a:r>
            <a:r>
              <a:rPr lang="ko-KR" altLang="en-US" b="1" dirty="0"/>
              <a:t>일관성 있는 데이터베이스 상태로 유지</a:t>
            </a:r>
            <a:r>
              <a:rPr lang="ko-KR" altLang="en-US" dirty="0"/>
              <a:t>해야 한다</a:t>
            </a:r>
            <a:r>
              <a:rPr lang="en-US" altLang="ko-KR" dirty="0"/>
              <a:t>. DB</a:t>
            </a:r>
            <a:r>
              <a:rPr lang="ko-KR" altLang="en-US" dirty="0"/>
              <a:t>는 여러 제약 조건에 맞는 상태를 보장해 준다</a:t>
            </a:r>
            <a:r>
              <a:rPr lang="en-US" altLang="ko-KR" dirty="0"/>
              <a:t>.(ex. </a:t>
            </a:r>
            <a:r>
              <a:rPr lang="ko-KR" altLang="en-US" dirty="0"/>
              <a:t>송금 전후 모두 잔액의 </a:t>
            </a:r>
            <a:r>
              <a:rPr lang="en-US" altLang="ko-KR" dirty="0"/>
              <a:t>data type</a:t>
            </a:r>
            <a:r>
              <a:rPr lang="ko-KR" altLang="en-US" dirty="0"/>
              <a:t>은 </a:t>
            </a:r>
            <a:r>
              <a:rPr lang="en-US" altLang="ko-KR" dirty="0" err="1"/>
              <a:t>intege</a:t>
            </a:r>
            <a:r>
              <a:rPr lang="ko-KR" altLang="en-US" dirty="0"/>
              <a:t>이어야 한다</a:t>
            </a:r>
            <a:r>
              <a:rPr lang="en-US" altLang="ko-KR" dirty="0"/>
              <a:t>/</a:t>
            </a:r>
            <a:r>
              <a:rPr lang="ko-KR" altLang="en-US" dirty="0"/>
              <a:t>계좌 잔액이 마이너스가 되면 출금이 이루어지지 않는다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b="1" dirty="0"/>
              <a:t>Isolation (</a:t>
            </a:r>
            <a:r>
              <a:rPr lang="ko-KR" altLang="en-US" b="1" dirty="0"/>
              <a:t>고립성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여러 </a:t>
            </a:r>
            <a:r>
              <a:rPr lang="ko-KR" altLang="en-US" dirty="0" err="1"/>
              <a:t>트랜젝션이</a:t>
            </a:r>
            <a:r>
              <a:rPr lang="ko-KR" altLang="en-US" dirty="0"/>
              <a:t> 동시에 수행될 때</a:t>
            </a:r>
            <a:r>
              <a:rPr lang="en-US" altLang="ko-KR" dirty="0"/>
              <a:t>, </a:t>
            </a:r>
            <a:r>
              <a:rPr lang="ko-KR" altLang="en-US" b="1" dirty="0"/>
              <a:t>각 트랜잭션이 다른 트랜잭션의 연산작업이 끼어들지 못하도록 보장하여 독립적으로 작업을 수행</a:t>
            </a:r>
            <a:r>
              <a:rPr lang="ko-KR" altLang="en-US" dirty="0"/>
              <a:t>해야 한다</a:t>
            </a:r>
            <a:r>
              <a:rPr lang="en-US" altLang="ko-KR" dirty="0"/>
              <a:t>. (ex. A </a:t>
            </a:r>
            <a:r>
              <a:rPr lang="ko-KR" altLang="en-US" dirty="0"/>
              <a:t>계좌에서 출금되고</a:t>
            </a:r>
            <a:r>
              <a:rPr lang="en-US" altLang="ko-KR" dirty="0"/>
              <a:t>, B </a:t>
            </a:r>
            <a:r>
              <a:rPr lang="ko-KR" altLang="en-US" dirty="0"/>
              <a:t>계좌에 아직 입금되지 않은 상태를 다른 트랜잭션이 조회할 수 없어야 한다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b="1" dirty="0"/>
              <a:t>Durability(</a:t>
            </a:r>
            <a:r>
              <a:rPr lang="ko-KR" altLang="en-US" b="1" dirty="0"/>
              <a:t>지속성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성공적으로 수행된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transaction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gothic"/>
              </a:rPr>
              <a:t>은 데이터베이스에 영원히 반영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되어야 함을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transaction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 완료되어 저장이 된 데이터베이스는 저장 후에 생기는 정전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장애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오류 등에 영향을 받지 않아야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(ex.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한번 송금이 성공하면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은행 시스템에 문제가 생기더라도 송금이 성공한 상태로 복구할 수 있어야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25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8C101-F033-F484-6F70-4032E6B4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34" y="464457"/>
            <a:ext cx="8596668" cy="1320800"/>
          </a:xfrm>
        </p:spPr>
        <p:txBody>
          <a:bodyPr/>
          <a:lstStyle/>
          <a:p>
            <a:pPr algn="ctr"/>
            <a:r>
              <a:rPr lang="en-US" altLang="ko-KR" dirty="0"/>
              <a:t>RDB VS NoSQL </a:t>
            </a:r>
            <a:r>
              <a:rPr lang="ko-KR" altLang="en-US" dirty="0"/>
              <a:t>특징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6CA229-7578-C240-001C-BA277B78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73581"/>
              </p:ext>
            </p:extLst>
          </p:nvPr>
        </p:nvGraphicFramePr>
        <p:xfrm>
          <a:off x="464458" y="1517951"/>
          <a:ext cx="11021179" cy="449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03">
                  <a:extLst>
                    <a:ext uri="{9D8B030D-6E8A-4147-A177-3AD203B41FA5}">
                      <a16:colId xmlns:a16="http://schemas.microsoft.com/office/drawing/2014/main" val="2968953533"/>
                    </a:ext>
                  </a:extLst>
                </a:gridCol>
                <a:gridCol w="3728797">
                  <a:extLst>
                    <a:ext uri="{9D8B030D-6E8A-4147-A177-3AD203B41FA5}">
                      <a16:colId xmlns:a16="http://schemas.microsoft.com/office/drawing/2014/main" val="2490020662"/>
                    </a:ext>
                  </a:extLst>
                </a:gridCol>
                <a:gridCol w="3904343">
                  <a:extLst>
                    <a:ext uri="{9D8B030D-6E8A-4147-A177-3AD203B41FA5}">
                      <a16:colId xmlns:a16="http://schemas.microsoft.com/office/drawing/2014/main" val="85403678"/>
                    </a:ext>
                  </a:extLst>
                </a:gridCol>
                <a:gridCol w="2443236">
                  <a:extLst>
                    <a:ext uri="{9D8B030D-6E8A-4147-A177-3AD203B41FA5}">
                      <a16:colId xmlns:a16="http://schemas.microsoft.com/office/drawing/2014/main" val="763327191"/>
                    </a:ext>
                  </a:extLst>
                </a:gridCol>
              </a:tblGrid>
              <a:tr h="433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스키마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중복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ACID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Transaction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35555"/>
                  </a:ext>
                </a:extLst>
              </a:tr>
              <a:tr h="2669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데이터는 정해진 데이터 스키마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구조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에 따라 저장된다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각 테이블마다 명확하게 정의된 구조가 있고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해당 구조는 필드의 이름과 데이터 유형으로 정의된다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스키마를 준수한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정해진 구조에 맞는 레코드만 추가가 가능하다</a:t>
                      </a:r>
                      <a:r>
                        <a:rPr lang="en-US" altLang="ko-KR" sz="18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데이터 중복</a:t>
                      </a:r>
                      <a:r>
                        <a:rPr lang="en-US" altLang="ko-KR" sz="1800" dirty="0"/>
                        <a:t>X: </a:t>
                      </a:r>
                      <a:r>
                        <a:rPr lang="ko-KR" altLang="en-US" sz="1800" dirty="0"/>
                        <a:t>데이터의 중복을 피하기 위해 관계를 이용한다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관계를 통해 여러 테이블에 분산된다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하나의 테이블에서 중복없이 하나의 데이터만을 관리하기 때문에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다른 테이블에서 부정확한 데이터를 다룰 위험이 없어진다는 장점이 있다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지원한다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1791"/>
                  </a:ext>
                </a:extLst>
              </a:tr>
              <a:tr h="138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정해진 스키마가 없다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다른 구조의 데이터를 같은 컬렉션에 추가가 가능하다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데이터 중복</a:t>
                      </a:r>
                      <a:r>
                        <a:rPr lang="en-US" altLang="ko-KR" sz="1800" dirty="0"/>
                        <a:t>O: </a:t>
                      </a:r>
                      <a:r>
                        <a:rPr lang="ko-KR" altLang="en-US" sz="1800" dirty="0"/>
                        <a:t>관련 데이터를 동일한 컬렉션에 넣고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동일한 데이터를 여러 컬렉션에 걸쳐서 넣을 수 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3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44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57E71-543A-769D-85F5-D699D25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695" y="250545"/>
            <a:ext cx="8596668" cy="1320800"/>
          </a:xfrm>
        </p:spPr>
        <p:txBody>
          <a:bodyPr/>
          <a:lstStyle/>
          <a:p>
            <a:pPr algn="ctr"/>
            <a:r>
              <a:rPr lang="en-US" altLang="ko-KR" dirty="0"/>
              <a:t>RDB VS NoSQL </a:t>
            </a:r>
            <a:r>
              <a:rPr lang="ko-KR" altLang="en-US" dirty="0"/>
              <a:t>장단점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CE287E-39A7-17CD-A0FA-2EDDD0652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89465"/>
              </p:ext>
            </p:extLst>
          </p:nvPr>
        </p:nvGraphicFramePr>
        <p:xfrm>
          <a:off x="348342" y="1166692"/>
          <a:ext cx="11495315" cy="527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449">
                  <a:extLst>
                    <a:ext uri="{9D8B030D-6E8A-4147-A177-3AD203B41FA5}">
                      <a16:colId xmlns:a16="http://schemas.microsoft.com/office/drawing/2014/main" val="2968953533"/>
                    </a:ext>
                  </a:extLst>
                </a:gridCol>
                <a:gridCol w="3816578">
                  <a:extLst>
                    <a:ext uri="{9D8B030D-6E8A-4147-A177-3AD203B41FA5}">
                      <a16:colId xmlns:a16="http://schemas.microsoft.com/office/drawing/2014/main" val="2490020662"/>
                    </a:ext>
                  </a:extLst>
                </a:gridCol>
                <a:gridCol w="3796751">
                  <a:extLst>
                    <a:ext uri="{9D8B030D-6E8A-4147-A177-3AD203B41FA5}">
                      <a16:colId xmlns:a16="http://schemas.microsoft.com/office/drawing/2014/main" val="85403678"/>
                    </a:ext>
                  </a:extLst>
                </a:gridCol>
                <a:gridCol w="2896537">
                  <a:extLst>
                    <a:ext uri="{9D8B030D-6E8A-4147-A177-3AD203B41FA5}">
                      <a16:colId xmlns:a16="http://schemas.microsoft.com/office/drawing/2014/main" val="763327191"/>
                    </a:ext>
                  </a:extLst>
                </a:gridCol>
              </a:tblGrid>
              <a:tr h="433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사용하면 좋을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35555"/>
                  </a:ext>
                </a:extLst>
              </a:tr>
              <a:tr h="1707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데이터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중복</a:t>
                      </a:r>
                      <a:r>
                        <a:rPr lang="en-US" altLang="ko-KR" sz="1800" dirty="0"/>
                        <a:t>X (</a:t>
                      </a:r>
                      <a:r>
                        <a:rPr lang="ko-KR" altLang="en-US" sz="1800" dirty="0"/>
                        <a:t>무결성 보장</a:t>
                      </a:r>
                      <a:r>
                        <a:rPr lang="en-US" altLang="ko-KR" sz="1800" dirty="0"/>
                        <a:t>): </a:t>
                      </a:r>
                      <a:r>
                        <a:rPr lang="ko-KR" altLang="en-US" sz="1800" dirty="0"/>
                        <a:t>데이터 업데이트 용이</a:t>
                      </a:r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덜 유연함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데이터 스키마를 사전에 계획하고 알려주어야 하며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나중에 수정하기 힘듦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관계를 맺고 있어서 조인문이 많은 복잡한 쿼리가 만들어 질 수 있음</a:t>
                      </a:r>
                      <a:endParaRPr lang="en-US" altLang="ko-KR" sz="18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대체로 수직적 확장만 가능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구조가 명확하여 변경될 여지가 없는 경우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잦은 경우</a:t>
                      </a:r>
                    </a:p>
                    <a:p>
                      <a:br>
                        <a:rPr lang="ko-KR" altLang="en-US" sz="1800" dirty="0"/>
                      </a:b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1791"/>
                  </a:ext>
                </a:extLst>
              </a:tr>
              <a:tr h="138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스키마가 없어서 유연함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언제든지 저장된 데이터를 조정하고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새로운 필드를 추가할 수 있음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수직 및 수평 확장이 가능</a:t>
                      </a:r>
                      <a:endParaRPr lang="en-US" altLang="ko-KR" sz="18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데이터는 애플리케이션이 필요로 하는 형식으로 저장됨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데이터 읽어오는 속도도 </a:t>
                      </a:r>
                      <a:r>
                        <a:rPr lang="ko-KR" altLang="en-US" sz="1800" dirty="0" err="1"/>
                        <a:t>빨라짐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데이터가 여러 컬렉션에 중복되어 있기 때문에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수정 시 모든 컬렉션에서 수행해야 함 </a:t>
                      </a:r>
                      <a:r>
                        <a:rPr lang="en-US" altLang="ko-KR" sz="1800" dirty="0"/>
                        <a:t>- </a:t>
                      </a:r>
                      <a:r>
                        <a:rPr lang="ko-KR" altLang="en-US" sz="1800" dirty="0"/>
                        <a:t>데이터 중복을 계속 업데이트 해야 함</a:t>
                      </a:r>
                      <a:endParaRPr lang="en-US" altLang="ko-KR" sz="18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유연성으로 인해 데이터 구조 결정을 미루게 될 수 있음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정확한 데이터 구조가 정해지지 않았거나 변경</a:t>
                      </a:r>
                      <a:r>
                        <a:rPr lang="en-US" altLang="ko-KR" sz="1800" b="1" dirty="0"/>
                        <a:t>/</a:t>
                      </a:r>
                      <a:r>
                        <a:rPr lang="ko-KR" altLang="en-US" sz="1800" b="1" dirty="0"/>
                        <a:t>확장이 될 수 있는 경우</a:t>
                      </a:r>
                      <a:r>
                        <a:rPr lang="en-US" altLang="ko-KR" sz="1800" b="1" dirty="0"/>
                        <a:t>, </a:t>
                      </a:r>
                    </a:p>
                    <a:p>
                      <a:pPr latinLnBrk="1"/>
                      <a:r>
                        <a:rPr lang="ko-KR" altLang="en-US" sz="1800" b="1" dirty="0"/>
                        <a:t>데이터 </a:t>
                      </a:r>
                      <a:r>
                        <a:rPr lang="en-US" altLang="ko-KR" sz="1800" b="1" dirty="0"/>
                        <a:t>update</a:t>
                      </a:r>
                      <a:r>
                        <a:rPr lang="ko-KR" altLang="en-US" sz="1800" b="1" dirty="0"/>
                        <a:t>가 자주 이루어지지 않고 조회가 많은 경우</a:t>
                      </a:r>
                      <a:r>
                        <a:rPr lang="en-US" altLang="ko-KR" sz="1800" b="1" dirty="0"/>
                        <a:t>,</a:t>
                      </a:r>
                    </a:p>
                    <a:p>
                      <a:pPr latinLnBrk="1"/>
                      <a:r>
                        <a:rPr lang="ko-KR" altLang="en-US" sz="1800" b="1" dirty="0"/>
                        <a:t>데이터 양이 매우 많아 수평적 확장이 필요할 것으로 예상되는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3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8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1B6EF-A77B-6FDA-7A79-B51D29E8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35" y="366592"/>
            <a:ext cx="8596668" cy="1320800"/>
          </a:xfrm>
        </p:spPr>
        <p:txBody>
          <a:bodyPr/>
          <a:lstStyle/>
          <a:p>
            <a:r>
              <a:rPr lang="ko-KR" altLang="en-US" dirty="0"/>
              <a:t>선택 </a:t>
            </a:r>
            <a:r>
              <a:rPr lang="en-US" altLang="ko-KR" dirty="0"/>
              <a:t>: </a:t>
            </a:r>
            <a:r>
              <a:rPr lang="ko-KR" altLang="en-US" dirty="0"/>
              <a:t>나의 마음 일지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en-US" altLang="ko-KR" dirty="0"/>
              <a:t>RDB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2D15174-0C60-F4AB-0DF5-8518E5CD2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62881"/>
              </p:ext>
            </p:extLst>
          </p:nvPr>
        </p:nvGraphicFramePr>
        <p:xfrm>
          <a:off x="875552" y="1433926"/>
          <a:ext cx="9739228" cy="467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807">
                  <a:extLst>
                    <a:ext uri="{9D8B030D-6E8A-4147-A177-3AD203B41FA5}">
                      <a16:colId xmlns:a16="http://schemas.microsoft.com/office/drawing/2014/main" val="2484533501"/>
                    </a:ext>
                  </a:extLst>
                </a:gridCol>
                <a:gridCol w="2434807">
                  <a:extLst>
                    <a:ext uri="{9D8B030D-6E8A-4147-A177-3AD203B41FA5}">
                      <a16:colId xmlns:a16="http://schemas.microsoft.com/office/drawing/2014/main" val="918367524"/>
                    </a:ext>
                  </a:extLst>
                </a:gridCol>
                <a:gridCol w="2434807">
                  <a:extLst>
                    <a:ext uri="{9D8B030D-6E8A-4147-A177-3AD203B41FA5}">
                      <a16:colId xmlns:a16="http://schemas.microsoft.com/office/drawing/2014/main" val="1311869558"/>
                    </a:ext>
                  </a:extLst>
                </a:gridCol>
                <a:gridCol w="2434807">
                  <a:extLst>
                    <a:ext uri="{9D8B030D-6E8A-4147-A177-3AD203B41FA5}">
                      <a16:colId xmlns:a16="http://schemas.microsoft.com/office/drawing/2014/main" val="3024480125"/>
                    </a:ext>
                  </a:extLst>
                </a:gridCol>
              </a:tblGrid>
              <a:tr h="3980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스키마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56587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RDB(SQL)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변경될 여지가 없고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b="1" dirty="0"/>
                        <a:t>명확한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b="1" dirty="0"/>
                        <a:t>스키마</a:t>
                      </a:r>
                      <a:r>
                        <a:rPr lang="ko-KR" altLang="en-US" sz="1500" dirty="0"/>
                        <a:t>가 사용자와 데이터에게 중요한 경우</a:t>
                      </a:r>
                      <a:r>
                        <a:rPr lang="en-US" altLang="ko-KR" sz="1500" dirty="0"/>
                        <a:t>.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관계를 맺고 있는 </a:t>
                      </a:r>
                      <a:r>
                        <a:rPr lang="ko-KR" altLang="en-US" sz="1500" b="1" dirty="0"/>
                        <a:t>데이터가 자주 변경되는</a:t>
                      </a:r>
                      <a:r>
                        <a:rPr lang="ko-KR" altLang="en-US" sz="1500" dirty="0"/>
                        <a:t> 애플리케이션일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수직적 확장만 가능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437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NoSQL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/>
                        <a:t>정확한 데이터 구조를 알 수 없거나 변경</a:t>
                      </a:r>
                      <a:r>
                        <a:rPr lang="en-US" altLang="ko-KR" sz="1500" b="0" dirty="0"/>
                        <a:t>/</a:t>
                      </a:r>
                      <a:r>
                        <a:rPr lang="ko-KR" altLang="en-US" sz="1500" b="0" dirty="0"/>
                        <a:t>확장이 될 수 있는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읽기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조회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를 자주 하지만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데이터 변경은 자주 없는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수평적 확장도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51007"/>
                  </a:ext>
                </a:extLst>
              </a:tr>
              <a:tr h="2089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/>
                        <a:t>“</a:t>
                      </a:r>
                      <a:r>
                        <a:rPr lang="ko-KR" altLang="en-US" sz="1500" b="1" dirty="0"/>
                        <a:t>나의 마음 일지</a:t>
                      </a:r>
                      <a:r>
                        <a:rPr lang="en-US" altLang="ko-KR" sz="1500" b="1" dirty="0"/>
                        <a:t>＂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/>
                        <a:t>감정</a:t>
                      </a:r>
                      <a:r>
                        <a:rPr lang="en-US" altLang="ko-KR" sz="1500" b="1" dirty="0"/>
                        <a:t>-</a:t>
                      </a:r>
                      <a:r>
                        <a:rPr lang="ko-KR" altLang="en-US" sz="1500" b="1" dirty="0"/>
                        <a:t>상황</a:t>
                      </a:r>
                      <a:r>
                        <a:rPr lang="en-US" altLang="ko-KR" sz="1500" b="1" dirty="0"/>
                        <a:t>-</a:t>
                      </a:r>
                      <a:r>
                        <a:rPr lang="ko-KR" altLang="en-US" sz="1500" b="1" dirty="0"/>
                        <a:t>생각</a:t>
                      </a:r>
                      <a:r>
                        <a:rPr lang="en-US" altLang="ko-KR" sz="1500" b="1" dirty="0"/>
                        <a:t>-</a:t>
                      </a:r>
                      <a:r>
                        <a:rPr lang="ko-KR" altLang="en-US" sz="1500" b="1" dirty="0"/>
                        <a:t>회고로 이루어져 있는 일기 작성 형식</a:t>
                      </a:r>
                      <a:r>
                        <a:rPr lang="en-US" altLang="ko-KR" sz="1500" b="1" dirty="0"/>
                        <a:t>(</a:t>
                      </a:r>
                      <a:r>
                        <a:rPr lang="ko-KR" altLang="en-US" sz="1500" b="1" dirty="0"/>
                        <a:t>스키마</a:t>
                      </a:r>
                      <a:r>
                        <a:rPr lang="en-US" altLang="ko-KR" sz="1500" b="1" dirty="0"/>
                        <a:t>)</a:t>
                      </a:r>
                      <a:r>
                        <a:rPr lang="ko-KR" altLang="en-US" sz="1500" b="1" dirty="0"/>
                        <a:t>가 명확하고 변경 여지가 없으며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이는 서비스 기획 차원에서 매우 중요하다</a:t>
                      </a:r>
                      <a:r>
                        <a:rPr lang="en-US" altLang="ko-KR" sz="1500" b="1" dirty="0"/>
                        <a:t>. 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/>
                        <a:t>작성 직후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또는 일기 모음 페이지에서 수정이 가능하다</a:t>
                      </a:r>
                      <a:r>
                        <a:rPr lang="en-US" altLang="ko-KR" sz="1500" b="1" dirty="0"/>
                        <a:t> (</a:t>
                      </a:r>
                      <a:r>
                        <a:rPr lang="ko-KR" altLang="en-US" sz="1500" b="1" dirty="0"/>
                        <a:t>수정이 빈번하게 일어날 가능성이 크다</a:t>
                      </a:r>
                      <a:r>
                        <a:rPr lang="en-US" altLang="ko-KR" sz="1500" b="1" dirty="0"/>
                        <a:t>). 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/>
                        <a:t>막대한 양의 데이터를 다루어야 할 가능성이 적다</a:t>
                      </a:r>
                      <a:r>
                        <a:rPr lang="en-US" altLang="ko-KR" sz="1500" b="1" dirty="0"/>
                        <a:t>. = </a:t>
                      </a:r>
                      <a:r>
                        <a:rPr lang="ko-KR" altLang="en-US" sz="1500" b="1" dirty="0"/>
                        <a:t>수평적 확장의 필요성이 있을 가능성이 희박하다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1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2278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951</TotalTime>
  <Words>2565</Words>
  <Application>Microsoft Office PowerPoint</Application>
  <PresentationFormat>와이드스크린</PresentationFormat>
  <Paragraphs>274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Apple SD Gothic Neo</vt:lpstr>
      <vt:lpstr>-apple-system</vt:lpstr>
      <vt:lpstr>Noto Sans KR</vt:lpstr>
      <vt:lpstr>se-nanumgothic</vt:lpstr>
      <vt:lpstr>맑은 고딕</vt:lpstr>
      <vt:lpstr>Arial</vt:lpstr>
      <vt:lpstr>Trebuchet MS</vt:lpstr>
      <vt:lpstr>Wingdings</vt:lpstr>
      <vt:lpstr>Wingdings 3</vt:lpstr>
      <vt:lpstr>패싯</vt:lpstr>
      <vt:lpstr>“나의 마음 일지”  Database 선정 </vt:lpstr>
      <vt:lpstr>목차</vt:lpstr>
      <vt:lpstr>Database란? </vt:lpstr>
      <vt:lpstr>Database의 두 가지 종류 ㅡ “나의 마음 일지＂는 어떤 것을 써야 할까?</vt:lpstr>
      <vt:lpstr>데이터베이스를 비교할 때 중요한 개념 두 가지 </vt:lpstr>
      <vt:lpstr>2. Transaction과 ACID</vt:lpstr>
      <vt:lpstr>RDB VS NoSQL 특징</vt:lpstr>
      <vt:lpstr>RDB VS NoSQL 장단점</vt:lpstr>
      <vt:lpstr>선택 : 나의 마음 일지 ㅡ RDB</vt:lpstr>
      <vt:lpstr>가장 많이 사용되는 관계형 데이터베이스 시스템 </vt:lpstr>
      <vt:lpstr>중간 선택: 가격 – MySQL &amp; PostgreSQL</vt:lpstr>
      <vt:lpstr>MySQL VS PostgreSQL I : 기능</vt:lpstr>
      <vt:lpstr>MySQL VS PostgreSQL II : 성능</vt:lpstr>
      <vt:lpstr>Uber가 Postgres에서 MySQL로 갈아탄 이유 (2016)</vt:lpstr>
      <vt:lpstr>우아한 형제들 : 성능 테스트 (2021)</vt:lpstr>
      <vt:lpstr>결론: “나의 마음 일지” - MySQL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Blue Orange</dc:creator>
  <cp:lastModifiedBy>Blue Orange</cp:lastModifiedBy>
  <cp:revision>130</cp:revision>
  <dcterms:created xsi:type="dcterms:W3CDTF">2022-10-21T05:55:27Z</dcterms:created>
  <dcterms:modified xsi:type="dcterms:W3CDTF">2022-10-28T08:41:45Z</dcterms:modified>
</cp:coreProperties>
</file>