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04994-E9F8-4776-9805-0436B2992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A8A743-435A-4BAE-B063-2031C2ABB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BFC358-5425-4043-AA7C-28D8D42E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6CE7F-7B11-43BC-8EB7-6FB25785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09392-3F8A-400A-8317-4423BA9D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CF34-7DAB-494E-A3C7-0F5F42AB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4DE43-64BF-4061-A821-A1546334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7772C-1672-4AE5-B59F-F797F92F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80B7D0-855D-4C36-A12E-D5EB8421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A2D16-58B2-4933-86E4-1CB522B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98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0CEA8C-540B-4B6F-9B1A-91A84A920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32FD1D-994D-44FE-BE2A-E070807F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B125F-AE02-4205-A0AA-D35CEE60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07DC7-6A7E-4D5F-BDC4-9CF648D6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5CD53-C2E2-4332-9C26-68383C3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B7D9A-94EA-406E-A562-CDA04C81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D7324D-C24F-4ACE-92D5-7B6B397E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99C785-5B59-4179-BFD9-BC2D4DFC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2C2D8-0BDB-4A15-AC46-D0255A27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8FD3A-CA4C-40F1-8A2D-C5E7E496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4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840F2-FD23-4F32-A01B-5FAF418C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70480-3784-4E3E-843C-55F31F2C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1123B-BA75-4E70-98BA-2011D487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0589E-2A6E-4262-83D5-8D25B0BC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03766-5688-45DB-8801-BE1897CA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72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A06E0-68AD-4E45-B604-8E7D7353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7B8CA-F10F-4291-A3FF-BA7705A4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D025FD-FB95-457E-9E92-FD252DFB6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A782E-E55D-4B8E-8D59-55485C26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A05099-C774-4BCC-9A2D-BB77A6F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C1A0B-90E8-418C-A21A-39DFD68F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55EF7-C0DC-4D62-B99E-60B07C06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214156-8B6C-4902-ADDF-2B907032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99CC5-74B9-4C81-891F-8795E863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5329A7-55A9-457C-9BEB-F1F968AEE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8FD66D-351E-4F40-B019-4C3D2C83A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1A18FE-2DE4-4C52-AA67-FF7FED37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4148F7-0E9D-4429-A0B8-EC19F43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4BD162-1D1D-4E5C-B61B-761628C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3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6489D-3140-4899-ACB4-A033924E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BA9BFF-4A1B-4F82-9F7F-7DDE7979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DF97E6-9E3F-4916-874C-FFC56C06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1AAAD-FECA-43A9-8BB0-08AF5431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44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730B45-B2F7-43AC-8EEF-F67C2515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C1E83-92B4-4F77-86EC-2C81E22F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9E4DA9-9FDC-4406-A6F5-F9AE4501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81A13-E494-49E0-900B-9471996B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6B5F2-1A01-4AC4-8658-9E25A2C9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1A4FF5-BE92-4448-83CE-389D542CE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6E817-8625-4354-943F-CAF5D6B0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403FB-5162-4B0A-88F6-28A654FA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F3CA38-D415-41C2-A117-13EA5CA1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2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ECD44-9B1B-473B-AD39-41726171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8A9FBF-7DBD-4EF6-919C-E5959B96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F20CE6-CC67-43B3-866A-D566EAF5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9A3D9E-9529-4315-9301-9FB8A94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C7AA1-85F1-44B6-AFEF-356B32F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897E4-12CB-4430-93F8-AA12E762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8752AF-54AB-41DA-AF4B-D170F5D9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D0EA1-6C24-4F71-9733-8327299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7E98ED-FB86-4E18-BD0B-79461C346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9FCA-0BB4-42C0-89FE-14A13CBB10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B2B88-D3D6-493D-A547-6AE3AD2C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33A5A-2A5A-4334-967F-D7BB388A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5133-7BA0-42CD-95DA-12348565D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19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8389B-E63E-4E34-A77A-46FCA5B8F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PIM-TMR convergence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BE8DAC-935C-4454-B058-2FA5D622D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2023/03/15</a:t>
            </a:r>
          </a:p>
        </p:txBody>
      </p:sp>
    </p:spTree>
    <p:extLst>
      <p:ext uri="{BB962C8B-B14F-4D97-AF65-F5344CB8AC3E}">
        <p14:creationId xmlns:p14="http://schemas.microsoft.com/office/powerpoint/2010/main" val="345126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A0358-6B04-41DD-9B9C-3E1C241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696"/>
          </a:xfrm>
        </p:spPr>
        <p:txBody>
          <a:bodyPr/>
          <a:lstStyle/>
          <a:p>
            <a:r>
              <a:rPr lang="fr-FR" dirty="0"/>
              <a:t>Model &amp;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86A93DD-0C9B-4278-8597-9617D2B51C2A}"/>
                  </a:ext>
                </a:extLst>
              </p:cNvPr>
              <p:cNvSpPr txBox="1"/>
              <p:nvPr/>
            </p:nvSpPr>
            <p:spPr>
              <a:xfrm>
                <a:off x="838200" y="1108862"/>
                <a:ext cx="8395119" cy="333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/>
                  <a:t>Output amplitudes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fr-FR" b="1" dirty="0"/>
                  <a:t> </a:t>
                </a:r>
                <a:r>
                  <a:rPr lang="fr-FR" b="1" dirty="0" err="1"/>
                  <a:t>from</a:t>
                </a:r>
                <a:r>
                  <a:rPr lang="fr-FR" b="1" dirty="0"/>
                  <a:t> </a:t>
                </a:r>
                <a:r>
                  <a:rPr lang="fr-FR" b="1" dirty="0" err="1"/>
                  <a:t>linear</a:t>
                </a:r>
                <a:r>
                  <a:rPr lang="fr-FR" b="1" dirty="0"/>
                  <a:t> system </a:t>
                </a:r>
                <a:r>
                  <a:rPr lang="fr-FR" b="1" dirty="0" err="1"/>
                  <a:t>with</a:t>
                </a:r>
                <a:r>
                  <a:rPr lang="fr-FR" b="1" dirty="0"/>
                  <a:t> </a:t>
                </a:r>
                <a:r>
                  <a:rPr lang="fr-FR" b="1" dirty="0" err="1"/>
                  <a:t>transfer</a:t>
                </a:r>
                <a:r>
                  <a:rPr lang="fr-FR" b="1" dirty="0"/>
                  <a:t> matrix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FR" b="1" dirty="0"/>
                  <a:t> </a:t>
                </a:r>
                <a:r>
                  <a:rPr lang="fr-FR" b="1" dirty="0" err="1"/>
                  <a:t>with</a:t>
                </a:r>
                <a:r>
                  <a:rPr lang="fr-FR" b="1" dirty="0"/>
                  <a:t> test entries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fr-FR" b="1" dirty="0"/>
                  <a:t>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/>
                                        <m:t>ℝ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:endParaRPr lang="fr-FR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measurements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degrees</a:t>
                </a:r>
                <a:r>
                  <a:rPr lang="fr-FR" dirty="0"/>
                  <a:t> of </a:t>
                </a:r>
                <a:r>
                  <a:rPr lang="fr-FR" dirty="0" err="1"/>
                  <a:t>freedom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sensors</a:t>
                </a:r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86A93DD-0C9B-4278-8597-9617D2B5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08862"/>
                <a:ext cx="8395119" cy="3333990"/>
              </a:xfrm>
              <a:prstGeom prst="rect">
                <a:avLst/>
              </a:prstGeom>
              <a:blipFill>
                <a:blip r:embed="rId2"/>
                <a:stretch>
                  <a:fillRect l="-508" t="-1097" b="-20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8B5011F-D032-4FB0-89B1-23A4F39DBE57}"/>
                  </a:ext>
                </a:extLst>
              </p:cNvPr>
              <p:cNvSpPr txBox="1"/>
              <p:nvPr/>
            </p:nvSpPr>
            <p:spPr>
              <a:xfrm>
                <a:off x="838200" y="5019554"/>
                <a:ext cx="7009355" cy="1022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/>
                  <a:t>Retrieve the system </a:t>
                </a:r>
                <a:r>
                  <a:rPr lang="fr-FR" b="1" dirty="0" err="1"/>
                  <a:t>transfer</a:t>
                </a:r>
                <a:r>
                  <a:rPr lang="fr-FR" b="1" dirty="0"/>
                  <a:t> matrix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FR" b="1" dirty="0"/>
                  <a:t> by </a:t>
                </a:r>
                <a:r>
                  <a:rPr lang="fr-FR" b="1" dirty="0" err="1"/>
                  <a:t>minimizing</a:t>
                </a:r>
                <a:r>
                  <a:rPr lang="fr-FR" b="1" dirty="0"/>
                  <a:t> </a:t>
                </a:r>
                <a:r>
                  <a:rPr lang="fr-FR" b="1" dirty="0" err="1"/>
                  <a:t>using</a:t>
                </a:r>
                <a:r>
                  <a:rPr lang="fr-FR" b="1" dirty="0"/>
                  <a:t> PIM-TMR: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p>
                                <m:sSup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8B5011F-D032-4FB0-89B1-23A4F39D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554"/>
                <a:ext cx="7009355" cy="1022909"/>
              </a:xfrm>
              <a:prstGeom prst="rect">
                <a:avLst/>
              </a:prstGeom>
              <a:blipFill>
                <a:blip r:embed="rId3"/>
                <a:stretch>
                  <a:fillRect l="-609" t="-2976" b="-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2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A0358-6B04-41DD-9B9C-3E1C241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696"/>
          </a:xfrm>
        </p:spPr>
        <p:txBody>
          <a:bodyPr/>
          <a:lstStyle/>
          <a:p>
            <a:r>
              <a:rPr lang="fr-FR" dirty="0"/>
              <a:t>Validation </a:t>
            </a:r>
            <a:r>
              <a:rPr lang="fr-FR" dirty="0" err="1"/>
              <a:t>metric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86A93DD-0C9B-4278-8597-9617D2B51C2A}"/>
                  </a:ext>
                </a:extLst>
              </p:cNvPr>
              <p:cNvSpPr txBox="1"/>
              <p:nvPr/>
            </p:nvSpPr>
            <p:spPr>
              <a:xfrm>
                <a:off x="838200" y="1664034"/>
                <a:ext cx="8672759" cy="3887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/>
                  <a:t>Pearson coefficients </a:t>
                </a:r>
                <a:r>
                  <a:rPr lang="fr-FR" b="1" dirty="0" err="1"/>
                  <a:t>statistics</a:t>
                </a:r>
                <a:r>
                  <a:rPr lang="fr-FR" b="1" dirty="0"/>
                  <a:t> </a:t>
                </a:r>
                <a:r>
                  <a:rPr lang="fr-FR" b="1" dirty="0" err="1"/>
                  <a:t>between</a:t>
                </a:r>
                <a:r>
                  <a:rPr lang="fr-FR" b="1" dirty="0"/>
                  <a:t> </a:t>
                </a:r>
                <a:r>
                  <a:rPr lang="fr-FR" b="1" dirty="0" err="1"/>
                  <a:t>each</a:t>
                </a:r>
                <a:r>
                  <a:rPr lang="fr-FR" b="1" dirty="0"/>
                  <a:t> </a:t>
                </a:r>
                <a:r>
                  <a:rPr lang="fr-FR" b="1" dirty="0" err="1"/>
                  <a:t>rows</a:t>
                </a:r>
                <a:r>
                  <a:rPr lang="fr-FR" b="1" dirty="0"/>
                  <a:t> of </a:t>
                </a:r>
                <a:r>
                  <a:rPr lang="fr-FR" b="1" dirty="0" err="1"/>
                  <a:t>synthetic</a:t>
                </a:r>
                <a:r>
                  <a:rPr lang="fr-FR" b="1" dirty="0"/>
                  <a:t> </a:t>
                </a:r>
                <a:r>
                  <a:rPr lang="fr-FR" b="1" dirty="0" err="1"/>
                  <a:t>measurement</a:t>
                </a:r>
                <a:r>
                  <a:rPr lang="fr-FR" b="1" dirty="0"/>
                  <a:t> matrices:</a:t>
                </a:r>
              </a:p>
              <a:p>
                <a:endParaRPr lang="fr-F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Pearson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𝑣𝑎𝑙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pPr/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  <m:t>𝑣𝑎𝑙</m:t>
                                      </m:r>
                                    </m:sub>
                                  </m:s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validation tests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degrees</a:t>
                </a:r>
                <a:r>
                  <a:rPr lang="fr-FR" dirty="0"/>
                  <a:t> of </a:t>
                </a:r>
                <a:r>
                  <a:rPr lang="fr-FR" dirty="0" err="1"/>
                  <a:t>freedom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sensors</a:t>
                </a:r>
                <a:endParaRPr lang="fr-FR" dirty="0"/>
              </a:p>
              <a:p>
                <a:endParaRPr lang="fr-FR" b="1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86A93DD-0C9B-4278-8597-9617D2B5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4034"/>
                <a:ext cx="8672759" cy="3887859"/>
              </a:xfrm>
              <a:prstGeom prst="rect">
                <a:avLst/>
              </a:prstGeom>
              <a:blipFill>
                <a:blip r:embed="rId2"/>
                <a:stretch>
                  <a:fillRect l="-492" t="-9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A0358-6B04-41DD-9B9C-3E1C241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696"/>
          </a:xfrm>
        </p:spPr>
        <p:txBody>
          <a:bodyPr/>
          <a:lstStyle/>
          <a:p>
            <a:r>
              <a:rPr lang="fr-FR" dirty="0" err="1"/>
              <a:t>Tested</a:t>
            </a:r>
            <a:r>
              <a:rPr lang="fr-FR" dirty="0"/>
              <a:t> system </a:t>
            </a:r>
            <a:r>
              <a:rPr lang="fr-FR" dirty="0" err="1"/>
              <a:t>transfer</a:t>
            </a:r>
            <a:r>
              <a:rPr lang="fr-FR" dirty="0"/>
              <a:t> matrices types and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4AF1DA-5978-457B-9132-ECAB4BA60B26}"/>
              </a:ext>
            </a:extLst>
          </p:cNvPr>
          <p:cNvSpPr txBox="1"/>
          <p:nvPr/>
        </p:nvSpPr>
        <p:spPr>
          <a:xfrm>
            <a:off x="291501" y="2122000"/>
            <a:ext cx="413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C00000"/>
                </a:solidFill>
              </a:rPr>
              <a:t>Random</a:t>
            </a:r>
            <a:r>
              <a:rPr lang="fr-FR" sz="2400" b="1" dirty="0">
                <a:solidFill>
                  <a:srgbClr val="C00000"/>
                </a:solidFill>
              </a:rPr>
              <a:t>(</a:t>
            </a:r>
            <a:r>
              <a:rPr lang="fr-FR" sz="2400" b="1" dirty="0" err="1">
                <a:solidFill>
                  <a:srgbClr val="C00000"/>
                </a:solidFill>
              </a:rPr>
              <a:t>complex</a:t>
            </a:r>
            <a:r>
              <a:rPr lang="fr-FR" sz="2400" b="1" dirty="0">
                <a:solidFill>
                  <a:srgbClr val="C00000"/>
                </a:solidFill>
              </a:rPr>
              <a:t> or not, </a:t>
            </a:r>
            <a:r>
              <a:rPr lang="fr-FR" sz="2400" b="1" dirty="0" err="1">
                <a:solidFill>
                  <a:srgbClr val="C00000"/>
                </a:solidFill>
              </a:rPr>
              <a:t>sparsity</a:t>
            </a:r>
            <a:r>
              <a:rPr lang="fr-FR" sz="2400" b="1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C00000"/>
                </a:solidFill>
              </a:rPr>
              <a:t>Random_toeplitz</a:t>
            </a:r>
            <a:r>
              <a:rPr lang="fr-FR" sz="2400" b="1" dirty="0">
                <a:solidFill>
                  <a:srgbClr val="C00000"/>
                </a:solidFill>
              </a:rPr>
              <a:t>(</a:t>
            </a:r>
            <a:r>
              <a:rPr lang="fr-FR" sz="2400" b="1" dirty="0" err="1">
                <a:solidFill>
                  <a:srgbClr val="C00000"/>
                </a:solidFill>
              </a:rPr>
              <a:t>complex</a:t>
            </a:r>
            <a:r>
              <a:rPr lang="fr-FR" sz="2400" b="1" dirty="0">
                <a:solidFill>
                  <a:srgbClr val="C00000"/>
                </a:solidFill>
              </a:rPr>
              <a:t> or not, </a:t>
            </a:r>
            <a:r>
              <a:rPr lang="fr-FR" sz="2400" b="1" dirty="0" err="1">
                <a:solidFill>
                  <a:srgbClr val="C00000"/>
                </a:solidFill>
              </a:rPr>
              <a:t>sparsity</a:t>
            </a:r>
            <a:r>
              <a:rPr lang="fr-FR" sz="2400" b="1" dirty="0">
                <a:solidFill>
                  <a:srgbClr val="C00000"/>
                </a:solidFill>
              </a:rPr>
              <a:t>, </a:t>
            </a:r>
            <a:r>
              <a:rPr lang="fr-FR" sz="2400" b="1" dirty="0" err="1">
                <a:solidFill>
                  <a:srgbClr val="C00000"/>
                </a:solidFill>
              </a:rPr>
              <a:t>toeplitz_phase</a:t>
            </a:r>
            <a:r>
              <a:rPr lang="fr-FR" sz="2400" b="1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C00000"/>
                </a:solidFill>
              </a:rPr>
              <a:t>Diagonal_random</a:t>
            </a:r>
            <a:r>
              <a:rPr lang="fr-FR" sz="2400" b="1" dirty="0">
                <a:solidFill>
                  <a:srgbClr val="C00000"/>
                </a:solidFill>
              </a:rPr>
              <a:t>(</a:t>
            </a:r>
            <a:r>
              <a:rPr lang="fr-FR" sz="2400" b="1" dirty="0" err="1">
                <a:solidFill>
                  <a:srgbClr val="C00000"/>
                </a:solidFill>
              </a:rPr>
              <a:t>complex</a:t>
            </a:r>
            <a:r>
              <a:rPr lang="fr-FR" sz="2400" b="1" dirty="0">
                <a:solidFill>
                  <a:srgbClr val="C00000"/>
                </a:solidFill>
              </a:rPr>
              <a:t> or not)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B23A20-009B-441C-B117-B820B636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94" y="1103692"/>
            <a:ext cx="3307846" cy="27264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36616CD-A0D5-4F0C-85E4-61101764A285}"/>
              </a:ext>
            </a:extLst>
          </p:cNvPr>
          <p:cNvSpPr txBox="1"/>
          <p:nvPr/>
        </p:nvSpPr>
        <p:spPr>
          <a:xfrm>
            <a:off x="5117841" y="826164"/>
            <a:ext cx="2779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Complex</a:t>
            </a:r>
            <a:r>
              <a:rPr lang="fr-FR" sz="1600" b="1" dirty="0"/>
              <a:t> </a:t>
            </a:r>
            <a:r>
              <a:rPr lang="fr-FR" sz="1600" b="1" dirty="0" err="1"/>
              <a:t>random</a:t>
            </a:r>
            <a:r>
              <a:rPr lang="fr-FR" sz="1600" b="1" dirty="0"/>
              <a:t> (</a:t>
            </a:r>
            <a:r>
              <a:rPr lang="fr-FR" sz="1600" b="1" dirty="0" err="1"/>
              <a:t>sparsity</a:t>
            </a:r>
            <a:r>
              <a:rPr lang="fr-FR" sz="1600" b="1" dirty="0"/>
              <a:t> = 0)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EE06D1-B496-489F-A347-A8A022AD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11" y="4115156"/>
            <a:ext cx="3321212" cy="27465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981A56-04FD-494C-8D03-4188B201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970" y="1103692"/>
            <a:ext cx="3307846" cy="27398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63ECCE-C3B3-463A-B510-F05A46927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604" y="4115156"/>
            <a:ext cx="3321212" cy="27331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1D5FA5D-753F-4F41-B29F-1A95FC2C6169}"/>
              </a:ext>
            </a:extLst>
          </p:cNvPr>
          <p:cNvSpPr txBox="1"/>
          <p:nvPr/>
        </p:nvSpPr>
        <p:spPr>
          <a:xfrm>
            <a:off x="8891158" y="826164"/>
            <a:ext cx="2697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Toeplitz</a:t>
            </a:r>
            <a:r>
              <a:rPr lang="fr-FR" sz="1600" b="1" dirty="0"/>
              <a:t> </a:t>
            </a:r>
            <a:r>
              <a:rPr lang="fr-FR" sz="1600" b="1" dirty="0" err="1"/>
              <a:t>random</a:t>
            </a:r>
            <a:r>
              <a:rPr lang="fr-FR" sz="1600" b="1" dirty="0"/>
              <a:t> (</a:t>
            </a:r>
            <a:r>
              <a:rPr lang="fr-FR" sz="1600" b="1" dirty="0" err="1"/>
              <a:t>sparsity</a:t>
            </a:r>
            <a:r>
              <a:rPr lang="fr-FR" sz="1600" b="1" dirty="0"/>
              <a:t> = 0)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61D49E-ECDF-4F49-BAB8-EEBBC0AF005D}"/>
              </a:ext>
            </a:extLst>
          </p:cNvPr>
          <p:cNvSpPr txBox="1"/>
          <p:nvPr/>
        </p:nvSpPr>
        <p:spPr>
          <a:xfrm>
            <a:off x="5038493" y="3843524"/>
            <a:ext cx="2938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Complex</a:t>
            </a:r>
            <a:r>
              <a:rPr lang="fr-FR" sz="1600" b="1" dirty="0"/>
              <a:t> </a:t>
            </a:r>
            <a:r>
              <a:rPr lang="fr-FR" sz="1600" b="1" dirty="0" err="1"/>
              <a:t>random</a:t>
            </a:r>
            <a:r>
              <a:rPr lang="fr-FR" sz="1600" b="1" dirty="0"/>
              <a:t> (</a:t>
            </a:r>
            <a:r>
              <a:rPr lang="fr-FR" sz="1600" b="1" dirty="0" err="1"/>
              <a:t>sparsity</a:t>
            </a:r>
            <a:r>
              <a:rPr lang="fr-FR" sz="1600" b="1" dirty="0"/>
              <a:t> = 0.5)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A00037-CC3A-45E0-BFF4-5038CCF81C2E}"/>
              </a:ext>
            </a:extLst>
          </p:cNvPr>
          <p:cNvSpPr txBox="1"/>
          <p:nvPr/>
        </p:nvSpPr>
        <p:spPr>
          <a:xfrm>
            <a:off x="8333829" y="3843524"/>
            <a:ext cx="3812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Full </a:t>
            </a:r>
            <a:r>
              <a:rPr lang="fr-FR" sz="1600" b="1" dirty="0" err="1"/>
              <a:t>Toeplitz</a:t>
            </a:r>
            <a:r>
              <a:rPr lang="fr-FR" sz="1600" b="1" dirty="0"/>
              <a:t> </a:t>
            </a:r>
            <a:r>
              <a:rPr lang="fr-FR" sz="1600" b="1" dirty="0" err="1"/>
              <a:t>complex</a:t>
            </a:r>
            <a:r>
              <a:rPr lang="fr-FR" sz="1600" b="1" dirty="0"/>
              <a:t> </a:t>
            </a:r>
            <a:r>
              <a:rPr lang="fr-FR" sz="1600" b="1" dirty="0" err="1"/>
              <a:t>random</a:t>
            </a:r>
            <a:r>
              <a:rPr lang="fr-FR" sz="1600" b="1" dirty="0"/>
              <a:t> (</a:t>
            </a:r>
            <a:r>
              <a:rPr lang="fr-FR" sz="1600" b="1" dirty="0" err="1"/>
              <a:t>sparsity</a:t>
            </a:r>
            <a:r>
              <a:rPr lang="fr-FR" sz="1600" b="1" dirty="0"/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32860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A0358-6B04-41DD-9B9C-3E1C241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69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25B9BBA-4D63-462B-986D-56AE5A41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85008"/>
                  </p:ext>
                </p:extLst>
              </p:nvPr>
            </p:nvGraphicFramePr>
            <p:xfrm>
              <a:off x="22644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 [%]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99,99649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0,00143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99,99897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687222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237518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99,99792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0229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261023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50783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25B9BBA-4D63-462B-986D-56AE5A41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85008"/>
                  </p:ext>
                </p:extLst>
              </p:nvPr>
            </p:nvGraphicFramePr>
            <p:xfrm>
              <a:off x="22644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639" r="-1282" b="-13131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99,99649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0,00143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99,99897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687222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237518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99,99792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0229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261023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50783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20BBA5F-7488-43D8-9D18-1037F5D4F831}"/>
                  </a:ext>
                </a:extLst>
              </p:cNvPr>
              <p:cNvSpPr txBox="1"/>
              <p:nvPr/>
            </p:nvSpPr>
            <p:spPr>
              <a:xfrm>
                <a:off x="5807722" y="10340"/>
                <a:ext cx="26250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System </a:t>
                </a:r>
                <a:r>
                  <a:rPr lang="fr-FR" b="1" dirty="0" err="1"/>
                  <a:t>hyperparameters</a:t>
                </a:r>
                <a:r>
                  <a:rPr lang="fr-FR" b="1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20BBA5F-7488-43D8-9D18-1037F5D4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22" y="10340"/>
                <a:ext cx="2625078" cy="1200329"/>
              </a:xfrm>
              <a:prstGeom prst="rect">
                <a:avLst/>
              </a:prstGeom>
              <a:blipFill>
                <a:blip r:embed="rId3"/>
                <a:stretch>
                  <a:fillRect l="-2093" t="-3046" r="-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DFA42-7E37-481A-A489-57197CF0796E}"/>
                  </a:ext>
                </a:extLst>
              </p:cNvPr>
              <p:cNvSpPr/>
              <p:nvPr/>
            </p:nvSpPr>
            <p:spPr>
              <a:xfrm>
                <a:off x="8432800" y="7263"/>
                <a:ext cx="37592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/>
                  <a:t>Validation </a:t>
                </a:r>
                <a:r>
                  <a:rPr lang="fr-FR" b="1" dirty="0" err="1"/>
                  <a:t>hyperparameters</a:t>
                </a:r>
                <a:r>
                  <a:rPr lang="fr-FR" b="1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FR" b="0" dirty="0"/>
                  <a:t>: </a:t>
                </a:r>
                <a:r>
                  <a:rPr lang="fr-FR" b="0" dirty="0" err="1"/>
                  <a:t>Complex</a:t>
                </a:r>
                <a:r>
                  <a:rPr lang="fr-FR" b="0" dirty="0"/>
                  <a:t> </a:t>
                </a:r>
                <a:r>
                  <a:rPr lang="fr-FR" b="0" dirty="0" err="1"/>
                  <a:t>random</a:t>
                </a:r>
                <a:endParaRPr lang="fr-F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DFA42-7E37-481A-A489-57197CF07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7263"/>
                <a:ext cx="3759200" cy="923330"/>
              </a:xfrm>
              <a:prstGeom prst="rect">
                <a:avLst/>
              </a:prstGeom>
              <a:blipFill>
                <a:blip r:embed="rId4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71D8FA-D05E-4311-8202-0373CCC0EFC4}"/>
                  </a:ext>
                </a:extLst>
              </p:cNvPr>
              <p:cNvSpPr/>
              <p:nvPr/>
            </p:nvSpPr>
            <p:spPr>
              <a:xfrm>
                <a:off x="2015756" y="1135877"/>
                <a:ext cx="2118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C00000"/>
                    </a:solidFill>
                  </a:rPr>
                  <a:t>S</a:t>
                </a:r>
                <a:r>
                  <a:rPr lang="fr-FR" b="1" dirty="0" err="1">
                    <a:solidFill>
                      <a:srgbClr val="C00000"/>
                    </a:solidFill>
                  </a:rPr>
                  <a:t>parsity</a:t>
                </a:r>
                <a:r>
                  <a:rPr lang="fr-FR" b="1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71D8FA-D05E-4311-8202-0373CCC0E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56" y="1135877"/>
                <a:ext cx="2118209" cy="369332"/>
              </a:xfrm>
              <a:prstGeom prst="rect">
                <a:avLst/>
              </a:prstGeom>
              <a:blipFill>
                <a:blip r:embed="rId5"/>
                <a:stretch>
                  <a:fillRect l="-230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87E71076-6596-4FB5-B9F0-84C713D58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41869"/>
                  </p:ext>
                </p:extLst>
              </p:nvPr>
            </p:nvGraphicFramePr>
            <p:xfrm>
              <a:off x="626872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 [%]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99,99705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0,00127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86704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95996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0,00081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1141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04393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769832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87E71076-6596-4FB5-B9F0-84C713D58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41869"/>
                  </p:ext>
                </p:extLst>
              </p:nvPr>
            </p:nvGraphicFramePr>
            <p:xfrm>
              <a:off x="626872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639" r="-1603" b="-13131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99,99705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0,00127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86704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95996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0,00081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1141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04393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769832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99,99974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0,00012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37DBD-BFF9-47CC-8300-CBCAB41544ED}"/>
                  </a:ext>
                </a:extLst>
              </p:cNvPr>
              <p:cNvSpPr/>
              <p:nvPr/>
            </p:nvSpPr>
            <p:spPr>
              <a:xfrm>
                <a:off x="8063582" y="1135877"/>
                <a:ext cx="234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C00000"/>
                    </a:solidFill>
                  </a:rPr>
                  <a:t>S</a:t>
                </a:r>
                <a:r>
                  <a:rPr lang="fr-FR" b="1" dirty="0" err="1">
                    <a:solidFill>
                      <a:srgbClr val="C00000"/>
                    </a:solidFill>
                  </a:rPr>
                  <a:t>parsity</a:t>
                </a:r>
                <a:r>
                  <a:rPr lang="fr-FR" b="1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37DBD-BFF9-47CC-8300-CBCAB4154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82" y="1135877"/>
                <a:ext cx="2342629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2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A0358-6B04-41DD-9B9C-3E1C241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696"/>
          </a:xfrm>
        </p:spPr>
        <p:txBody>
          <a:bodyPr/>
          <a:lstStyle/>
          <a:p>
            <a:r>
              <a:rPr lang="fr-FR" dirty="0" err="1"/>
              <a:t>Adding</a:t>
            </a:r>
            <a:r>
              <a:rPr lang="fr-FR" dirty="0"/>
              <a:t> noise to the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measurements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6E5418-220B-4D36-8B7B-C6FA3F473C46}"/>
                  </a:ext>
                </a:extLst>
              </p:cNvPr>
              <p:cNvSpPr txBox="1"/>
              <p:nvPr/>
            </p:nvSpPr>
            <p:spPr>
              <a:xfrm>
                <a:off x="275535" y="1103338"/>
                <a:ext cx="6216706" cy="498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1) </a:t>
                </a:r>
                <a:r>
                  <a:rPr lang="fr-FR" b="1" dirty="0" err="1"/>
                  <a:t>Add</a:t>
                </a:r>
                <a:r>
                  <a:rPr lang="fr-FR" b="1" dirty="0"/>
                  <a:t> noise to </a:t>
                </a:r>
                <a:r>
                  <a:rPr lang="fr-FR" b="1" dirty="0" err="1"/>
                  <a:t>normalized</a:t>
                </a:r>
                <a:r>
                  <a:rPr lang="fr-FR" b="1" dirty="0"/>
                  <a:t> </a:t>
                </a:r>
                <a:r>
                  <a:rPr lang="fr-FR" b="1" dirty="0" err="1"/>
                  <a:t>sensor</a:t>
                </a:r>
                <a:r>
                  <a:rPr lang="fr-FR" b="1" dirty="0"/>
                  <a:t> </a:t>
                </a:r>
                <a:r>
                  <a:rPr lang="fr-FR" b="1" dirty="0" err="1"/>
                  <a:t>measurements</a:t>
                </a:r>
                <a:r>
                  <a:rPr lang="fr-FR" b="1" dirty="0"/>
                  <a:t>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/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← 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/>
                                        <m:t>ℝ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:endParaRPr lang="fr-FR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measurements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degrees</a:t>
                </a:r>
                <a:r>
                  <a:rPr lang="fr-FR" dirty="0"/>
                  <a:t> of </a:t>
                </a:r>
                <a:r>
                  <a:rPr lang="fr-FR" dirty="0" err="1"/>
                  <a:t>freedom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sensors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: Normal distribution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mean</a:t>
                </a:r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/>
                  <a:t> standard </a:t>
                </a:r>
                <a:r>
                  <a:rPr lang="fr-FR" dirty="0" err="1"/>
                  <a:t>deviation</a:t>
                </a:r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6E5418-220B-4D36-8B7B-C6FA3F47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5" y="1103338"/>
                <a:ext cx="6216706" cy="4983352"/>
              </a:xfrm>
              <a:prstGeom prst="rect">
                <a:avLst/>
              </a:prstGeom>
              <a:blipFill>
                <a:blip r:embed="rId2"/>
                <a:stretch>
                  <a:fillRect l="-784" t="-734" b="-11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B8D245B-E285-4887-A85E-2293AD298D2C}"/>
                  </a:ext>
                </a:extLst>
              </p:cNvPr>
              <p:cNvSpPr txBox="1"/>
              <p:nvPr/>
            </p:nvSpPr>
            <p:spPr>
              <a:xfrm>
                <a:off x="6845409" y="1103338"/>
                <a:ext cx="5071055" cy="129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2) </a:t>
                </a:r>
                <a:r>
                  <a:rPr lang="fr-FR" b="1" dirty="0" err="1"/>
                  <a:t>Retrieve</a:t>
                </a:r>
                <a:r>
                  <a:rPr lang="fr-FR" b="1" dirty="0"/>
                  <a:t> the system </a:t>
                </a:r>
                <a:r>
                  <a:rPr lang="fr-FR" b="1" dirty="0" err="1"/>
                  <a:t>transfer</a:t>
                </a:r>
                <a:r>
                  <a:rPr lang="fr-FR" b="1" dirty="0"/>
                  <a:t> matrix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FR" b="1" dirty="0"/>
                  <a:t> </a:t>
                </a:r>
                <a:r>
                  <a:rPr lang="fr-FR" b="1" dirty="0" err="1"/>
                  <a:t>from</a:t>
                </a:r>
                <a:r>
                  <a:rPr lang="fr-FR" b="1" dirty="0"/>
                  <a:t> </a:t>
                </a:r>
                <a:r>
                  <a:rPr lang="fr-FR" b="1" dirty="0" err="1"/>
                  <a:t>noisy</a:t>
                </a:r>
                <a:r>
                  <a:rPr lang="fr-FR" b="1" dirty="0"/>
                  <a:t> </a:t>
                </a:r>
                <a:r>
                  <a:rPr lang="fr-FR" b="1" dirty="0" err="1"/>
                  <a:t>measurements</a:t>
                </a:r>
                <a:r>
                  <a:rPr lang="fr-FR" b="1" dirty="0"/>
                  <a:t> by </a:t>
                </a:r>
                <a:r>
                  <a:rPr lang="fr-FR" b="1" dirty="0" err="1"/>
                  <a:t>minimizing</a:t>
                </a:r>
                <a:r>
                  <a:rPr lang="fr-FR" b="1" dirty="0"/>
                  <a:t> </a:t>
                </a:r>
                <a:r>
                  <a:rPr lang="fr-FR" b="1" dirty="0" err="1"/>
                  <a:t>using</a:t>
                </a:r>
                <a:r>
                  <a:rPr lang="fr-FR" b="1" dirty="0"/>
                  <a:t> PIM-TMR: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p>
                                <m:sSup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B8D245B-E285-4887-A85E-2293AD29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409" y="1103338"/>
                <a:ext cx="5071055" cy="1299908"/>
              </a:xfrm>
              <a:prstGeom prst="rect">
                <a:avLst/>
              </a:prstGeom>
              <a:blipFill>
                <a:blip r:embed="rId3"/>
                <a:stretch>
                  <a:fillRect l="-1082" t="-2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7035214-F47B-4EC1-95C0-6BAFBE2F099D}"/>
                  </a:ext>
                </a:extLst>
              </p:cNvPr>
              <p:cNvSpPr txBox="1"/>
              <p:nvPr/>
            </p:nvSpPr>
            <p:spPr>
              <a:xfrm>
                <a:off x="6845410" y="2916662"/>
                <a:ext cx="5071055" cy="361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3) </a:t>
                </a:r>
                <a:r>
                  <a:rPr lang="fr-FR" b="1" dirty="0" err="1"/>
                  <a:t>Evaluate</a:t>
                </a:r>
                <a:r>
                  <a:rPr lang="fr-FR" b="1" dirty="0"/>
                  <a:t> Pearson coefficients </a:t>
                </a:r>
                <a:r>
                  <a:rPr lang="fr-FR" b="1" dirty="0" err="1"/>
                  <a:t>statistics</a:t>
                </a:r>
                <a:r>
                  <a:rPr lang="fr-FR" b="1" dirty="0"/>
                  <a:t> </a:t>
                </a:r>
                <a:r>
                  <a:rPr lang="fr-FR" b="1" dirty="0" err="1"/>
                  <a:t>between</a:t>
                </a:r>
                <a:r>
                  <a:rPr lang="fr-FR" b="1" dirty="0"/>
                  <a:t> </a:t>
                </a:r>
                <a:r>
                  <a:rPr lang="fr-FR" b="1" dirty="0" err="1"/>
                  <a:t>each</a:t>
                </a:r>
                <a:r>
                  <a:rPr lang="fr-FR" b="1" dirty="0"/>
                  <a:t> </a:t>
                </a:r>
                <a:r>
                  <a:rPr lang="fr-FR" b="1" dirty="0" err="1"/>
                  <a:t>rows</a:t>
                </a:r>
                <a:r>
                  <a:rPr lang="fr-FR" b="1" dirty="0"/>
                  <a:t> of </a:t>
                </a:r>
                <a:r>
                  <a:rPr lang="fr-FR" b="1" dirty="0" err="1"/>
                  <a:t>synthetic</a:t>
                </a:r>
                <a:r>
                  <a:rPr lang="fr-FR" b="1" dirty="0"/>
                  <a:t> </a:t>
                </a:r>
                <a:r>
                  <a:rPr lang="fr-FR" b="1" dirty="0" err="1"/>
                  <a:t>measurement</a:t>
                </a:r>
                <a:r>
                  <a:rPr lang="fr-FR" b="1" dirty="0"/>
                  <a:t> matrices:</a:t>
                </a:r>
              </a:p>
              <a:p>
                <a:endParaRPr lang="fr-F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Pearson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𝑣𝑎𝑙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  <m:t>𝑣𝑎𝑙</m:t>
                                      </m:r>
                                    </m:sub>
                                  </m:s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>
                                      <a:latin typeface="Cambria Math" panose="02040503050406030204" pitchFamily="18" charset="0"/>
                                    </a:rPr>
                                    <m:t>ℂ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validation tests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degrees</a:t>
                </a:r>
                <a:r>
                  <a:rPr lang="fr-FR" dirty="0"/>
                  <a:t> of </a:t>
                </a:r>
                <a:r>
                  <a:rPr lang="fr-FR" dirty="0" err="1"/>
                  <a:t>freedom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sensors</a:t>
                </a:r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7035214-F47B-4EC1-95C0-6BAFBE2F0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410" y="2916662"/>
                <a:ext cx="5071055" cy="3610860"/>
              </a:xfrm>
              <a:prstGeom prst="rect">
                <a:avLst/>
              </a:prstGeom>
              <a:blipFill>
                <a:blip r:embed="rId4"/>
                <a:stretch>
                  <a:fillRect l="-1082" t="-843" b="-1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46A0358-6B04-41DD-9B9C-3E1C241730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818696"/>
              </a:xfrm>
            </p:spPr>
            <p:txBody>
              <a:bodyPr/>
              <a:lstStyle/>
              <a:p>
                <a:r>
                  <a:rPr lang="fr-FR" dirty="0"/>
                  <a:t>Results </a:t>
                </a:r>
                <a:r>
                  <a:rPr lang="fr-FR" dirty="0" err="1"/>
                  <a:t>with</a:t>
                </a:r>
                <a:r>
                  <a:rPr lang="fr-FR" dirty="0"/>
                  <a:t> noise (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46A0358-6B04-41DD-9B9C-3E1C24173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818696"/>
              </a:xfrm>
              <a:blipFill>
                <a:blip r:embed="rId2"/>
                <a:stretch>
                  <a:fillRect l="-2000" t="-15672" b="-28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25B9BBA-4D63-462B-986D-56AE5A41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78014"/>
                  </p:ext>
                </p:extLst>
              </p:nvPr>
            </p:nvGraphicFramePr>
            <p:xfrm>
              <a:off x="22644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 [%]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82,31506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5,44311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91,87208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2,12708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96,31937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1,37143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46396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95,42496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1,51860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377763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99,53497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0,30716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99,25404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0,41958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81,42050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5,64541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91,52210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2,15695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95,11162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1,63732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678796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96,00484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1,47417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82421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91,89604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1,98125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50783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95,55366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1,51494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25B9BBA-4D63-462B-986D-56AE5A41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78014"/>
                  </p:ext>
                </p:extLst>
              </p:nvPr>
            </p:nvGraphicFramePr>
            <p:xfrm>
              <a:off x="22644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639" r="-1282" b="-13131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82,31506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5,44311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91,87208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2,12708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96,31937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1,37143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46396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95,42496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1,51860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377763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99,53497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0,30716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99,25404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0,41958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81,42050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5,64541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91,52210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2,15695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95,11162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1,63732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678796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96,00484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1,47417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82421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91,89604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1,98125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50783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95,55366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1,51494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20BBA5F-7488-43D8-9D18-1037F5D4F831}"/>
                  </a:ext>
                </a:extLst>
              </p:cNvPr>
              <p:cNvSpPr txBox="1"/>
              <p:nvPr/>
            </p:nvSpPr>
            <p:spPr>
              <a:xfrm>
                <a:off x="6541345" y="0"/>
                <a:ext cx="27266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System </a:t>
                </a:r>
                <a:r>
                  <a:rPr lang="fr-FR" b="1" dirty="0" err="1"/>
                  <a:t>hyperparameters</a:t>
                </a:r>
                <a:r>
                  <a:rPr lang="fr-FR" b="1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20BBA5F-7488-43D8-9D18-1037F5D4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345" y="0"/>
                <a:ext cx="2726678" cy="1200329"/>
              </a:xfrm>
              <a:prstGeom prst="rect">
                <a:avLst/>
              </a:prstGeom>
              <a:blipFill>
                <a:blip r:embed="rId4"/>
                <a:stretch>
                  <a:fillRect l="-1790" t="-2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DFA42-7E37-481A-A489-57197CF0796E}"/>
                  </a:ext>
                </a:extLst>
              </p:cNvPr>
              <p:cNvSpPr/>
              <p:nvPr/>
            </p:nvSpPr>
            <p:spPr>
              <a:xfrm>
                <a:off x="8737600" y="7263"/>
                <a:ext cx="39046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/>
                  <a:t>Validation </a:t>
                </a:r>
                <a:r>
                  <a:rPr lang="fr-FR" b="1" dirty="0" err="1"/>
                  <a:t>hyperparameters</a:t>
                </a:r>
                <a:r>
                  <a:rPr lang="fr-FR" b="1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FR" b="0" dirty="0"/>
                  <a:t>: </a:t>
                </a:r>
                <a:r>
                  <a:rPr lang="fr-FR" b="0" dirty="0" err="1"/>
                  <a:t>Complex</a:t>
                </a:r>
                <a:r>
                  <a:rPr lang="fr-FR" b="0" dirty="0"/>
                  <a:t> </a:t>
                </a:r>
                <a:r>
                  <a:rPr lang="fr-FR" b="0" dirty="0" err="1"/>
                  <a:t>random</a:t>
                </a:r>
                <a:endParaRPr lang="fr-F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DFA42-7E37-481A-A489-57197CF07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7263"/>
                <a:ext cx="3904694" cy="923330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71D8FA-D05E-4311-8202-0373CCC0EFC4}"/>
                  </a:ext>
                </a:extLst>
              </p:cNvPr>
              <p:cNvSpPr/>
              <p:nvPr/>
            </p:nvSpPr>
            <p:spPr>
              <a:xfrm>
                <a:off x="2015759" y="1135877"/>
                <a:ext cx="2118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rgbClr val="C00000"/>
                    </a:solidFill>
                  </a:rPr>
                  <a:t>Sparsity</a:t>
                </a:r>
                <a:r>
                  <a:rPr lang="fr-FR" b="1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71D8FA-D05E-4311-8202-0373CCC0E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59" y="1135877"/>
                <a:ext cx="2118209" cy="369332"/>
              </a:xfrm>
              <a:prstGeom prst="rect">
                <a:avLst/>
              </a:prstGeom>
              <a:blipFill>
                <a:blip r:embed="rId6"/>
                <a:stretch>
                  <a:fillRect l="-230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87E71076-6596-4FB5-B9F0-84C713D58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878994"/>
                  </p:ext>
                </p:extLst>
              </p:nvPr>
            </p:nvGraphicFramePr>
            <p:xfrm>
              <a:off x="626872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 [%]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83,35598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5,53342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92,08828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2,04858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97,30383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1,16532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3052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96,89635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1,22800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760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99,75550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0,28291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99,74158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0,22156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83,13876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5,42849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91,68044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2,08767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96,72541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1,32041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1141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97,23001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1,17062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04393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91,89434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1,98159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5092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96,85306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1,25997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87E71076-6596-4FB5-B9F0-84C713D58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878994"/>
                  </p:ext>
                </p:extLst>
              </p:nvPr>
            </p:nvGraphicFramePr>
            <p:xfrm>
              <a:off x="6268722" y="1562457"/>
              <a:ext cx="5696838" cy="5191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898842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1639" r="-1603" b="-13131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6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6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83,35598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5,53342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92,08828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2,04858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97,30383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1,16532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3052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96,89635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1,22800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760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Diag </a:t>
                          </a:r>
                          <a:r>
                            <a:rPr lang="fr-FR" sz="1600" b="1" dirty="0" err="1"/>
                            <a:t>random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99,75550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0,28291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99,74158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0,22156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83,13876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5,42849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91,68044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2,08767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96,72541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1,32041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1141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97,23001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1,17062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04393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Full </a:t>
                          </a:r>
                          <a:r>
                            <a:rPr lang="fr-FR" sz="1600" b="1" dirty="0" err="1"/>
                            <a:t>random</a:t>
                          </a:r>
                          <a:r>
                            <a:rPr lang="fr-FR" sz="1600" b="1" dirty="0"/>
                            <a:t> </a:t>
                          </a:r>
                          <a:r>
                            <a:rPr lang="fr-FR" sz="1600" b="1" dirty="0" err="1"/>
                            <a:t>toeplitz</a:t>
                          </a:r>
                          <a:endParaRPr lang="fr-FR" sz="16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91,89434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1,98159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5092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96,85306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1,25997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37DBD-BFF9-47CC-8300-CBCAB41544ED}"/>
                  </a:ext>
                </a:extLst>
              </p:cNvPr>
              <p:cNvSpPr/>
              <p:nvPr/>
            </p:nvSpPr>
            <p:spPr>
              <a:xfrm>
                <a:off x="8063587" y="1135877"/>
                <a:ext cx="2342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rgbClr val="C00000"/>
                    </a:solidFill>
                  </a:rPr>
                  <a:t>Sparsity</a:t>
                </a:r>
                <a:r>
                  <a:rPr lang="fr-FR" b="1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37DBD-BFF9-47CC-8300-CBCAB4154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87" y="1135877"/>
                <a:ext cx="2342628" cy="369332"/>
              </a:xfrm>
              <a:prstGeom prst="rect">
                <a:avLst/>
              </a:prstGeom>
              <a:blipFill>
                <a:blip r:embed="rId8"/>
                <a:stretch>
                  <a:fillRect l="-208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9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46A0358-6B04-41DD-9B9C-3E1C241730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818696"/>
              </a:xfrm>
            </p:spPr>
            <p:txBody>
              <a:bodyPr/>
              <a:lstStyle/>
              <a:p>
                <a:r>
                  <a:rPr lang="fr-FR" dirty="0"/>
                  <a:t>Results </a:t>
                </a:r>
                <a:r>
                  <a:rPr lang="fr-FR" dirty="0" err="1"/>
                  <a:t>with</a:t>
                </a:r>
                <a:r>
                  <a:rPr lang="fr-FR" dirty="0"/>
                  <a:t> noise (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46A0358-6B04-41DD-9B9C-3E1C24173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818696"/>
              </a:xfrm>
              <a:blipFill>
                <a:blip r:embed="rId2"/>
                <a:stretch>
                  <a:fillRect l="-2000" t="-15672" b="-28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25B9BBA-4D63-462B-986D-56AE5A41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811319"/>
                  </p:ext>
                </p:extLst>
              </p:nvPr>
            </p:nvGraphicFramePr>
            <p:xfrm>
              <a:off x="226442" y="1562457"/>
              <a:ext cx="5800026" cy="5212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25200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200" b="1" i="0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fr-FR" sz="1200" b="1" i="0" smtClean="0">
                                    <a:latin typeface="Cambria Math" panose="02040503050406030204" pitchFamily="18" charset="0"/>
                                  </a:rPr>
                                  <m:t> [%]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2520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85,82103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4,27604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94,33290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1,48698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93,64501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1,91524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2564289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94,56029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1,49570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0731813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87,16897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5,87542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3921901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94,88350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1,88161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4593367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Diag </a:t>
                          </a:r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84,38203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13,39941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94,44914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4,58982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2520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85,32503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4,47376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94,37424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1,43777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93,24500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2,11597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643625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94,25724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1,54908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93185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94,02103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2,22309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0428631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29,06591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26,87297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0366310"/>
                      </a:ext>
                    </a:extLst>
                  </a:tr>
                  <a:tr h="25200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Full </a:t>
                          </a:r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93,31872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1,67630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094652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94,64285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1,42927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389294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15,72281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13,26665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25B9BBA-4D63-462B-986D-56AE5A41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811319"/>
                  </p:ext>
                </p:extLst>
              </p:nvPr>
            </p:nvGraphicFramePr>
            <p:xfrm>
              <a:off x="226442" y="1562457"/>
              <a:ext cx="5800026" cy="5212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9666" t="-2222" r="-1216" b="-18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27432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85,82103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4,27604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94,33290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1,48698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93,64501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1,91524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256428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94,56029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1,49570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073181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87,16897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5,87542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3921901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94,88350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1,88161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459336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Diag </a:t>
                          </a:r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84,38203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13,39941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461663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94,44914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4,58982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58757"/>
                      </a:ext>
                    </a:extLst>
                  </a:tr>
                  <a:tr h="27432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85,32503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4,47376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94,37424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1,43777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93,24500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2,11597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64362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94,25724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1,54908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9318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94,02103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2,22309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0428631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29,06591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26,87297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0366310"/>
                      </a:ext>
                    </a:extLst>
                  </a:tr>
                  <a:tr h="27432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Full </a:t>
                          </a:r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93,31872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1,67630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09465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94,64285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1,42927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38929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15,72281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13,26665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20BBA5F-7488-43D8-9D18-1037F5D4F831}"/>
                  </a:ext>
                </a:extLst>
              </p:cNvPr>
              <p:cNvSpPr txBox="1"/>
              <p:nvPr/>
            </p:nvSpPr>
            <p:spPr>
              <a:xfrm>
                <a:off x="6541345" y="0"/>
                <a:ext cx="27266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System </a:t>
                </a:r>
                <a:r>
                  <a:rPr lang="fr-FR" b="1" dirty="0" err="1"/>
                  <a:t>hyperparameters</a:t>
                </a:r>
                <a:r>
                  <a:rPr lang="fr-FR" b="1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20BBA5F-7488-43D8-9D18-1037F5D4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345" y="0"/>
                <a:ext cx="2726678" cy="1200329"/>
              </a:xfrm>
              <a:prstGeom prst="rect">
                <a:avLst/>
              </a:prstGeom>
              <a:blipFill>
                <a:blip r:embed="rId4"/>
                <a:stretch>
                  <a:fillRect l="-1790" t="-2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DFA42-7E37-481A-A489-57197CF0796E}"/>
                  </a:ext>
                </a:extLst>
              </p:cNvPr>
              <p:cNvSpPr/>
              <p:nvPr/>
            </p:nvSpPr>
            <p:spPr>
              <a:xfrm>
                <a:off x="8737600" y="7263"/>
                <a:ext cx="39046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/>
                  <a:t>Validation </a:t>
                </a:r>
                <a:r>
                  <a:rPr lang="fr-FR" b="1" dirty="0" err="1"/>
                  <a:t>hyperparameters</a:t>
                </a:r>
                <a:r>
                  <a:rPr lang="fr-FR" b="1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FR" b="0" dirty="0"/>
                  <a:t>: </a:t>
                </a:r>
                <a:r>
                  <a:rPr lang="fr-FR" b="0" dirty="0" err="1"/>
                  <a:t>Complex</a:t>
                </a:r>
                <a:r>
                  <a:rPr lang="fr-FR" b="0" dirty="0"/>
                  <a:t> </a:t>
                </a:r>
                <a:r>
                  <a:rPr lang="fr-FR" b="0" dirty="0" err="1"/>
                  <a:t>random</a:t>
                </a:r>
                <a:endParaRPr lang="fr-F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DFA42-7E37-481A-A489-57197CF07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7263"/>
                <a:ext cx="3904694" cy="923330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71D8FA-D05E-4311-8202-0373CCC0EFC4}"/>
                  </a:ext>
                </a:extLst>
              </p:cNvPr>
              <p:cNvSpPr/>
              <p:nvPr/>
            </p:nvSpPr>
            <p:spPr>
              <a:xfrm>
                <a:off x="2015759" y="1135877"/>
                <a:ext cx="2118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rgbClr val="C00000"/>
                    </a:solidFill>
                  </a:rPr>
                  <a:t>Sparsity</a:t>
                </a:r>
                <a:r>
                  <a:rPr lang="fr-FR" b="1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71D8FA-D05E-4311-8202-0373CCC0E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59" y="1135877"/>
                <a:ext cx="2118209" cy="369332"/>
              </a:xfrm>
              <a:prstGeom prst="rect">
                <a:avLst/>
              </a:prstGeom>
              <a:blipFill>
                <a:blip r:embed="rId6"/>
                <a:stretch>
                  <a:fillRect l="-230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87E71076-6596-4FB5-B9F0-84C713D58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938406"/>
                  </p:ext>
                </p:extLst>
              </p:nvPr>
            </p:nvGraphicFramePr>
            <p:xfrm>
              <a:off x="6268722" y="1562457"/>
              <a:ext cx="5800026" cy="5212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25200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200" b="1" i="0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fr-FR" sz="1200" b="1" i="0" smtClean="0">
                                    <a:latin typeface="Cambria Math" panose="02040503050406030204" pitchFamily="18" charset="0"/>
                                  </a:rPr>
                                  <m:t> [%]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2520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87,52097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4,12806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93,32831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1,72449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93,46468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2,26313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633061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94,96606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1,41266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4151811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42,92069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30,40649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312078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50,32495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29,30658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0917020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Diag </a:t>
                          </a:r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96,71722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5,21080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013737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95,56515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7,37931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6270433"/>
                      </a:ext>
                    </a:extLst>
                  </a:tr>
                  <a:tr h="2520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86,96411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4,30084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94,48977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1,39627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93,72736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2,16414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780926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95,44176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1,30561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0546025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39,35333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28,35438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114174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0,76667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6,57408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043937"/>
                      </a:ext>
                    </a:extLst>
                  </a:tr>
                  <a:tr h="25200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Full </a:t>
                          </a:r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94,00877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1,47650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1234983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95,41420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1,29226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4088223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16,86728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16,10311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87E71076-6596-4FB5-B9F0-84C713D58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938406"/>
                  </p:ext>
                </p:extLst>
              </p:nvPr>
            </p:nvGraphicFramePr>
            <p:xfrm>
              <a:off x="6268722" y="1562457"/>
              <a:ext cx="5800026" cy="5212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30908">
                      <a:extLst>
                        <a:ext uri="{9D8B030D-6E8A-4147-A177-3AD203B41FA5}">
                          <a16:colId xmlns:a16="http://schemas.microsoft.com/office/drawing/2014/main" val="4075395601"/>
                        </a:ext>
                      </a:extLst>
                    </a:gridCol>
                    <a:gridCol w="962342">
                      <a:extLst>
                        <a:ext uri="{9D8B030D-6E8A-4147-A177-3AD203B41FA5}">
                          <a16:colId xmlns:a16="http://schemas.microsoft.com/office/drawing/2014/main" val="3181330104"/>
                        </a:ext>
                      </a:extLst>
                    </a:gridCol>
                    <a:gridCol w="902716">
                      <a:extLst>
                        <a:ext uri="{9D8B030D-6E8A-4147-A177-3AD203B41FA5}">
                          <a16:colId xmlns:a16="http://schemas.microsoft.com/office/drawing/2014/main" val="145909528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81423002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791216594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Transfer matrix type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Complex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Sparsity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89666" t="-2222" r="-1216" b="-18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410463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Avg</a:t>
                          </a:r>
                          <a:endParaRPr lang="fr-FR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766729"/>
                      </a:ext>
                    </a:extLst>
                  </a:tr>
                  <a:tr h="27432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87,52097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4,12806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656157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93,32831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1,72449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550224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93,46468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2,26313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633061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94,96606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1,41266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4151811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42,92069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30,40649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312078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50,32495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29,30658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0917020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Diag </a:t>
                          </a:r>
                          <a:r>
                            <a:rPr lang="fr-FR" sz="1200" b="1" dirty="0" err="1"/>
                            <a:t>random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96,71722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5,21080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013737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95,56515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7,37931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6270433"/>
                      </a:ext>
                    </a:extLst>
                  </a:tr>
                  <a:tr h="27432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86,96411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4,30084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453181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94,48977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1,39627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55210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93,72736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2,16414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78092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95,44176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1,30561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054602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No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39,35333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28,35438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11417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0,76667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6,57408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043937"/>
                      </a:ext>
                    </a:extLst>
                  </a:tr>
                  <a:tr h="27432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Full </a:t>
                          </a:r>
                          <a:r>
                            <a:rPr lang="fr-FR" sz="1200" b="1" dirty="0" err="1"/>
                            <a:t>random</a:t>
                          </a:r>
                          <a:r>
                            <a:rPr lang="fr-FR" sz="1200" b="1" dirty="0"/>
                            <a:t> </a:t>
                          </a:r>
                          <a:r>
                            <a:rPr lang="fr-FR" sz="1200" b="1" dirty="0" err="1"/>
                            <a:t>toeplitz</a:t>
                          </a:r>
                          <a:endParaRPr lang="fr-FR" sz="1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94,00877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1,47650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123498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95,41420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1,29226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408822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16,86728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16,10311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2987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37DBD-BFF9-47CC-8300-CBCAB41544ED}"/>
                  </a:ext>
                </a:extLst>
              </p:cNvPr>
              <p:cNvSpPr/>
              <p:nvPr/>
            </p:nvSpPr>
            <p:spPr>
              <a:xfrm>
                <a:off x="8063587" y="1135877"/>
                <a:ext cx="2342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rgbClr val="C00000"/>
                    </a:solidFill>
                  </a:rPr>
                  <a:t>Sparsity</a:t>
                </a:r>
                <a:r>
                  <a:rPr lang="fr-FR" b="1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37DBD-BFF9-47CC-8300-CBCAB4154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87" y="1135877"/>
                <a:ext cx="2342628" cy="369332"/>
              </a:xfrm>
              <a:prstGeom prst="rect">
                <a:avLst/>
              </a:prstGeom>
              <a:blipFill>
                <a:blip r:embed="rId8"/>
                <a:stretch>
                  <a:fillRect l="-208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9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A0358-6B04-41DD-9B9C-3E1C241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696"/>
          </a:xfrm>
        </p:spPr>
        <p:txBody>
          <a:bodyPr/>
          <a:lstStyle/>
          <a:p>
            <a:r>
              <a:rPr lang="fr-FR" dirty="0"/>
              <a:t>Conclusion and notes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6E5418-220B-4D36-8B7B-C6FA3F473C46}"/>
              </a:ext>
            </a:extLst>
          </p:cNvPr>
          <p:cNvSpPr txBox="1"/>
          <p:nvPr/>
        </p:nvSpPr>
        <p:spPr>
          <a:xfrm>
            <a:off x="254607" y="1305341"/>
            <a:ext cx="116827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PIM-TMR </a:t>
            </a:r>
            <a:r>
              <a:rPr lang="fr-FR" b="1" dirty="0" err="1"/>
              <a:t>does</a:t>
            </a:r>
            <a:r>
              <a:rPr lang="fr-FR" b="1" dirty="0"/>
              <a:t> not care of system matrix type in the </a:t>
            </a:r>
            <a:r>
              <a:rPr lang="fr-FR" b="1" dirty="0" err="1"/>
              <a:t>noiseless</a:t>
            </a:r>
            <a:r>
              <a:rPr lang="fr-FR" b="1" dirty="0"/>
              <a:t> case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Sparsity</a:t>
            </a:r>
            <a:r>
              <a:rPr lang="fr-FR" b="1" dirty="0"/>
              <a:t> of the validation input matrix </a:t>
            </a:r>
            <a:r>
              <a:rPr lang="fr-FR" b="1" dirty="0" err="1"/>
              <a:t>does</a:t>
            </a:r>
            <a:r>
              <a:rPr lang="fr-FR" b="1" dirty="0"/>
              <a:t> not </a:t>
            </a:r>
            <a:r>
              <a:rPr lang="fr-FR" b="1" dirty="0" err="1"/>
              <a:t>significantly</a:t>
            </a:r>
            <a:r>
              <a:rPr lang="fr-FR" b="1" dirty="0"/>
              <a:t> change </a:t>
            </a:r>
            <a:r>
              <a:rPr lang="fr-FR" b="1" dirty="0" err="1"/>
              <a:t>results</a:t>
            </a:r>
            <a:r>
              <a:rPr lang="fr-FR" b="1" dirty="0"/>
              <a:t>, </a:t>
            </a:r>
            <a:r>
              <a:rPr lang="fr-FR" b="1" dirty="0" err="1"/>
              <a:t>even</a:t>
            </a:r>
            <a:r>
              <a:rPr lang="fr-FR" b="1" dirty="0"/>
              <a:t> in the </a:t>
            </a:r>
            <a:r>
              <a:rPr lang="fr-FR" b="1" dirty="0" err="1"/>
              <a:t>noisy</a:t>
            </a:r>
            <a:r>
              <a:rPr lang="fr-FR" b="1" dirty="0"/>
              <a:t>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Complex</a:t>
            </a:r>
            <a:r>
              <a:rPr lang="fr-FR" b="1" dirty="0"/>
              <a:t> system </a:t>
            </a:r>
            <a:r>
              <a:rPr lang="fr-FR" b="1" dirty="0" err="1"/>
              <a:t>transfer</a:t>
            </a:r>
            <a:r>
              <a:rPr lang="fr-FR" b="1" dirty="0"/>
              <a:t> matrices </a:t>
            </a:r>
            <a:r>
              <a:rPr lang="fr-FR" b="1" dirty="0" err="1"/>
              <a:t>seem</a:t>
            </a:r>
            <a:r>
              <a:rPr lang="fr-FR" b="1" dirty="0"/>
              <a:t> more </a:t>
            </a:r>
            <a:r>
              <a:rPr lang="fr-FR" b="1" dirty="0" err="1"/>
              <a:t>robust</a:t>
            </a:r>
            <a:r>
              <a:rPr lang="fr-FR" b="1" dirty="0"/>
              <a:t> to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Extreme</a:t>
            </a:r>
            <a:r>
              <a:rPr lang="fr-FR" b="1" dirty="0"/>
              <a:t> </a:t>
            </a:r>
            <a:r>
              <a:rPr lang="fr-FR" b="1" dirty="0" err="1"/>
              <a:t>sparsity</a:t>
            </a:r>
            <a:r>
              <a:rPr lang="fr-FR" b="1" dirty="0"/>
              <a:t> (90%) of the system </a:t>
            </a:r>
            <a:r>
              <a:rPr lang="fr-FR" b="1" dirty="0" err="1"/>
              <a:t>transfer</a:t>
            </a:r>
            <a:r>
              <a:rPr lang="fr-FR" b="1" dirty="0"/>
              <a:t> matrices tends to </a:t>
            </a:r>
            <a:r>
              <a:rPr lang="fr-FR" b="1" dirty="0" err="1"/>
              <a:t>reduce</a:t>
            </a:r>
            <a:r>
              <a:rPr lang="fr-FR" b="1" dirty="0"/>
              <a:t> the </a:t>
            </a:r>
            <a:r>
              <a:rPr lang="fr-FR" b="1" dirty="0" err="1"/>
              <a:t>metric</a:t>
            </a:r>
            <a:r>
              <a:rPr lang="fr-FR" b="1" dirty="0"/>
              <a:t> </a:t>
            </a:r>
            <a:r>
              <a:rPr lang="fr-FR" b="1" dirty="0" err="1"/>
              <a:t>result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accent1"/>
                </a:solidFill>
              </a:rPr>
              <a:t>Statistics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should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be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obtained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from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several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draws</a:t>
            </a:r>
            <a:r>
              <a:rPr lang="fr-FR" b="1" dirty="0">
                <a:solidFill>
                  <a:schemeClr val="accent1"/>
                </a:solidFill>
              </a:rPr>
              <a:t> of </a:t>
            </a:r>
            <a:r>
              <a:rPr lang="fr-FR" b="1" dirty="0" err="1">
                <a:solidFill>
                  <a:schemeClr val="accent1"/>
                </a:solidFill>
              </a:rPr>
              <a:t>transfer</a:t>
            </a:r>
            <a:r>
              <a:rPr lang="fr-FR" b="1" dirty="0">
                <a:solidFill>
                  <a:schemeClr val="accent1"/>
                </a:solidFill>
              </a:rPr>
              <a:t> matrices </a:t>
            </a:r>
            <a:r>
              <a:rPr lang="fr-FR" b="1" dirty="0" err="1">
                <a:solidFill>
                  <a:schemeClr val="accent1"/>
                </a:solidFill>
              </a:rPr>
              <a:t>within</a:t>
            </a:r>
            <a:r>
              <a:rPr lang="fr-FR" b="1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same</a:t>
            </a:r>
            <a:r>
              <a:rPr lang="fr-FR" b="1" dirty="0">
                <a:solidFill>
                  <a:schemeClr val="accent1"/>
                </a:solidFill>
              </a:rPr>
              <a:t> matrix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accent1"/>
                </a:solidFill>
              </a:rPr>
              <a:t>Hyperparameters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should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be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varied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90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864</Words>
  <Application>Microsoft Office PowerPoint</Application>
  <PresentationFormat>Grand écran</PresentationFormat>
  <Paragraphs>453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PIM-TMR convergence</vt:lpstr>
      <vt:lpstr>Model &amp; objective</vt:lpstr>
      <vt:lpstr>Validation metric</vt:lpstr>
      <vt:lpstr>Tested system transfer matrices types and examples</vt:lpstr>
      <vt:lpstr>Results without noise</vt:lpstr>
      <vt:lpstr>Adding noise to the sensor measurements </vt:lpstr>
      <vt:lpstr>Results with noise (σ=1%)</vt:lpstr>
      <vt:lpstr>Results with noise (σ=5%)</vt:lpstr>
      <vt:lpstr>Conclusion and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PIM-TMR convergence</dc:title>
  <dc:creator>jeremy saucourt</dc:creator>
  <cp:lastModifiedBy>jeremy saucourt</cp:lastModifiedBy>
  <cp:revision>43</cp:revision>
  <dcterms:created xsi:type="dcterms:W3CDTF">2023-03-15T08:24:54Z</dcterms:created>
  <dcterms:modified xsi:type="dcterms:W3CDTF">2023-03-15T10:13:40Z</dcterms:modified>
</cp:coreProperties>
</file>