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70" r:id="rId4"/>
    <p:sldId id="269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C6D9C-30A9-4510-B9C5-672627C05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CB542-CDE6-4266-B270-21884FB7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71F3E-3AE8-4007-81ED-4AD931FA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815F8-8709-428B-8E4B-B1F08D5B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E99F5-23C5-43DA-AF49-8DEED9F4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2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2019A-CF70-4FD3-846F-F3F80178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3D96A0-70E8-418D-A824-DFE03439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84C28-0605-4708-82BE-017CEB75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C9524-C151-4B37-ADF3-106ECEC6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5E5AF-13A6-4A47-AE62-30AEDA07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573D0D-F9C1-4166-A3C0-1CC87AB1A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F898C0-4D38-40EB-A6B3-291CCAA98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6295C-0DA6-4F89-82FC-A385C43E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9DF65-DAF3-4B4D-B721-80078A93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8C178-1FD8-4974-9A39-024EAE7C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00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266A3-CC39-4B6D-9728-B735B05E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41647-F706-47A8-B3A8-ED4E6382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ABC7E-A798-4997-843F-BD5E9A4B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214B7-2ABA-42C8-B07D-8E47C7E1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94807-4BD3-44C4-B95E-F36C4888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44846-6442-4C92-AF33-E615E49F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7CF4F-AD6D-4136-9463-E81B2768C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9F551-DAE3-444B-BE18-BB900E65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D7ECB-08C8-44C1-8044-3DB3DBD9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FE514-4B2F-48E0-A2BF-03E89709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1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3844C-2447-4582-AD4A-037E2DF8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BA968-6E1E-48DF-BE99-05F4BBA52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BA2EB6-691F-4A90-9190-AB905ED6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34B4E-3044-4B9F-8516-A0B908E4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22329C-7D70-4EDC-9E26-163D9AD3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A6A88-0509-46AE-8415-A0E72E8B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2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C1972-6648-4DB9-BD23-90B6CC9E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4D9EB-3840-417F-B3B8-8F7442C9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DE3DEC-A955-45FA-9B0E-64EDC454D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13B88-9B9E-4263-86E1-C4DBA65A9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BFD52D-9152-4CB1-8D64-4A42CF019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C8BDA0-C6B3-4341-BF01-3DD5885D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F45E1-BCC6-4682-9CC1-7139349E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50A8B1-82B1-4EED-BDDF-5F143155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B6CE4-B41D-4B9A-9A90-7C69B88C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AB8D1-B223-41DD-AB48-F2D768ED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816B82-0420-40C6-8D1F-DED52E18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EFC037-7037-447C-9273-E43C7799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0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F9B0A-9AE7-4F95-A222-D6D40BBF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DFA34D-38AE-4DCF-9796-9BC300D8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109DC0-D8E0-4484-8067-377BCE8D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9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45C45-F42F-4233-84BC-71311AAB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A65CB-02EA-42A1-A73A-DD03E4F9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1E6AAB-DD8D-49E7-AC07-EAF3C6475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218658-BCDA-40FE-89EB-4E6D3938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94B2D-CEB5-4CE2-92C1-7745D151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1252C-0A93-45EE-B34F-2A041BA2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7EC98-6CA4-479F-BD15-2CFBBBB5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06A906-9234-4311-8276-1DC76CCFF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230A4A-6A25-4C81-9438-A2D9932F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1FA3A-9F81-4652-B25B-1522102E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428D7-20AE-4C65-84F8-522CDBE0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ACE52-42E6-4AE4-9967-D320293D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8477A3-333C-4756-B566-A5E8D38D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7A2D22-BE46-415C-B48B-8460FFD6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B26CA-BF92-4988-867B-5128E9A96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5C0F-D5AC-46B3-B0D4-89399E96412A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C0725-B19B-4829-A19E-82DE905A4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29770-1E90-4BF2-98E7-FBE204281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8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9A89B4-B124-4CD3-A4E8-CDE2DCF54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33" y="384961"/>
            <a:ext cx="2382510" cy="6445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AEFE80-3466-4CAF-B087-E758F565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9745824" y="0"/>
            <a:ext cx="2228275" cy="1029546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7A461F6-A374-42D7-AA23-9736C1B642AA}"/>
              </a:ext>
            </a:extLst>
          </p:cNvPr>
          <p:cNvCxnSpPr/>
          <p:nvPr/>
        </p:nvCxnSpPr>
        <p:spPr>
          <a:xfrm>
            <a:off x="0" y="1165013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8B15A60-59C9-4046-89BA-11DB77912B62}"/>
              </a:ext>
            </a:extLst>
          </p:cNvPr>
          <p:cNvSpPr txBox="1"/>
          <p:nvPr/>
        </p:nvSpPr>
        <p:spPr>
          <a:xfrm>
            <a:off x="1192107" y="2836986"/>
            <a:ext cx="10491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纤维状柔性应变传感器的制备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32C3BC-5201-4209-954A-30A5C33FE402}"/>
              </a:ext>
            </a:extLst>
          </p:cNvPr>
          <p:cNvSpPr txBox="1"/>
          <p:nvPr/>
        </p:nvSpPr>
        <p:spPr>
          <a:xfrm>
            <a:off x="4815840" y="4104640"/>
            <a:ext cx="256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电阻式</a:t>
            </a:r>
          </a:p>
        </p:txBody>
      </p:sp>
    </p:spTree>
    <p:extLst>
      <p:ext uri="{BB962C8B-B14F-4D97-AF65-F5344CB8AC3E}">
        <p14:creationId xmlns:p14="http://schemas.microsoft.com/office/powerpoint/2010/main" val="156289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E6C568A-2A2B-47AE-9F1A-82665486DDF5}"/>
              </a:ext>
            </a:extLst>
          </p:cNvPr>
          <p:cNvCxnSpPr/>
          <p:nvPr/>
        </p:nvCxnSpPr>
        <p:spPr>
          <a:xfrm>
            <a:off x="-1" y="860213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BBEEFAB-47CA-4000-A8BF-968DE7772D42}"/>
              </a:ext>
            </a:extLst>
          </p:cNvPr>
          <p:cNvSpPr txBox="1"/>
          <p:nvPr/>
        </p:nvSpPr>
        <p:spPr>
          <a:xfrm>
            <a:off x="4763345" y="213882"/>
            <a:ext cx="336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</a:rPr>
              <a:t>状语</a:t>
            </a:r>
          </a:p>
        </p:txBody>
      </p:sp>
    </p:spTree>
    <p:extLst>
      <p:ext uri="{BB962C8B-B14F-4D97-AF65-F5344CB8AC3E}">
        <p14:creationId xmlns:p14="http://schemas.microsoft.com/office/powerpoint/2010/main" val="54381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E6C568A-2A2B-47AE-9F1A-82665486DDF5}"/>
              </a:ext>
            </a:extLst>
          </p:cNvPr>
          <p:cNvCxnSpPr/>
          <p:nvPr/>
        </p:nvCxnSpPr>
        <p:spPr>
          <a:xfrm>
            <a:off x="-1" y="860213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BBEEFAB-47CA-4000-A8BF-968DE7772D42}"/>
              </a:ext>
            </a:extLst>
          </p:cNvPr>
          <p:cNvSpPr txBox="1"/>
          <p:nvPr/>
        </p:nvSpPr>
        <p:spPr>
          <a:xfrm>
            <a:off x="4763345" y="213882"/>
            <a:ext cx="336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</a:rPr>
              <a:t>材料</a:t>
            </a:r>
            <a:r>
              <a:rPr lang="en-US" altLang="zh-CN" sz="3600" dirty="0">
                <a:solidFill>
                  <a:srgbClr val="7030A0"/>
                </a:solidFill>
              </a:rPr>
              <a:t>&amp;</a:t>
            </a:r>
            <a:r>
              <a:rPr lang="zh-CN" altLang="en-US" sz="3600" dirty="0">
                <a:solidFill>
                  <a:srgbClr val="7030A0"/>
                </a:solidFill>
              </a:rPr>
              <a:t>设备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AA014A-7E92-4B2D-88C3-6EA27BFC6E9A}"/>
              </a:ext>
            </a:extLst>
          </p:cNvPr>
          <p:cNvSpPr txBox="1"/>
          <p:nvPr/>
        </p:nvSpPr>
        <p:spPr>
          <a:xfrm>
            <a:off x="1517226" y="1506544"/>
            <a:ext cx="97874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碳纳米管（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CNT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），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硅橡胶（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Ecoflex00-30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），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二甲基硅油（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1000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），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无水乙醇</a:t>
            </a:r>
            <a:r>
              <a:rPr lang="zh-CN" altLang="en-US" sz="2400" dirty="0">
                <a:latin typeface="+mn-ea"/>
              </a:rPr>
              <a:t> ，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导电银浆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硅胶粘结剂 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72E29D-E7FB-462E-9A4E-2D483D503BEB}"/>
              </a:ext>
            </a:extLst>
          </p:cNvPr>
          <p:cNvSpPr txBox="1"/>
          <p:nvPr/>
        </p:nvSpPr>
        <p:spPr>
          <a:xfrm>
            <a:off x="1517226" y="2837303"/>
            <a:ext cx="9103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数字天平  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HC 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系列电子系列 ，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超声波分散仪    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Scientz-750F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，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真空脱泡搅拌机   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YMV-200T 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，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数显恒温油浴锅  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HH-2S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，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电子万用试验机   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CTN2500</a:t>
            </a:r>
            <a:r>
              <a:rPr lang="zh-CN" altLang="en-US" sz="2400" dirty="0">
                <a:latin typeface="+mn-ea"/>
              </a:rPr>
              <a:t> ，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数字万用表   泰克牌，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真空泵   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750D 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，真空干燥箱 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DZF 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型，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注射泵  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LSP01-2A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，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蔡司扫描电子显微镜   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+mn-ea"/>
              </a:rPr>
              <a:t>Merlin Compact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91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E6C568A-2A2B-47AE-9F1A-82665486DDF5}"/>
              </a:ext>
            </a:extLst>
          </p:cNvPr>
          <p:cNvCxnSpPr/>
          <p:nvPr/>
        </p:nvCxnSpPr>
        <p:spPr>
          <a:xfrm>
            <a:off x="-1" y="860213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BBEEFAB-47CA-4000-A8BF-968DE7772D42}"/>
              </a:ext>
            </a:extLst>
          </p:cNvPr>
          <p:cNvSpPr txBox="1"/>
          <p:nvPr/>
        </p:nvSpPr>
        <p:spPr>
          <a:xfrm>
            <a:off x="4763345" y="213882"/>
            <a:ext cx="336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</a:rPr>
              <a:t>总过程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4B7802-D75D-4F20-A2C0-1821FE02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54" y="1558558"/>
            <a:ext cx="10769600" cy="326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6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E6C568A-2A2B-47AE-9F1A-82665486DDF5}"/>
              </a:ext>
            </a:extLst>
          </p:cNvPr>
          <p:cNvCxnSpPr/>
          <p:nvPr/>
        </p:nvCxnSpPr>
        <p:spPr>
          <a:xfrm>
            <a:off x="-1" y="860213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BBEEFAB-47CA-4000-A8BF-968DE7772D42}"/>
              </a:ext>
            </a:extLst>
          </p:cNvPr>
          <p:cNvSpPr txBox="1"/>
          <p:nvPr/>
        </p:nvSpPr>
        <p:spPr>
          <a:xfrm>
            <a:off x="4763345" y="213882"/>
            <a:ext cx="336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</a:rPr>
              <a:t>平台搭建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453902-F3F9-42C9-8BB5-C51806EC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3" y="1304472"/>
            <a:ext cx="11013440" cy="424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4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E6C568A-2A2B-47AE-9F1A-82665486DDF5}"/>
              </a:ext>
            </a:extLst>
          </p:cNvPr>
          <p:cNvCxnSpPr/>
          <p:nvPr/>
        </p:nvCxnSpPr>
        <p:spPr>
          <a:xfrm>
            <a:off x="-1" y="860213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BBEEFAB-47CA-4000-A8BF-968DE7772D42}"/>
              </a:ext>
            </a:extLst>
          </p:cNvPr>
          <p:cNvSpPr txBox="1"/>
          <p:nvPr/>
        </p:nvSpPr>
        <p:spPr>
          <a:xfrm>
            <a:off x="2690705" y="132602"/>
            <a:ext cx="7702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</a:rPr>
              <a:t>柔性应变传感器芯层导电油墨的配制 </a:t>
            </a:r>
          </a:p>
          <a:p>
            <a:endParaRPr lang="zh-CN" altLang="en-US" sz="3600" dirty="0">
              <a:solidFill>
                <a:srgbClr val="7030A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C04491-E732-4DCE-B431-257E231FB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04" t="11067" r="8101" b="4588"/>
          <a:stretch/>
        </p:blipFill>
        <p:spPr>
          <a:xfrm>
            <a:off x="101599" y="1068771"/>
            <a:ext cx="4175761" cy="22738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7E1055-BA5E-4FF3-BC77-57DB791DC08D}"/>
              </a:ext>
            </a:extLst>
          </p:cNvPr>
          <p:cNvSpPr txBox="1"/>
          <p:nvPr/>
        </p:nvSpPr>
        <p:spPr>
          <a:xfrm>
            <a:off x="4650740" y="1137212"/>
            <a:ext cx="72771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真空干燥箱预热后，温度上升到 100℃。将盛有碳纳米管的培养皿放入真空干燥箱，在 100℃的环境中持续加热 2 小时。取出培养皿，用保鲜膜密封，放在干燥环境中待用。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超声分散处理法，需要“冰浴”处理。</a:t>
            </a:r>
            <a:r>
              <a:rPr lang="en-US" altLang="zh-CN" dirty="0"/>
              <a:t>1</a:t>
            </a:r>
            <a:r>
              <a:rPr lang="zh-CN" altLang="en-US" dirty="0"/>
              <a:t>）碳纳米管（</a:t>
            </a:r>
            <a:r>
              <a:rPr lang="en-US" altLang="zh-CN" dirty="0"/>
              <a:t>CNTs</a:t>
            </a:r>
            <a:r>
              <a:rPr lang="zh-CN" altLang="en-US" dirty="0"/>
              <a:t>）、硅橡胶（</a:t>
            </a:r>
            <a:r>
              <a:rPr lang="en-US" altLang="zh-CN" dirty="0"/>
              <a:t>Ecoflex00-30</a:t>
            </a:r>
            <a:r>
              <a:rPr lang="zh-CN" altLang="en-US" dirty="0"/>
              <a:t>）、乙酸乙酯等材料进行称量。</a:t>
            </a:r>
            <a:r>
              <a:rPr lang="en-US" altLang="zh-CN" dirty="0"/>
              <a:t>2</a:t>
            </a:r>
            <a:r>
              <a:rPr lang="zh-CN" altLang="en-US" dirty="0"/>
              <a:t>）质量分数（</a:t>
            </a:r>
            <a:r>
              <a:rPr lang="en-US" altLang="zh-CN" dirty="0"/>
              <a:t>0.204g</a:t>
            </a:r>
            <a:r>
              <a:rPr lang="zh-CN" altLang="en-US" dirty="0"/>
              <a:t>）的碳纳米管</a:t>
            </a:r>
            <a:r>
              <a:rPr lang="en-US" altLang="zh-CN" dirty="0"/>
              <a:t>+40g</a:t>
            </a:r>
            <a:r>
              <a:rPr lang="zh-CN" altLang="en-US" dirty="0"/>
              <a:t>乙酸乙酯超声分散。每次分散时间 </a:t>
            </a:r>
            <a:r>
              <a:rPr lang="en-US" altLang="zh-CN" dirty="0"/>
              <a:t>15min</a:t>
            </a:r>
            <a:r>
              <a:rPr lang="zh-CN" altLang="en-US" dirty="0"/>
              <a:t>，超声分散 </a:t>
            </a:r>
            <a:r>
              <a:rPr lang="en-US" altLang="zh-CN" dirty="0"/>
              <a:t>8 </a:t>
            </a:r>
            <a:r>
              <a:rPr lang="zh-CN" altLang="en-US" dirty="0"/>
              <a:t>次。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077F2B-9926-4494-B263-493D8186BBCB}"/>
              </a:ext>
            </a:extLst>
          </p:cNvPr>
          <p:cNvSpPr txBox="1"/>
          <p:nvPr/>
        </p:nvSpPr>
        <p:spPr>
          <a:xfrm>
            <a:off x="508000" y="3870960"/>
            <a:ext cx="1141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导电油墨配制。真空脱泡搅拌机对碳纳米管与硅橡胶</a:t>
            </a:r>
            <a:r>
              <a:rPr lang="en-US" altLang="zh-CN" dirty="0"/>
              <a:t>B</a:t>
            </a:r>
            <a:r>
              <a:rPr lang="zh-CN" altLang="en-US" dirty="0"/>
              <a:t>组分</a:t>
            </a:r>
            <a:r>
              <a:rPr lang="en-US" altLang="zh-CN" dirty="0"/>
              <a:t>(5</a:t>
            </a:r>
            <a:r>
              <a:rPr lang="zh-CN" altLang="en-US" dirty="0"/>
              <a:t>克</a:t>
            </a:r>
            <a:r>
              <a:rPr lang="en-US" altLang="zh-CN" dirty="0"/>
              <a:t>)</a:t>
            </a:r>
            <a:r>
              <a:rPr lang="zh-CN" altLang="en-US" dirty="0"/>
              <a:t>进行机械搅拌，转速（</a:t>
            </a:r>
            <a:r>
              <a:rPr lang="en-US" altLang="zh-CN" dirty="0"/>
              <a:t>400r/min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搅拌</a:t>
            </a:r>
            <a:r>
              <a:rPr lang="en-US" altLang="zh-CN" dirty="0"/>
              <a:t>2</a:t>
            </a:r>
            <a:r>
              <a:rPr lang="zh-CN" altLang="en-US" dirty="0"/>
              <a:t>个小时，常温下 放数小时等到乙酸乙酯完全挥发。加入</a:t>
            </a:r>
            <a:r>
              <a:rPr lang="en-US" altLang="zh-CN" dirty="0"/>
              <a:t>A</a:t>
            </a:r>
            <a:r>
              <a:rPr lang="zh-CN" altLang="en-US" dirty="0"/>
              <a:t>组分</a:t>
            </a:r>
            <a:r>
              <a:rPr lang="en-US" altLang="zh-CN" dirty="0"/>
              <a:t>5g</a:t>
            </a:r>
            <a:r>
              <a:rPr lang="zh-CN" altLang="en-US" dirty="0"/>
              <a:t>，在真空中搅拌</a:t>
            </a:r>
            <a:r>
              <a:rPr lang="en-US" altLang="zh-CN" dirty="0"/>
              <a:t>10</a:t>
            </a:r>
            <a:r>
              <a:rPr lang="zh-CN" altLang="en-US" dirty="0"/>
              <a:t>分钟（</a:t>
            </a:r>
            <a:r>
              <a:rPr lang="en-US" altLang="zh-CN" dirty="0"/>
              <a:t>800r/min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利用磁铁吸出小钢珠。冰沐处理，真空除泡。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882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E6C568A-2A2B-47AE-9F1A-82665486DDF5}"/>
              </a:ext>
            </a:extLst>
          </p:cNvPr>
          <p:cNvCxnSpPr/>
          <p:nvPr/>
        </p:nvCxnSpPr>
        <p:spPr>
          <a:xfrm>
            <a:off x="-1" y="860213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B42D9724-3E3C-4977-B0A9-631460B7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44" y="1142689"/>
            <a:ext cx="5776069" cy="5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1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E6C568A-2A2B-47AE-9F1A-82665486DDF5}"/>
              </a:ext>
            </a:extLst>
          </p:cNvPr>
          <p:cNvCxnSpPr/>
          <p:nvPr/>
        </p:nvCxnSpPr>
        <p:spPr>
          <a:xfrm>
            <a:off x="-1" y="860213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BBEEFAB-47CA-4000-A8BF-968DE7772D42}"/>
              </a:ext>
            </a:extLst>
          </p:cNvPr>
          <p:cNvSpPr txBox="1"/>
          <p:nvPr/>
        </p:nvSpPr>
        <p:spPr>
          <a:xfrm>
            <a:off x="4763345" y="213882"/>
            <a:ext cx="336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</a:rPr>
              <a:t>状语</a:t>
            </a:r>
          </a:p>
        </p:txBody>
      </p:sp>
    </p:spTree>
    <p:extLst>
      <p:ext uri="{BB962C8B-B14F-4D97-AF65-F5344CB8AC3E}">
        <p14:creationId xmlns:p14="http://schemas.microsoft.com/office/powerpoint/2010/main" val="59050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E6C568A-2A2B-47AE-9F1A-82665486DDF5}"/>
              </a:ext>
            </a:extLst>
          </p:cNvPr>
          <p:cNvCxnSpPr/>
          <p:nvPr/>
        </p:nvCxnSpPr>
        <p:spPr>
          <a:xfrm>
            <a:off x="-1" y="860213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BBEEFAB-47CA-4000-A8BF-968DE7772D42}"/>
              </a:ext>
            </a:extLst>
          </p:cNvPr>
          <p:cNvSpPr txBox="1"/>
          <p:nvPr/>
        </p:nvSpPr>
        <p:spPr>
          <a:xfrm>
            <a:off x="4763345" y="213882"/>
            <a:ext cx="336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</a:rPr>
              <a:t>状语</a:t>
            </a:r>
          </a:p>
        </p:txBody>
      </p:sp>
    </p:spTree>
    <p:extLst>
      <p:ext uri="{BB962C8B-B14F-4D97-AF65-F5344CB8AC3E}">
        <p14:creationId xmlns:p14="http://schemas.microsoft.com/office/powerpoint/2010/main" val="113034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E6C568A-2A2B-47AE-9F1A-82665486DDF5}"/>
              </a:ext>
            </a:extLst>
          </p:cNvPr>
          <p:cNvCxnSpPr/>
          <p:nvPr/>
        </p:nvCxnSpPr>
        <p:spPr>
          <a:xfrm>
            <a:off x="-1" y="860213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BBEEFAB-47CA-4000-A8BF-968DE7772D42}"/>
              </a:ext>
            </a:extLst>
          </p:cNvPr>
          <p:cNvSpPr txBox="1"/>
          <p:nvPr/>
        </p:nvSpPr>
        <p:spPr>
          <a:xfrm>
            <a:off x="2479041" y="213882"/>
            <a:ext cx="658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</a:rPr>
              <a:t>柔性应变传感器两端电极的引入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45E7F9-B63A-4772-A497-72EEB1B40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88" y="1232745"/>
            <a:ext cx="3528671" cy="516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0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308</Words>
  <Application>Microsoft Office PowerPoint</Application>
  <PresentationFormat>宽屏</PresentationFormat>
  <Paragraphs>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Yongsheng</dc:creator>
  <cp:lastModifiedBy>Ji Yongsheng</cp:lastModifiedBy>
  <cp:revision>6</cp:revision>
  <dcterms:created xsi:type="dcterms:W3CDTF">2021-11-26T02:11:25Z</dcterms:created>
  <dcterms:modified xsi:type="dcterms:W3CDTF">2021-12-07T17:23:19Z</dcterms:modified>
</cp:coreProperties>
</file>