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76" r:id="rId3"/>
    <p:sldId id="277" r:id="rId4"/>
    <p:sldId id="278" r:id="rId5"/>
    <p:sldId id="280" r:id="rId6"/>
    <p:sldId id="281" r:id="rId7"/>
    <p:sldId id="282" r:id="rId8"/>
    <p:sldId id="283" r:id="rId9"/>
    <p:sldId id="284" r:id="rId10"/>
    <p:sldId id="285" r:id="rId11"/>
    <p:sldId id="289" r:id="rId12"/>
    <p:sldId id="291" r:id="rId13"/>
    <p:sldId id="288" r:id="rId14"/>
    <p:sldId id="286" r:id="rId15"/>
    <p:sldId id="279" r:id="rId16"/>
    <p:sldId id="292" r:id="rId17"/>
    <p:sldId id="293" r:id="rId18"/>
    <p:sldId id="294" r:id="rId19"/>
    <p:sldId id="295" r:id="rId20"/>
    <p:sldId id="296" r:id="rId21"/>
    <p:sldId id="287" r:id="rId22"/>
    <p:sldId id="29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0" autoAdjust="0"/>
    <p:restoredTop sz="96366" autoAdjust="0"/>
  </p:normalViewPr>
  <p:slideViewPr>
    <p:cSldViewPr snapToGrid="0">
      <p:cViewPr varScale="1">
        <p:scale>
          <a:sx n="89" d="100"/>
          <a:sy n="89" d="100"/>
        </p:scale>
        <p:origin x="24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5361F-C56E-4AA9-A45F-06EBF3993A1D}" type="datetimeFigureOut">
              <a:rPr lang="zh-CN" altLang="en-US" smtClean="0"/>
              <a:t>2022/10/23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1B4FC-BE02-4AB1-9B4F-3A64F099E1BD}" type="slidenum">
              <a:rPr lang="zh-CN" altLang="en-US" smtClean="0"/>
              <a:t>‹#›</a:t>
            </a:fld>
            <a:endParaRPr lang="zh-CN" altLang="en-US"/>
          </a:p>
        </p:txBody>
      </p:sp>
    </p:spTree>
    <p:extLst>
      <p:ext uri="{BB962C8B-B14F-4D97-AF65-F5344CB8AC3E}">
        <p14:creationId xmlns:p14="http://schemas.microsoft.com/office/powerpoint/2010/main" val="2146578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2</a:t>
            </a:fld>
            <a:endParaRPr lang="zh-CN" altLang="en-US"/>
          </a:p>
        </p:txBody>
      </p:sp>
    </p:spTree>
    <p:extLst>
      <p:ext uri="{BB962C8B-B14F-4D97-AF65-F5344CB8AC3E}">
        <p14:creationId xmlns:p14="http://schemas.microsoft.com/office/powerpoint/2010/main" val="1125967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11</a:t>
            </a:fld>
            <a:endParaRPr lang="zh-CN" altLang="en-US"/>
          </a:p>
        </p:txBody>
      </p:sp>
    </p:spTree>
    <p:extLst>
      <p:ext uri="{BB962C8B-B14F-4D97-AF65-F5344CB8AC3E}">
        <p14:creationId xmlns:p14="http://schemas.microsoft.com/office/powerpoint/2010/main" val="1487799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12</a:t>
            </a:fld>
            <a:endParaRPr lang="zh-CN" altLang="en-US"/>
          </a:p>
        </p:txBody>
      </p:sp>
    </p:spTree>
    <p:extLst>
      <p:ext uri="{BB962C8B-B14F-4D97-AF65-F5344CB8AC3E}">
        <p14:creationId xmlns:p14="http://schemas.microsoft.com/office/powerpoint/2010/main" val="2446292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13</a:t>
            </a:fld>
            <a:endParaRPr lang="zh-CN" altLang="en-US"/>
          </a:p>
        </p:txBody>
      </p:sp>
    </p:spTree>
    <p:extLst>
      <p:ext uri="{BB962C8B-B14F-4D97-AF65-F5344CB8AC3E}">
        <p14:creationId xmlns:p14="http://schemas.microsoft.com/office/powerpoint/2010/main" val="1231880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14</a:t>
            </a:fld>
            <a:endParaRPr lang="zh-CN" altLang="en-US"/>
          </a:p>
        </p:txBody>
      </p:sp>
    </p:spTree>
    <p:extLst>
      <p:ext uri="{BB962C8B-B14F-4D97-AF65-F5344CB8AC3E}">
        <p14:creationId xmlns:p14="http://schemas.microsoft.com/office/powerpoint/2010/main" val="2096075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15</a:t>
            </a:fld>
            <a:endParaRPr lang="zh-CN" altLang="en-US"/>
          </a:p>
        </p:txBody>
      </p:sp>
    </p:spTree>
    <p:extLst>
      <p:ext uri="{BB962C8B-B14F-4D97-AF65-F5344CB8AC3E}">
        <p14:creationId xmlns:p14="http://schemas.microsoft.com/office/powerpoint/2010/main" val="427148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16</a:t>
            </a:fld>
            <a:endParaRPr lang="zh-CN" altLang="en-US"/>
          </a:p>
        </p:txBody>
      </p:sp>
    </p:spTree>
    <p:extLst>
      <p:ext uri="{BB962C8B-B14F-4D97-AF65-F5344CB8AC3E}">
        <p14:creationId xmlns:p14="http://schemas.microsoft.com/office/powerpoint/2010/main" val="2549923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17</a:t>
            </a:fld>
            <a:endParaRPr lang="zh-CN" altLang="en-US"/>
          </a:p>
        </p:txBody>
      </p:sp>
    </p:spTree>
    <p:extLst>
      <p:ext uri="{BB962C8B-B14F-4D97-AF65-F5344CB8AC3E}">
        <p14:creationId xmlns:p14="http://schemas.microsoft.com/office/powerpoint/2010/main" val="3557694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18</a:t>
            </a:fld>
            <a:endParaRPr lang="zh-CN" altLang="en-US"/>
          </a:p>
        </p:txBody>
      </p:sp>
    </p:spTree>
    <p:extLst>
      <p:ext uri="{BB962C8B-B14F-4D97-AF65-F5344CB8AC3E}">
        <p14:creationId xmlns:p14="http://schemas.microsoft.com/office/powerpoint/2010/main" val="3735517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19</a:t>
            </a:fld>
            <a:endParaRPr lang="zh-CN" altLang="en-US"/>
          </a:p>
        </p:txBody>
      </p:sp>
    </p:spTree>
    <p:extLst>
      <p:ext uri="{BB962C8B-B14F-4D97-AF65-F5344CB8AC3E}">
        <p14:creationId xmlns:p14="http://schemas.microsoft.com/office/powerpoint/2010/main" val="3381305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20</a:t>
            </a:fld>
            <a:endParaRPr lang="zh-CN" altLang="en-US"/>
          </a:p>
        </p:txBody>
      </p:sp>
    </p:spTree>
    <p:extLst>
      <p:ext uri="{BB962C8B-B14F-4D97-AF65-F5344CB8AC3E}">
        <p14:creationId xmlns:p14="http://schemas.microsoft.com/office/powerpoint/2010/main" val="2660336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3</a:t>
            </a:fld>
            <a:endParaRPr lang="zh-CN" altLang="en-US"/>
          </a:p>
        </p:txBody>
      </p:sp>
    </p:spTree>
    <p:extLst>
      <p:ext uri="{BB962C8B-B14F-4D97-AF65-F5344CB8AC3E}">
        <p14:creationId xmlns:p14="http://schemas.microsoft.com/office/powerpoint/2010/main" val="1503074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21</a:t>
            </a:fld>
            <a:endParaRPr lang="zh-CN" altLang="en-US"/>
          </a:p>
        </p:txBody>
      </p:sp>
    </p:spTree>
    <p:extLst>
      <p:ext uri="{BB962C8B-B14F-4D97-AF65-F5344CB8AC3E}">
        <p14:creationId xmlns:p14="http://schemas.microsoft.com/office/powerpoint/2010/main" val="2342408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22</a:t>
            </a:fld>
            <a:endParaRPr lang="zh-CN" altLang="en-US"/>
          </a:p>
        </p:txBody>
      </p:sp>
    </p:spTree>
    <p:extLst>
      <p:ext uri="{BB962C8B-B14F-4D97-AF65-F5344CB8AC3E}">
        <p14:creationId xmlns:p14="http://schemas.microsoft.com/office/powerpoint/2010/main" val="378641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4</a:t>
            </a:fld>
            <a:endParaRPr lang="zh-CN" altLang="en-US"/>
          </a:p>
        </p:txBody>
      </p:sp>
    </p:spTree>
    <p:extLst>
      <p:ext uri="{BB962C8B-B14F-4D97-AF65-F5344CB8AC3E}">
        <p14:creationId xmlns:p14="http://schemas.microsoft.com/office/powerpoint/2010/main" val="1421933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5</a:t>
            </a:fld>
            <a:endParaRPr lang="zh-CN" altLang="en-US"/>
          </a:p>
        </p:txBody>
      </p:sp>
    </p:spTree>
    <p:extLst>
      <p:ext uri="{BB962C8B-B14F-4D97-AF65-F5344CB8AC3E}">
        <p14:creationId xmlns:p14="http://schemas.microsoft.com/office/powerpoint/2010/main" val="65232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6</a:t>
            </a:fld>
            <a:endParaRPr lang="zh-CN" altLang="en-US"/>
          </a:p>
        </p:txBody>
      </p:sp>
    </p:spTree>
    <p:extLst>
      <p:ext uri="{BB962C8B-B14F-4D97-AF65-F5344CB8AC3E}">
        <p14:creationId xmlns:p14="http://schemas.microsoft.com/office/powerpoint/2010/main" val="228292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7</a:t>
            </a:fld>
            <a:endParaRPr lang="zh-CN" altLang="en-US"/>
          </a:p>
        </p:txBody>
      </p:sp>
    </p:spTree>
    <p:extLst>
      <p:ext uri="{BB962C8B-B14F-4D97-AF65-F5344CB8AC3E}">
        <p14:creationId xmlns:p14="http://schemas.microsoft.com/office/powerpoint/2010/main" val="444673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8</a:t>
            </a:fld>
            <a:endParaRPr lang="zh-CN" altLang="en-US"/>
          </a:p>
        </p:txBody>
      </p:sp>
    </p:spTree>
    <p:extLst>
      <p:ext uri="{BB962C8B-B14F-4D97-AF65-F5344CB8AC3E}">
        <p14:creationId xmlns:p14="http://schemas.microsoft.com/office/powerpoint/2010/main" val="340952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9</a:t>
            </a:fld>
            <a:endParaRPr lang="zh-CN" altLang="en-US"/>
          </a:p>
        </p:txBody>
      </p:sp>
    </p:spTree>
    <p:extLst>
      <p:ext uri="{BB962C8B-B14F-4D97-AF65-F5344CB8AC3E}">
        <p14:creationId xmlns:p14="http://schemas.microsoft.com/office/powerpoint/2010/main" val="422753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粘附性</a:t>
            </a:r>
            <a:endParaRPr lang="en-US" altLang="zh-CN" dirty="0"/>
          </a:p>
          <a:p>
            <a:r>
              <a:rPr lang="zh-CN" altLang="en-US" dirty="0"/>
              <a:t>模块化，可扩展性</a:t>
            </a:r>
          </a:p>
        </p:txBody>
      </p:sp>
      <p:sp>
        <p:nvSpPr>
          <p:cNvPr id="4" name="灯片编号占位符 3"/>
          <p:cNvSpPr>
            <a:spLocks noGrp="1"/>
          </p:cNvSpPr>
          <p:nvPr>
            <p:ph type="sldNum" sz="quarter" idx="5"/>
          </p:nvPr>
        </p:nvSpPr>
        <p:spPr/>
        <p:txBody>
          <a:bodyPr/>
          <a:lstStyle/>
          <a:p>
            <a:fld id="{6DF1B4FC-BE02-4AB1-9B4F-3A64F099E1BD}" type="slidenum">
              <a:rPr lang="zh-CN" altLang="en-US" smtClean="0"/>
              <a:t>10</a:t>
            </a:fld>
            <a:endParaRPr lang="zh-CN" altLang="en-US"/>
          </a:p>
        </p:txBody>
      </p:sp>
    </p:spTree>
    <p:extLst>
      <p:ext uri="{BB962C8B-B14F-4D97-AF65-F5344CB8AC3E}">
        <p14:creationId xmlns:p14="http://schemas.microsoft.com/office/powerpoint/2010/main" val="31748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C6D9C-30A9-4510-B9C5-672627C055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CCB542-CDE6-4266-B270-21884FB7A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6B71F3E-3AE8-4007-81ED-4AD931FA3569}"/>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E1E815F8-8709-428B-8E4B-B1F08D5B88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9E99F5-23C5-43DA-AF49-8DEED9F477BE}"/>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95982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2019A-CF70-4FD3-846F-F3F8017841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D3D96A0-70E8-418D-A824-DFE034391AE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C84C28-0605-4708-82BE-017CEB75233C}"/>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8C3C9524-C151-4B37-ADF3-106ECEC6CC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65E5AF-13A6-4A47-AE62-30AEDA07B706}"/>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28092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573D0D-F9C1-4166-A3C0-1CC87AB1AE5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F898C0-4D38-40EB-A6B3-291CCAA981D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16295C-0DA6-4F89-82FC-A385C43E924A}"/>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3669DF65-DAF3-4B4D-B721-80078A937D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88C178-1FD8-4974-9A39-024EAE7C3766}"/>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816002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266A3-CC39-4B6D-9728-B735B05EFF0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641647-F706-47A8-B3A8-ED4E6382AB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BABC7E-A798-4997-843F-BD5E9A4B4C6F}"/>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C2F214B7-2ABA-42C8-B07D-8E47C7E108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D94807-4BD3-44C4-B95E-F36C4888C2A5}"/>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19695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44846-6442-4C92-AF33-E615E49F71F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9A7CF4F-AD6D-4136-9463-E81B2768C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79F551-DAE3-444B-BE18-BB900E65C2FA}"/>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064D7ECB-08C8-44C1-8044-3DB3DBD961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FE514-4B2F-48E0-A2BF-03E89709BA8A}"/>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191811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3844C-2447-4582-AD4A-037E2DF83B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7BA968-6E1E-48DF-BE99-05F4BBA523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FBA2EB6-691F-4A90-9190-AB905ED617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134B4E-3044-4B9F-8516-A0B908E4D02A}"/>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6422329C-7D70-4EDC-9E26-163D9AD37F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8A6A88-0509-46AE-8415-A0E72E8B4B60}"/>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231812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C1972-6648-4DB9-BD23-90B6CC9E328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784D9EB-3840-417F-B3B8-8F7442C94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DE3DEC-A955-45FA-9B0E-64EDC454D9F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7D13B88-9B9E-4263-86E1-C4DBA65A92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BFD52D-9152-4CB1-8D64-4A42CF01918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C8BDA0-C6B3-4341-BF01-3DD5885D742E}"/>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8" name="页脚占位符 7">
            <a:extLst>
              <a:ext uri="{FF2B5EF4-FFF2-40B4-BE49-F238E27FC236}">
                <a16:creationId xmlns:a16="http://schemas.microsoft.com/office/drawing/2014/main" id="{A23F45E1-BCC6-4682-9CC1-7139349E74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50A8B1-82B1-4EED-BDDF-5F143155D40B}"/>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336915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B6CE4-B41D-4B9A-9A90-7C69B88C837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DAB8D1-B223-41DD-AB48-F2D768ED7F7D}"/>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17816B82-0420-40C6-8D1F-DED52E1873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EFC037-7037-447C-9273-E43C779950E7}"/>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418540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1F9B0A-9AE7-4F95-A222-D6D40BBF3F4B}"/>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3" name="页脚占位符 2">
            <a:extLst>
              <a:ext uri="{FF2B5EF4-FFF2-40B4-BE49-F238E27FC236}">
                <a16:creationId xmlns:a16="http://schemas.microsoft.com/office/drawing/2014/main" id="{B0DFA34D-38AE-4DCF-9796-9BC300D8ED8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109DC0-D8E0-4484-8067-377BCE8DA323}"/>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409309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45C45-F42F-4233-84BC-71311AABD2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CA65CB-02EA-42A1-A73A-DD03E4F90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D1E6AAB-DD8D-49E7-AC07-EAF3C6475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4218658-BCDA-40FE-89EB-4E6D3938A50F}"/>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28194B2D-CEB5-4CE2-92C1-7745D1515C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F1252C-0A93-45EE-B34F-2A041BA2DE0D}"/>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119064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7EC98-6CA4-479F-BD15-2CFBBBB573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06A906-9234-4311-8276-1DC76CCFF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C230A4A-6A25-4C81-9438-A2D9932F4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B1FA3A-9F81-4652-B25B-1522102E18E5}"/>
              </a:ext>
            </a:extLst>
          </p:cNvPr>
          <p:cNvSpPr>
            <a:spLocks noGrp="1"/>
          </p:cNvSpPr>
          <p:nvPr>
            <p:ph type="dt" sz="half" idx="10"/>
          </p:nvPr>
        </p:nvSpPr>
        <p:spPr/>
        <p:txBody>
          <a:bodyPr/>
          <a:lstStyle/>
          <a:p>
            <a:fld id="{1A775C0F-D5AC-46B3-B0D4-89399E96412A}"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22D428D7-20AE-4C65-84F8-522CDBE03D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BACE52-42E6-4AE4-9967-D320293DED85}"/>
              </a:ext>
            </a:extLst>
          </p:cNvPr>
          <p:cNvSpPr>
            <a:spLocks noGrp="1"/>
          </p:cNvSpPr>
          <p:nvPr>
            <p:ph type="sldNum" sz="quarter" idx="12"/>
          </p:nvPr>
        </p:nvSpPr>
        <p:spPr/>
        <p:txBody>
          <a:body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161179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8477A3-333C-4756-B566-A5E8D38D8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7A2D22-BE46-415C-B48B-8460FFD66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FB26CA-BF92-4988-867B-5128E9A96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75C0F-D5AC-46B3-B0D4-89399E96412A}"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301C0725-B19B-4829-A19E-82DE905A4A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4829770-1E90-4BF2-98E7-FBE204281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9C61B-D366-4A49-9CCF-65504A8C294D}" type="slidenum">
              <a:rPr lang="zh-CN" altLang="en-US" smtClean="0"/>
              <a:t>‹#›</a:t>
            </a:fld>
            <a:endParaRPr lang="zh-CN" altLang="en-US"/>
          </a:p>
        </p:txBody>
      </p:sp>
    </p:spTree>
    <p:extLst>
      <p:ext uri="{BB962C8B-B14F-4D97-AF65-F5344CB8AC3E}">
        <p14:creationId xmlns:p14="http://schemas.microsoft.com/office/powerpoint/2010/main" val="2324781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hyperlink" Target="https://zh.wikipedia.org/wiki/%E7%B4%8A%E6%B5%81" TargetMode="External"/><Relationship Id="rId4" Type="http://schemas.openxmlformats.org/officeDocument/2006/relationships/hyperlink" Target="https://zh.wikipedia.org/wiki/%E5%B1%A4%E6%B5%8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hyperlink" Target="https://zh.wikipedia.org/wiki/%E5%8F%AF%E9%80%86%E8%BF%87%E7%A8%8B" TargetMode="External"/><Relationship Id="rId3" Type="http://schemas.openxmlformats.org/officeDocument/2006/relationships/hyperlink" Target="https://zh.wikipedia.org/wiki/%E5%9B%BA%E4%BD%93%E7%89%A9%E7%90%86" TargetMode="External"/><Relationship Id="rId7" Type="http://schemas.openxmlformats.org/officeDocument/2006/relationships/hyperlink" Target="https://zh.wikipedia.org/wiki/%E5%88%86%E5%AD%90%E9%97%B4%E4%BD%9C%E7%94%A8%E5%8A%9B"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s://zh.wikipedia.org/wiki/%E8%83%BD%E9%87%8F%E6%9C%80%E4%BD%8E%E5%8E%9F%E7%90%86" TargetMode="External"/><Relationship Id="rId11" Type="http://schemas.openxmlformats.org/officeDocument/2006/relationships/hyperlink" Target="https://zh.wikipedia.org/wiki/%E5%90%B8%E9%99%84" TargetMode="External"/><Relationship Id="rId5" Type="http://schemas.openxmlformats.org/officeDocument/2006/relationships/hyperlink" Target="https://zh.wikipedia.org/wiki/%E8%83%BD%E9%87%8F" TargetMode="External"/><Relationship Id="rId10" Type="http://schemas.openxmlformats.org/officeDocument/2006/relationships/hyperlink" Target="https://zh.wikipedia.org/wiki/%E8%83%BD%E9%87%8F%E5%AE%88%E6%81%86%E5%AE%9A%E5%BE%8B" TargetMode="External"/><Relationship Id="rId4" Type="http://schemas.openxmlformats.org/officeDocument/2006/relationships/hyperlink" Target="https://zh.wikipedia.org/wiki/%E5%8E%9F%E5%AD%90" TargetMode="External"/><Relationship Id="rId9" Type="http://schemas.openxmlformats.org/officeDocument/2006/relationships/hyperlink" Target="https://zh.wikipedia.org/wiki/%E7%9C%9F%E7%A9%BA"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9A89B4-B124-4CD3-A4E8-CDE2DCF545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68033" y="384961"/>
            <a:ext cx="2382510" cy="644586"/>
          </a:xfrm>
          <a:prstGeom prst="rect">
            <a:avLst/>
          </a:prstGeom>
        </p:spPr>
      </p:pic>
      <p:pic>
        <p:nvPicPr>
          <p:cNvPr id="3" name="图片 2">
            <a:extLst>
              <a:ext uri="{FF2B5EF4-FFF2-40B4-BE49-F238E27FC236}">
                <a16:creationId xmlns:a16="http://schemas.microsoft.com/office/drawing/2014/main" id="{F8AEFE80-3466-4CAF-B087-E758F565A9A8}"/>
              </a:ext>
            </a:extLst>
          </p:cNvPr>
          <p:cNvPicPr>
            <a:picLocks noChangeAspect="1"/>
          </p:cNvPicPr>
          <p:nvPr/>
        </p:nvPicPr>
        <p:blipFill>
          <a:blip r:embed="rId3"/>
          <a:stretch>
            <a:fillRect/>
          </a:stretch>
        </p:blipFill>
        <p:spPr>
          <a:xfrm rot="10800000" flipH="1" flipV="1">
            <a:off x="9745824" y="0"/>
            <a:ext cx="2228275" cy="1029546"/>
          </a:xfrm>
          <a:prstGeom prst="rect">
            <a:avLst/>
          </a:prstGeom>
        </p:spPr>
      </p:pic>
      <p:cxnSp>
        <p:nvCxnSpPr>
          <p:cNvPr id="4" name="直接连接符 3">
            <a:extLst>
              <a:ext uri="{FF2B5EF4-FFF2-40B4-BE49-F238E27FC236}">
                <a16:creationId xmlns:a16="http://schemas.microsoft.com/office/drawing/2014/main" id="{C7A461F6-A374-42D7-AA23-9736C1B642AA}"/>
              </a:ext>
            </a:extLst>
          </p:cNvPr>
          <p:cNvCxnSpPr/>
          <p:nvPr/>
        </p:nvCxnSpPr>
        <p:spPr>
          <a:xfrm>
            <a:off x="0" y="1165013"/>
            <a:ext cx="12192000"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ED8AA0FB-BBA0-40D3-89A8-7EEB6045955F}"/>
              </a:ext>
            </a:extLst>
          </p:cNvPr>
          <p:cNvSpPr txBox="1"/>
          <p:nvPr/>
        </p:nvSpPr>
        <p:spPr>
          <a:xfrm>
            <a:off x="4451300" y="2371824"/>
            <a:ext cx="3877985" cy="830997"/>
          </a:xfrm>
          <a:prstGeom prst="rect">
            <a:avLst/>
          </a:prstGeom>
          <a:noFill/>
        </p:spPr>
        <p:txBody>
          <a:bodyPr wrap="none" rtlCol="0">
            <a:spAutoFit/>
          </a:bodyPr>
          <a:lstStyle/>
          <a:p>
            <a:r>
              <a:rPr lang="zh-CN" altLang="en-US" sz="4800" dirty="0"/>
              <a:t>喷墨打印汇总</a:t>
            </a:r>
          </a:p>
        </p:txBody>
      </p:sp>
      <p:sp>
        <p:nvSpPr>
          <p:cNvPr id="6" name="文本框 5">
            <a:extLst>
              <a:ext uri="{FF2B5EF4-FFF2-40B4-BE49-F238E27FC236}">
                <a16:creationId xmlns:a16="http://schemas.microsoft.com/office/drawing/2014/main" id="{DCFE6898-959F-447F-A280-3FAAB35E3312}"/>
              </a:ext>
            </a:extLst>
          </p:cNvPr>
          <p:cNvSpPr txBox="1"/>
          <p:nvPr/>
        </p:nvSpPr>
        <p:spPr>
          <a:xfrm>
            <a:off x="4870486" y="3286235"/>
            <a:ext cx="3039615" cy="954107"/>
          </a:xfrm>
          <a:prstGeom prst="rect">
            <a:avLst/>
          </a:prstGeom>
          <a:noFill/>
        </p:spPr>
        <p:txBody>
          <a:bodyPr wrap="none" rtlCol="0">
            <a:spAutoFit/>
          </a:bodyPr>
          <a:lstStyle/>
          <a:p>
            <a:r>
              <a:rPr lang="zh-CN" altLang="en-US" sz="2800" dirty="0"/>
              <a:t>汇报人：冀永胜</a:t>
            </a:r>
            <a:endParaRPr lang="en-US" altLang="zh-CN" sz="2800" dirty="0"/>
          </a:p>
          <a:p>
            <a:r>
              <a:rPr lang="zh-CN" altLang="en-US" sz="2800" dirty="0"/>
              <a:t>日期：</a:t>
            </a:r>
            <a:r>
              <a:rPr lang="en-US" altLang="zh-CN" sz="2800" dirty="0"/>
              <a:t>2022/9/29</a:t>
            </a:r>
            <a:endParaRPr lang="zh-CN" altLang="en-US" sz="2800" dirty="0"/>
          </a:p>
        </p:txBody>
      </p:sp>
    </p:spTree>
    <p:extLst>
      <p:ext uri="{BB962C8B-B14F-4D97-AF65-F5344CB8AC3E}">
        <p14:creationId xmlns:p14="http://schemas.microsoft.com/office/powerpoint/2010/main" val="156289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3775393" cy="523220"/>
          </a:xfrm>
          <a:prstGeom prst="rect">
            <a:avLst/>
          </a:prstGeom>
          <a:noFill/>
        </p:spPr>
        <p:txBody>
          <a:bodyPr wrap="none" rtlCol="0">
            <a:spAutoFit/>
          </a:bodyPr>
          <a:lstStyle/>
          <a:p>
            <a:r>
              <a:rPr lang="zh-CN" altLang="en-US" sz="2800" dirty="0"/>
              <a:t>墨水的理论层面的研究</a:t>
            </a:r>
            <a:endParaRPr lang="en-US" altLang="zh-CN" sz="2800" dirty="0"/>
          </a:p>
        </p:txBody>
      </p:sp>
      <p:pic>
        <p:nvPicPr>
          <p:cNvPr id="3" name="图片 2">
            <a:extLst>
              <a:ext uri="{FF2B5EF4-FFF2-40B4-BE49-F238E27FC236}">
                <a16:creationId xmlns:a16="http://schemas.microsoft.com/office/drawing/2014/main" id="{E45B18A5-E5EB-DFB8-DC81-666D154C6BFC}"/>
              </a:ext>
            </a:extLst>
          </p:cNvPr>
          <p:cNvPicPr>
            <a:picLocks noChangeAspect="1"/>
          </p:cNvPicPr>
          <p:nvPr/>
        </p:nvPicPr>
        <p:blipFill>
          <a:blip r:embed="rId3"/>
          <a:stretch>
            <a:fillRect/>
          </a:stretch>
        </p:blipFill>
        <p:spPr>
          <a:xfrm>
            <a:off x="583474" y="1199324"/>
            <a:ext cx="3067093" cy="2873981"/>
          </a:xfrm>
          <a:prstGeom prst="rect">
            <a:avLst/>
          </a:prstGeom>
        </p:spPr>
      </p:pic>
      <p:sp>
        <p:nvSpPr>
          <p:cNvPr id="4" name="文本框 3">
            <a:extLst>
              <a:ext uri="{FF2B5EF4-FFF2-40B4-BE49-F238E27FC236}">
                <a16:creationId xmlns:a16="http://schemas.microsoft.com/office/drawing/2014/main" id="{1B760C7C-5C89-7717-2F82-9186364A462F}"/>
              </a:ext>
            </a:extLst>
          </p:cNvPr>
          <p:cNvSpPr txBox="1"/>
          <p:nvPr/>
        </p:nvSpPr>
        <p:spPr>
          <a:xfrm>
            <a:off x="3539837" y="1199323"/>
            <a:ext cx="7428508" cy="646331"/>
          </a:xfrm>
          <a:prstGeom prst="rect">
            <a:avLst/>
          </a:prstGeom>
          <a:noFill/>
        </p:spPr>
        <p:txBody>
          <a:bodyPr wrap="none" rtlCol="0">
            <a:spAutoFit/>
          </a:bodyPr>
          <a:lstStyle/>
          <a:p>
            <a:r>
              <a:rPr lang="zh-CN" altLang="en-US" dirty="0"/>
              <a:t>雷诺数</a:t>
            </a:r>
            <a:r>
              <a:rPr lang="en-US" altLang="zh-CN" dirty="0"/>
              <a:t>Re</a:t>
            </a:r>
            <a:r>
              <a:rPr lang="zh-CN" altLang="en-US" dirty="0"/>
              <a:t>、韦伯数</a:t>
            </a:r>
            <a:r>
              <a:rPr lang="en-US" altLang="zh-CN" dirty="0"/>
              <a:t>We</a:t>
            </a:r>
            <a:r>
              <a:rPr lang="zh-CN" altLang="en-US" dirty="0"/>
              <a:t>、奥内佐格数</a:t>
            </a:r>
            <a:r>
              <a:rPr lang="en-US" altLang="zh-CN" dirty="0"/>
              <a:t>Oh</a:t>
            </a:r>
            <a:r>
              <a:rPr lang="zh-CN" altLang="en-US" dirty="0"/>
              <a:t>（无量纲）、速度</a:t>
            </a:r>
            <a:r>
              <a:rPr lang="en-US" altLang="zh-CN" dirty="0"/>
              <a:t>v</a:t>
            </a:r>
            <a:r>
              <a:rPr lang="zh-CN" altLang="en-US" dirty="0"/>
              <a:t>、液滴直径</a:t>
            </a:r>
            <a:r>
              <a:rPr lang="en-US" altLang="zh-CN" dirty="0"/>
              <a:t>α</a:t>
            </a:r>
          </a:p>
          <a:p>
            <a:r>
              <a:rPr lang="zh-CN" altLang="en-US" dirty="0"/>
              <a:t>密度</a:t>
            </a:r>
            <a:r>
              <a:rPr lang="en-US" altLang="zh-CN" dirty="0"/>
              <a:t>ρ</a:t>
            </a:r>
            <a:r>
              <a:rPr lang="zh-CN" altLang="en-US" dirty="0"/>
              <a:t>、粘度</a:t>
            </a:r>
            <a:r>
              <a:rPr lang="en-US" altLang="zh-CN" dirty="0"/>
              <a:t>η</a:t>
            </a:r>
            <a:r>
              <a:rPr lang="zh-CN" altLang="en-US" dirty="0"/>
              <a:t>、表面张力</a:t>
            </a:r>
            <a:r>
              <a:rPr lang="en-US" altLang="zh-CN" dirty="0"/>
              <a:t>γ</a:t>
            </a:r>
            <a:endParaRPr lang="zh-CN" altLang="en-US" dirty="0"/>
          </a:p>
        </p:txBody>
      </p:sp>
      <p:sp>
        <p:nvSpPr>
          <p:cNvPr id="6" name="文本框 5">
            <a:extLst>
              <a:ext uri="{FF2B5EF4-FFF2-40B4-BE49-F238E27FC236}">
                <a16:creationId xmlns:a16="http://schemas.microsoft.com/office/drawing/2014/main" id="{733B31FA-D58A-6CB4-0178-74CB0080324C}"/>
              </a:ext>
            </a:extLst>
          </p:cNvPr>
          <p:cNvSpPr txBox="1"/>
          <p:nvPr/>
        </p:nvSpPr>
        <p:spPr>
          <a:xfrm>
            <a:off x="1427018" y="4537364"/>
            <a:ext cx="1200970" cy="369332"/>
          </a:xfrm>
          <a:prstGeom prst="rect">
            <a:avLst/>
          </a:prstGeom>
          <a:noFill/>
        </p:spPr>
        <p:txBody>
          <a:bodyPr wrap="none" rtlCol="0">
            <a:spAutoFit/>
          </a:bodyPr>
          <a:lstStyle/>
          <a:p>
            <a:r>
              <a:rPr lang="en-US" altLang="zh-CN" dirty="0"/>
              <a:t>Z = 1/Oh</a:t>
            </a:r>
            <a:endParaRPr lang="zh-CN" altLang="en-US" dirty="0"/>
          </a:p>
        </p:txBody>
      </p:sp>
      <p:sp>
        <p:nvSpPr>
          <p:cNvPr id="7" name="文本框 6">
            <a:extLst>
              <a:ext uri="{FF2B5EF4-FFF2-40B4-BE49-F238E27FC236}">
                <a16:creationId xmlns:a16="http://schemas.microsoft.com/office/drawing/2014/main" id="{5EEC0EB6-E5BB-150E-6E0C-B185FFA913BC}"/>
              </a:ext>
            </a:extLst>
          </p:cNvPr>
          <p:cNvSpPr txBox="1"/>
          <p:nvPr/>
        </p:nvSpPr>
        <p:spPr>
          <a:xfrm>
            <a:off x="3539837" y="2405481"/>
            <a:ext cx="7997319" cy="646331"/>
          </a:xfrm>
          <a:prstGeom prst="rect">
            <a:avLst/>
          </a:prstGeom>
          <a:noFill/>
        </p:spPr>
        <p:txBody>
          <a:bodyPr wrap="square" rtlCol="0">
            <a:spAutoFit/>
          </a:bodyPr>
          <a:lstStyle/>
          <a:p>
            <a:r>
              <a:rPr lang="en-US" altLang="zh-CN" dirty="0"/>
              <a:t>Z</a:t>
            </a:r>
            <a:r>
              <a:rPr lang="zh-CN" altLang="en-US" dirty="0"/>
              <a:t>的值在</a:t>
            </a:r>
            <a:r>
              <a:rPr lang="en-US" altLang="zh-CN" dirty="0"/>
              <a:t>1~10</a:t>
            </a:r>
            <a:r>
              <a:rPr lang="zh-CN" altLang="en-US" dirty="0"/>
              <a:t>之间适合形成液滴，过小液滴的粘度占优势，难以喷射，过大则容易形成卫星滴</a:t>
            </a:r>
            <a:endParaRPr lang="en-US" altLang="zh-CN" dirty="0"/>
          </a:p>
        </p:txBody>
      </p:sp>
      <p:sp>
        <p:nvSpPr>
          <p:cNvPr id="9" name="文本框 8">
            <a:extLst>
              <a:ext uri="{FF2B5EF4-FFF2-40B4-BE49-F238E27FC236}">
                <a16:creationId xmlns:a16="http://schemas.microsoft.com/office/drawing/2014/main" id="{EB7FF72C-4F43-C628-2B7F-54C659F0F7B1}"/>
              </a:ext>
            </a:extLst>
          </p:cNvPr>
          <p:cNvSpPr txBox="1"/>
          <p:nvPr/>
        </p:nvSpPr>
        <p:spPr>
          <a:xfrm>
            <a:off x="3922457" y="3937199"/>
            <a:ext cx="6663267" cy="1477328"/>
          </a:xfrm>
          <a:prstGeom prst="rect">
            <a:avLst/>
          </a:prstGeom>
          <a:noFill/>
        </p:spPr>
        <p:txBody>
          <a:bodyPr wrap="square">
            <a:spAutoFit/>
          </a:bodyPr>
          <a:lstStyle/>
          <a:p>
            <a:r>
              <a:rPr lang="zh-CN" altLang="en-US" b="0" i="0" dirty="0">
                <a:solidFill>
                  <a:srgbClr val="202122"/>
                </a:solidFill>
                <a:effectLst/>
                <a:latin typeface="Arial" panose="020B0604020202020204" pitchFamily="34" charset="0"/>
              </a:rPr>
              <a:t>雷诺数是流体的惯性力与粘性力的比值。雷诺数较小时，黏滞力对流场的影响大于惯性力，流场中流速的扰动会因黏滞力而衰减，流体流动稳定，为</a:t>
            </a:r>
            <a:r>
              <a:rPr lang="zh-CN" altLang="en-US" b="0" i="0" u="none" strike="noStrike" dirty="0">
                <a:solidFill>
                  <a:srgbClr val="0645AD"/>
                </a:solidFill>
                <a:effectLst/>
                <a:latin typeface="Arial" panose="020B0604020202020204" pitchFamily="34" charset="0"/>
                <a:hlinkClick r:id="rId4" tooltip="层流"/>
              </a:rPr>
              <a:t>层流</a:t>
            </a:r>
            <a:r>
              <a:rPr lang="zh-CN" altLang="en-US" b="0" i="0" dirty="0">
                <a:solidFill>
                  <a:srgbClr val="202122"/>
                </a:solidFill>
                <a:effectLst/>
                <a:latin typeface="Arial" panose="020B0604020202020204" pitchFamily="34" charset="0"/>
              </a:rPr>
              <a:t>；反之，若雷诺数较大时，惯性力对流场的影响大于黏滞力，流体流动较不稳定，流速的微小变化容易发展、增强，形成紊乱、不规则的</a:t>
            </a:r>
            <a:r>
              <a:rPr lang="zh-CN" altLang="en-US" b="0" i="0" u="none" strike="noStrike" dirty="0">
                <a:solidFill>
                  <a:srgbClr val="0645AD"/>
                </a:solidFill>
                <a:effectLst/>
                <a:latin typeface="Arial" panose="020B0604020202020204" pitchFamily="34" charset="0"/>
                <a:hlinkClick r:id="rId5" tooltip="紊流"/>
              </a:rPr>
              <a:t>紊流</a:t>
            </a:r>
            <a:r>
              <a:rPr lang="zh-CN" altLang="en-US" b="0" i="0" dirty="0">
                <a:solidFill>
                  <a:srgbClr val="202122"/>
                </a:solidFill>
                <a:effectLst/>
                <a:latin typeface="Arial" panose="020B0604020202020204" pitchFamily="34" charset="0"/>
              </a:rPr>
              <a:t>流场。</a:t>
            </a:r>
            <a:endParaRPr lang="zh-CN" altLang="en-US" dirty="0"/>
          </a:p>
        </p:txBody>
      </p:sp>
      <p:pic>
        <p:nvPicPr>
          <p:cNvPr id="11" name="图片 10">
            <a:extLst>
              <a:ext uri="{FF2B5EF4-FFF2-40B4-BE49-F238E27FC236}">
                <a16:creationId xmlns:a16="http://schemas.microsoft.com/office/drawing/2014/main" id="{AC4A0137-1484-4DB7-6F88-D9EEA9B45DBB}"/>
              </a:ext>
            </a:extLst>
          </p:cNvPr>
          <p:cNvPicPr>
            <a:picLocks noChangeAspect="1"/>
          </p:cNvPicPr>
          <p:nvPr/>
        </p:nvPicPr>
        <p:blipFill>
          <a:blip r:embed="rId6"/>
          <a:stretch>
            <a:fillRect/>
          </a:stretch>
        </p:blipFill>
        <p:spPr>
          <a:xfrm>
            <a:off x="3862793" y="3283599"/>
            <a:ext cx="6136350" cy="472027"/>
          </a:xfrm>
          <a:prstGeom prst="rect">
            <a:avLst/>
          </a:prstGeom>
        </p:spPr>
      </p:pic>
      <p:pic>
        <p:nvPicPr>
          <p:cNvPr id="13" name="图片 12">
            <a:extLst>
              <a:ext uri="{FF2B5EF4-FFF2-40B4-BE49-F238E27FC236}">
                <a16:creationId xmlns:a16="http://schemas.microsoft.com/office/drawing/2014/main" id="{DB40DD4C-5563-D3E3-3A0D-FF94B3B6A299}"/>
              </a:ext>
            </a:extLst>
          </p:cNvPr>
          <p:cNvPicPr>
            <a:picLocks noChangeAspect="1"/>
          </p:cNvPicPr>
          <p:nvPr/>
        </p:nvPicPr>
        <p:blipFill>
          <a:blip r:embed="rId7"/>
          <a:stretch>
            <a:fillRect/>
          </a:stretch>
        </p:blipFill>
        <p:spPr>
          <a:xfrm>
            <a:off x="693517" y="5503708"/>
            <a:ext cx="10274828" cy="1073205"/>
          </a:xfrm>
          <a:prstGeom prst="rect">
            <a:avLst/>
          </a:prstGeom>
        </p:spPr>
      </p:pic>
    </p:spTree>
    <p:extLst>
      <p:ext uri="{BB962C8B-B14F-4D97-AF65-F5344CB8AC3E}">
        <p14:creationId xmlns:p14="http://schemas.microsoft.com/office/powerpoint/2010/main" val="390097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5367175" cy="523220"/>
          </a:xfrm>
          <a:prstGeom prst="rect">
            <a:avLst/>
          </a:prstGeom>
          <a:noFill/>
        </p:spPr>
        <p:txBody>
          <a:bodyPr wrap="none" rtlCol="0">
            <a:spAutoFit/>
          </a:bodyPr>
          <a:lstStyle/>
          <a:p>
            <a:r>
              <a:rPr lang="zh-CN" altLang="en-US" sz="2800" dirty="0"/>
              <a:t>墨水的理论层面的研究</a:t>
            </a:r>
            <a:r>
              <a:rPr lang="en-US" altLang="zh-CN" sz="2800" dirty="0"/>
              <a:t>-</a:t>
            </a:r>
            <a:r>
              <a:rPr lang="zh-CN" altLang="en-US" sz="2800" dirty="0"/>
              <a:t>表面张力</a:t>
            </a:r>
            <a:endParaRPr lang="en-US" altLang="zh-CN" sz="2800" dirty="0"/>
          </a:p>
        </p:txBody>
      </p:sp>
      <p:sp>
        <p:nvSpPr>
          <p:cNvPr id="13" name="文本框 12">
            <a:extLst>
              <a:ext uri="{FF2B5EF4-FFF2-40B4-BE49-F238E27FC236}">
                <a16:creationId xmlns:a16="http://schemas.microsoft.com/office/drawing/2014/main" id="{552B87D8-9572-931C-8235-E442DF0D1050}"/>
              </a:ext>
            </a:extLst>
          </p:cNvPr>
          <p:cNvSpPr txBox="1"/>
          <p:nvPr/>
        </p:nvSpPr>
        <p:spPr>
          <a:xfrm>
            <a:off x="583474" y="1046020"/>
            <a:ext cx="10210800" cy="1200329"/>
          </a:xfrm>
          <a:prstGeom prst="rect">
            <a:avLst/>
          </a:prstGeom>
          <a:noFill/>
        </p:spPr>
        <p:txBody>
          <a:bodyPr wrap="square" rtlCol="0">
            <a:spAutoFit/>
          </a:bodyPr>
          <a:lstStyle/>
          <a:p>
            <a:r>
              <a:rPr lang="zh-CN" altLang="en-US" dirty="0"/>
              <a:t>表面张力：使得表面获得最小表面能的倾向，是一种来自内部的力，通常在表面的原子和分子比内部排列更为紧密。</a:t>
            </a:r>
            <a:endParaRPr lang="en-US" altLang="zh-CN" dirty="0"/>
          </a:p>
          <a:p>
            <a:r>
              <a:rPr lang="zh-CN" altLang="en-US" dirty="0"/>
              <a:t>从单位可以看出可以是力也可以是能量，二者等价</a:t>
            </a:r>
            <a:endParaRPr lang="en-US" altLang="zh-CN" dirty="0"/>
          </a:p>
          <a:p>
            <a:r>
              <a:rPr lang="zh-CN" altLang="en-US" dirty="0"/>
              <a:t>为什么是聚合成为球形</a:t>
            </a:r>
            <a:r>
              <a:rPr lang="en-US" altLang="zh-CN" dirty="0"/>
              <a:t>,</a:t>
            </a:r>
            <a:r>
              <a:rPr lang="zh-CN" altLang="en-US" dirty="0"/>
              <a:t>是不是这样可以获得更加小的能量，表面积和体积的比值</a:t>
            </a:r>
          </a:p>
        </p:txBody>
      </p:sp>
      <p:pic>
        <p:nvPicPr>
          <p:cNvPr id="3" name="图片 2">
            <a:extLst>
              <a:ext uri="{FF2B5EF4-FFF2-40B4-BE49-F238E27FC236}">
                <a16:creationId xmlns:a16="http://schemas.microsoft.com/office/drawing/2014/main" id="{BDA9CC8A-AF6F-4C9B-1B73-D1DDEB48989A}"/>
              </a:ext>
            </a:extLst>
          </p:cNvPr>
          <p:cNvPicPr>
            <a:picLocks noChangeAspect="1"/>
          </p:cNvPicPr>
          <p:nvPr/>
        </p:nvPicPr>
        <p:blipFill>
          <a:blip r:embed="rId3"/>
          <a:stretch>
            <a:fillRect/>
          </a:stretch>
        </p:blipFill>
        <p:spPr>
          <a:xfrm>
            <a:off x="449464" y="2215264"/>
            <a:ext cx="11045483" cy="992062"/>
          </a:xfrm>
          <a:prstGeom prst="rect">
            <a:avLst/>
          </a:prstGeom>
        </p:spPr>
      </p:pic>
      <p:pic>
        <p:nvPicPr>
          <p:cNvPr id="6" name="图片 5">
            <a:extLst>
              <a:ext uri="{FF2B5EF4-FFF2-40B4-BE49-F238E27FC236}">
                <a16:creationId xmlns:a16="http://schemas.microsoft.com/office/drawing/2014/main" id="{2A60874A-1464-D2AD-AE1C-826789A1A8B9}"/>
              </a:ext>
            </a:extLst>
          </p:cNvPr>
          <p:cNvPicPr>
            <a:picLocks noChangeAspect="1"/>
          </p:cNvPicPr>
          <p:nvPr/>
        </p:nvPicPr>
        <p:blipFill>
          <a:blip r:embed="rId4"/>
          <a:stretch>
            <a:fillRect/>
          </a:stretch>
        </p:blipFill>
        <p:spPr>
          <a:xfrm>
            <a:off x="637309" y="3453091"/>
            <a:ext cx="10954303" cy="2347351"/>
          </a:xfrm>
          <a:prstGeom prst="rect">
            <a:avLst/>
          </a:prstGeom>
        </p:spPr>
      </p:pic>
    </p:spTree>
    <p:extLst>
      <p:ext uri="{BB962C8B-B14F-4D97-AF65-F5344CB8AC3E}">
        <p14:creationId xmlns:p14="http://schemas.microsoft.com/office/powerpoint/2010/main" val="74755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3571812" cy="523220"/>
          </a:xfrm>
          <a:prstGeom prst="rect">
            <a:avLst/>
          </a:prstGeom>
          <a:noFill/>
        </p:spPr>
        <p:txBody>
          <a:bodyPr wrap="none" rtlCol="0">
            <a:spAutoFit/>
          </a:bodyPr>
          <a:lstStyle/>
          <a:p>
            <a:r>
              <a:rPr lang="zh-CN" altLang="en-US" sz="2800" dirty="0"/>
              <a:t>红墨水的研究</a:t>
            </a:r>
            <a:r>
              <a:rPr lang="en-US" altLang="zh-CN" sz="2800" dirty="0"/>
              <a:t>-</a:t>
            </a:r>
            <a:r>
              <a:rPr lang="zh-CN" altLang="en-US" sz="2800" dirty="0"/>
              <a:t>韦伯数</a:t>
            </a:r>
            <a:endParaRPr lang="en-US" altLang="zh-CN" sz="2800" dirty="0"/>
          </a:p>
        </p:txBody>
      </p:sp>
      <p:pic>
        <p:nvPicPr>
          <p:cNvPr id="6" name="图片 5">
            <a:extLst>
              <a:ext uri="{FF2B5EF4-FFF2-40B4-BE49-F238E27FC236}">
                <a16:creationId xmlns:a16="http://schemas.microsoft.com/office/drawing/2014/main" id="{3CF01CFB-6CCA-4A80-099C-789FB27DFEB3}"/>
              </a:ext>
            </a:extLst>
          </p:cNvPr>
          <p:cNvPicPr>
            <a:picLocks noChangeAspect="1"/>
          </p:cNvPicPr>
          <p:nvPr/>
        </p:nvPicPr>
        <p:blipFill>
          <a:blip r:embed="rId3"/>
          <a:stretch>
            <a:fillRect/>
          </a:stretch>
        </p:blipFill>
        <p:spPr>
          <a:xfrm>
            <a:off x="371146" y="1410621"/>
            <a:ext cx="10366646" cy="1564069"/>
          </a:xfrm>
          <a:prstGeom prst="rect">
            <a:avLst/>
          </a:prstGeom>
        </p:spPr>
      </p:pic>
      <p:pic>
        <p:nvPicPr>
          <p:cNvPr id="9" name="图片 8">
            <a:extLst>
              <a:ext uri="{FF2B5EF4-FFF2-40B4-BE49-F238E27FC236}">
                <a16:creationId xmlns:a16="http://schemas.microsoft.com/office/drawing/2014/main" id="{26ED4948-0D96-444D-C562-B2B79C928BC0}"/>
              </a:ext>
            </a:extLst>
          </p:cNvPr>
          <p:cNvPicPr>
            <a:picLocks noChangeAspect="1"/>
          </p:cNvPicPr>
          <p:nvPr/>
        </p:nvPicPr>
        <p:blipFill>
          <a:blip r:embed="rId4"/>
          <a:stretch>
            <a:fillRect/>
          </a:stretch>
        </p:blipFill>
        <p:spPr>
          <a:xfrm>
            <a:off x="689918" y="3073381"/>
            <a:ext cx="8249074" cy="711237"/>
          </a:xfrm>
          <a:prstGeom prst="rect">
            <a:avLst/>
          </a:prstGeom>
        </p:spPr>
      </p:pic>
    </p:spTree>
    <p:extLst>
      <p:ext uri="{BB962C8B-B14F-4D97-AF65-F5344CB8AC3E}">
        <p14:creationId xmlns:p14="http://schemas.microsoft.com/office/powerpoint/2010/main" val="213648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3775393" cy="523220"/>
          </a:xfrm>
          <a:prstGeom prst="rect">
            <a:avLst/>
          </a:prstGeom>
          <a:noFill/>
        </p:spPr>
        <p:txBody>
          <a:bodyPr wrap="none" rtlCol="0">
            <a:spAutoFit/>
          </a:bodyPr>
          <a:lstStyle/>
          <a:p>
            <a:r>
              <a:rPr lang="zh-CN" altLang="en-US" sz="2800" dirty="0"/>
              <a:t>墨水的理论层面的研究</a:t>
            </a:r>
            <a:endParaRPr lang="en-US" altLang="zh-CN" sz="2800" dirty="0"/>
          </a:p>
        </p:txBody>
      </p:sp>
      <p:sp>
        <p:nvSpPr>
          <p:cNvPr id="3" name="文本框 2">
            <a:extLst>
              <a:ext uri="{FF2B5EF4-FFF2-40B4-BE49-F238E27FC236}">
                <a16:creationId xmlns:a16="http://schemas.microsoft.com/office/drawing/2014/main" id="{6BCD111F-DDB7-07C4-E610-1CDEA11D6653}"/>
              </a:ext>
            </a:extLst>
          </p:cNvPr>
          <p:cNvSpPr txBox="1"/>
          <p:nvPr/>
        </p:nvSpPr>
        <p:spPr>
          <a:xfrm>
            <a:off x="1274617" y="1326354"/>
            <a:ext cx="9344891" cy="3970318"/>
          </a:xfrm>
          <a:prstGeom prst="rect">
            <a:avLst/>
          </a:prstGeom>
          <a:noFill/>
        </p:spPr>
        <p:txBody>
          <a:bodyPr wrap="square">
            <a:spAutoFit/>
          </a:bodyPr>
          <a:lstStyle/>
          <a:p>
            <a:r>
              <a:rPr lang="en-US" altLang="zh-CN" b="1" i="0" dirty="0">
                <a:solidFill>
                  <a:srgbClr val="202122"/>
                </a:solidFill>
                <a:effectLst/>
                <a:latin typeface="Arial" panose="020B0604020202020204" pitchFamily="34" charset="0"/>
              </a:rPr>
              <a:t>Surface </a:t>
            </a:r>
            <a:r>
              <a:rPr lang="en-US" altLang="zh-CN" b="0" i="0" dirty="0">
                <a:solidFill>
                  <a:srgbClr val="202122"/>
                </a:solidFill>
                <a:effectLst/>
                <a:latin typeface="Arial" panose="020B0604020202020204" pitchFamily="34" charset="0"/>
              </a:rPr>
              <a:t>energy is the amount of energy required to break intermolecular forces when creating a surface of a material. In the theory of </a:t>
            </a:r>
            <a:r>
              <a:rPr lang="en-US" altLang="zh-CN" b="0" i="0" u="none" strike="noStrike" dirty="0">
                <a:solidFill>
                  <a:srgbClr val="0645AD"/>
                </a:solidFill>
                <a:effectLst/>
                <a:latin typeface="Arial" panose="020B0604020202020204" pitchFamily="34" charset="0"/>
                <a:hlinkClick r:id="rId3" tooltip="solid state physics"/>
              </a:rPr>
              <a:t>solid state physics , </a:t>
            </a:r>
            <a:r>
              <a:rPr lang="en-US" altLang="zh-CN" b="0" i="0" u="none" strike="noStrike" dirty="0">
                <a:solidFill>
                  <a:srgbClr val="0645AD"/>
                </a:solidFill>
                <a:effectLst/>
                <a:latin typeface="Arial" panose="020B0604020202020204" pitchFamily="34" charset="0"/>
                <a:hlinkClick r:id="rId4" tooltip="atom"/>
              </a:rPr>
              <a:t>atoms</a:t>
            </a:r>
            <a:r>
              <a:rPr lang="en-US" altLang="zh-CN" b="0" i="0" dirty="0">
                <a:solidFill>
                  <a:srgbClr val="202122"/>
                </a:solidFill>
                <a:effectLst/>
                <a:latin typeface="Arial" panose="020B0604020202020204" pitchFamily="34" charset="0"/>
              </a:rPr>
              <a:t> on the surface have more </a:t>
            </a:r>
            <a:r>
              <a:rPr lang="en-US" altLang="zh-CN" b="0" i="0" u="none" strike="noStrike" dirty="0">
                <a:solidFill>
                  <a:srgbClr val="0645AD"/>
                </a:solidFill>
                <a:effectLst/>
                <a:latin typeface="Arial" panose="020B0604020202020204" pitchFamily="34" charset="0"/>
                <a:hlinkClick r:id="rId5" tooltip="energy"/>
              </a:rPr>
              <a:t>energy</a:t>
            </a:r>
            <a:r>
              <a:rPr lang="en-US" altLang="zh-CN" b="0" i="0" dirty="0">
                <a:solidFill>
                  <a:srgbClr val="202122"/>
                </a:solidFill>
                <a:effectLst/>
                <a:latin typeface="Arial" panose="020B0604020202020204" pitchFamily="34" charset="0"/>
              </a:rPr>
              <a:t> than atoms inside the material , so according to the </a:t>
            </a:r>
            <a:r>
              <a:rPr lang="en-US" altLang="zh-CN" b="0" i="0" u="none" strike="noStrike" dirty="0">
                <a:solidFill>
                  <a:srgbClr val="0645AD"/>
                </a:solidFill>
                <a:effectLst/>
                <a:latin typeface="Arial" panose="020B0604020202020204" pitchFamily="34" charset="0"/>
                <a:hlinkClick r:id="rId6" tooltip="principle of minimum energy"/>
              </a:rPr>
              <a:t>principle of minimum energy</a:t>
            </a:r>
            <a:r>
              <a:rPr lang="en-US" altLang="zh-CN" b="0" i="0" dirty="0">
                <a:solidFill>
                  <a:srgbClr val="202122"/>
                </a:solidFill>
                <a:effectLst/>
                <a:latin typeface="Arial" panose="020B0604020202020204" pitchFamily="34" charset="0"/>
              </a:rPr>
              <a:t> , atoms will spontaneously tend to the inside of the material rather than the surface. Another definition of surface energy is the excess energy on the surface of a material relative to the interior of the material. Breaking a solid material into small pieces requires breaking the </a:t>
            </a:r>
            <a:r>
              <a:rPr lang="en-US" altLang="zh-CN" b="0" i="0" u="none" strike="noStrike" dirty="0">
                <a:solidFill>
                  <a:srgbClr val="0645AD"/>
                </a:solidFill>
                <a:effectLst/>
                <a:latin typeface="Arial" panose="020B0604020202020204" pitchFamily="34" charset="0"/>
                <a:hlinkClick r:id="rId7" tooltip="intermolecular forces"/>
              </a:rPr>
              <a:t>intermolecular forces</a:t>
            </a:r>
            <a:r>
              <a:rPr lang="en-US" altLang="zh-CN" b="0" i="0" dirty="0">
                <a:solidFill>
                  <a:srgbClr val="202122"/>
                </a:solidFill>
                <a:effectLst/>
                <a:latin typeface="Arial" panose="020B0604020202020204" pitchFamily="34" charset="0"/>
              </a:rPr>
              <a:t> within it , so it takes energy. If this decomposition process is </a:t>
            </a:r>
            <a:r>
              <a:rPr lang="en-US" altLang="zh-CN" b="0" i="0" u="none" strike="noStrike" dirty="0">
                <a:solidFill>
                  <a:srgbClr val="0645AD"/>
                </a:solidFill>
                <a:effectLst/>
                <a:latin typeface="Arial" panose="020B0604020202020204" pitchFamily="34" charset="0"/>
                <a:hlinkClick r:id="rId8" tooltip="reversible process"/>
              </a:rPr>
              <a:t>reversible</a:t>
            </a:r>
            <a:r>
              <a:rPr lang="en-US" altLang="zh-CN" b="0" i="0" dirty="0">
                <a:solidFill>
                  <a:srgbClr val="202122"/>
                </a:solidFill>
                <a:effectLst/>
                <a:latin typeface="Arial" panose="020B0604020202020204" pitchFamily="34" charset="0"/>
              </a:rPr>
              <a:t> , then the energy required to break the material into small pieces is equal to the energy added to the surface of the small pieces of material. But in fact, only surfaces that have just formed in a </a:t>
            </a:r>
            <a:r>
              <a:rPr lang="en-US" altLang="zh-CN" b="0" i="0" u="none" strike="noStrike" dirty="0">
                <a:solidFill>
                  <a:srgbClr val="0645AD"/>
                </a:solidFill>
                <a:effectLst/>
                <a:latin typeface="Arial" panose="020B0604020202020204" pitchFamily="34" charset="0"/>
                <a:hlinkClick r:id="rId9" tooltip="vacuum"/>
              </a:rPr>
              <a:t>vacuum conform to the above-mentioned </a:t>
            </a:r>
            <a:r>
              <a:rPr lang="en-US" altLang="zh-CN" b="0" i="0" u="none" strike="noStrike" dirty="0">
                <a:solidFill>
                  <a:srgbClr val="0645AD"/>
                </a:solidFill>
                <a:effectLst/>
                <a:latin typeface="Arial" panose="020B0604020202020204" pitchFamily="34" charset="0"/>
                <a:hlinkClick r:id="rId10" tooltip="Energy conservation law"/>
              </a:rPr>
              <a:t>conservation of energy</a:t>
            </a:r>
            <a:r>
              <a:rPr lang="en-US" altLang="zh-CN" b="0" i="0" dirty="0">
                <a:solidFill>
                  <a:srgbClr val="202122"/>
                </a:solidFill>
                <a:effectLst/>
                <a:latin typeface="Arial" panose="020B0604020202020204" pitchFamily="34" charset="0"/>
              </a:rPr>
              <a:t> . Because the newly formed surfaces are very unstable, they reduce the surface energy through the reorganization of surface atoms and their reactions with each other, or the </a:t>
            </a:r>
            <a:r>
              <a:rPr lang="en-US" altLang="zh-CN" b="0" i="0" u="none" strike="noStrike" dirty="0">
                <a:solidFill>
                  <a:srgbClr val="0645AD"/>
                </a:solidFill>
                <a:effectLst/>
                <a:latin typeface="Arial" panose="020B0604020202020204" pitchFamily="34" charset="0"/>
                <a:hlinkClick r:id="rId11" tooltip="adsorption"/>
              </a:rPr>
              <a:t>adsorption</a:t>
            </a:r>
            <a:r>
              <a:rPr lang="en-US" altLang="zh-CN" b="0" i="0" dirty="0">
                <a:solidFill>
                  <a:srgbClr val="202122"/>
                </a:solidFill>
                <a:effectLst/>
                <a:latin typeface="Arial" panose="020B0604020202020204" pitchFamily="34" charset="0"/>
              </a:rPr>
              <a:t> of other molecules or atoms around them .</a:t>
            </a:r>
            <a:endParaRPr lang="zh-CN" altLang="en-US" dirty="0"/>
          </a:p>
        </p:txBody>
      </p:sp>
      <p:sp>
        <p:nvSpPr>
          <p:cNvPr id="2" name="文本框 1">
            <a:extLst>
              <a:ext uri="{FF2B5EF4-FFF2-40B4-BE49-F238E27FC236}">
                <a16:creationId xmlns:a16="http://schemas.microsoft.com/office/drawing/2014/main" id="{0D3E9FE3-85C3-E2C9-6D34-FA4F8C63A963}"/>
              </a:ext>
            </a:extLst>
          </p:cNvPr>
          <p:cNvSpPr txBox="1"/>
          <p:nvPr/>
        </p:nvSpPr>
        <p:spPr>
          <a:xfrm>
            <a:off x="990600" y="5999018"/>
            <a:ext cx="877163" cy="369332"/>
          </a:xfrm>
          <a:prstGeom prst="rect">
            <a:avLst/>
          </a:prstGeom>
          <a:noFill/>
        </p:spPr>
        <p:txBody>
          <a:bodyPr wrap="none" rtlCol="0">
            <a:spAutoFit/>
          </a:bodyPr>
          <a:lstStyle/>
          <a:p>
            <a:r>
              <a:rPr lang="zh-CN" altLang="en-US" dirty="0"/>
              <a:t>表面能</a:t>
            </a:r>
          </a:p>
        </p:txBody>
      </p:sp>
    </p:spTree>
    <p:extLst>
      <p:ext uri="{BB962C8B-B14F-4D97-AF65-F5344CB8AC3E}">
        <p14:creationId xmlns:p14="http://schemas.microsoft.com/office/powerpoint/2010/main" val="369516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3930884" cy="523220"/>
          </a:xfrm>
          <a:prstGeom prst="rect">
            <a:avLst/>
          </a:prstGeom>
          <a:noFill/>
        </p:spPr>
        <p:txBody>
          <a:bodyPr wrap="none" rtlCol="0">
            <a:spAutoFit/>
          </a:bodyPr>
          <a:lstStyle/>
          <a:p>
            <a:r>
              <a:rPr lang="zh-CN" altLang="en-US" sz="2800" dirty="0"/>
              <a:t>红墨水的研究</a:t>
            </a:r>
            <a:r>
              <a:rPr lang="en-US" altLang="zh-CN" sz="2800" dirty="0"/>
              <a:t>-</a:t>
            </a:r>
            <a:r>
              <a:rPr lang="zh-CN" altLang="en-US" sz="2800" dirty="0"/>
              <a:t>表面张力</a:t>
            </a:r>
            <a:endParaRPr lang="en-US" altLang="zh-CN" sz="2800" dirty="0"/>
          </a:p>
        </p:txBody>
      </p:sp>
      <p:pic>
        <p:nvPicPr>
          <p:cNvPr id="3" name="图片 2">
            <a:extLst>
              <a:ext uri="{FF2B5EF4-FFF2-40B4-BE49-F238E27FC236}">
                <a16:creationId xmlns:a16="http://schemas.microsoft.com/office/drawing/2014/main" id="{8050C17D-E191-84DE-F6E3-8D5C58A642AB}"/>
              </a:ext>
            </a:extLst>
          </p:cNvPr>
          <p:cNvPicPr>
            <a:picLocks noChangeAspect="1"/>
          </p:cNvPicPr>
          <p:nvPr/>
        </p:nvPicPr>
        <p:blipFill>
          <a:blip r:embed="rId3"/>
          <a:stretch>
            <a:fillRect/>
          </a:stretch>
        </p:blipFill>
        <p:spPr>
          <a:xfrm>
            <a:off x="43552" y="958849"/>
            <a:ext cx="11564973" cy="2828991"/>
          </a:xfrm>
          <a:prstGeom prst="rect">
            <a:avLst/>
          </a:prstGeom>
        </p:spPr>
      </p:pic>
      <p:sp>
        <p:nvSpPr>
          <p:cNvPr id="4" name="文本框 3">
            <a:extLst>
              <a:ext uri="{FF2B5EF4-FFF2-40B4-BE49-F238E27FC236}">
                <a16:creationId xmlns:a16="http://schemas.microsoft.com/office/drawing/2014/main" id="{B378A170-A6A9-467D-E6DB-0BD4BC1C5290}"/>
              </a:ext>
            </a:extLst>
          </p:cNvPr>
          <p:cNvSpPr txBox="1"/>
          <p:nvPr/>
        </p:nvSpPr>
        <p:spPr>
          <a:xfrm>
            <a:off x="152400" y="4076700"/>
            <a:ext cx="11456125" cy="923330"/>
          </a:xfrm>
          <a:prstGeom prst="rect">
            <a:avLst/>
          </a:prstGeom>
          <a:noFill/>
        </p:spPr>
        <p:txBody>
          <a:bodyPr wrap="square" rtlCol="0">
            <a:spAutoFit/>
          </a:bodyPr>
          <a:lstStyle/>
          <a:p>
            <a:r>
              <a:rPr lang="zh-CN" altLang="en-US" dirty="0"/>
              <a:t>过程：内部的力能够得到其他分子的平衡 ，但是在表面的得不到平衡，外面没有东西拉，为了使力抵消只能让表面积降低，内聚在一起。内聚力和附着力决定了润湿性。根据拉普拉斯定律，球形的形状使表层所需的“壁张力”最小化。</a:t>
            </a:r>
          </a:p>
        </p:txBody>
      </p:sp>
    </p:spTree>
    <p:extLst>
      <p:ext uri="{BB962C8B-B14F-4D97-AF65-F5344CB8AC3E}">
        <p14:creationId xmlns:p14="http://schemas.microsoft.com/office/powerpoint/2010/main" val="553950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902811" cy="523220"/>
          </a:xfrm>
          <a:prstGeom prst="rect">
            <a:avLst/>
          </a:prstGeom>
          <a:noFill/>
        </p:spPr>
        <p:txBody>
          <a:bodyPr wrap="none" rtlCol="0">
            <a:spAutoFit/>
          </a:bodyPr>
          <a:lstStyle/>
          <a:p>
            <a:r>
              <a:rPr lang="zh-CN" altLang="en-US" sz="2800" dirty="0"/>
              <a:t>问题</a:t>
            </a:r>
            <a:endParaRPr lang="en-US" altLang="zh-CN" sz="2800" dirty="0"/>
          </a:p>
        </p:txBody>
      </p:sp>
      <p:sp>
        <p:nvSpPr>
          <p:cNvPr id="2" name="文本框 1">
            <a:extLst>
              <a:ext uri="{FF2B5EF4-FFF2-40B4-BE49-F238E27FC236}">
                <a16:creationId xmlns:a16="http://schemas.microsoft.com/office/drawing/2014/main" id="{6FDFC722-B2A5-CC75-1343-CAB1C1AC474F}"/>
              </a:ext>
            </a:extLst>
          </p:cNvPr>
          <p:cNvSpPr txBox="1"/>
          <p:nvPr/>
        </p:nvSpPr>
        <p:spPr>
          <a:xfrm>
            <a:off x="935182" y="1302327"/>
            <a:ext cx="4859022"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带韧带的墨滴</a:t>
            </a:r>
            <a:endParaRPr lang="en-US" altLang="zh-CN" dirty="0"/>
          </a:p>
          <a:p>
            <a:pPr marL="285750" indent="-285750">
              <a:buFont typeface="Arial" panose="020B0604020202020204" pitchFamily="34" charset="0"/>
              <a:buChar char="•"/>
            </a:pPr>
            <a:r>
              <a:rPr lang="zh-CN" altLang="en-US" dirty="0"/>
              <a:t>卫星滴</a:t>
            </a:r>
            <a:endParaRPr lang="en-US" altLang="zh-CN" dirty="0"/>
          </a:p>
          <a:p>
            <a:pPr marL="285750" indent="-285750">
              <a:buFont typeface="Arial" panose="020B0604020202020204" pitchFamily="34" charset="0"/>
              <a:buChar char="•"/>
            </a:pPr>
            <a:r>
              <a:rPr lang="zh-CN" altLang="en-US" dirty="0"/>
              <a:t>咖啡环</a:t>
            </a:r>
            <a:endParaRPr lang="en-US" altLang="zh-CN" dirty="0"/>
          </a:p>
          <a:p>
            <a:pPr marL="285750" indent="-285750">
              <a:buFont typeface="Arial" panose="020B0604020202020204" pitchFamily="34" charset="0"/>
              <a:buChar char="•"/>
            </a:pPr>
            <a:r>
              <a:rPr lang="zh-CN" altLang="en-US" dirty="0"/>
              <a:t>喷射墨滴的体积和飞行速度与什么因素有关</a:t>
            </a:r>
          </a:p>
        </p:txBody>
      </p:sp>
      <p:sp>
        <p:nvSpPr>
          <p:cNvPr id="3" name="文本框 2">
            <a:extLst>
              <a:ext uri="{FF2B5EF4-FFF2-40B4-BE49-F238E27FC236}">
                <a16:creationId xmlns:a16="http://schemas.microsoft.com/office/drawing/2014/main" id="{BE17BDDB-2F56-F03A-D726-A088655FE32E}"/>
              </a:ext>
            </a:extLst>
          </p:cNvPr>
          <p:cNvSpPr txBox="1"/>
          <p:nvPr/>
        </p:nvSpPr>
        <p:spPr>
          <a:xfrm>
            <a:off x="1136073" y="4994563"/>
            <a:ext cx="2781531"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t>声波的能量还没有消失</a:t>
            </a:r>
          </a:p>
        </p:txBody>
      </p:sp>
    </p:spTree>
    <p:extLst>
      <p:ext uri="{BB962C8B-B14F-4D97-AF65-F5344CB8AC3E}">
        <p14:creationId xmlns:p14="http://schemas.microsoft.com/office/powerpoint/2010/main" val="227578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339102" cy="523220"/>
          </a:xfrm>
          <a:prstGeom prst="rect">
            <a:avLst/>
          </a:prstGeom>
          <a:noFill/>
        </p:spPr>
        <p:txBody>
          <a:bodyPr wrap="none" rtlCol="0">
            <a:spAutoFit/>
          </a:bodyPr>
          <a:lstStyle/>
          <a:p>
            <a:r>
              <a:rPr lang="zh-CN" altLang="en-US" sz="2800" dirty="0"/>
              <a:t>红墨水的研究</a:t>
            </a:r>
            <a:endParaRPr lang="en-US" altLang="zh-CN" sz="2800" dirty="0"/>
          </a:p>
        </p:txBody>
      </p:sp>
    </p:spTree>
    <p:extLst>
      <p:ext uri="{BB962C8B-B14F-4D97-AF65-F5344CB8AC3E}">
        <p14:creationId xmlns:p14="http://schemas.microsoft.com/office/powerpoint/2010/main" val="318623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339102" cy="523220"/>
          </a:xfrm>
          <a:prstGeom prst="rect">
            <a:avLst/>
          </a:prstGeom>
          <a:noFill/>
        </p:spPr>
        <p:txBody>
          <a:bodyPr wrap="none" rtlCol="0">
            <a:spAutoFit/>
          </a:bodyPr>
          <a:lstStyle/>
          <a:p>
            <a:r>
              <a:rPr lang="zh-CN" altLang="en-US" sz="2800" dirty="0"/>
              <a:t>红墨水的研究</a:t>
            </a:r>
            <a:endParaRPr lang="en-US" altLang="zh-CN" sz="2800" dirty="0"/>
          </a:p>
        </p:txBody>
      </p:sp>
    </p:spTree>
    <p:extLst>
      <p:ext uri="{BB962C8B-B14F-4D97-AF65-F5344CB8AC3E}">
        <p14:creationId xmlns:p14="http://schemas.microsoft.com/office/powerpoint/2010/main" val="1189620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339102" cy="523220"/>
          </a:xfrm>
          <a:prstGeom prst="rect">
            <a:avLst/>
          </a:prstGeom>
          <a:noFill/>
        </p:spPr>
        <p:txBody>
          <a:bodyPr wrap="none" rtlCol="0">
            <a:spAutoFit/>
          </a:bodyPr>
          <a:lstStyle/>
          <a:p>
            <a:r>
              <a:rPr lang="zh-CN" altLang="en-US" sz="2800" dirty="0"/>
              <a:t>红墨水的研究</a:t>
            </a:r>
            <a:endParaRPr lang="en-US" altLang="zh-CN" sz="2800" dirty="0"/>
          </a:p>
        </p:txBody>
      </p:sp>
    </p:spTree>
    <p:extLst>
      <p:ext uri="{BB962C8B-B14F-4D97-AF65-F5344CB8AC3E}">
        <p14:creationId xmlns:p14="http://schemas.microsoft.com/office/powerpoint/2010/main" val="4129633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339102" cy="523220"/>
          </a:xfrm>
          <a:prstGeom prst="rect">
            <a:avLst/>
          </a:prstGeom>
          <a:noFill/>
        </p:spPr>
        <p:txBody>
          <a:bodyPr wrap="none" rtlCol="0">
            <a:spAutoFit/>
          </a:bodyPr>
          <a:lstStyle/>
          <a:p>
            <a:r>
              <a:rPr lang="zh-CN" altLang="en-US" sz="2800" dirty="0"/>
              <a:t>红墨水的研究</a:t>
            </a:r>
            <a:endParaRPr lang="en-US" altLang="zh-CN" sz="2800" dirty="0"/>
          </a:p>
        </p:txBody>
      </p:sp>
    </p:spTree>
    <p:extLst>
      <p:ext uri="{BB962C8B-B14F-4D97-AF65-F5344CB8AC3E}">
        <p14:creationId xmlns:p14="http://schemas.microsoft.com/office/powerpoint/2010/main" val="29860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698175" cy="523220"/>
          </a:xfrm>
          <a:prstGeom prst="rect">
            <a:avLst/>
          </a:prstGeom>
          <a:noFill/>
        </p:spPr>
        <p:txBody>
          <a:bodyPr wrap="none" rtlCol="0">
            <a:spAutoFit/>
          </a:bodyPr>
          <a:lstStyle/>
          <a:p>
            <a:r>
              <a:rPr lang="zh-CN" altLang="en-US" sz="2800" dirty="0"/>
              <a:t>打印的基本原理</a:t>
            </a:r>
            <a:endParaRPr lang="en-US" altLang="zh-CN" sz="2800" dirty="0"/>
          </a:p>
        </p:txBody>
      </p:sp>
      <p:pic>
        <p:nvPicPr>
          <p:cNvPr id="4" name="图片 3">
            <a:extLst>
              <a:ext uri="{FF2B5EF4-FFF2-40B4-BE49-F238E27FC236}">
                <a16:creationId xmlns:a16="http://schemas.microsoft.com/office/drawing/2014/main" id="{4A420708-CC80-0791-454A-B61CE9CF37CA}"/>
              </a:ext>
            </a:extLst>
          </p:cNvPr>
          <p:cNvPicPr>
            <a:picLocks noChangeAspect="1"/>
          </p:cNvPicPr>
          <p:nvPr/>
        </p:nvPicPr>
        <p:blipFill>
          <a:blip r:embed="rId3"/>
          <a:stretch>
            <a:fillRect/>
          </a:stretch>
        </p:blipFill>
        <p:spPr>
          <a:xfrm>
            <a:off x="890050" y="1450654"/>
            <a:ext cx="4374950" cy="1389528"/>
          </a:xfrm>
          <a:prstGeom prst="rect">
            <a:avLst/>
          </a:prstGeom>
        </p:spPr>
      </p:pic>
      <p:pic>
        <p:nvPicPr>
          <p:cNvPr id="7" name="图片 6">
            <a:extLst>
              <a:ext uri="{FF2B5EF4-FFF2-40B4-BE49-F238E27FC236}">
                <a16:creationId xmlns:a16="http://schemas.microsoft.com/office/drawing/2014/main" id="{2CB2F5AB-4068-414A-BD7F-1097B4E2FE9B}"/>
              </a:ext>
            </a:extLst>
          </p:cNvPr>
          <p:cNvPicPr>
            <a:picLocks noChangeAspect="1"/>
          </p:cNvPicPr>
          <p:nvPr/>
        </p:nvPicPr>
        <p:blipFill>
          <a:blip r:embed="rId4"/>
          <a:stretch>
            <a:fillRect/>
          </a:stretch>
        </p:blipFill>
        <p:spPr>
          <a:xfrm>
            <a:off x="708140" y="3429000"/>
            <a:ext cx="4030184" cy="2483464"/>
          </a:xfrm>
          <a:prstGeom prst="rect">
            <a:avLst/>
          </a:prstGeom>
        </p:spPr>
      </p:pic>
      <p:sp>
        <p:nvSpPr>
          <p:cNvPr id="9" name="文本框 8">
            <a:extLst>
              <a:ext uri="{FF2B5EF4-FFF2-40B4-BE49-F238E27FC236}">
                <a16:creationId xmlns:a16="http://schemas.microsoft.com/office/drawing/2014/main" id="{93EE16A2-3A34-13DB-49C9-3C2CAA8AD1F2}"/>
              </a:ext>
            </a:extLst>
          </p:cNvPr>
          <p:cNvSpPr txBox="1"/>
          <p:nvPr/>
        </p:nvSpPr>
        <p:spPr>
          <a:xfrm>
            <a:off x="5501624" y="1336531"/>
            <a:ext cx="6314139"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每一个部分包括了</a:t>
            </a:r>
            <a:r>
              <a:rPr lang="en-US" altLang="zh-CN" dirty="0"/>
              <a:t>3</a:t>
            </a:r>
            <a:r>
              <a:rPr lang="zh-CN" altLang="en-US" dirty="0"/>
              <a:t>个要素：</a:t>
            </a:r>
            <a:r>
              <a:rPr lang="en-US" altLang="zh-CN" dirty="0"/>
              <a:t>duration, level and slew rate</a:t>
            </a:r>
          </a:p>
          <a:p>
            <a:pPr marL="285750" indent="-285750">
              <a:buFont typeface="Arial" panose="020B0604020202020204" pitchFamily="34" charset="0"/>
              <a:buChar char="•"/>
            </a:pPr>
            <a:r>
              <a:rPr lang="en-US" altLang="zh-CN" dirty="0"/>
              <a:t>Lever values</a:t>
            </a:r>
            <a:r>
              <a:rPr lang="zh-CN" altLang="en-US" dirty="0"/>
              <a:t>：与腔室的体积直接相关，所施加电压越大那么腔室会被压得越严重</a:t>
            </a:r>
            <a:endParaRPr lang="en-US" altLang="zh-CN" dirty="0"/>
          </a:p>
          <a:p>
            <a:pPr marL="285750" indent="-285750">
              <a:buFont typeface="Arial" panose="020B0604020202020204" pitchFamily="34" charset="0"/>
              <a:buChar char="•"/>
            </a:pPr>
            <a:r>
              <a:rPr lang="en-US" altLang="zh-CN" dirty="0"/>
              <a:t>Slew rate: </a:t>
            </a:r>
            <a:r>
              <a:rPr lang="zh-CN" altLang="en-US" dirty="0"/>
              <a:t>斜率，决定了腔体变化的快慢</a:t>
            </a:r>
            <a:endParaRPr lang="en-US" altLang="zh-CN" dirty="0"/>
          </a:p>
          <a:p>
            <a:pPr marL="285750" indent="-285750">
              <a:buFont typeface="Arial" panose="020B0604020202020204" pitchFamily="34" charset="0"/>
              <a:buChar char="•"/>
            </a:pPr>
            <a:r>
              <a:rPr lang="en-US" altLang="zh-CN" dirty="0"/>
              <a:t>Duration</a:t>
            </a:r>
            <a:r>
              <a:rPr lang="zh-CN" altLang="en-US" dirty="0"/>
              <a:t>：某个状态下持续多长的时间</a:t>
            </a:r>
            <a:endParaRPr lang="en-US" altLang="zh-CN" dirty="0"/>
          </a:p>
          <a:p>
            <a:pPr marL="285750" indent="-285750">
              <a:buFont typeface="Arial" panose="020B0604020202020204" pitchFamily="34" charset="0"/>
              <a:buChar char="•"/>
            </a:pPr>
            <a:r>
              <a:rPr lang="en-US" altLang="zh-CN" dirty="0"/>
              <a:t>0</a:t>
            </a:r>
            <a:r>
              <a:rPr lang="zh-CN" altLang="en-US" dirty="0"/>
              <a:t>：开始的时候有一个偏置电压，腔体处在一种被挤压的状态</a:t>
            </a:r>
            <a:endParaRPr lang="en-US" altLang="zh-CN" dirty="0"/>
          </a:p>
          <a:p>
            <a:pPr marL="285750" indent="-285750">
              <a:buFont typeface="Arial" panose="020B0604020202020204" pitchFamily="34" charset="0"/>
              <a:buChar char="•"/>
            </a:pPr>
            <a:r>
              <a:rPr lang="en-US" altLang="zh-CN" dirty="0"/>
              <a:t>1</a:t>
            </a:r>
            <a:r>
              <a:rPr lang="zh-CN" altLang="en-US" dirty="0"/>
              <a:t>：电压回到</a:t>
            </a:r>
            <a:r>
              <a:rPr lang="en-US" altLang="zh-CN" dirty="0"/>
              <a:t>0</a:t>
            </a:r>
            <a:r>
              <a:rPr lang="zh-CN" altLang="en-US" dirty="0"/>
              <a:t>，腔体的体积也回到它体积最大的时候，完成了两件事情，液体吸入腔室，拉回弯月面</a:t>
            </a:r>
            <a:endParaRPr lang="en-US" altLang="zh-CN" dirty="0"/>
          </a:p>
          <a:p>
            <a:pPr marL="285750" indent="-285750">
              <a:buFont typeface="Arial" panose="020B0604020202020204" pitchFamily="34" charset="0"/>
              <a:buChar char="•"/>
            </a:pPr>
            <a:r>
              <a:rPr lang="en-US" altLang="zh-CN" dirty="0"/>
              <a:t>2</a:t>
            </a:r>
            <a:r>
              <a:rPr lang="zh-CN" altLang="en-US" dirty="0"/>
              <a:t>：喷射阶段，挤压腔体产生使液体有足够的动力挣脱束缚，电压回的</a:t>
            </a:r>
            <a:r>
              <a:rPr lang="en-US" altLang="zh-CN" dirty="0"/>
              <a:t>0</a:t>
            </a:r>
            <a:r>
              <a:rPr lang="zh-CN" altLang="en-US" dirty="0"/>
              <a:t>的状态，此时腔体处于被压缩状态</a:t>
            </a:r>
            <a:endParaRPr lang="en-US" altLang="zh-CN" dirty="0"/>
          </a:p>
          <a:p>
            <a:pPr marL="285750" indent="-285750">
              <a:buFont typeface="Arial" panose="020B0604020202020204" pitchFamily="34" charset="0"/>
              <a:buChar char="•"/>
            </a:pPr>
            <a:r>
              <a:rPr lang="en-US" altLang="zh-CN" dirty="0"/>
              <a:t>0+1+2</a:t>
            </a:r>
            <a:r>
              <a:rPr lang="zh-CN" altLang="en-US" dirty="0"/>
              <a:t>的时间决定了出墨的速度</a:t>
            </a:r>
          </a:p>
        </p:txBody>
      </p:sp>
      <p:pic>
        <p:nvPicPr>
          <p:cNvPr id="14" name="图片 13">
            <a:extLst>
              <a:ext uri="{FF2B5EF4-FFF2-40B4-BE49-F238E27FC236}">
                <a16:creationId xmlns:a16="http://schemas.microsoft.com/office/drawing/2014/main" id="{E08DF56C-BF25-7698-989C-93E8E84CE9BB}"/>
              </a:ext>
            </a:extLst>
          </p:cNvPr>
          <p:cNvPicPr>
            <a:picLocks noChangeAspect="1"/>
          </p:cNvPicPr>
          <p:nvPr/>
        </p:nvPicPr>
        <p:blipFill>
          <a:blip r:embed="rId5"/>
          <a:stretch>
            <a:fillRect/>
          </a:stretch>
        </p:blipFill>
        <p:spPr>
          <a:xfrm>
            <a:off x="4944950" y="5321883"/>
            <a:ext cx="4388076" cy="1181161"/>
          </a:xfrm>
          <a:prstGeom prst="rect">
            <a:avLst/>
          </a:prstGeom>
        </p:spPr>
      </p:pic>
      <p:cxnSp>
        <p:nvCxnSpPr>
          <p:cNvPr id="16" name="直接箭头连接符 15">
            <a:extLst>
              <a:ext uri="{FF2B5EF4-FFF2-40B4-BE49-F238E27FC236}">
                <a16:creationId xmlns:a16="http://schemas.microsoft.com/office/drawing/2014/main" id="{6518812C-F1BC-D853-12DF-A17DA5DAEE29}"/>
              </a:ext>
            </a:extLst>
          </p:cNvPr>
          <p:cNvCxnSpPr>
            <a:cxnSpLocks/>
          </p:cNvCxnSpPr>
          <p:nvPr/>
        </p:nvCxnSpPr>
        <p:spPr>
          <a:xfrm flipH="1" flipV="1">
            <a:off x="3265775" y="4752851"/>
            <a:ext cx="2113469" cy="10192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1C391688-8FD0-05C1-0D73-B4CF5BC2F894}"/>
              </a:ext>
            </a:extLst>
          </p:cNvPr>
          <p:cNvSpPr/>
          <p:nvPr/>
        </p:nvSpPr>
        <p:spPr>
          <a:xfrm>
            <a:off x="2986088" y="3530323"/>
            <a:ext cx="279687" cy="179156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924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339102" cy="523220"/>
          </a:xfrm>
          <a:prstGeom prst="rect">
            <a:avLst/>
          </a:prstGeom>
          <a:noFill/>
        </p:spPr>
        <p:txBody>
          <a:bodyPr wrap="none" rtlCol="0">
            <a:spAutoFit/>
          </a:bodyPr>
          <a:lstStyle/>
          <a:p>
            <a:r>
              <a:rPr lang="zh-CN" altLang="en-US" sz="2800" dirty="0"/>
              <a:t>红墨水的研究</a:t>
            </a:r>
            <a:endParaRPr lang="en-US" altLang="zh-CN" sz="2800" dirty="0"/>
          </a:p>
        </p:txBody>
      </p:sp>
    </p:spTree>
    <p:extLst>
      <p:ext uri="{BB962C8B-B14F-4D97-AF65-F5344CB8AC3E}">
        <p14:creationId xmlns:p14="http://schemas.microsoft.com/office/powerpoint/2010/main" val="117764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0F7F604-5AFC-62BC-4B82-36C69A5D73E6}"/>
              </a:ext>
            </a:extLst>
          </p:cNvPr>
          <p:cNvPicPr>
            <a:picLocks noChangeAspect="1"/>
          </p:cNvPicPr>
          <p:nvPr/>
        </p:nvPicPr>
        <p:blipFill>
          <a:blip r:embed="rId3"/>
          <a:stretch>
            <a:fillRect/>
          </a:stretch>
        </p:blipFill>
        <p:spPr>
          <a:xfrm>
            <a:off x="666106" y="1274014"/>
            <a:ext cx="2616334" cy="1054154"/>
          </a:xfrm>
          <a:prstGeom prst="rect">
            <a:avLst/>
          </a:prstGeom>
        </p:spPr>
      </p:pic>
      <p:sp>
        <p:nvSpPr>
          <p:cNvPr id="4" name="文本框 3">
            <a:extLst>
              <a:ext uri="{FF2B5EF4-FFF2-40B4-BE49-F238E27FC236}">
                <a16:creationId xmlns:a16="http://schemas.microsoft.com/office/drawing/2014/main" id="{E3F994CB-A072-B8CE-E54B-8DF2A59EC503}"/>
              </a:ext>
            </a:extLst>
          </p:cNvPr>
          <p:cNvSpPr txBox="1"/>
          <p:nvPr/>
        </p:nvSpPr>
        <p:spPr>
          <a:xfrm>
            <a:off x="1475509" y="2501328"/>
            <a:ext cx="877163" cy="369332"/>
          </a:xfrm>
          <a:prstGeom prst="rect">
            <a:avLst/>
          </a:prstGeom>
          <a:noFill/>
        </p:spPr>
        <p:txBody>
          <a:bodyPr wrap="none" rtlCol="0">
            <a:spAutoFit/>
          </a:bodyPr>
          <a:lstStyle/>
          <a:p>
            <a:r>
              <a:rPr lang="zh-CN" altLang="en-US" dirty="0"/>
              <a:t>卫星滴</a:t>
            </a:r>
          </a:p>
        </p:txBody>
      </p:sp>
    </p:spTree>
    <p:extLst>
      <p:ext uri="{BB962C8B-B14F-4D97-AF65-F5344CB8AC3E}">
        <p14:creationId xmlns:p14="http://schemas.microsoft.com/office/powerpoint/2010/main" val="256182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3775393" cy="523220"/>
          </a:xfrm>
          <a:prstGeom prst="rect">
            <a:avLst/>
          </a:prstGeom>
          <a:noFill/>
        </p:spPr>
        <p:txBody>
          <a:bodyPr wrap="none" rtlCol="0">
            <a:spAutoFit/>
          </a:bodyPr>
          <a:lstStyle/>
          <a:p>
            <a:r>
              <a:rPr lang="zh-CN" altLang="en-US" sz="2800" dirty="0"/>
              <a:t>墨水的理论层面的研究</a:t>
            </a:r>
            <a:endParaRPr lang="en-US" altLang="zh-CN" sz="2800" dirty="0"/>
          </a:p>
        </p:txBody>
      </p:sp>
    </p:spTree>
    <p:extLst>
      <p:ext uri="{BB962C8B-B14F-4D97-AF65-F5344CB8AC3E}">
        <p14:creationId xmlns:p14="http://schemas.microsoft.com/office/powerpoint/2010/main" val="110379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3788205" y="265451"/>
            <a:ext cx="4934364" cy="523220"/>
          </a:xfrm>
          <a:prstGeom prst="rect">
            <a:avLst/>
          </a:prstGeom>
          <a:noFill/>
        </p:spPr>
        <p:txBody>
          <a:bodyPr wrap="none" rtlCol="0">
            <a:spAutoFit/>
          </a:bodyPr>
          <a:lstStyle/>
          <a:p>
            <a:r>
              <a:rPr lang="zh-CN" altLang="en-US" sz="2800" dirty="0"/>
              <a:t>问题</a:t>
            </a:r>
            <a:r>
              <a:rPr lang="en-US" altLang="zh-CN" sz="2800" dirty="0"/>
              <a:t>1</a:t>
            </a:r>
            <a:r>
              <a:rPr lang="zh-CN" altLang="en-US" sz="2800" dirty="0"/>
              <a:t>：</a:t>
            </a:r>
            <a:r>
              <a:rPr lang="en-US" altLang="zh-CN" sz="2800" dirty="0"/>
              <a:t>Misdirected Nozzles</a:t>
            </a:r>
          </a:p>
        </p:txBody>
      </p:sp>
      <p:pic>
        <p:nvPicPr>
          <p:cNvPr id="6" name="图片 5">
            <a:extLst>
              <a:ext uri="{FF2B5EF4-FFF2-40B4-BE49-F238E27FC236}">
                <a16:creationId xmlns:a16="http://schemas.microsoft.com/office/drawing/2014/main" id="{6BB4AC4C-E2BF-0A6D-32C8-04090DDEC70B}"/>
              </a:ext>
            </a:extLst>
          </p:cNvPr>
          <p:cNvPicPr>
            <a:picLocks noChangeAspect="1"/>
          </p:cNvPicPr>
          <p:nvPr/>
        </p:nvPicPr>
        <p:blipFill>
          <a:blip r:embed="rId3"/>
          <a:stretch>
            <a:fillRect/>
          </a:stretch>
        </p:blipFill>
        <p:spPr>
          <a:xfrm>
            <a:off x="544892" y="1272010"/>
            <a:ext cx="5170573" cy="4037024"/>
          </a:xfrm>
          <a:prstGeom prst="rect">
            <a:avLst/>
          </a:prstGeom>
        </p:spPr>
      </p:pic>
    </p:spTree>
    <p:extLst>
      <p:ext uri="{BB962C8B-B14F-4D97-AF65-F5344CB8AC3E}">
        <p14:creationId xmlns:p14="http://schemas.microsoft.com/office/powerpoint/2010/main" val="255418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3852499" y="208301"/>
            <a:ext cx="5605445" cy="523220"/>
          </a:xfrm>
          <a:prstGeom prst="rect">
            <a:avLst/>
          </a:prstGeom>
          <a:noFill/>
        </p:spPr>
        <p:txBody>
          <a:bodyPr wrap="none" rtlCol="0">
            <a:spAutoFit/>
          </a:bodyPr>
          <a:lstStyle/>
          <a:p>
            <a:r>
              <a:rPr lang="zh-CN" altLang="en-US" sz="2800" dirty="0"/>
              <a:t>问题</a:t>
            </a:r>
            <a:r>
              <a:rPr lang="en-US" altLang="zh-CN" sz="2800" dirty="0"/>
              <a:t>2</a:t>
            </a:r>
            <a:r>
              <a:rPr lang="zh-CN" altLang="en-US" sz="2800" dirty="0"/>
              <a:t>：</a:t>
            </a:r>
            <a:r>
              <a:rPr lang="en-US" altLang="zh-CN" sz="2800" dirty="0"/>
              <a:t>Non-Matched Velocities</a:t>
            </a:r>
          </a:p>
        </p:txBody>
      </p:sp>
      <p:pic>
        <p:nvPicPr>
          <p:cNvPr id="3" name="图片 2">
            <a:extLst>
              <a:ext uri="{FF2B5EF4-FFF2-40B4-BE49-F238E27FC236}">
                <a16:creationId xmlns:a16="http://schemas.microsoft.com/office/drawing/2014/main" id="{B0E6386F-4102-20F1-DB40-E49B359073A6}"/>
              </a:ext>
            </a:extLst>
          </p:cNvPr>
          <p:cNvPicPr>
            <a:picLocks noChangeAspect="1"/>
          </p:cNvPicPr>
          <p:nvPr/>
        </p:nvPicPr>
        <p:blipFill>
          <a:blip r:embed="rId3"/>
          <a:stretch>
            <a:fillRect/>
          </a:stretch>
        </p:blipFill>
        <p:spPr>
          <a:xfrm>
            <a:off x="873258" y="1306373"/>
            <a:ext cx="4557724" cy="3655204"/>
          </a:xfrm>
          <a:prstGeom prst="rect">
            <a:avLst/>
          </a:prstGeom>
        </p:spPr>
      </p:pic>
    </p:spTree>
    <p:extLst>
      <p:ext uri="{BB962C8B-B14F-4D97-AF65-F5344CB8AC3E}">
        <p14:creationId xmlns:p14="http://schemas.microsoft.com/office/powerpoint/2010/main" val="2618031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339102" cy="523220"/>
          </a:xfrm>
          <a:prstGeom prst="rect">
            <a:avLst/>
          </a:prstGeom>
          <a:noFill/>
        </p:spPr>
        <p:txBody>
          <a:bodyPr wrap="none" rtlCol="0">
            <a:spAutoFit/>
          </a:bodyPr>
          <a:lstStyle/>
          <a:p>
            <a:r>
              <a:rPr lang="zh-CN" altLang="en-US" sz="2800" dirty="0"/>
              <a:t>对材料的要求</a:t>
            </a:r>
            <a:endParaRPr lang="en-US" altLang="zh-CN" sz="2800" dirty="0"/>
          </a:p>
        </p:txBody>
      </p:sp>
      <p:sp>
        <p:nvSpPr>
          <p:cNvPr id="2" name="文本框 1">
            <a:extLst>
              <a:ext uri="{FF2B5EF4-FFF2-40B4-BE49-F238E27FC236}">
                <a16:creationId xmlns:a16="http://schemas.microsoft.com/office/drawing/2014/main" id="{DC85A05B-136A-F721-1CEB-CBBF83270A00}"/>
              </a:ext>
            </a:extLst>
          </p:cNvPr>
          <p:cNvSpPr txBox="1"/>
          <p:nvPr/>
        </p:nvSpPr>
        <p:spPr>
          <a:xfrm>
            <a:off x="727364" y="1316182"/>
            <a:ext cx="3713018" cy="1200329"/>
          </a:xfrm>
          <a:prstGeom prst="rect">
            <a:avLst/>
          </a:prstGeom>
          <a:noFill/>
        </p:spPr>
        <p:txBody>
          <a:bodyPr wrap="square" rtlCol="0">
            <a:spAutoFit/>
          </a:bodyPr>
          <a:lstStyle/>
          <a:p>
            <a:r>
              <a:rPr lang="en-US" altLang="zh-CN" dirty="0"/>
              <a:t>Ag particles</a:t>
            </a:r>
            <a:r>
              <a:rPr lang="zh-CN" altLang="en-US" dirty="0"/>
              <a:t>：</a:t>
            </a:r>
            <a:r>
              <a:rPr lang="en-US" altLang="zh-CN" dirty="0"/>
              <a:t>&lt;50nm</a:t>
            </a:r>
          </a:p>
          <a:p>
            <a:r>
              <a:rPr lang="en-US" altLang="zh-CN" dirty="0"/>
              <a:t>Surface tension: 35-40dyn/cm</a:t>
            </a:r>
          </a:p>
          <a:p>
            <a:r>
              <a:rPr lang="en-US" altLang="zh-CN" dirty="0"/>
              <a:t>Viscosity: 10-18cP</a:t>
            </a:r>
          </a:p>
          <a:p>
            <a:endParaRPr lang="zh-CN" altLang="en-US" dirty="0"/>
          </a:p>
        </p:txBody>
      </p:sp>
    </p:spTree>
    <p:extLst>
      <p:ext uri="{BB962C8B-B14F-4D97-AF65-F5344CB8AC3E}">
        <p14:creationId xmlns:p14="http://schemas.microsoft.com/office/powerpoint/2010/main" val="49480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1620957" cy="523220"/>
          </a:xfrm>
          <a:prstGeom prst="rect">
            <a:avLst/>
          </a:prstGeom>
          <a:noFill/>
        </p:spPr>
        <p:txBody>
          <a:bodyPr wrap="none" rtlCol="0">
            <a:spAutoFit/>
          </a:bodyPr>
          <a:lstStyle/>
          <a:p>
            <a:r>
              <a:rPr lang="zh-CN" altLang="en-US" sz="2800" dirty="0"/>
              <a:t>波形设置</a:t>
            </a:r>
            <a:endParaRPr lang="en-US" altLang="zh-CN" sz="2800" dirty="0"/>
          </a:p>
        </p:txBody>
      </p:sp>
      <p:pic>
        <p:nvPicPr>
          <p:cNvPr id="3" name="图片 2">
            <a:extLst>
              <a:ext uri="{FF2B5EF4-FFF2-40B4-BE49-F238E27FC236}">
                <a16:creationId xmlns:a16="http://schemas.microsoft.com/office/drawing/2014/main" id="{5ADE98E3-2134-E53D-A5CB-B9F8348B2DF6}"/>
              </a:ext>
            </a:extLst>
          </p:cNvPr>
          <p:cNvPicPr>
            <a:picLocks noChangeAspect="1"/>
          </p:cNvPicPr>
          <p:nvPr/>
        </p:nvPicPr>
        <p:blipFill>
          <a:blip r:embed="rId3"/>
          <a:stretch>
            <a:fillRect/>
          </a:stretch>
        </p:blipFill>
        <p:spPr>
          <a:xfrm>
            <a:off x="79623" y="1969305"/>
            <a:ext cx="5768274" cy="3717987"/>
          </a:xfrm>
          <a:prstGeom prst="rect">
            <a:avLst/>
          </a:prstGeom>
        </p:spPr>
      </p:pic>
      <p:sp>
        <p:nvSpPr>
          <p:cNvPr id="6" name="文本框 5">
            <a:extLst>
              <a:ext uri="{FF2B5EF4-FFF2-40B4-BE49-F238E27FC236}">
                <a16:creationId xmlns:a16="http://schemas.microsoft.com/office/drawing/2014/main" id="{E28BA1D9-3858-0E26-C002-13946ECCCB1C}"/>
              </a:ext>
            </a:extLst>
          </p:cNvPr>
          <p:cNvSpPr txBox="1"/>
          <p:nvPr/>
        </p:nvSpPr>
        <p:spPr>
          <a:xfrm>
            <a:off x="6359281" y="1503218"/>
            <a:ext cx="5470769" cy="1754326"/>
          </a:xfrm>
          <a:prstGeom prst="rect">
            <a:avLst/>
          </a:prstGeom>
          <a:noFill/>
        </p:spPr>
        <p:txBody>
          <a:bodyPr wrap="square" rtlCol="0">
            <a:spAutoFit/>
          </a:bodyPr>
          <a:lstStyle/>
          <a:p>
            <a:pPr marL="342900" indent="-342900">
              <a:buFont typeface="+mj-ea"/>
              <a:buAutoNum type="circleNumDbPlain"/>
            </a:pPr>
            <a:r>
              <a:rPr lang="en-US" altLang="zh-CN" dirty="0"/>
              <a:t>start: </a:t>
            </a:r>
            <a:r>
              <a:rPr lang="zh-CN" altLang="en-US" dirty="0"/>
              <a:t>偏置电压使腔体受到挤压状态</a:t>
            </a:r>
            <a:endParaRPr lang="en-US" altLang="zh-CN" dirty="0"/>
          </a:p>
          <a:p>
            <a:pPr marL="342900" indent="-342900">
              <a:buFont typeface="+mj-ea"/>
              <a:buAutoNum type="circleNumDbPlain"/>
            </a:pPr>
            <a:r>
              <a:rPr lang="en-US" altLang="zh-CN" dirty="0"/>
              <a:t>phase1</a:t>
            </a:r>
            <a:r>
              <a:rPr lang="zh-CN" altLang="en-US" dirty="0"/>
              <a:t>：电压降到</a:t>
            </a:r>
            <a:r>
              <a:rPr lang="en-US" altLang="zh-CN" dirty="0"/>
              <a:t>0</a:t>
            </a:r>
            <a:r>
              <a:rPr lang="zh-CN" altLang="en-US" dirty="0"/>
              <a:t>，腔体回到最大的体积，吸液和拉回弯月面</a:t>
            </a:r>
            <a:endParaRPr lang="en-US" altLang="zh-CN" dirty="0"/>
          </a:p>
          <a:p>
            <a:pPr marL="342900" indent="-342900">
              <a:buFont typeface="+mj-ea"/>
              <a:buAutoNum type="circleNumDbPlain"/>
            </a:pPr>
            <a:r>
              <a:rPr lang="en-US" altLang="zh-CN" dirty="0"/>
              <a:t>Phase2:   </a:t>
            </a:r>
            <a:r>
              <a:rPr lang="zh-CN" altLang="en-US" dirty="0"/>
              <a:t>腔体收到挤压并且发射液滴</a:t>
            </a:r>
            <a:endParaRPr lang="en-US" altLang="zh-CN" dirty="0"/>
          </a:p>
          <a:p>
            <a:pPr marL="342900" indent="-342900">
              <a:buFont typeface="+mj-ea"/>
              <a:buAutoNum type="circleNumDbPlain"/>
            </a:pPr>
            <a:r>
              <a:rPr lang="en-US" altLang="zh-CN" dirty="0"/>
              <a:t>Phase3</a:t>
            </a:r>
            <a:r>
              <a:rPr lang="zh-CN" altLang="en-US" dirty="0"/>
              <a:t>、</a:t>
            </a:r>
            <a:r>
              <a:rPr lang="en-US" altLang="zh-CN" dirty="0"/>
              <a:t>phase4</a:t>
            </a:r>
            <a:r>
              <a:rPr lang="zh-CN" altLang="en-US" dirty="0"/>
              <a:t>：回到偏压状态，和</a:t>
            </a:r>
            <a:r>
              <a:rPr lang="en-US" altLang="zh-CN" dirty="0"/>
              <a:t>start</a:t>
            </a:r>
            <a:r>
              <a:rPr lang="zh-CN" altLang="en-US" dirty="0"/>
              <a:t>对接</a:t>
            </a:r>
            <a:r>
              <a:rPr lang="en-US" altLang="zh-CN" dirty="0"/>
              <a:t> </a:t>
            </a:r>
          </a:p>
          <a:p>
            <a:endParaRPr lang="zh-CN" altLang="en-US" dirty="0"/>
          </a:p>
        </p:txBody>
      </p:sp>
      <p:sp>
        <p:nvSpPr>
          <p:cNvPr id="7" name="文本框 6">
            <a:extLst>
              <a:ext uri="{FF2B5EF4-FFF2-40B4-BE49-F238E27FC236}">
                <a16:creationId xmlns:a16="http://schemas.microsoft.com/office/drawing/2014/main" id="{FA91D228-D060-7C3F-CE0C-6864504D6A11}"/>
              </a:ext>
            </a:extLst>
          </p:cNvPr>
          <p:cNvSpPr txBox="1"/>
          <p:nvPr/>
        </p:nvSpPr>
        <p:spPr>
          <a:xfrm>
            <a:off x="6572250" y="3693319"/>
            <a:ext cx="5257800" cy="646331"/>
          </a:xfrm>
          <a:prstGeom prst="rect">
            <a:avLst/>
          </a:prstGeom>
          <a:noFill/>
        </p:spPr>
        <p:txBody>
          <a:bodyPr wrap="square" rtlCol="0">
            <a:spAutoFit/>
          </a:bodyPr>
          <a:lstStyle/>
          <a:p>
            <a:r>
              <a:rPr lang="zh-CN" altLang="en-US" dirty="0"/>
              <a:t>小结：</a:t>
            </a:r>
            <a:r>
              <a:rPr lang="en-US" altLang="zh-CN" dirty="0"/>
              <a:t>compress</a:t>
            </a:r>
            <a:r>
              <a:rPr lang="zh-CN" altLang="en-US" dirty="0"/>
              <a:t>倾向于要出墨，</a:t>
            </a:r>
            <a:r>
              <a:rPr lang="en-US" altLang="zh-CN" dirty="0"/>
              <a:t>decompress</a:t>
            </a:r>
            <a:r>
              <a:rPr lang="zh-CN" altLang="en-US" dirty="0"/>
              <a:t>倾向会把液体吸入腔室里面</a:t>
            </a:r>
          </a:p>
        </p:txBody>
      </p:sp>
    </p:spTree>
    <p:extLst>
      <p:ext uri="{BB962C8B-B14F-4D97-AF65-F5344CB8AC3E}">
        <p14:creationId xmlns:p14="http://schemas.microsoft.com/office/powerpoint/2010/main" val="272209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1620957" cy="523220"/>
          </a:xfrm>
          <a:prstGeom prst="rect">
            <a:avLst/>
          </a:prstGeom>
          <a:noFill/>
        </p:spPr>
        <p:txBody>
          <a:bodyPr wrap="none" rtlCol="0">
            <a:spAutoFit/>
          </a:bodyPr>
          <a:lstStyle/>
          <a:p>
            <a:r>
              <a:rPr lang="zh-CN" altLang="en-US" sz="2800" dirty="0"/>
              <a:t>波形设置</a:t>
            </a:r>
            <a:endParaRPr lang="en-US" altLang="zh-CN" sz="2800" dirty="0"/>
          </a:p>
        </p:txBody>
      </p:sp>
      <p:pic>
        <p:nvPicPr>
          <p:cNvPr id="4" name="图片 3">
            <a:extLst>
              <a:ext uri="{FF2B5EF4-FFF2-40B4-BE49-F238E27FC236}">
                <a16:creationId xmlns:a16="http://schemas.microsoft.com/office/drawing/2014/main" id="{54581368-872E-1B77-A91F-705FA91693A4}"/>
              </a:ext>
            </a:extLst>
          </p:cNvPr>
          <p:cNvPicPr>
            <a:picLocks noChangeAspect="1"/>
          </p:cNvPicPr>
          <p:nvPr/>
        </p:nvPicPr>
        <p:blipFill>
          <a:blip r:embed="rId3"/>
          <a:stretch>
            <a:fillRect/>
          </a:stretch>
        </p:blipFill>
        <p:spPr>
          <a:xfrm>
            <a:off x="294401" y="1111195"/>
            <a:ext cx="4677647" cy="3227963"/>
          </a:xfrm>
          <a:prstGeom prst="rect">
            <a:avLst/>
          </a:prstGeom>
        </p:spPr>
      </p:pic>
      <p:sp>
        <p:nvSpPr>
          <p:cNvPr id="9" name="文本框 8">
            <a:extLst>
              <a:ext uri="{FF2B5EF4-FFF2-40B4-BE49-F238E27FC236}">
                <a16:creationId xmlns:a16="http://schemas.microsoft.com/office/drawing/2014/main" id="{73131C3E-487B-B69E-E503-53D99DB46D72}"/>
              </a:ext>
            </a:extLst>
          </p:cNvPr>
          <p:cNvSpPr txBox="1"/>
          <p:nvPr/>
        </p:nvSpPr>
        <p:spPr>
          <a:xfrm>
            <a:off x="5872163" y="1111195"/>
            <a:ext cx="1771639" cy="369332"/>
          </a:xfrm>
          <a:prstGeom prst="rect">
            <a:avLst/>
          </a:prstGeom>
          <a:noFill/>
        </p:spPr>
        <p:txBody>
          <a:bodyPr wrap="none" rtlCol="0">
            <a:spAutoFit/>
          </a:bodyPr>
          <a:lstStyle/>
          <a:p>
            <a:r>
              <a:rPr lang="zh-CN" altLang="en-US" dirty="0"/>
              <a:t>粘度：</a:t>
            </a:r>
            <a:r>
              <a:rPr lang="en-US" altLang="zh-CN" dirty="0"/>
              <a:t>10-18cP</a:t>
            </a:r>
            <a:endParaRPr lang="zh-CN" altLang="en-US" dirty="0"/>
          </a:p>
        </p:txBody>
      </p:sp>
      <p:pic>
        <p:nvPicPr>
          <p:cNvPr id="11" name="图片 10">
            <a:extLst>
              <a:ext uri="{FF2B5EF4-FFF2-40B4-BE49-F238E27FC236}">
                <a16:creationId xmlns:a16="http://schemas.microsoft.com/office/drawing/2014/main" id="{66952C54-3D9B-4DC4-A421-7F326F19E739}"/>
              </a:ext>
            </a:extLst>
          </p:cNvPr>
          <p:cNvPicPr>
            <a:picLocks noChangeAspect="1"/>
          </p:cNvPicPr>
          <p:nvPr/>
        </p:nvPicPr>
        <p:blipFill>
          <a:blip r:embed="rId4"/>
          <a:stretch>
            <a:fillRect/>
          </a:stretch>
        </p:blipFill>
        <p:spPr>
          <a:xfrm>
            <a:off x="387181" y="4571158"/>
            <a:ext cx="6559887" cy="1873346"/>
          </a:xfrm>
          <a:prstGeom prst="rect">
            <a:avLst/>
          </a:prstGeom>
        </p:spPr>
      </p:pic>
      <p:sp>
        <p:nvSpPr>
          <p:cNvPr id="12" name="文本框 11">
            <a:extLst>
              <a:ext uri="{FF2B5EF4-FFF2-40B4-BE49-F238E27FC236}">
                <a16:creationId xmlns:a16="http://schemas.microsoft.com/office/drawing/2014/main" id="{A327087E-F9B2-6A87-1D1F-614278FD697E}"/>
              </a:ext>
            </a:extLst>
          </p:cNvPr>
          <p:cNvSpPr txBox="1"/>
          <p:nvPr/>
        </p:nvSpPr>
        <p:spPr>
          <a:xfrm>
            <a:off x="1607344" y="6488668"/>
            <a:ext cx="609462" cy="369332"/>
          </a:xfrm>
          <a:prstGeom prst="rect">
            <a:avLst/>
          </a:prstGeom>
          <a:noFill/>
        </p:spPr>
        <p:txBody>
          <a:bodyPr wrap="none" rtlCol="0">
            <a:spAutoFit/>
          </a:bodyPr>
          <a:lstStyle/>
          <a:p>
            <a:r>
              <a:rPr lang="en-US" altLang="zh-CN" dirty="0"/>
              <a:t>25V</a:t>
            </a:r>
            <a:endParaRPr lang="zh-CN" altLang="en-US" dirty="0"/>
          </a:p>
        </p:txBody>
      </p:sp>
      <p:sp>
        <p:nvSpPr>
          <p:cNvPr id="13" name="文本框 12">
            <a:extLst>
              <a:ext uri="{FF2B5EF4-FFF2-40B4-BE49-F238E27FC236}">
                <a16:creationId xmlns:a16="http://schemas.microsoft.com/office/drawing/2014/main" id="{8E975C40-C55D-104B-35C4-BE70F7D90774}"/>
              </a:ext>
            </a:extLst>
          </p:cNvPr>
          <p:cNvSpPr txBox="1"/>
          <p:nvPr/>
        </p:nvSpPr>
        <p:spPr>
          <a:xfrm>
            <a:off x="4843463" y="6488668"/>
            <a:ext cx="609462" cy="369332"/>
          </a:xfrm>
          <a:prstGeom prst="rect">
            <a:avLst/>
          </a:prstGeom>
          <a:noFill/>
        </p:spPr>
        <p:txBody>
          <a:bodyPr wrap="none" rtlCol="0">
            <a:spAutoFit/>
          </a:bodyPr>
          <a:lstStyle/>
          <a:p>
            <a:r>
              <a:rPr lang="en-US" altLang="zh-CN" dirty="0"/>
              <a:t>30V</a:t>
            </a:r>
            <a:endParaRPr lang="zh-CN" altLang="en-US" dirty="0"/>
          </a:p>
        </p:txBody>
      </p:sp>
      <p:sp>
        <p:nvSpPr>
          <p:cNvPr id="14" name="文本框 13">
            <a:extLst>
              <a:ext uri="{FF2B5EF4-FFF2-40B4-BE49-F238E27FC236}">
                <a16:creationId xmlns:a16="http://schemas.microsoft.com/office/drawing/2014/main" id="{DB281AFA-881F-A43E-1E4E-8483156C87D7}"/>
              </a:ext>
            </a:extLst>
          </p:cNvPr>
          <p:cNvSpPr txBox="1"/>
          <p:nvPr/>
        </p:nvSpPr>
        <p:spPr>
          <a:xfrm>
            <a:off x="5872163" y="1835944"/>
            <a:ext cx="3927870"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dirty="0"/>
              <a:t>I</a:t>
            </a:r>
            <a:r>
              <a:rPr lang="zh-CN" altLang="en-US" dirty="0"/>
              <a:t>：墨水吸入腔室</a:t>
            </a:r>
            <a:endParaRPr lang="en-US" altLang="zh-CN" dirty="0"/>
          </a:p>
          <a:p>
            <a:pPr marL="285750" indent="-285750">
              <a:buFont typeface="Arial" panose="020B0604020202020204" pitchFamily="34" charset="0"/>
              <a:buChar char="•"/>
            </a:pPr>
            <a:r>
              <a:rPr lang="en-US" altLang="zh-CN" dirty="0"/>
              <a:t>II: </a:t>
            </a:r>
            <a:r>
              <a:rPr lang="zh-CN" altLang="en-US" dirty="0"/>
              <a:t> 边缘电压触发液滴喷射</a:t>
            </a:r>
            <a:endParaRPr lang="en-US" altLang="zh-CN" dirty="0"/>
          </a:p>
          <a:p>
            <a:pPr marL="285750" indent="-285750">
              <a:buFont typeface="Arial" panose="020B0604020202020204" pitchFamily="34" charset="0"/>
              <a:buChar char="•"/>
            </a:pPr>
            <a:r>
              <a:rPr lang="en-US" altLang="zh-CN" dirty="0"/>
              <a:t>III</a:t>
            </a:r>
            <a:r>
              <a:rPr lang="zh-CN" altLang="en-US" dirty="0"/>
              <a:t>：切断尾巴</a:t>
            </a:r>
            <a:endParaRPr lang="en-US" altLang="zh-CN" dirty="0"/>
          </a:p>
          <a:p>
            <a:pPr marL="285750" indent="-285750">
              <a:buFont typeface="Arial" panose="020B0604020202020204" pitchFamily="34" charset="0"/>
              <a:buChar char="•"/>
            </a:pPr>
            <a:r>
              <a:rPr lang="en-US" altLang="zh-CN" dirty="0"/>
              <a:t>IV</a:t>
            </a:r>
            <a:r>
              <a:rPr lang="zh-CN" altLang="en-US" dirty="0"/>
              <a:t>：回到准备状态，防止气泡吸入</a:t>
            </a:r>
          </a:p>
        </p:txBody>
      </p:sp>
      <p:sp>
        <p:nvSpPr>
          <p:cNvPr id="15" name="文本框 14">
            <a:extLst>
              <a:ext uri="{FF2B5EF4-FFF2-40B4-BE49-F238E27FC236}">
                <a16:creationId xmlns:a16="http://schemas.microsoft.com/office/drawing/2014/main" id="{A797C223-F731-FF6D-183D-BB5CBB454CAD}"/>
              </a:ext>
            </a:extLst>
          </p:cNvPr>
          <p:cNvSpPr txBox="1"/>
          <p:nvPr/>
        </p:nvSpPr>
        <p:spPr>
          <a:xfrm>
            <a:off x="7105650" y="4549728"/>
            <a:ext cx="5086350" cy="646331"/>
          </a:xfrm>
          <a:prstGeom prst="rect">
            <a:avLst/>
          </a:prstGeom>
          <a:noFill/>
        </p:spPr>
        <p:txBody>
          <a:bodyPr wrap="square" rtlCol="0">
            <a:spAutoFit/>
          </a:bodyPr>
          <a:lstStyle/>
          <a:p>
            <a:r>
              <a:rPr lang="zh-CN" altLang="en-US" dirty="0"/>
              <a:t>现象：墨滴在嘴那里闪动，提高电压墨水确实能飞出</a:t>
            </a:r>
          </a:p>
        </p:txBody>
      </p:sp>
    </p:spTree>
    <p:extLst>
      <p:ext uri="{BB962C8B-B14F-4D97-AF65-F5344CB8AC3E}">
        <p14:creationId xmlns:p14="http://schemas.microsoft.com/office/powerpoint/2010/main" val="20827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1620957" cy="523220"/>
          </a:xfrm>
          <a:prstGeom prst="rect">
            <a:avLst/>
          </a:prstGeom>
          <a:noFill/>
        </p:spPr>
        <p:txBody>
          <a:bodyPr wrap="none" rtlCol="0">
            <a:spAutoFit/>
          </a:bodyPr>
          <a:lstStyle/>
          <a:p>
            <a:r>
              <a:rPr lang="zh-CN" altLang="en-US" sz="2800" dirty="0"/>
              <a:t>波形研究</a:t>
            </a:r>
            <a:endParaRPr lang="en-US" altLang="zh-CN" sz="2800" dirty="0"/>
          </a:p>
        </p:txBody>
      </p:sp>
      <p:pic>
        <p:nvPicPr>
          <p:cNvPr id="3" name="图片 2">
            <a:extLst>
              <a:ext uri="{FF2B5EF4-FFF2-40B4-BE49-F238E27FC236}">
                <a16:creationId xmlns:a16="http://schemas.microsoft.com/office/drawing/2014/main" id="{526893DC-E224-B24E-8DDA-323F678949C1}"/>
              </a:ext>
            </a:extLst>
          </p:cNvPr>
          <p:cNvPicPr>
            <a:picLocks noChangeAspect="1"/>
          </p:cNvPicPr>
          <p:nvPr/>
        </p:nvPicPr>
        <p:blipFill>
          <a:blip r:embed="rId3"/>
          <a:stretch>
            <a:fillRect/>
          </a:stretch>
        </p:blipFill>
        <p:spPr>
          <a:xfrm>
            <a:off x="765595" y="981283"/>
            <a:ext cx="6102664" cy="3149762"/>
          </a:xfrm>
          <a:prstGeom prst="rect">
            <a:avLst/>
          </a:prstGeom>
        </p:spPr>
      </p:pic>
      <p:pic>
        <p:nvPicPr>
          <p:cNvPr id="7" name="图片 6">
            <a:extLst>
              <a:ext uri="{FF2B5EF4-FFF2-40B4-BE49-F238E27FC236}">
                <a16:creationId xmlns:a16="http://schemas.microsoft.com/office/drawing/2014/main" id="{2E838ABB-E4C4-5E2E-A106-79F5B89DE666}"/>
              </a:ext>
            </a:extLst>
          </p:cNvPr>
          <p:cNvPicPr>
            <a:picLocks noChangeAspect="1"/>
          </p:cNvPicPr>
          <p:nvPr/>
        </p:nvPicPr>
        <p:blipFill>
          <a:blip r:embed="rId4"/>
          <a:stretch>
            <a:fillRect/>
          </a:stretch>
        </p:blipFill>
        <p:spPr>
          <a:xfrm>
            <a:off x="7049717" y="910410"/>
            <a:ext cx="4740700" cy="3527035"/>
          </a:xfrm>
          <a:prstGeom prst="rect">
            <a:avLst/>
          </a:prstGeom>
        </p:spPr>
      </p:pic>
      <p:sp>
        <p:nvSpPr>
          <p:cNvPr id="16" name="文本框 15">
            <a:extLst>
              <a:ext uri="{FF2B5EF4-FFF2-40B4-BE49-F238E27FC236}">
                <a16:creationId xmlns:a16="http://schemas.microsoft.com/office/drawing/2014/main" id="{F47A6A24-9284-0515-313A-11CCD0F99E28}"/>
              </a:ext>
            </a:extLst>
          </p:cNvPr>
          <p:cNvSpPr txBox="1"/>
          <p:nvPr/>
        </p:nvSpPr>
        <p:spPr>
          <a:xfrm>
            <a:off x="583474" y="6434255"/>
            <a:ext cx="6096000" cy="430887"/>
          </a:xfrm>
          <a:prstGeom prst="rect">
            <a:avLst/>
          </a:prstGeom>
          <a:noFill/>
        </p:spPr>
        <p:txBody>
          <a:bodyPr wrap="square">
            <a:spAutoFit/>
          </a:bodyPr>
          <a:lstStyle/>
          <a:p>
            <a:r>
              <a:rPr lang="en-US" altLang="zh-CN" sz="1100" dirty="0"/>
              <a:t>Effect of Front and Back Suppressing Vibration on Actuation Waveform Design of DoD Inkjet Printer to Droplet Speed and Volume</a:t>
            </a:r>
            <a:endParaRPr lang="zh-CN" altLang="en-US" sz="1100" dirty="0"/>
          </a:p>
        </p:txBody>
      </p:sp>
      <p:sp>
        <p:nvSpPr>
          <p:cNvPr id="2" name="文本框 1">
            <a:extLst>
              <a:ext uri="{FF2B5EF4-FFF2-40B4-BE49-F238E27FC236}">
                <a16:creationId xmlns:a16="http://schemas.microsoft.com/office/drawing/2014/main" id="{8CC4FDB5-F197-7970-3363-89284963F4F9}"/>
              </a:ext>
            </a:extLst>
          </p:cNvPr>
          <p:cNvSpPr txBox="1"/>
          <p:nvPr/>
        </p:nvSpPr>
        <p:spPr>
          <a:xfrm>
            <a:off x="583474" y="4437445"/>
            <a:ext cx="11495455" cy="646331"/>
          </a:xfrm>
          <a:prstGeom prst="rect">
            <a:avLst/>
          </a:prstGeom>
          <a:noFill/>
        </p:spPr>
        <p:txBody>
          <a:bodyPr wrap="none" rtlCol="0">
            <a:spAutoFit/>
          </a:bodyPr>
          <a:lstStyle/>
          <a:p>
            <a:r>
              <a:rPr lang="zh-CN" altLang="en-US" dirty="0"/>
              <a:t>液体粘度高越容易形成卫星滴，首先是形成长长的尾巴，液滴的头部速度比较快，如果尾部慢得多就容易被拉长</a:t>
            </a:r>
            <a:endParaRPr lang="en-US" altLang="zh-CN" dirty="0"/>
          </a:p>
          <a:p>
            <a:r>
              <a:rPr lang="zh-CN" altLang="en-US" dirty="0"/>
              <a:t>最后断裂开形成卫星滴</a:t>
            </a:r>
          </a:p>
        </p:txBody>
      </p:sp>
    </p:spTree>
    <p:extLst>
      <p:ext uri="{BB962C8B-B14F-4D97-AF65-F5344CB8AC3E}">
        <p14:creationId xmlns:p14="http://schemas.microsoft.com/office/powerpoint/2010/main" val="217777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14831CD5-52B9-F352-66E8-899A0C216BAC}"/>
              </a:ext>
            </a:extLst>
          </p:cNvPr>
          <p:cNvCxnSpPr>
            <a:cxnSpLocks/>
          </p:cNvCxnSpPr>
          <p:nvPr/>
        </p:nvCxnSpPr>
        <p:spPr>
          <a:xfrm flipV="1">
            <a:off x="583474" y="731521"/>
            <a:ext cx="11025051" cy="0"/>
          </a:xfrm>
          <a:prstGeom prst="line">
            <a:avLst/>
          </a:prstGeom>
          <a:ln w="19050">
            <a:solidFill>
              <a:srgbClr val="7030A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2E858B2-716B-A216-5829-53DE764FD73B}"/>
              </a:ext>
            </a:extLst>
          </p:cNvPr>
          <p:cNvSpPr txBox="1"/>
          <p:nvPr/>
        </p:nvSpPr>
        <p:spPr>
          <a:xfrm>
            <a:off x="4738324" y="208301"/>
            <a:ext cx="2339102" cy="523220"/>
          </a:xfrm>
          <a:prstGeom prst="rect">
            <a:avLst/>
          </a:prstGeom>
          <a:noFill/>
        </p:spPr>
        <p:txBody>
          <a:bodyPr wrap="none" rtlCol="0">
            <a:spAutoFit/>
          </a:bodyPr>
          <a:lstStyle/>
          <a:p>
            <a:r>
              <a:rPr lang="zh-CN" altLang="en-US" sz="2800" dirty="0"/>
              <a:t>红墨水的研究</a:t>
            </a:r>
            <a:endParaRPr lang="en-US" altLang="zh-CN" sz="2800" dirty="0"/>
          </a:p>
        </p:txBody>
      </p:sp>
      <p:pic>
        <p:nvPicPr>
          <p:cNvPr id="3" name="图片 2">
            <a:extLst>
              <a:ext uri="{FF2B5EF4-FFF2-40B4-BE49-F238E27FC236}">
                <a16:creationId xmlns:a16="http://schemas.microsoft.com/office/drawing/2014/main" id="{2937F5B4-61AF-977B-0434-E9F2ED194FE6}"/>
              </a:ext>
            </a:extLst>
          </p:cNvPr>
          <p:cNvPicPr>
            <a:picLocks noChangeAspect="1"/>
          </p:cNvPicPr>
          <p:nvPr/>
        </p:nvPicPr>
        <p:blipFill>
          <a:blip r:embed="rId3"/>
          <a:stretch>
            <a:fillRect/>
          </a:stretch>
        </p:blipFill>
        <p:spPr>
          <a:xfrm>
            <a:off x="404015" y="1111170"/>
            <a:ext cx="4052368" cy="2612711"/>
          </a:xfrm>
          <a:prstGeom prst="rect">
            <a:avLst/>
          </a:prstGeom>
        </p:spPr>
      </p:pic>
      <p:pic>
        <p:nvPicPr>
          <p:cNvPr id="6" name="图片 5">
            <a:extLst>
              <a:ext uri="{FF2B5EF4-FFF2-40B4-BE49-F238E27FC236}">
                <a16:creationId xmlns:a16="http://schemas.microsoft.com/office/drawing/2014/main" id="{EF0F79CB-7472-7103-6205-89652EE361FE}"/>
              </a:ext>
            </a:extLst>
          </p:cNvPr>
          <p:cNvPicPr>
            <a:picLocks noChangeAspect="1"/>
          </p:cNvPicPr>
          <p:nvPr/>
        </p:nvPicPr>
        <p:blipFill>
          <a:blip r:embed="rId4"/>
          <a:stretch>
            <a:fillRect/>
          </a:stretch>
        </p:blipFill>
        <p:spPr>
          <a:xfrm>
            <a:off x="4738324" y="1111169"/>
            <a:ext cx="4054021" cy="2612711"/>
          </a:xfrm>
          <a:prstGeom prst="rect">
            <a:avLst/>
          </a:prstGeom>
        </p:spPr>
      </p:pic>
      <p:pic>
        <p:nvPicPr>
          <p:cNvPr id="9" name="图片 8">
            <a:extLst>
              <a:ext uri="{FF2B5EF4-FFF2-40B4-BE49-F238E27FC236}">
                <a16:creationId xmlns:a16="http://schemas.microsoft.com/office/drawing/2014/main" id="{8A1ACF2B-92FD-8F51-3BD2-AE3C9B0F9CA9}"/>
              </a:ext>
            </a:extLst>
          </p:cNvPr>
          <p:cNvPicPr>
            <a:picLocks noChangeAspect="1"/>
          </p:cNvPicPr>
          <p:nvPr/>
        </p:nvPicPr>
        <p:blipFill>
          <a:blip r:embed="rId5"/>
          <a:stretch>
            <a:fillRect/>
          </a:stretch>
        </p:blipFill>
        <p:spPr>
          <a:xfrm>
            <a:off x="445249" y="3974757"/>
            <a:ext cx="3711115" cy="2662660"/>
          </a:xfrm>
          <a:prstGeom prst="rect">
            <a:avLst/>
          </a:prstGeom>
        </p:spPr>
      </p:pic>
      <p:sp>
        <p:nvSpPr>
          <p:cNvPr id="10" name="文本框 9">
            <a:extLst>
              <a:ext uri="{FF2B5EF4-FFF2-40B4-BE49-F238E27FC236}">
                <a16:creationId xmlns:a16="http://schemas.microsoft.com/office/drawing/2014/main" id="{4C86BFA9-3F12-2A27-B808-B9CAC453533C}"/>
              </a:ext>
            </a:extLst>
          </p:cNvPr>
          <p:cNvSpPr txBox="1"/>
          <p:nvPr/>
        </p:nvSpPr>
        <p:spPr>
          <a:xfrm>
            <a:off x="5067625" y="4013425"/>
            <a:ext cx="6057574" cy="258532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脉冲宽度即电压停留时间，适当的脉冲宽度，脉冲 压 力 可 以 被 放 大 ，最 大 限 度 地 提 高 墨 滴 喷 射 体 积</a:t>
            </a:r>
            <a:r>
              <a:rPr lang="en-US" altLang="zh-CN" dirty="0"/>
              <a:t>,</a:t>
            </a:r>
            <a:r>
              <a:rPr lang="zh-CN" altLang="en-US" dirty="0"/>
              <a:t>墨滴电压过大或 墨水粘度过大，墨滴出现尾部韧带</a:t>
            </a:r>
            <a:endParaRPr lang="en-US" altLang="zh-CN" dirty="0"/>
          </a:p>
          <a:p>
            <a:pPr marL="285750" indent="-285750">
              <a:buFont typeface="Arial" panose="020B0604020202020204" pitchFamily="34" charset="0"/>
              <a:buChar char="•"/>
            </a:pPr>
            <a:r>
              <a:rPr lang="zh-CN" altLang="en-US" dirty="0"/>
              <a:t>对于低粘度墨水，增大两个脉冲之间的时间间隔 </a:t>
            </a:r>
            <a:r>
              <a:rPr lang="en-US" altLang="zh-CN" dirty="0" err="1"/>
              <a:t>Tinternal</a:t>
            </a:r>
            <a:r>
              <a:rPr lang="zh-CN" altLang="en-US" dirty="0"/>
              <a:t>可 精确控制低粘度墨滴的体积，避免卫星液滴的产生</a:t>
            </a:r>
            <a:endParaRPr lang="en-US" altLang="zh-CN" dirty="0"/>
          </a:p>
          <a:p>
            <a:pPr marL="285750" indent="-285750">
              <a:buFont typeface="Arial" panose="020B0604020202020204" pitchFamily="34" charset="0"/>
              <a:buChar char="•"/>
            </a:pPr>
            <a:r>
              <a:rPr lang="zh-CN" altLang="en-US" dirty="0"/>
              <a:t>对于高粘度墨水，通过调 整双极波中反转波形停留时间 </a:t>
            </a:r>
            <a:r>
              <a:rPr lang="en-US" altLang="zh-CN" dirty="0" err="1"/>
              <a:t>Tteco</a:t>
            </a:r>
            <a:r>
              <a:rPr lang="zh-CN" altLang="en-US" dirty="0"/>
              <a:t>和返回时间 </a:t>
            </a:r>
            <a:r>
              <a:rPr lang="en-US" altLang="zh-CN" dirty="0" err="1"/>
              <a:t>Tfinal</a:t>
            </a:r>
            <a:r>
              <a:rPr lang="zh-CN" altLang="en-US" dirty="0"/>
              <a:t>，可以在尾部韧带分离前造成较高的负压，负压切断尾部 韧带，产生完整的单个墨滴</a:t>
            </a:r>
          </a:p>
        </p:txBody>
      </p:sp>
    </p:spTree>
    <p:extLst>
      <p:ext uri="{BB962C8B-B14F-4D97-AF65-F5344CB8AC3E}">
        <p14:creationId xmlns:p14="http://schemas.microsoft.com/office/powerpoint/2010/main" val="38169575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Arial"/>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2626</TotalTime>
  <Words>1182</Words>
  <Application>Microsoft Office PowerPoint</Application>
  <PresentationFormat>宽屏</PresentationFormat>
  <Paragraphs>133</Paragraphs>
  <Slides>22</Slides>
  <Notes>21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等线</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 Yongsheng</dc:creator>
  <cp:lastModifiedBy>Ji Yongsheng</cp:lastModifiedBy>
  <cp:revision>22</cp:revision>
  <dcterms:created xsi:type="dcterms:W3CDTF">2021-11-26T02:11:25Z</dcterms:created>
  <dcterms:modified xsi:type="dcterms:W3CDTF">2022-10-24T00:45:22Z</dcterms:modified>
</cp:coreProperties>
</file>