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76" r:id="rId3"/>
    <p:sldId id="277" r:id="rId4"/>
    <p:sldId id="278" r:id="rId5"/>
    <p:sldId id="280" r:id="rId6"/>
    <p:sldId id="281" r:id="rId7"/>
    <p:sldId id="282" r:id="rId8"/>
    <p:sldId id="283" r:id="rId9"/>
    <p:sldId id="284" r:id="rId10"/>
    <p:sldId id="279" r:id="rId11"/>
    <p:sldId id="285" r:id="rId12"/>
    <p:sldId id="288" r:id="rId13"/>
    <p:sldId id="289" r:id="rId14"/>
    <p:sldId id="286" r:id="rId15"/>
    <p:sldId id="287" r:id="rId16"/>
    <p:sldId id="29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0" autoAdjust="0"/>
    <p:restoredTop sz="96366" autoAdjust="0"/>
  </p:normalViewPr>
  <p:slideViewPr>
    <p:cSldViewPr snapToGrid="0">
      <p:cViewPr varScale="1">
        <p:scale>
          <a:sx n="92" d="100"/>
          <a:sy n="92" d="100"/>
        </p:scale>
        <p:origin x="1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B5361F-C56E-4AA9-A45F-06EBF3993A1D}" type="datetimeFigureOut">
              <a:rPr lang="zh-CN" altLang="en-US" smtClean="0"/>
              <a:t>2022/10/22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1B4FC-BE02-4AB1-9B4F-3A64F099E1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578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粘附性</a:t>
            </a:r>
            <a:endParaRPr lang="en-US" altLang="zh-CN" dirty="0"/>
          </a:p>
          <a:p>
            <a:r>
              <a:rPr lang="zh-CN" altLang="en-US" dirty="0"/>
              <a:t>模块化，可扩展性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1B4FC-BE02-4AB1-9B4F-3A64F099E1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967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粘附性</a:t>
            </a:r>
            <a:endParaRPr lang="en-US" altLang="zh-CN" dirty="0"/>
          </a:p>
          <a:p>
            <a:r>
              <a:rPr lang="zh-CN" altLang="en-US" dirty="0"/>
              <a:t>模块化，可扩展性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1B4FC-BE02-4AB1-9B4F-3A64F099E1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838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粘附性</a:t>
            </a:r>
            <a:endParaRPr lang="en-US" altLang="zh-CN" dirty="0"/>
          </a:p>
          <a:p>
            <a:r>
              <a:rPr lang="zh-CN" altLang="en-US" dirty="0"/>
              <a:t>模块化，可扩展性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1B4FC-BE02-4AB1-9B4F-3A64F099E1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8809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粘附性</a:t>
            </a:r>
            <a:endParaRPr lang="en-US" altLang="zh-CN" dirty="0"/>
          </a:p>
          <a:p>
            <a:r>
              <a:rPr lang="zh-CN" altLang="en-US" dirty="0"/>
              <a:t>模块化，可扩展性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1B4FC-BE02-4AB1-9B4F-3A64F099E1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7996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粘附性</a:t>
            </a:r>
            <a:endParaRPr lang="en-US" altLang="zh-CN" dirty="0"/>
          </a:p>
          <a:p>
            <a:r>
              <a:rPr lang="zh-CN" altLang="en-US" dirty="0"/>
              <a:t>模块化，可扩展性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1B4FC-BE02-4AB1-9B4F-3A64F099E1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0752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粘附性</a:t>
            </a:r>
            <a:endParaRPr lang="en-US" altLang="zh-CN" dirty="0"/>
          </a:p>
          <a:p>
            <a:r>
              <a:rPr lang="zh-CN" altLang="en-US" dirty="0"/>
              <a:t>模块化，可扩展性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1B4FC-BE02-4AB1-9B4F-3A64F099E1B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4086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粘附性</a:t>
            </a:r>
            <a:endParaRPr lang="en-US" altLang="zh-CN" dirty="0"/>
          </a:p>
          <a:p>
            <a:r>
              <a:rPr lang="zh-CN" altLang="en-US" dirty="0"/>
              <a:t>模块化，可扩展性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1B4FC-BE02-4AB1-9B4F-3A64F099E1B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41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粘附性</a:t>
            </a:r>
            <a:endParaRPr lang="en-US" altLang="zh-CN" dirty="0"/>
          </a:p>
          <a:p>
            <a:r>
              <a:rPr lang="zh-CN" altLang="en-US" dirty="0"/>
              <a:t>模块化，可扩展性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1B4FC-BE02-4AB1-9B4F-3A64F099E1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074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粘附性</a:t>
            </a:r>
            <a:endParaRPr lang="en-US" altLang="zh-CN" dirty="0"/>
          </a:p>
          <a:p>
            <a:r>
              <a:rPr lang="zh-CN" altLang="en-US" dirty="0"/>
              <a:t>模块化，可扩展性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1B4FC-BE02-4AB1-9B4F-3A64F099E1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933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粘附性</a:t>
            </a:r>
            <a:endParaRPr lang="en-US" altLang="zh-CN" dirty="0"/>
          </a:p>
          <a:p>
            <a:r>
              <a:rPr lang="zh-CN" altLang="en-US" dirty="0"/>
              <a:t>模块化，可扩展性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1B4FC-BE02-4AB1-9B4F-3A64F099E1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321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粘附性</a:t>
            </a:r>
            <a:endParaRPr lang="en-US" altLang="zh-CN" dirty="0"/>
          </a:p>
          <a:p>
            <a:r>
              <a:rPr lang="zh-CN" altLang="en-US" dirty="0"/>
              <a:t>模块化，可扩展性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1B4FC-BE02-4AB1-9B4F-3A64F099E1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928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粘附性</a:t>
            </a:r>
            <a:endParaRPr lang="en-US" altLang="zh-CN" dirty="0"/>
          </a:p>
          <a:p>
            <a:r>
              <a:rPr lang="zh-CN" altLang="en-US" dirty="0"/>
              <a:t>模块化，可扩展性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1B4FC-BE02-4AB1-9B4F-3A64F099E1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673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粘附性</a:t>
            </a:r>
            <a:endParaRPr lang="en-US" altLang="zh-CN" dirty="0"/>
          </a:p>
          <a:p>
            <a:r>
              <a:rPr lang="zh-CN" altLang="en-US" dirty="0"/>
              <a:t>模块化，可扩展性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1B4FC-BE02-4AB1-9B4F-3A64F099E1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526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粘附性</a:t>
            </a:r>
            <a:endParaRPr lang="en-US" altLang="zh-CN" dirty="0"/>
          </a:p>
          <a:p>
            <a:r>
              <a:rPr lang="zh-CN" altLang="en-US" dirty="0"/>
              <a:t>模块化，可扩展性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1B4FC-BE02-4AB1-9B4F-3A64F099E1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5310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粘附性</a:t>
            </a:r>
            <a:endParaRPr lang="en-US" altLang="zh-CN" dirty="0"/>
          </a:p>
          <a:p>
            <a:r>
              <a:rPr lang="zh-CN" altLang="en-US" dirty="0"/>
              <a:t>模块化，可扩展性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1B4FC-BE02-4AB1-9B4F-3A64F099E1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48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C6D9C-30A9-4510-B9C5-672627C05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CCB542-CDE6-4266-B270-21884FB7A0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B71F3E-3AE8-4007-81ED-4AD931FA3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5C0F-D5AC-46B3-B0D4-89399E96412A}" type="datetimeFigureOut">
              <a:rPr lang="zh-CN" altLang="en-US" smtClean="0"/>
              <a:t>2022/10/22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E815F8-8709-428B-8E4B-B1F08D5B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9E99F5-23C5-43DA-AF49-8DEED9F47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9C61B-D366-4A49-9CCF-65504A8C2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824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B2019A-CF70-4FD3-846F-F3F801784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3D96A0-70E8-418D-A824-DFE034391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C84C28-0605-4708-82BE-017CEB752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5C0F-D5AC-46B3-B0D4-89399E96412A}" type="datetimeFigureOut">
              <a:rPr lang="zh-CN" altLang="en-US" smtClean="0"/>
              <a:t>2022/10/22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3C9524-C151-4B37-ADF3-106ECEC6C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65E5AF-13A6-4A47-AE62-30AEDA07B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9C61B-D366-4A49-9CCF-65504A8C2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267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573D0D-F9C1-4166-A3C0-1CC87AB1AE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F898C0-4D38-40EB-A6B3-291CCAA98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16295C-0DA6-4F89-82FC-A385C43E9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5C0F-D5AC-46B3-B0D4-89399E96412A}" type="datetimeFigureOut">
              <a:rPr lang="zh-CN" altLang="en-US" smtClean="0"/>
              <a:t>2022/10/22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69DF65-DAF3-4B4D-B721-80078A93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88C178-1FD8-4974-9A39-024EAE7C3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9C61B-D366-4A49-9CCF-65504A8C2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002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8266A3-CC39-4B6D-9728-B735B05EF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641647-F706-47A8-B3A8-ED4E6382A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BABC7E-A798-4997-843F-BD5E9A4B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5C0F-D5AC-46B3-B0D4-89399E96412A}" type="datetimeFigureOut">
              <a:rPr lang="zh-CN" altLang="en-US" smtClean="0"/>
              <a:t>2022/10/22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F214B7-2ABA-42C8-B07D-8E47C7E10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D94807-4BD3-44C4-B95E-F36C4888C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9C61B-D366-4A49-9CCF-65504A8C2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58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C44846-6442-4C92-AF33-E615E49F7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A7CF4F-AD6D-4136-9463-E81B2768C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79F551-DAE3-444B-BE18-BB900E65C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5C0F-D5AC-46B3-B0D4-89399E96412A}" type="datetimeFigureOut">
              <a:rPr lang="zh-CN" altLang="en-US" smtClean="0"/>
              <a:t>2022/10/22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4D7ECB-08C8-44C1-8044-3DB3DBD96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2FE514-4B2F-48E0-A2BF-03E89709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9C61B-D366-4A49-9CCF-65504A8C2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114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A3844C-2447-4582-AD4A-037E2DF83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7BA968-6E1E-48DF-BE99-05F4BBA52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BA2EB6-691F-4A90-9190-AB905ED61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134B4E-3044-4B9F-8516-A0B908E4D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5C0F-D5AC-46B3-B0D4-89399E96412A}" type="datetimeFigureOut">
              <a:rPr lang="zh-CN" altLang="en-US" smtClean="0"/>
              <a:t>2022/10/22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22329C-7D70-4EDC-9E26-163D9AD37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8A6A88-0509-46AE-8415-A0E72E8B4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9C61B-D366-4A49-9CCF-65504A8C2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128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6C1972-6648-4DB9-BD23-90B6CC9E3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84D9EB-3840-417F-B3B8-8F7442C94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DE3DEC-A955-45FA-9B0E-64EDC454D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D13B88-9B9E-4263-86E1-C4DBA65A92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BFD52D-9152-4CB1-8D64-4A42CF0191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7C8BDA0-C6B3-4341-BF01-3DD5885D7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5C0F-D5AC-46B3-B0D4-89399E96412A}" type="datetimeFigureOut">
              <a:rPr lang="zh-CN" altLang="en-US" smtClean="0"/>
              <a:t>2022/10/22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23F45E1-BCC6-4682-9CC1-7139349E7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550A8B1-82B1-4EED-BDDF-5F143155D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9C61B-D366-4A49-9CCF-65504A8C2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150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B6CE4-B41D-4B9A-9A90-7C69B88C8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DAB8D1-B223-41DD-AB48-F2D768ED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5C0F-D5AC-46B3-B0D4-89399E96412A}" type="datetimeFigureOut">
              <a:rPr lang="zh-CN" altLang="en-US" smtClean="0"/>
              <a:t>2022/10/22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816B82-0420-40C6-8D1F-DED52E187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EFC037-7037-447C-9273-E43C77995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9C61B-D366-4A49-9CCF-65504A8C2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407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1F9B0A-9AE7-4F95-A222-D6D40BBF3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5C0F-D5AC-46B3-B0D4-89399E96412A}" type="datetimeFigureOut">
              <a:rPr lang="zh-CN" altLang="en-US" smtClean="0"/>
              <a:t>2022/10/22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DFA34D-38AE-4DCF-9796-9BC300D8E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109DC0-D8E0-4484-8067-377BCE8DA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9C61B-D366-4A49-9CCF-65504A8C2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093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645C45-F42F-4233-84BC-71311AABD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CA65CB-02EA-42A1-A73A-DD03E4F90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1E6AAB-DD8D-49E7-AC07-EAF3C6475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218658-BCDA-40FE-89EB-4E6D3938A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5C0F-D5AC-46B3-B0D4-89399E96412A}" type="datetimeFigureOut">
              <a:rPr lang="zh-CN" altLang="en-US" smtClean="0"/>
              <a:t>2022/10/22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194B2D-CEB5-4CE2-92C1-7745D1515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F1252C-0A93-45EE-B34F-2A041BA2D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9C61B-D366-4A49-9CCF-65504A8C2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646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F7EC98-6CA4-479F-BD15-2CFBBBB57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206A906-9234-4311-8276-1DC76CCFF0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230A4A-6A25-4C81-9438-A2D9932F4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B1FA3A-9F81-4652-B25B-1522102E1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5C0F-D5AC-46B3-B0D4-89399E96412A}" type="datetimeFigureOut">
              <a:rPr lang="zh-CN" altLang="en-US" smtClean="0"/>
              <a:t>2022/10/22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D428D7-20AE-4C65-84F8-522CDBE03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BACE52-42E6-4AE4-9967-D320293DE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9C61B-D366-4A49-9CCF-65504A8C2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79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F8477A3-333C-4756-B566-A5E8D38D8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7A2D22-BE46-415C-B48B-8460FFD66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FB26CA-BF92-4988-867B-5128E9A96D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75C0F-D5AC-46B3-B0D4-89399E96412A}" type="datetimeFigureOut">
              <a:rPr lang="zh-CN" altLang="en-US" smtClean="0"/>
              <a:t>2022/10/22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1C0725-B19B-4829-A19E-82DE905A4A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829770-1E90-4BF2-98E7-FBE2042814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9C61B-D366-4A49-9CCF-65504A8C2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781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A9A89B4-B124-4CD3-A4E8-CDE2DCF54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033" y="384961"/>
            <a:ext cx="2382510" cy="64458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8AEFE80-3466-4CAF-B087-E758F565A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H="1" flipV="1">
            <a:off x="9745824" y="0"/>
            <a:ext cx="2228275" cy="1029546"/>
          </a:xfrm>
          <a:prstGeom prst="rect">
            <a:avLst/>
          </a:prstGeo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C7A461F6-A374-42D7-AA23-9736C1B642AA}"/>
              </a:ext>
            </a:extLst>
          </p:cNvPr>
          <p:cNvCxnSpPr/>
          <p:nvPr/>
        </p:nvCxnSpPr>
        <p:spPr>
          <a:xfrm>
            <a:off x="0" y="1165013"/>
            <a:ext cx="1219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ED8AA0FB-BBA0-40D3-89A8-7EEB6045955F}"/>
              </a:ext>
            </a:extLst>
          </p:cNvPr>
          <p:cNvSpPr txBox="1"/>
          <p:nvPr/>
        </p:nvSpPr>
        <p:spPr>
          <a:xfrm>
            <a:off x="4451300" y="2371824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/>
              <a:t>喷墨打印汇总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CFE6898-959F-447F-A280-3FAAB35E3312}"/>
              </a:ext>
            </a:extLst>
          </p:cNvPr>
          <p:cNvSpPr txBox="1"/>
          <p:nvPr/>
        </p:nvSpPr>
        <p:spPr>
          <a:xfrm>
            <a:off x="4870486" y="3286235"/>
            <a:ext cx="30396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汇报人：冀永胜</a:t>
            </a:r>
            <a:endParaRPr lang="en-US" altLang="zh-CN" sz="2800" dirty="0"/>
          </a:p>
          <a:p>
            <a:r>
              <a:rPr lang="zh-CN" altLang="en-US" sz="2800" dirty="0"/>
              <a:t>日期：</a:t>
            </a:r>
            <a:r>
              <a:rPr lang="en-US" altLang="zh-CN" sz="2800" dirty="0"/>
              <a:t>2022/9/29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62896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4831CD5-52B9-F352-66E8-899A0C216BAC}"/>
              </a:ext>
            </a:extLst>
          </p:cNvPr>
          <p:cNvCxnSpPr>
            <a:cxnSpLocks/>
          </p:cNvCxnSpPr>
          <p:nvPr/>
        </p:nvCxnSpPr>
        <p:spPr>
          <a:xfrm flipV="1">
            <a:off x="583474" y="731521"/>
            <a:ext cx="11025051" cy="0"/>
          </a:xfrm>
          <a:prstGeom prst="line">
            <a:avLst/>
          </a:prstGeom>
          <a:ln w="190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B2E858B2-716B-A216-5829-53DE764FD73B}"/>
              </a:ext>
            </a:extLst>
          </p:cNvPr>
          <p:cNvSpPr txBox="1"/>
          <p:nvPr/>
        </p:nvSpPr>
        <p:spPr>
          <a:xfrm>
            <a:off x="4738324" y="20830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问题</a:t>
            </a:r>
            <a:endParaRPr lang="en-US" altLang="zh-CN" sz="2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FDFC722-B2A5-CC75-1343-CAB1C1AC474F}"/>
              </a:ext>
            </a:extLst>
          </p:cNvPr>
          <p:cNvSpPr txBox="1"/>
          <p:nvPr/>
        </p:nvSpPr>
        <p:spPr>
          <a:xfrm>
            <a:off x="935182" y="1302327"/>
            <a:ext cx="18582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带韧带的墨滴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卫星滴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咖啡环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E17BDDB-2F56-F03A-D726-A088655FE32E}"/>
              </a:ext>
            </a:extLst>
          </p:cNvPr>
          <p:cNvSpPr txBox="1"/>
          <p:nvPr/>
        </p:nvSpPr>
        <p:spPr>
          <a:xfrm>
            <a:off x="1122218" y="3761509"/>
            <a:ext cx="278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声波的能量还没有消失</a:t>
            </a:r>
          </a:p>
        </p:txBody>
      </p:sp>
    </p:spTree>
    <p:extLst>
      <p:ext uri="{BB962C8B-B14F-4D97-AF65-F5344CB8AC3E}">
        <p14:creationId xmlns:p14="http://schemas.microsoft.com/office/powerpoint/2010/main" val="2275785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4831CD5-52B9-F352-66E8-899A0C216BAC}"/>
              </a:ext>
            </a:extLst>
          </p:cNvPr>
          <p:cNvCxnSpPr>
            <a:cxnSpLocks/>
          </p:cNvCxnSpPr>
          <p:nvPr/>
        </p:nvCxnSpPr>
        <p:spPr>
          <a:xfrm flipV="1">
            <a:off x="583474" y="731521"/>
            <a:ext cx="11025051" cy="0"/>
          </a:xfrm>
          <a:prstGeom prst="line">
            <a:avLst/>
          </a:prstGeom>
          <a:ln w="190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B2E858B2-716B-A216-5829-53DE764FD73B}"/>
              </a:ext>
            </a:extLst>
          </p:cNvPr>
          <p:cNvSpPr txBox="1"/>
          <p:nvPr/>
        </p:nvSpPr>
        <p:spPr>
          <a:xfrm>
            <a:off x="4738324" y="208301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墨水的理论层面的研究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900972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4831CD5-52B9-F352-66E8-899A0C216BAC}"/>
              </a:ext>
            </a:extLst>
          </p:cNvPr>
          <p:cNvCxnSpPr>
            <a:cxnSpLocks/>
          </p:cNvCxnSpPr>
          <p:nvPr/>
        </p:nvCxnSpPr>
        <p:spPr>
          <a:xfrm flipV="1">
            <a:off x="583474" y="731521"/>
            <a:ext cx="11025051" cy="0"/>
          </a:xfrm>
          <a:prstGeom prst="line">
            <a:avLst/>
          </a:prstGeom>
          <a:ln w="190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B2E858B2-716B-A216-5829-53DE764FD73B}"/>
              </a:ext>
            </a:extLst>
          </p:cNvPr>
          <p:cNvSpPr txBox="1"/>
          <p:nvPr/>
        </p:nvSpPr>
        <p:spPr>
          <a:xfrm>
            <a:off x="4738324" y="208301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墨水的理论层面的研究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69516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4831CD5-52B9-F352-66E8-899A0C216BAC}"/>
              </a:ext>
            </a:extLst>
          </p:cNvPr>
          <p:cNvCxnSpPr>
            <a:cxnSpLocks/>
          </p:cNvCxnSpPr>
          <p:nvPr/>
        </p:nvCxnSpPr>
        <p:spPr>
          <a:xfrm flipV="1">
            <a:off x="583474" y="731521"/>
            <a:ext cx="11025051" cy="0"/>
          </a:xfrm>
          <a:prstGeom prst="line">
            <a:avLst/>
          </a:prstGeom>
          <a:ln w="190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B2E858B2-716B-A216-5829-53DE764FD73B}"/>
              </a:ext>
            </a:extLst>
          </p:cNvPr>
          <p:cNvSpPr txBox="1"/>
          <p:nvPr/>
        </p:nvSpPr>
        <p:spPr>
          <a:xfrm>
            <a:off x="4738324" y="208301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墨水的理论层面的研究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747550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4831CD5-52B9-F352-66E8-899A0C216BAC}"/>
              </a:ext>
            </a:extLst>
          </p:cNvPr>
          <p:cNvCxnSpPr>
            <a:cxnSpLocks/>
          </p:cNvCxnSpPr>
          <p:nvPr/>
        </p:nvCxnSpPr>
        <p:spPr>
          <a:xfrm flipV="1">
            <a:off x="583474" y="731521"/>
            <a:ext cx="11025051" cy="0"/>
          </a:xfrm>
          <a:prstGeom prst="line">
            <a:avLst/>
          </a:prstGeom>
          <a:ln w="190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B2E858B2-716B-A216-5829-53DE764FD73B}"/>
              </a:ext>
            </a:extLst>
          </p:cNvPr>
          <p:cNvSpPr txBox="1"/>
          <p:nvPr/>
        </p:nvSpPr>
        <p:spPr>
          <a:xfrm>
            <a:off x="4738324" y="208301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红墨水的研究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553950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4831CD5-52B9-F352-66E8-899A0C216BAC}"/>
              </a:ext>
            </a:extLst>
          </p:cNvPr>
          <p:cNvCxnSpPr>
            <a:cxnSpLocks/>
          </p:cNvCxnSpPr>
          <p:nvPr/>
        </p:nvCxnSpPr>
        <p:spPr>
          <a:xfrm flipV="1">
            <a:off x="583474" y="731521"/>
            <a:ext cx="11025051" cy="0"/>
          </a:xfrm>
          <a:prstGeom prst="line">
            <a:avLst/>
          </a:prstGeom>
          <a:ln w="190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60F7F604-5AFC-62BC-4B82-36C69A5D7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06" y="1274014"/>
            <a:ext cx="2616334" cy="105415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3F994CB-A072-B8CE-E54B-8DF2A59EC503}"/>
              </a:ext>
            </a:extLst>
          </p:cNvPr>
          <p:cNvSpPr txBox="1"/>
          <p:nvPr/>
        </p:nvSpPr>
        <p:spPr>
          <a:xfrm>
            <a:off x="1475509" y="250132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卫星滴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578C4C5-D00A-F0DF-6C78-03F0A8715DBD}"/>
              </a:ext>
            </a:extLst>
          </p:cNvPr>
          <p:cNvSpPr txBox="1"/>
          <p:nvPr/>
        </p:nvSpPr>
        <p:spPr>
          <a:xfrm>
            <a:off x="1704109" y="488609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Z值越高，喷墨打印中的卫星液滴越明显</a:t>
            </a:r>
          </a:p>
        </p:txBody>
      </p:sp>
    </p:spTree>
    <p:extLst>
      <p:ext uri="{BB962C8B-B14F-4D97-AF65-F5344CB8AC3E}">
        <p14:creationId xmlns:p14="http://schemas.microsoft.com/office/powerpoint/2010/main" val="2561828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4831CD5-52B9-F352-66E8-899A0C216BAC}"/>
              </a:ext>
            </a:extLst>
          </p:cNvPr>
          <p:cNvCxnSpPr>
            <a:cxnSpLocks/>
          </p:cNvCxnSpPr>
          <p:nvPr/>
        </p:nvCxnSpPr>
        <p:spPr>
          <a:xfrm flipV="1">
            <a:off x="583474" y="731521"/>
            <a:ext cx="11025051" cy="0"/>
          </a:xfrm>
          <a:prstGeom prst="line">
            <a:avLst/>
          </a:prstGeom>
          <a:ln w="190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B2E858B2-716B-A216-5829-53DE764FD73B}"/>
              </a:ext>
            </a:extLst>
          </p:cNvPr>
          <p:cNvSpPr txBox="1"/>
          <p:nvPr/>
        </p:nvSpPr>
        <p:spPr>
          <a:xfrm>
            <a:off x="4738324" y="208301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墨水的理论层面的研究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103792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4831CD5-52B9-F352-66E8-899A0C216BAC}"/>
              </a:ext>
            </a:extLst>
          </p:cNvPr>
          <p:cNvCxnSpPr>
            <a:cxnSpLocks/>
          </p:cNvCxnSpPr>
          <p:nvPr/>
        </p:nvCxnSpPr>
        <p:spPr>
          <a:xfrm flipV="1">
            <a:off x="583474" y="731521"/>
            <a:ext cx="11025051" cy="0"/>
          </a:xfrm>
          <a:prstGeom prst="line">
            <a:avLst/>
          </a:prstGeom>
          <a:ln w="190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B2E858B2-716B-A216-5829-53DE764FD73B}"/>
              </a:ext>
            </a:extLst>
          </p:cNvPr>
          <p:cNvSpPr txBox="1"/>
          <p:nvPr/>
        </p:nvSpPr>
        <p:spPr>
          <a:xfrm>
            <a:off x="4738324" y="208301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打印的基本原理</a:t>
            </a:r>
            <a:endParaRPr lang="en-US" altLang="zh-CN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A420708-CC80-0791-454A-B61CE9CF3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050" y="1450654"/>
            <a:ext cx="4374950" cy="138952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CB2F5AB-4068-414A-BD7F-1097B4E2F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140" y="3429000"/>
            <a:ext cx="4030184" cy="248346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3EE16A2-3A34-13DB-49C9-3C2CAA8AD1F2}"/>
              </a:ext>
            </a:extLst>
          </p:cNvPr>
          <p:cNvSpPr txBox="1"/>
          <p:nvPr/>
        </p:nvSpPr>
        <p:spPr>
          <a:xfrm>
            <a:off x="5501624" y="1336531"/>
            <a:ext cx="631413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每一个部分包括了</a:t>
            </a:r>
            <a:r>
              <a:rPr lang="en-US" altLang="zh-CN" dirty="0"/>
              <a:t>3</a:t>
            </a:r>
            <a:r>
              <a:rPr lang="zh-CN" altLang="en-US" dirty="0"/>
              <a:t>个要素：</a:t>
            </a:r>
            <a:r>
              <a:rPr lang="en-US" altLang="zh-CN" dirty="0"/>
              <a:t>duration, level and slew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Lever values</a:t>
            </a:r>
            <a:r>
              <a:rPr lang="zh-CN" altLang="en-US" dirty="0"/>
              <a:t>：与腔室的体积直接相关，所施加电压越大那么腔室会被压得越严重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Slew rate: </a:t>
            </a:r>
            <a:r>
              <a:rPr lang="zh-CN" altLang="en-US" dirty="0"/>
              <a:t>斜率，决定了腔体变化的快慢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Duration</a:t>
            </a:r>
            <a:r>
              <a:rPr lang="zh-CN" altLang="en-US" dirty="0"/>
              <a:t>：某个状态下持续多长的时间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0</a:t>
            </a:r>
            <a:r>
              <a:rPr lang="zh-CN" altLang="en-US" dirty="0"/>
              <a:t>：开始的时候有一个偏置电压，腔体处在一种被挤压的状态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1</a:t>
            </a:r>
            <a:r>
              <a:rPr lang="zh-CN" altLang="en-US" dirty="0"/>
              <a:t>：电压回到</a:t>
            </a:r>
            <a:r>
              <a:rPr lang="en-US" altLang="zh-CN" dirty="0"/>
              <a:t>0</a:t>
            </a:r>
            <a:r>
              <a:rPr lang="zh-CN" altLang="en-US" dirty="0"/>
              <a:t>，腔体的体积也回到它体积最大的时候，完成了两件事情，液体吸入腔室，拉回弯月面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2</a:t>
            </a:r>
            <a:r>
              <a:rPr lang="zh-CN" altLang="en-US" dirty="0"/>
              <a:t>：喷射阶段，挤压腔体产生使液体有足够的动力挣脱束缚，电压回的</a:t>
            </a:r>
            <a:r>
              <a:rPr lang="en-US" altLang="zh-CN" dirty="0"/>
              <a:t>0</a:t>
            </a:r>
            <a:r>
              <a:rPr lang="zh-CN" altLang="en-US" dirty="0"/>
              <a:t>的状态，此时腔体处于被压缩状态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0+1+2</a:t>
            </a:r>
            <a:r>
              <a:rPr lang="zh-CN" altLang="en-US" dirty="0"/>
              <a:t>的时间决定了出墨的速度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08DF56C-BF25-7698-989C-93E8E84CE9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4950" y="5321883"/>
            <a:ext cx="4388076" cy="1181161"/>
          </a:xfrm>
          <a:prstGeom prst="rect">
            <a:avLst/>
          </a:prstGeom>
        </p:spPr>
      </p:pic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518812C-F1BC-D853-12DF-A17DA5DAEE29}"/>
              </a:ext>
            </a:extLst>
          </p:cNvPr>
          <p:cNvCxnSpPr>
            <a:cxnSpLocks/>
          </p:cNvCxnSpPr>
          <p:nvPr/>
        </p:nvCxnSpPr>
        <p:spPr>
          <a:xfrm flipH="1" flipV="1">
            <a:off x="3265775" y="4752851"/>
            <a:ext cx="2113469" cy="10192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1C391688-8FD0-05C1-0D73-B4CF5BC2F894}"/>
              </a:ext>
            </a:extLst>
          </p:cNvPr>
          <p:cNvSpPr/>
          <p:nvPr/>
        </p:nvSpPr>
        <p:spPr>
          <a:xfrm>
            <a:off x="2986088" y="3530323"/>
            <a:ext cx="279687" cy="179156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244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4831CD5-52B9-F352-66E8-899A0C216BAC}"/>
              </a:ext>
            </a:extLst>
          </p:cNvPr>
          <p:cNvCxnSpPr>
            <a:cxnSpLocks/>
          </p:cNvCxnSpPr>
          <p:nvPr/>
        </p:nvCxnSpPr>
        <p:spPr>
          <a:xfrm flipV="1">
            <a:off x="583474" y="731521"/>
            <a:ext cx="11025051" cy="0"/>
          </a:xfrm>
          <a:prstGeom prst="line">
            <a:avLst/>
          </a:prstGeom>
          <a:ln w="190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B2E858B2-716B-A216-5829-53DE764FD73B}"/>
              </a:ext>
            </a:extLst>
          </p:cNvPr>
          <p:cNvSpPr txBox="1"/>
          <p:nvPr/>
        </p:nvSpPr>
        <p:spPr>
          <a:xfrm>
            <a:off x="3788205" y="265451"/>
            <a:ext cx="4934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问题</a:t>
            </a:r>
            <a:r>
              <a:rPr lang="en-US" altLang="zh-CN" sz="2800" dirty="0"/>
              <a:t>1</a:t>
            </a:r>
            <a:r>
              <a:rPr lang="zh-CN" altLang="en-US" sz="2800" dirty="0"/>
              <a:t>：</a:t>
            </a:r>
            <a:r>
              <a:rPr lang="en-US" altLang="zh-CN" sz="2800" dirty="0"/>
              <a:t>Misdirected Nozzles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BB4AC4C-E2BF-0A6D-32C8-04090DDEC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92" y="1272010"/>
            <a:ext cx="5170573" cy="403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180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4831CD5-52B9-F352-66E8-899A0C216BAC}"/>
              </a:ext>
            </a:extLst>
          </p:cNvPr>
          <p:cNvCxnSpPr>
            <a:cxnSpLocks/>
          </p:cNvCxnSpPr>
          <p:nvPr/>
        </p:nvCxnSpPr>
        <p:spPr>
          <a:xfrm flipV="1">
            <a:off x="583474" y="731521"/>
            <a:ext cx="11025051" cy="0"/>
          </a:xfrm>
          <a:prstGeom prst="line">
            <a:avLst/>
          </a:prstGeom>
          <a:ln w="190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B2E858B2-716B-A216-5829-53DE764FD73B}"/>
              </a:ext>
            </a:extLst>
          </p:cNvPr>
          <p:cNvSpPr txBox="1"/>
          <p:nvPr/>
        </p:nvSpPr>
        <p:spPr>
          <a:xfrm>
            <a:off x="3852499" y="208301"/>
            <a:ext cx="5605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问题</a:t>
            </a:r>
            <a:r>
              <a:rPr lang="en-US" altLang="zh-CN" sz="2800" dirty="0"/>
              <a:t>2</a:t>
            </a:r>
            <a:r>
              <a:rPr lang="zh-CN" altLang="en-US" sz="2800" dirty="0"/>
              <a:t>：</a:t>
            </a:r>
            <a:r>
              <a:rPr lang="en-US" altLang="zh-CN" sz="2800" dirty="0"/>
              <a:t>Non-Matched Velocities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0E6386F-4102-20F1-DB40-E49B35907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185" y="1507264"/>
            <a:ext cx="4437145" cy="355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031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4831CD5-52B9-F352-66E8-899A0C216BAC}"/>
              </a:ext>
            </a:extLst>
          </p:cNvPr>
          <p:cNvCxnSpPr>
            <a:cxnSpLocks/>
          </p:cNvCxnSpPr>
          <p:nvPr/>
        </p:nvCxnSpPr>
        <p:spPr>
          <a:xfrm flipV="1">
            <a:off x="583474" y="731521"/>
            <a:ext cx="11025051" cy="0"/>
          </a:xfrm>
          <a:prstGeom prst="line">
            <a:avLst/>
          </a:prstGeom>
          <a:ln w="190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B2E858B2-716B-A216-5829-53DE764FD73B}"/>
              </a:ext>
            </a:extLst>
          </p:cNvPr>
          <p:cNvSpPr txBox="1"/>
          <p:nvPr/>
        </p:nvSpPr>
        <p:spPr>
          <a:xfrm>
            <a:off x="4738324" y="208301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对材料的要求</a:t>
            </a:r>
            <a:endParaRPr lang="en-US" altLang="zh-CN" sz="2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C85A05B-136A-F721-1CEB-CBBF83270A00}"/>
              </a:ext>
            </a:extLst>
          </p:cNvPr>
          <p:cNvSpPr txBox="1"/>
          <p:nvPr/>
        </p:nvSpPr>
        <p:spPr>
          <a:xfrm>
            <a:off x="727364" y="1316182"/>
            <a:ext cx="3713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Ag particles</a:t>
            </a:r>
            <a:r>
              <a:rPr lang="zh-CN" altLang="en-US" dirty="0"/>
              <a:t>：</a:t>
            </a:r>
            <a:r>
              <a:rPr lang="en-US" altLang="zh-CN" dirty="0"/>
              <a:t>&lt;50nm</a:t>
            </a:r>
          </a:p>
          <a:p>
            <a:r>
              <a:rPr lang="en-US" altLang="zh-CN" dirty="0"/>
              <a:t>Surface tension: 35-40dyn/cm</a:t>
            </a:r>
          </a:p>
          <a:p>
            <a:r>
              <a:rPr lang="en-US" altLang="zh-CN" dirty="0"/>
              <a:t>Viscosity: 10-18cP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4805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4831CD5-52B9-F352-66E8-899A0C216BAC}"/>
              </a:ext>
            </a:extLst>
          </p:cNvPr>
          <p:cNvCxnSpPr>
            <a:cxnSpLocks/>
          </p:cNvCxnSpPr>
          <p:nvPr/>
        </p:nvCxnSpPr>
        <p:spPr>
          <a:xfrm flipV="1">
            <a:off x="583474" y="731521"/>
            <a:ext cx="11025051" cy="0"/>
          </a:xfrm>
          <a:prstGeom prst="line">
            <a:avLst/>
          </a:prstGeom>
          <a:ln w="190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B2E858B2-716B-A216-5829-53DE764FD73B}"/>
              </a:ext>
            </a:extLst>
          </p:cNvPr>
          <p:cNvSpPr txBox="1"/>
          <p:nvPr/>
        </p:nvSpPr>
        <p:spPr>
          <a:xfrm>
            <a:off x="4738324" y="20830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波形设置</a:t>
            </a:r>
            <a:endParaRPr lang="en-US" altLang="zh-CN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ADE98E3-2134-E53D-A5CB-B9F8348B2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23" y="1969305"/>
            <a:ext cx="5768274" cy="371798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28BA1D9-3858-0E26-C002-13946ECCCB1C}"/>
              </a:ext>
            </a:extLst>
          </p:cNvPr>
          <p:cNvSpPr txBox="1"/>
          <p:nvPr/>
        </p:nvSpPr>
        <p:spPr>
          <a:xfrm>
            <a:off x="6359281" y="1503218"/>
            <a:ext cx="54707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zh-CN" dirty="0"/>
              <a:t>start: </a:t>
            </a:r>
            <a:r>
              <a:rPr lang="zh-CN" altLang="en-US" dirty="0"/>
              <a:t>偏置电压使腔体受到挤压状态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en-US" altLang="zh-CN" dirty="0"/>
              <a:t>phase1</a:t>
            </a:r>
            <a:r>
              <a:rPr lang="zh-CN" altLang="en-US" dirty="0"/>
              <a:t>：电压降到</a:t>
            </a:r>
            <a:r>
              <a:rPr lang="en-US" altLang="zh-CN" dirty="0"/>
              <a:t>0</a:t>
            </a:r>
            <a:r>
              <a:rPr lang="zh-CN" altLang="en-US" dirty="0"/>
              <a:t>，腔体回到最大的体积，吸液和拉回弯月面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en-US" altLang="zh-CN" dirty="0"/>
              <a:t>Phase2:   </a:t>
            </a:r>
            <a:r>
              <a:rPr lang="zh-CN" altLang="en-US" dirty="0"/>
              <a:t>腔体收到挤压并且发射液滴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en-US" altLang="zh-CN" dirty="0"/>
              <a:t>Phase3</a:t>
            </a:r>
            <a:r>
              <a:rPr lang="zh-CN" altLang="en-US" dirty="0"/>
              <a:t>、</a:t>
            </a:r>
            <a:r>
              <a:rPr lang="en-US" altLang="zh-CN" dirty="0"/>
              <a:t>phase4</a:t>
            </a:r>
            <a:r>
              <a:rPr lang="zh-CN" altLang="en-US" dirty="0"/>
              <a:t>：回到偏压状态，和</a:t>
            </a:r>
            <a:r>
              <a:rPr lang="en-US" altLang="zh-CN" dirty="0"/>
              <a:t>start</a:t>
            </a:r>
            <a:r>
              <a:rPr lang="zh-CN" altLang="en-US" dirty="0"/>
              <a:t>对接</a:t>
            </a:r>
            <a:r>
              <a:rPr lang="en-US" altLang="zh-CN" dirty="0"/>
              <a:t> </a:t>
            </a:r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A91D228-D060-7C3F-CE0C-6864504D6A11}"/>
              </a:ext>
            </a:extLst>
          </p:cNvPr>
          <p:cNvSpPr txBox="1"/>
          <p:nvPr/>
        </p:nvSpPr>
        <p:spPr>
          <a:xfrm>
            <a:off x="6572250" y="3693319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小结：</a:t>
            </a:r>
            <a:r>
              <a:rPr lang="en-US" altLang="zh-CN" dirty="0"/>
              <a:t>compress</a:t>
            </a:r>
            <a:r>
              <a:rPr lang="zh-CN" altLang="en-US" dirty="0"/>
              <a:t>倾向于要出墨，</a:t>
            </a:r>
            <a:r>
              <a:rPr lang="en-US" altLang="zh-CN" dirty="0"/>
              <a:t>decompress</a:t>
            </a:r>
            <a:r>
              <a:rPr lang="zh-CN" altLang="en-US" dirty="0"/>
              <a:t>倾向会把液体吸入腔室里面</a:t>
            </a:r>
          </a:p>
        </p:txBody>
      </p:sp>
    </p:spTree>
    <p:extLst>
      <p:ext uri="{BB962C8B-B14F-4D97-AF65-F5344CB8AC3E}">
        <p14:creationId xmlns:p14="http://schemas.microsoft.com/office/powerpoint/2010/main" val="2722094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4831CD5-52B9-F352-66E8-899A0C216BAC}"/>
              </a:ext>
            </a:extLst>
          </p:cNvPr>
          <p:cNvCxnSpPr>
            <a:cxnSpLocks/>
          </p:cNvCxnSpPr>
          <p:nvPr/>
        </p:nvCxnSpPr>
        <p:spPr>
          <a:xfrm flipV="1">
            <a:off x="583474" y="731521"/>
            <a:ext cx="11025051" cy="0"/>
          </a:xfrm>
          <a:prstGeom prst="line">
            <a:avLst/>
          </a:prstGeom>
          <a:ln w="190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B2E858B2-716B-A216-5829-53DE764FD73B}"/>
              </a:ext>
            </a:extLst>
          </p:cNvPr>
          <p:cNvSpPr txBox="1"/>
          <p:nvPr/>
        </p:nvSpPr>
        <p:spPr>
          <a:xfrm>
            <a:off x="4738324" y="20830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波形设置</a:t>
            </a:r>
            <a:endParaRPr lang="en-US" altLang="zh-CN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4581368-872E-1B77-A91F-705FA9169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401" y="1111195"/>
            <a:ext cx="4677647" cy="322796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3131C3E-487B-B69E-E503-53D99DB46D72}"/>
              </a:ext>
            </a:extLst>
          </p:cNvPr>
          <p:cNvSpPr txBox="1"/>
          <p:nvPr/>
        </p:nvSpPr>
        <p:spPr>
          <a:xfrm>
            <a:off x="5872163" y="1111195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粘度：</a:t>
            </a:r>
            <a:r>
              <a:rPr lang="en-US" altLang="zh-CN" dirty="0"/>
              <a:t>10-18cP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6952C54-3D9B-4DC4-A421-7F326F19E7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181" y="4571158"/>
            <a:ext cx="6559887" cy="187334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327087E-F9B2-6A87-1D1F-614278FD697E}"/>
              </a:ext>
            </a:extLst>
          </p:cNvPr>
          <p:cNvSpPr txBox="1"/>
          <p:nvPr/>
        </p:nvSpPr>
        <p:spPr>
          <a:xfrm>
            <a:off x="1607344" y="6488668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25V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975C40-C55D-104B-35C4-BE70F7D90774}"/>
              </a:ext>
            </a:extLst>
          </p:cNvPr>
          <p:cNvSpPr txBox="1"/>
          <p:nvPr/>
        </p:nvSpPr>
        <p:spPr>
          <a:xfrm>
            <a:off x="4843463" y="6488668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30V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B281AFA-881F-A43E-1E4E-8483156C87D7}"/>
              </a:ext>
            </a:extLst>
          </p:cNvPr>
          <p:cNvSpPr txBox="1"/>
          <p:nvPr/>
        </p:nvSpPr>
        <p:spPr>
          <a:xfrm>
            <a:off x="5872163" y="1835944"/>
            <a:ext cx="39278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</a:t>
            </a:r>
            <a:r>
              <a:rPr lang="zh-CN" altLang="en-US" dirty="0"/>
              <a:t>：墨水吸入腔室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II: </a:t>
            </a:r>
            <a:r>
              <a:rPr lang="zh-CN" altLang="en-US" dirty="0"/>
              <a:t> 边缘电压触发液滴喷射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III</a:t>
            </a:r>
            <a:r>
              <a:rPr lang="zh-CN" altLang="en-US" dirty="0"/>
              <a:t>：切断尾巴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IV</a:t>
            </a:r>
            <a:r>
              <a:rPr lang="zh-CN" altLang="en-US" dirty="0"/>
              <a:t>：回到准备状态，防止气泡吸入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797C223-F731-FF6D-183D-BB5CBB454CAD}"/>
              </a:ext>
            </a:extLst>
          </p:cNvPr>
          <p:cNvSpPr txBox="1"/>
          <p:nvPr/>
        </p:nvSpPr>
        <p:spPr>
          <a:xfrm>
            <a:off x="7105650" y="4549728"/>
            <a:ext cx="5086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现象：墨滴在嘴那里闪动，提高电压墨水确实能飞出</a:t>
            </a:r>
          </a:p>
        </p:txBody>
      </p:sp>
    </p:spTree>
    <p:extLst>
      <p:ext uri="{BB962C8B-B14F-4D97-AF65-F5344CB8AC3E}">
        <p14:creationId xmlns:p14="http://schemas.microsoft.com/office/powerpoint/2010/main" val="208271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4831CD5-52B9-F352-66E8-899A0C216BAC}"/>
              </a:ext>
            </a:extLst>
          </p:cNvPr>
          <p:cNvCxnSpPr>
            <a:cxnSpLocks/>
          </p:cNvCxnSpPr>
          <p:nvPr/>
        </p:nvCxnSpPr>
        <p:spPr>
          <a:xfrm flipV="1">
            <a:off x="583474" y="731521"/>
            <a:ext cx="11025051" cy="0"/>
          </a:xfrm>
          <a:prstGeom prst="line">
            <a:avLst/>
          </a:prstGeom>
          <a:ln w="190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B2E858B2-716B-A216-5829-53DE764FD73B}"/>
              </a:ext>
            </a:extLst>
          </p:cNvPr>
          <p:cNvSpPr txBox="1"/>
          <p:nvPr/>
        </p:nvSpPr>
        <p:spPr>
          <a:xfrm>
            <a:off x="4738324" y="20830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波形研究</a:t>
            </a:r>
            <a:endParaRPr lang="en-US" altLang="zh-CN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26893DC-E224-B24E-8DDA-323F67894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595" y="981283"/>
            <a:ext cx="6102664" cy="314976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E838ABB-E4C4-5E2E-A106-79F5B89DE6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9717" y="910410"/>
            <a:ext cx="4740700" cy="352703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F47A6A24-9284-0515-313A-11CCD0F99E28}"/>
              </a:ext>
            </a:extLst>
          </p:cNvPr>
          <p:cNvSpPr txBox="1"/>
          <p:nvPr/>
        </p:nvSpPr>
        <p:spPr>
          <a:xfrm>
            <a:off x="583474" y="6434255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Effect of Front and Back Suppressing Vibration on Actuation Waveform Design of DoD Inkjet Printer to Droplet Speed and Volume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177775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4831CD5-52B9-F352-66E8-899A0C216BAC}"/>
              </a:ext>
            </a:extLst>
          </p:cNvPr>
          <p:cNvCxnSpPr>
            <a:cxnSpLocks/>
          </p:cNvCxnSpPr>
          <p:nvPr/>
        </p:nvCxnSpPr>
        <p:spPr>
          <a:xfrm flipV="1">
            <a:off x="583474" y="731521"/>
            <a:ext cx="11025051" cy="0"/>
          </a:xfrm>
          <a:prstGeom prst="line">
            <a:avLst/>
          </a:prstGeom>
          <a:ln w="190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B2E858B2-716B-A216-5829-53DE764FD73B}"/>
              </a:ext>
            </a:extLst>
          </p:cNvPr>
          <p:cNvSpPr txBox="1"/>
          <p:nvPr/>
        </p:nvSpPr>
        <p:spPr>
          <a:xfrm>
            <a:off x="4738324" y="208301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红墨水的研究</a:t>
            </a:r>
            <a:endParaRPr lang="en-US" altLang="zh-CN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937F5B4-61AF-977B-0434-E9F2ED194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015" y="1111170"/>
            <a:ext cx="4052368" cy="261271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F0F79CB-7472-7103-6205-89652EE36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2302" y="1254741"/>
            <a:ext cx="4054021" cy="261271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A1ACF2B-92FD-8F51-3BD2-AE3C9B0F9C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249" y="3974757"/>
            <a:ext cx="3711115" cy="266266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C86BFA9-3F12-2A27-B808-B9CAC453533C}"/>
              </a:ext>
            </a:extLst>
          </p:cNvPr>
          <p:cNvSpPr txBox="1"/>
          <p:nvPr/>
        </p:nvSpPr>
        <p:spPr>
          <a:xfrm>
            <a:off x="5354782" y="4447309"/>
            <a:ext cx="4598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Tdewell</a:t>
            </a:r>
            <a:r>
              <a:rPr lang="zh-CN" altLang="en-US" dirty="0"/>
              <a:t>可以放大压力，最大化喷射的速度</a:t>
            </a:r>
          </a:p>
        </p:txBody>
      </p:sp>
    </p:spTree>
    <p:extLst>
      <p:ext uri="{BB962C8B-B14F-4D97-AF65-F5344CB8AC3E}">
        <p14:creationId xmlns:p14="http://schemas.microsoft.com/office/powerpoint/2010/main" val="3816957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Arial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1461</TotalTime>
  <Words>503</Words>
  <Application>Microsoft Office PowerPoint</Application>
  <PresentationFormat>宽屏</PresentationFormat>
  <Paragraphs>94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 Yongsheng</dc:creator>
  <cp:lastModifiedBy>Ji Yongsheng</cp:lastModifiedBy>
  <cp:revision>20</cp:revision>
  <dcterms:created xsi:type="dcterms:W3CDTF">2021-11-26T02:11:25Z</dcterms:created>
  <dcterms:modified xsi:type="dcterms:W3CDTF">2022-10-22T11:51:44Z</dcterms:modified>
</cp:coreProperties>
</file>