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6" r:id="rId3"/>
    <p:sldId id="277" r:id="rId4"/>
    <p:sldId id="278" r:id="rId5"/>
    <p:sldId id="280" r:id="rId6"/>
    <p:sldId id="281" r:id="rId7"/>
    <p:sldId id="282" r:id="rId8"/>
    <p:sldId id="283" r:id="rId9"/>
    <p:sldId id="284" r:id="rId10"/>
    <p:sldId id="279" r:id="rId11"/>
    <p:sldId id="285" r:id="rId12"/>
    <p:sldId id="288" r:id="rId13"/>
    <p:sldId id="289" r:id="rId14"/>
    <p:sldId id="286" r:id="rId15"/>
    <p:sldId id="287" r:id="rId16"/>
    <p:sldId id="29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96366" autoAdjust="0"/>
  </p:normalViewPr>
  <p:slideViewPr>
    <p:cSldViewPr snapToGrid="0">
      <p:cViewPr varScale="1">
        <p:scale>
          <a:sx n="92" d="100"/>
          <a:sy n="92"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361F-C56E-4AA9-A45F-06EBF3993A1D}"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1B4FC-BE02-4AB1-9B4F-3A64F099E1BD}" type="slidenum">
              <a:rPr lang="zh-CN" altLang="en-US" smtClean="0"/>
              <a:t>‹#›</a:t>
            </a:fld>
            <a:endParaRPr lang="zh-CN" altLang="en-US"/>
          </a:p>
        </p:txBody>
      </p:sp>
    </p:spTree>
    <p:extLst>
      <p:ext uri="{BB962C8B-B14F-4D97-AF65-F5344CB8AC3E}">
        <p14:creationId xmlns:p14="http://schemas.microsoft.com/office/powerpoint/2010/main" val="214657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2</a:t>
            </a:fld>
            <a:endParaRPr lang="zh-CN" altLang="en-US"/>
          </a:p>
        </p:txBody>
      </p:sp>
    </p:spTree>
    <p:extLst>
      <p:ext uri="{BB962C8B-B14F-4D97-AF65-F5344CB8AC3E}">
        <p14:creationId xmlns:p14="http://schemas.microsoft.com/office/powerpoint/2010/main" val="1125967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11</a:t>
            </a:fld>
            <a:endParaRPr lang="zh-CN" altLang="en-US"/>
          </a:p>
        </p:txBody>
      </p:sp>
    </p:spTree>
    <p:extLst>
      <p:ext uri="{BB962C8B-B14F-4D97-AF65-F5344CB8AC3E}">
        <p14:creationId xmlns:p14="http://schemas.microsoft.com/office/powerpoint/2010/main" val="31748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12</a:t>
            </a:fld>
            <a:endParaRPr lang="zh-CN" altLang="en-US"/>
          </a:p>
        </p:txBody>
      </p:sp>
    </p:spTree>
    <p:extLst>
      <p:ext uri="{BB962C8B-B14F-4D97-AF65-F5344CB8AC3E}">
        <p14:creationId xmlns:p14="http://schemas.microsoft.com/office/powerpoint/2010/main" val="1231880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13</a:t>
            </a:fld>
            <a:endParaRPr lang="zh-CN" altLang="en-US"/>
          </a:p>
        </p:txBody>
      </p:sp>
    </p:spTree>
    <p:extLst>
      <p:ext uri="{BB962C8B-B14F-4D97-AF65-F5344CB8AC3E}">
        <p14:creationId xmlns:p14="http://schemas.microsoft.com/office/powerpoint/2010/main" val="1487799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14</a:t>
            </a:fld>
            <a:endParaRPr lang="zh-CN" altLang="en-US"/>
          </a:p>
        </p:txBody>
      </p:sp>
    </p:spTree>
    <p:extLst>
      <p:ext uri="{BB962C8B-B14F-4D97-AF65-F5344CB8AC3E}">
        <p14:creationId xmlns:p14="http://schemas.microsoft.com/office/powerpoint/2010/main" val="2096075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15</a:t>
            </a:fld>
            <a:endParaRPr lang="zh-CN" altLang="en-US"/>
          </a:p>
        </p:txBody>
      </p:sp>
    </p:spTree>
    <p:extLst>
      <p:ext uri="{BB962C8B-B14F-4D97-AF65-F5344CB8AC3E}">
        <p14:creationId xmlns:p14="http://schemas.microsoft.com/office/powerpoint/2010/main" val="2342408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16</a:t>
            </a:fld>
            <a:endParaRPr lang="zh-CN" altLang="en-US"/>
          </a:p>
        </p:txBody>
      </p:sp>
    </p:spTree>
    <p:extLst>
      <p:ext uri="{BB962C8B-B14F-4D97-AF65-F5344CB8AC3E}">
        <p14:creationId xmlns:p14="http://schemas.microsoft.com/office/powerpoint/2010/main" val="37864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3</a:t>
            </a:fld>
            <a:endParaRPr lang="zh-CN" altLang="en-US"/>
          </a:p>
        </p:txBody>
      </p:sp>
    </p:spTree>
    <p:extLst>
      <p:ext uri="{BB962C8B-B14F-4D97-AF65-F5344CB8AC3E}">
        <p14:creationId xmlns:p14="http://schemas.microsoft.com/office/powerpoint/2010/main" val="150307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4</a:t>
            </a:fld>
            <a:endParaRPr lang="zh-CN" altLang="en-US"/>
          </a:p>
        </p:txBody>
      </p:sp>
    </p:spTree>
    <p:extLst>
      <p:ext uri="{BB962C8B-B14F-4D97-AF65-F5344CB8AC3E}">
        <p14:creationId xmlns:p14="http://schemas.microsoft.com/office/powerpoint/2010/main" val="142193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5</a:t>
            </a:fld>
            <a:endParaRPr lang="zh-CN" altLang="en-US"/>
          </a:p>
        </p:txBody>
      </p:sp>
    </p:spTree>
    <p:extLst>
      <p:ext uri="{BB962C8B-B14F-4D97-AF65-F5344CB8AC3E}">
        <p14:creationId xmlns:p14="http://schemas.microsoft.com/office/powerpoint/2010/main" val="65232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6</a:t>
            </a:fld>
            <a:endParaRPr lang="zh-CN" altLang="en-US"/>
          </a:p>
        </p:txBody>
      </p:sp>
    </p:spTree>
    <p:extLst>
      <p:ext uri="{BB962C8B-B14F-4D97-AF65-F5344CB8AC3E}">
        <p14:creationId xmlns:p14="http://schemas.microsoft.com/office/powerpoint/2010/main" val="228292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7</a:t>
            </a:fld>
            <a:endParaRPr lang="zh-CN" altLang="en-US"/>
          </a:p>
        </p:txBody>
      </p:sp>
    </p:spTree>
    <p:extLst>
      <p:ext uri="{BB962C8B-B14F-4D97-AF65-F5344CB8AC3E}">
        <p14:creationId xmlns:p14="http://schemas.microsoft.com/office/powerpoint/2010/main" val="44467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8</a:t>
            </a:fld>
            <a:endParaRPr lang="zh-CN" altLang="en-US"/>
          </a:p>
        </p:txBody>
      </p:sp>
    </p:spTree>
    <p:extLst>
      <p:ext uri="{BB962C8B-B14F-4D97-AF65-F5344CB8AC3E}">
        <p14:creationId xmlns:p14="http://schemas.microsoft.com/office/powerpoint/2010/main" val="340952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9</a:t>
            </a:fld>
            <a:endParaRPr lang="zh-CN" altLang="en-US"/>
          </a:p>
        </p:txBody>
      </p:sp>
    </p:spTree>
    <p:extLst>
      <p:ext uri="{BB962C8B-B14F-4D97-AF65-F5344CB8AC3E}">
        <p14:creationId xmlns:p14="http://schemas.microsoft.com/office/powerpoint/2010/main" val="422753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10</a:t>
            </a:fld>
            <a:endParaRPr lang="zh-CN" altLang="en-US"/>
          </a:p>
        </p:txBody>
      </p:sp>
    </p:spTree>
    <p:extLst>
      <p:ext uri="{BB962C8B-B14F-4D97-AF65-F5344CB8AC3E}">
        <p14:creationId xmlns:p14="http://schemas.microsoft.com/office/powerpoint/2010/main" val="42714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C6D9C-30A9-4510-B9C5-672627C055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CCB542-CDE6-4266-B270-21884FB7A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B71F3E-3AE8-4007-81ED-4AD931FA3569}"/>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E1E815F8-8709-428B-8E4B-B1F08D5B8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9E99F5-23C5-43DA-AF49-8DEED9F477BE}"/>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95982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2019A-CF70-4FD3-846F-F3F8017841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3D96A0-70E8-418D-A824-DFE034391A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C84C28-0605-4708-82BE-017CEB75233C}"/>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8C3C9524-C151-4B37-ADF3-106ECEC6CC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65E5AF-13A6-4A47-AE62-30AEDA07B706}"/>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28092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573D0D-F9C1-4166-A3C0-1CC87AB1AE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F898C0-4D38-40EB-A6B3-291CCAA981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16295C-0DA6-4F89-82FC-A385C43E924A}"/>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3669DF65-DAF3-4B4D-B721-80078A937D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8C178-1FD8-4974-9A39-024EAE7C3766}"/>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8160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266A3-CC39-4B6D-9728-B735B05EFF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641647-F706-47A8-B3A8-ED4E6382AB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ABC7E-A798-4997-843F-BD5E9A4B4C6F}"/>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C2F214B7-2ABA-42C8-B07D-8E47C7E108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D94807-4BD3-44C4-B95E-F36C4888C2A5}"/>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9695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44846-6442-4C92-AF33-E615E49F71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A7CF4F-AD6D-4136-9463-E81B2768C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79F551-DAE3-444B-BE18-BB900E65C2FA}"/>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064D7ECB-08C8-44C1-8044-3DB3DBD961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FE514-4B2F-48E0-A2BF-03E89709BA8A}"/>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9181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3844C-2447-4582-AD4A-037E2DF83B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7BA968-6E1E-48DF-BE99-05F4BBA523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BA2EB6-691F-4A90-9190-AB905ED617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134B4E-3044-4B9F-8516-A0B908E4D02A}"/>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6422329C-7D70-4EDC-9E26-163D9AD37F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A6A88-0509-46AE-8415-A0E72E8B4B60}"/>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231812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C1972-6648-4DB9-BD23-90B6CC9E32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84D9EB-3840-417F-B3B8-8F7442C94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DE3DEC-A955-45FA-9B0E-64EDC454D9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D13B88-9B9E-4263-86E1-C4DBA65A9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BFD52D-9152-4CB1-8D64-4A42CF0191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C8BDA0-C6B3-4341-BF01-3DD5885D742E}"/>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8" name="页脚占位符 7">
            <a:extLst>
              <a:ext uri="{FF2B5EF4-FFF2-40B4-BE49-F238E27FC236}">
                <a16:creationId xmlns:a16="http://schemas.microsoft.com/office/drawing/2014/main" id="{A23F45E1-BCC6-4682-9CC1-7139349E74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50A8B1-82B1-4EED-BDDF-5F143155D40B}"/>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336915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B6CE4-B41D-4B9A-9A90-7C69B88C83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AB8D1-B223-41DD-AB48-F2D768ED7F7D}"/>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17816B82-0420-40C6-8D1F-DED52E1873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EFC037-7037-447C-9273-E43C779950E7}"/>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418540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1F9B0A-9AE7-4F95-A222-D6D40BBF3F4B}"/>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3" name="页脚占位符 2">
            <a:extLst>
              <a:ext uri="{FF2B5EF4-FFF2-40B4-BE49-F238E27FC236}">
                <a16:creationId xmlns:a16="http://schemas.microsoft.com/office/drawing/2014/main" id="{B0DFA34D-38AE-4DCF-9796-9BC300D8ED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109DC0-D8E0-4484-8067-377BCE8DA323}"/>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409309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45C45-F42F-4233-84BC-71311AABD2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CA65CB-02EA-42A1-A73A-DD03E4F90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1E6AAB-DD8D-49E7-AC07-EAF3C6475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218658-BCDA-40FE-89EB-4E6D3938A50F}"/>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28194B2D-CEB5-4CE2-92C1-7745D1515C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F1252C-0A93-45EE-B34F-2A041BA2DE0D}"/>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19064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7EC98-6CA4-479F-BD15-2CFBBBB573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06A906-9234-4311-8276-1DC76CCFF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230A4A-6A25-4C81-9438-A2D9932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B1FA3A-9F81-4652-B25B-1522102E18E5}"/>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22D428D7-20AE-4C65-84F8-522CDBE03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BACE52-42E6-4AE4-9967-D320293DED85}"/>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61179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8477A3-333C-4756-B566-A5E8D38D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7A2D22-BE46-415C-B48B-8460FFD66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FB26CA-BF92-4988-867B-5128E9A96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301C0725-B19B-4829-A19E-82DE905A4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4829770-1E90-4BF2-98E7-FBE204281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232478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zh.wikipedia.org/wiki/%E5%8F%AF%E9%80%86%E8%BF%87%E7%A8%8B" TargetMode="External"/><Relationship Id="rId3" Type="http://schemas.openxmlformats.org/officeDocument/2006/relationships/hyperlink" Target="https://zh.wikipedia.org/wiki/%E5%9B%BA%E4%BD%93%E7%89%A9%E7%90%86" TargetMode="External"/><Relationship Id="rId7" Type="http://schemas.openxmlformats.org/officeDocument/2006/relationships/hyperlink" Target="https://zh.wikipedia.org/wiki/%E5%88%86%E5%AD%90%E9%97%B4%E4%BD%9C%E7%94%A8%E5%8A%9B"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zh.wikipedia.org/wiki/%E8%83%BD%E9%87%8F%E6%9C%80%E4%BD%8E%E5%8E%9F%E7%90%86" TargetMode="External"/><Relationship Id="rId11" Type="http://schemas.openxmlformats.org/officeDocument/2006/relationships/hyperlink" Target="https://zh.wikipedia.org/wiki/%E5%90%B8%E9%99%84" TargetMode="External"/><Relationship Id="rId5" Type="http://schemas.openxmlformats.org/officeDocument/2006/relationships/hyperlink" Target="https://zh.wikipedia.org/wiki/%E8%83%BD%E9%87%8F" TargetMode="External"/><Relationship Id="rId10" Type="http://schemas.openxmlformats.org/officeDocument/2006/relationships/hyperlink" Target="https://zh.wikipedia.org/wiki/%E8%83%BD%E9%87%8F%E5%AE%88%E6%81%86%E5%AE%9A%E5%BE%8B" TargetMode="External"/><Relationship Id="rId4" Type="http://schemas.openxmlformats.org/officeDocument/2006/relationships/hyperlink" Target="https://zh.wikipedia.org/wiki/%E5%8E%9F%E5%AD%90" TargetMode="External"/><Relationship Id="rId9" Type="http://schemas.openxmlformats.org/officeDocument/2006/relationships/hyperlink" Target="https://zh.wikipedia.org/wiki/%E7%9C%9F%E7%A9%B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9A89B4-B124-4CD3-A4E8-CDE2DCF545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8033" y="384961"/>
            <a:ext cx="2382510" cy="644586"/>
          </a:xfrm>
          <a:prstGeom prst="rect">
            <a:avLst/>
          </a:prstGeom>
        </p:spPr>
      </p:pic>
      <p:pic>
        <p:nvPicPr>
          <p:cNvPr id="3" name="图片 2">
            <a:extLst>
              <a:ext uri="{FF2B5EF4-FFF2-40B4-BE49-F238E27FC236}">
                <a16:creationId xmlns:a16="http://schemas.microsoft.com/office/drawing/2014/main" id="{F8AEFE80-3466-4CAF-B087-E758F565A9A8}"/>
              </a:ext>
            </a:extLst>
          </p:cNvPr>
          <p:cNvPicPr>
            <a:picLocks noChangeAspect="1"/>
          </p:cNvPicPr>
          <p:nvPr/>
        </p:nvPicPr>
        <p:blipFill>
          <a:blip r:embed="rId3"/>
          <a:stretch>
            <a:fillRect/>
          </a:stretch>
        </p:blipFill>
        <p:spPr>
          <a:xfrm rot="10800000" flipH="1" flipV="1">
            <a:off x="9745824" y="0"/>
            <a:ext cx="2228275" cy="1029546"/>
          </a:xfrm>
          <a:prstGeom prst="rect">
            <a:avLst/>
          </a:prstGeom>
        </p:spPr>
      </p:pic>
      <p:cxnSp>
        <p:nvCxnSpPr>
          <p:cNvPr id="4" name="直接连接符 3">
            <a:extLst>
              <a:ext uri="{FF2B5EF4-FFF2-40B4-BE49-F238E27FC236}">
                <a16:creationId xmlns:a16="http://schemas.microsoft.com/office/drawing/2014/main" id="{C7A461F6-A374-42D7-AA23-9736C1B642AA}"/>
              </a:ext>
            </a:extLst>
          </p:cNvPr>
          <p:cNvCxnSpPr/>
          <p:nvPr/>
        </p:nvCxnSpPr>
        <p:spPr>
          <a:xfrm>
            <a:off x="0" y="1165013"/>
            <a:ext cx="121920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ED8AA0FB-BBA0-40D3-89A8-7EEB6045955F}"/>
              </a:ext>
            </a:extLst>
          </p:cNvPr>
          <p:cNvSpPr txBox="1"/>
          <p:nvPr/>
        </p:nvSpPr>
        <p:spPr>
          <a:xfrm>
            <a:off x="4451300" y="2371824"/>
            <a:ext cx="3877985" cy="830997"/>
          </a:xfrm>
          <a:prstGeom prst="rect">
            <a:avLst/>
          </a:prstGeom>
          <a:noFill/>
        </p:spPr>
        <p:txBody>
          <a:bodyPr wrap="none" rtlCol="0">
            <a:spAutoFit/>
          </a:bodyPr>
          <a:lstStyle/>
          <a:p>
            <a:r>
              <a:rPr lang="zh-CN" altLang="en-US" sz="4800" dirty="0"/>
              <a:t>喷墨打印汇总</a:t>
            </a:r>
          </a:p>
        </p:txBody>
      </p:sp>
      <p:sp>
        <p:nvSpPr>
          <p:cNvPr id="6" name="文本框 5">
            <a:extLst>
              <a:ext uri="{FF2B5EF4-FFF2-40B4-BE49-F238E27FC236}">
                <a16:creationId xmlns:a16="http://schemas.microsoft.com/office/drawing/2014/main" id="{DCFE6898-959F-447F-A280-3FAAB35E3312}"/>
              </a:ext>
            </a:extLst>
          </p:cNvPr>
          <p:cNvSpPr txBox="1"/>
          <p:nvPr/>
        </p:nvSpPr>
        <p:spPr>
          <a:xfrm>
            <a:off x="4870486" y="3286235"/>
            <a:ext cx="3039615" cy="954107"/>
          </a:xfrm>
          <a:prstGeom prst="rect">
            <a:avLst/>
          </a:prstGeom>
          <a:noFill/>
        </p:spPr>
        <p:txBody>
          <a:bodyPr wrap="none" rtlCol="0">
            <a:spAutoFit/>
          </a:bodyPr>
          <a:lstStyle/>
          <a:p>
            <a:r>
              <a:rPr lang="zh-CN" altLang="en-US" sz="2800" dirty="0"/>
              <a:t>汇报人：冀永胜</a:t>
            </a:r>
            <a:endParaRPr lang="en-US" altLang="zh-CN" sz="2800" dirty="0"/>
          </a:p>
          <a:p>
            <a:r>
              <a:rPr lang="zh-CN" altLang="en-US" sz="2800" dirty="0"/>
              <a:t>日期：</a:t>
            </a:r>
            <a:r>
              <a:rPr lang="en-US" altLang="zh-CN" sz="2800" dirty="0"/>
              <a:t>2022/9/29</a:t>
            </a:r>
            <a:endParaRPr lang="zh-CN" altLang="en-US" sz="2800" dirty="0"/>
          </a:p>
        </p:txBody>
      </p:sp>
    </p:spTree>
    <p:extLst>
      <p:ext uri="{BB962C8B-B14F-4D97-AF65-F5344CB8AC3E}">
        <p14:creationId xmlns:p14="http://schemas.microsoft.com/office/powerpoint/2010/main" val="156289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902811" cy="523220"/>
          </a:xfrm>
          <a:prstGeom prst="rect">
            <a:avLst/>
          </a:prstGeom>
          <a:noFill/>
        </p:spPr>
        <p:txBody>
          <a:bodyPr wrap="none" rtlCol="0">
            <a:spAutoFit/>
          </a:bodyPr>
          <a:lstStyle/>
          <a:p>
            <a:r>
              <a:rPr lang="zh-CN" altLang="en-US" sz="2800" dirty="0"/>
              <a:t>问题</a:t>
            </a:r>
            <a:endParaRPr lang="en-US" altLang="zh-CN" sz="2800" dirty="0"/>
          </a:p>
        </p:txBody>
      </p:sp>
      <p:sp>
        <p:nvSpPr>
          <p:cNvPr id="2" name="文本框 1">
            <a:extLst>
              <a:ext uri="{FF2B5EF4-FFF2-40B4-BE49-F238E27FC236}">
                <a16:creationId xmlns:a16="http://schemas.microsoft.com/office/drawing/2014/main" id="{6FDFC722-B2A5-CC75-1343-CAB1C1AC474F}"/>
              </a:ext>
            </a:extLst>
          </p:cNvPr>
          <p:cNvSpPr txBox="1"/>
          <p:nvPr/>
        </p:nvSpPr>
        <p:spPr>
          <a:xfrm>
            <a:off x="935182" y="1302327"/>
            <a:ext cx="1858201"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带韧带的墨滴</a:t>
            </a:r>
            <a:endParaRPr lang="en-US" altLang="zh-CN" dirty="0"/>
          </a:p>
          <a:p>
            <a:pPr marL="285750" indent="-285750">
              <a:buFont typeface="Arial" panose="020B0604020202020204" pitchFamily="34" charset="0"/>
              <a:buChar char="•"/>
            </a:pPr>
            <a:r>
              <a:rPr lang="zh-CN" altLang="en-US" dirty="0"/>
              <a:t>卫星滴</a:t>
            </a:r>
            <a:endParaRPr lang="en-US" altLang="zh-CN" dirty="0"/>
          </a:p>
          <a:p>
            <a:pPr marL="285750" indent="-285750">
              <a:buFont typeface="Arial" panose="020B0604020202020204" pitchFamily="34" charset="0"/>
              <a:buChar char="•"/>
            </a:pPr>
            <a:r>
              <a:rPr lang="zh-CN" altLang="en-US" dirty="0"/>
              <a:t>咖啡环</a:t>
            </a:r>
          </a:p>
        </p:txBody>
      </p:sp>
      <p:sp>
        <p:nvSpPr>
          <p:cNvPr id="3" name="文本框 2">
            <a:extLst>
              <a:ext uri="{FF2B5EF4-FFF2-40B4-BE49-F238E27FC236}">
                <a16:creationId xmlns:a16="http://schemas.microsoft.com/office/drawing/2014/main" id="{BE17BDDB-2F56-F03A-D726-A088655FE32E}"/>
              </a:ext>
            </a:extLst>
          </p:cNvPr>
          <p:cNvSpPr txBox="1"/>
          <p:nvPr/>
        </p:nvSpPr>
        <p:spPr>
          <a:xfrm>
            <a:off x="1122218" y="3761509"/>
            <a:ext cx="2781531"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声波的能量还没有消失</a:t>
            </a:r>
          </a:p>
        </p:txBody>
      </p:sp>
    </p:spTree>
    <p:extLst>
      <p:ext uri="{BB962C8B-B14F-4D97-AF65-F5344CB8AC3E}">
        <p14:creationId xmlns:p14="http://schemas.microsoft.com/office/powerpoint/2010/main" val="227578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pic>
        <p:nvPicPr>
          <p:cNvPr id="3" name="图片 2">
            <a:extLst>
              <a:ext uri="{FF2B5EF4-FFF2-40B4-BE49-F238E27FC236}">
                <a16:creationId xmlns:a16="http://schemas.microsoft.com/office/drawing/2014/main" id="{E45B18A5-E5EB-DFB8-DC81-666D154C6BFC}"/>
              </a:ext>
            </a:extLst>
          </p:cNvPr>
          <p:cNvPicPr>
            <a:picLocks noChangeAspect="1"/>
          </p:cNvPicPr>
          <p:nvPr/>
        </p:nvPicPr>
        <p:blipFill>
          <a:blip r:embed="rId3"/>
          <a:stretch>
            <a:fillRect/>
          </a:stretch>
        </p:blipFill>
        <p:spPr>
          <a:xfrm>
            <a:off x="583474" y="1199324"/>
            <a:ext cx="3067093" cy="2873981"/>
          </a:xfrm>
          <a:prstGeom prst="rect">
            <a:avLst/>
          </a:prstGeom>
        </p:spPr>
      </p:pic>
      <p:sp>
        <p:nvSpPr>
          <p:cNvPr id="4" name="文本框 3">
            <a:extLst>
              <a:ext uri="{FF2B5EF4-FFF2-40B4-BE49-F238E27FC236}">
                <a16:creationId xmlns:a16="http://schemas.microsoft.com/office/drawing/2014/main" id="{1B760C7C-5C89-7717-2F82-9186364A462F}"/>
              </a:ext>
            </a:extLst>
          </p:cNvPr>
          <p:cNvSpPr txBox="1"/>
          <p:nvPr/>
        </p:nvSpPr>
        <p:spPr>
          <a:xfrm>
            <a:off x="3539837" y="1199323"/>
            <a:ext cx="7428508" cy="646331"/>
          </a:xfrm>
          <a:prstGeom prst="rect">
            <a:avLst/>
          </a:prstGeom>
          <a:noFill/>
        </p:spPr>
        <p:txBody>
          <a:bodyPr wrap="none" rtlCol="0">
            <a:spAutoFit/>
          </a:bodyPr>
          <a:lstStyle/>
          <a:p>
            <a:r>
              <a:rPr lang="zh-CN" altLang="en-US" dirty="0"/>
              <a:t>雷诺数</a:t>
            </a:r>
            <a:r>
              <a:rPr lang="en-US" altLang="zh-CN" dirty="0"/>
              <a:t>Re</a:t>
            </a:r>
            <a:r>
              <a:rPr lang="zh-CN" altLang="en-US" dirty="0"/>
              <a:t>、韦伯数</a:t>
            </a:r>
            <a:r>
              <a:rPr lang="en-US" altLang="zh-CN" dirty="0"/>
              <a:t>We</a:t>
            </a:r>
            <a:r>
              <a:rPr lang="zh-CN" altLang="en-US" dirty="0"/>
              <a:t>、奥内佐格数</a:t>
            </a:r>
            <a:r>
              <a:rPr lang="en-US" altLang="zh-CN" dirty="0"/>
              <a:t>Oh</a:t>
            </a:r>
            <a:r>
              <a:rPr lang="zh-CN" altLang="en-US" dirty="0"/>
              <a:t>（无量纲）、速度</a:t>
            </a:r>
            <a:r>
              <a:rPr lang="en-US" altLang="zh-CN" dirty="0"/>
              <a:t>v</a:t>
            </a:r>
            <a:r>
              <a:rPr lang="zh-CN" altLang="en-US" dirty="0"/>
              <a:t>、液滴直径</a:t>
            </a:r>
            <a:r>
              <a:rPr lang="en-US" altLang="zh-CN" dirty="0"/>
              <a:t>α</a:t>
            </a:r>
          </a:p>
          <a:p>
            <a:r>
              <a:rPr lang="zh-CN" altLang="en-US" dirty="0"/>
              <a:t>密度</a:t>
            </a:r>
            <a:r>
              <a:rPr lang="en-US" altLang="zh-CN" dirty="0"/>
              <a:t>ρ</a:t>
            </a:r>
            <a:r>
              <a:rPr lang="zh-CN" altLang="en-US" dirty="0"/>
              <a:t>、粘度</a:t>
            </a:r>
            <a:r>
              <a:rPr lang="en-US" altLang="zh-CN" dirty="0"/>
              <a:t>η</a:t>
            </a:r>
            <a:r>
              <a:rPr lang="zh-CN" altLang="en-US" dirty="0"/>
              <a:t>、表面张力</a:t>
            </a:r>
            <a:r>
              <a:rPr lang="en-US" altLang="zh-CN" dirty="0"/>
              <a:t>γ</a:t>
            </a:r>
            <a:endParaRPr lang="zh-CN" altLang="en-US" dirty="0"/>
          </a:p>
        </p:txBody>
      </p:sp>
      <p:sp>
        <p:nvSpPr>
          <p:cNvPr id="6" name="文本框 5">
            <a:extLst>
              <a:ext uri="{FF2B5EF4-FFF2-40B4-BE49-F238E27FC236}">
                <a16:creationId xmlns:a16="http://schemas.microsoft.com/office/drawing/2014/main" id="{733B31FA-D58A-6CB4-0178-74CB0080324C}"/>
              </a:ext>
            </a:extLst>
          </p:cNvPr>
          <p:cNvSpPr txBox="1"/>
          <p:nvPr/>
        </p:nvSpPr>
        <p:spPr>
          <a:xfrm>
            <a:off x="1427018" y="4537364"/>
            <a:ext cx="1200970" cy="369332"/>
          </a:xfrm>
          <a:prstGeom prst="rect">
            <a:avLst/>
          </a:prstGeom>
          <a:noFill/>
        </p:spPr>
        <p:txBody>
          <a:bodyPr wrap="none" rtlCol="0">
            <a:spAutoFit/>
          </a:bodyPr>
          <a:lstStyle/>
          <a:p>
            <a:r>
              <a:rPr lang="en-US" altLang="zh-CN" dirty="0"/>
              <a:t>Z = 1/Oh</a:t>
            </a:r>
            <a:endParaRPr lang="zh-CN" altLang="en-US" dirty="0"/>
          </a:p>
        </p:txBody>
      </p:sp>
      <p:sp>
        <p:nvSpPr>
          <p:cNvPr id="7" name="文本框 6">
            <a:extLst>
              <a:ext uri="{FF2B5EF4-FFF2-40B4-BE49-F238E27FC236}">
                <a16:creationId xmlns:a16="http://schemas.microsoft.com/office/drawing/2014/main" id="{5EEC0EB6-E5BB-150E-6E0C-B185FFA913BC}"/>
              </a:ext>
            </a:extLst>
          </p:cNvPr>
          <p:cNvSpPr txBox="1"/>
          <p:nvPr/>
        </p:nvSpPr>
        <p:spPr>
          <a:xfrm>
            <a:off x="3539837" y="2405481"/>
            <a:ext cx="7596951" cy="369332"/>
          </a:xfrm>
          <a:prstGeom prst="rect">
            <a:avLst/>
          </a:prstGeom>
          <a:noFill/>
        </p:spPr>
        <p:txBody>
          <a:bodyPr wrap="none" rtlCol="0">
            <a:spAutoFit/>
          </a:bodyPr>
          <a:lstStyle/>
          <a:p>
            <a:r>
              <a:rPr lang="en-US" altLang="zh-CN" dirty="0"/>
              <a:t>Z</a:t>
            </a:r>
            <a:r>
              <a:rPr lang="zh-CN" altLang="en-US" dirty="0"/>
              <a:t>的值在</a:t>
            </a:r>
            <a:r>
              <a:rPr lang="en-US" altLang="zh-CN" dirty="0"/>
              <a:t>1~10</a:t>
            </a:r>
            <a:r>
              <a:rPr lang="zh-CN" altLang="en-US" dirty="0"/>
              <a:t>之间适合形成液滴，过小难以喷射，过大则容易形成卫星滴</a:t>
            </a:r>
            <a:endParaRPr lang="en-US" altLang="zh-CN" dirty="0"/>
          </a:p>
        </p:txBody>
      </p:sp>
    </p:spTree>
    <p:extLst>
      <p:ext uri="{BB962C8B-B14F-4D97-AF65-F5344CB8AC3E}">
        <p14:creationId xmlns:p14="http://schemas.microsoft.com/office/powerpoint/2010/main" val="390097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sp>
        <p:nvSpPr>
          <p:cNvPr id="3" name="文本框 2">
            <a:extLst>
              <a:ext uri="{FF2B5EF4-FFF2-40B4-BE49-F238E27FC236}">
                <a16:creationId xmlns:a16="http://schemas.microsoft.com/office/drawing/2014/main" id="{6BCD111F-DDB7-07C4-E610-1CDEA11D6653}"/>
              </a:ext>
            </a:extLst>
          </p:cNvPr>
          <p:cNvSpPr txBox="1"/>
          <p:nvPr/>
        </p:nvSpPr>
        <p:spPr>
          <a:xfrm>
            <a:off x="1274617" y="1326354"/>
            <a:ext cx="9344891" cy="3970318"/>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Surface </a:t>
            </a:r>
            <a:r>
              <a:rPr lang="en-US" altLang="zh-CN" b="0" i="0" dirty="0">
                <a:solidFill>
                  <a:srgbClr val="202122"/>
                </a:solidFill>
                <a:effectLst/>
                <a:latin typeface="Arial" panose="020B0604020202020204" pitchFamily="34" charset="0"/>
              </a:rPr>
              <a:t>energy is the amount of energy required to break intermolecular forces when creating a surface of a material. In the theory of </a:t>
            </a:r>
            <a:r>
              <a:rPr lang="en-US" altLang="zh-CN" b="0" i="0" u="none" strike="noStrike" dirty="0">
                <a:solidFill>
                  <a:srgbClr val="0645AD"/>
                </a:solidFill>
                <a:effectLst/>
                <a:latin typeface="Arial" panose="020B0604020202020204" pitchFamily="34" charset="0"/>
                <a:hlinkClick r:id="rId3" tooltip="solid state physics"/>
              </a:rPr>
              <a:t>solid state physics , </a:t>
            </a:r>
            <a:r>
              <a:rPr lang="en-US" altLang="zh-CN" b="0" i="0" u="none" strike="noStrike" dirty="0">
                <a:solidFill>
                  <a:srgbClr val="0645AD"/>
                </a:solidFill>
                <a:effectLst/>
                <a:latin typeface="Arial" panose="020B0604020202020204" pitchFamily="34" charset="0"/>
                <a:hlinkClick r:id="rId4" tooltip="atom"/>
              </a:rPr>
              <a:t>atoms</a:t>
            </a:r>
            <a:r>
              <a:rPr lang="en-US" altLang="zh-CN" b="0" i="0" dirty="0">
                <a:solidFill>
                  <a:srgbClr val="202122"/>
                </a:solidFill>
                <a:effectLst/>
                <a:latin typeface="Arial" panose="020B0604020202020204" pitchFamily="34" charset="0"/>
              </a:rPr>
              <a:t> on the surface have more </a:t>
            </a:r>
            <a:r>
              <a:rPr lang="en-US" altLang="zh-CN" b="0" i="0" u="none" strike="noStrike" dirty="0">
                <a:solidFill>
                  <a:srgbClr val="0645AD"/>
                </a:solidFill>
                <a:effectLst/>
                <a:latin typeface="Arial" panose="020B0604020202020204" pitchFamily="34" charset="0"/>
                <a:hlinkClick r:id="rId5" tooltip="energy"/>
              </a:rPr>
              <a:t>energy</a:t>
            </a:r>
            <a:r>
              <a:rPr lang="en-US" altLang="zh-CN" b="0" i="0" dirty="0">
                <a:solidFill>
                  <a:srgbClr val="202122"/>
                </a:solidFill>
                <a:effectLst/>
                <a:latin typeface="Arial" panose="020B0604020202020204" pitchFamily="34" charset="0"/>
              </a:rPr>
              <a:t> than atoms inside the material , so according to the </a:t>
            </a:r>
            <a:r>
              <a:rPr lang="en-US" altLang="zh-CN" b="0" i="0" u="none" strike="noStrike" dirty="0">
                <a:solidFill>
                  <a:srgbClr val="0645AD"/>
                </a:solidFill>
                <a:effectLst/>
                <a:latin typeface="Arial" panose="020B0604020202020204" pitchFamily="34" charset="0"/>
                <a:hlinkClick r:id="rId6" tooltip="principle of minimum energy"/>
              </a:rPr>
              <a:t>principle of minimum energy</a:t>
            </a:r>
            <a:r>
              <a:rPr lang="en-US" altLang="zh-CN" b="0" i="0" dirty="0">
                <a:solidFill>
                  <a:srgbClr val="202122"/>
                </a:solidFill>
                <a:effectLst/>
                <a:latin typeface="Arial" panose="020B0604020202020204" pitchFamily="34" charset="0"/>
              </a:rPr>
              <a:t> , atoms will spontaneously tend to the inside of the material rather than the surface. Another definition of surface energy is the excess energy on the surface of a material relative to the interior of the material. Breaking a solid material into small pieces requires breaking the </a:t>
            </a:r>
            <a:r>
              <a:rPr lang="en-US" altLang="zh-CN" b="0" i="0" u="none" strike="noStrike" dirty="0">
                <a:solidFill>
                  <a:srgbClr val="0645AD"/>
                </a:solidFill>
                <a:effectLst/>
                <a:latin typeface="Arial" panose="020B0604020202020204" pitchFamily="34" charset="0"/>
                <a:hlinkClick r:id="rId7" tooltip="intermolecular forces"/>
              </a:rPr>
              <a:t>intermolecular forces</a:t>
            </a:r>
            <a:r>
              <a:rPr lang="en-US" altLang="zh-CN" b="0" i="0" dirty="0">
                <a:solidFill>
                  <a:srgbClr val="202122"/>
                </a:solidFill>
                <a:effectLst/>
                <a:latin typeface="Arial" panose="020B0604020202020204" pitchFamily="34" charset="0"/>
              </a:rPr>
              <a:t> within it , so it takes energy. If this decomposition process is </a:t>
            </a:r>
            <a:r>
              <a:rPr lang="en-US" altLang="zh-CN" b="0" i="0" u="none" strike="noStrike" dirty="0">
                <a:solidFill>
                  <a:srgbClr val="0645AD"/>
                </a:solidFill>
                <a:effectLst/>
                <a:latin typeface="Arial" panose="020B0604020202020204" pitchFamily="34" charset="0"/>
                <a:hlinkClick r:id="rId8" tooltip="reversible process"/>
              </a:rPr>
              <a:t>reversible</a:t>
            </a:r>
            <a:r>
              <a:rPr lang="en-US" altLang="zh-CN" b="0" i="0" dirty="0">
                <a:solidFill>
                  <a:srgbClr val="202122"/>
                </a:solidFill>
                <a:effectLst/>
                <a:latin typeface="Arial" panose="020B0604020202020204" pitchFamily="34" charset="0"/>
              </a:rPr>
              <a:t> , then the energy required to break the material into small pieces is equal to the energy added to the surface of the small pieces of material. But in fact, only surfaces that have just formed in a </a:t>
            </a:r>
            <a:r>
              <a:rPr lang="en-US" altLang="zh-CN" b="0" i="0" u="none" strike="noStrike" dirty="0">
                <a:solidFill>
                  <a:srgbClr val="0645AD"/>
                </a:solidFill>
                <a:effectLst/>
                <a:latin typeface="Arial" panose="020B0604020202020204" pitchFamily="34" charset="0"/>
                <a:hlinkClick r:id="rId9" tooltip="vacuum"/>
              </a:rPr>
              <a:t>vacuum conform to the above-mentioned </a:t>
            </a:r>
            <a:r>
              <a:rPr lang="en-US" altLang="zh-CN" b="0" i="0" u="none" strike="noStrike" dirty="0">
                <a:solidFill>
                  <a:srgbClr val="0645AD"/>
                </a:solidFill>
                <a:effectLst/>
                <a:latin typeface="Arial" panose="020B0604020202020204" pitchFamily="34" charset="0"/>
                <a:hlinkClick r:id="rId10" tooltip="Energy conservation law"/>
              </a:rPr>
              <a:t>conservation of energy</a:t>
            </a:r>
            <a:r>
              <a:rPr lang="en-US" altLang="zh-CN" b="0" i="0" dirty="0">
                <a:solidFill>
                  <a:srgbClr val="202122"/>
                </a:solidFill>
                <a:effectLst/>
                <a:latin typeface="Arial" panose="020B0604020202020204" pitchFamily="34" charset="0"/>
              </a:rPr>
              <a:t> . Because the newly formed surfaces are very unstable, they reduce the surface energy through the reorganization of surface atoms and their reactions with each other, or the </a:t>
            </a:r>
            <a:r>
              <a:rPr lang="en-US" altLang="zh-CN" b="0" i="0" u="none" strike="noStrike" dirty="0">
                <a:solidFill>
                  <a:srgbClr val="0645AD"/>
                </a:solidFill>
                <a:effectLst/>
                <a:latin typeface="Arial" panose="020B0604020202020204" pitchFamily="34" charset="0"/>
                <a:hlinkClick r:id="rId11" tooltip="adsorption"/>
              </a:rPr>
              <a:t>adsorption</a:t>
            </a:r>
            <a:r>
              <a:rPr lang="en-US" altLang="zh-CN" b="0" i="0" dirty="0">
                <a:solidFill>
                  <a:srgbClr val="202122"/>
                </a:solidFill>
                <a:effectLst/>
                <a:latin typeface="Arial" panose="020B0604020202020204" pitchFamily="34" charset="0"/>
              </a:rPr>
              <a:t> of other molecules or atoms around them .</a:t>
            </a:r>
            <a:endParaRPr lang="zh-CN" altLang="en-US" dirty="0"/>
          </a:p>
        </p:txBody>
      </p:sp>
    </p:spTree>
    <p:extLst>
      <p:ext uri="{BB962C8B-B14F-4D97-AF65-F5344CB8AC3E}">
        <p14:creationId xmlns:p14="http://schemas.microsoft.com/office/powerpoint/2010/main" val="36951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sp>
        <p:nvSpPr>
          <p:cNvPr id="13" name="文本框 12">
            <a:extLst>
              <a:ext uri="{FF2B5EF4-FFF2-40B4-BE49-F238E27FC236}">
                <a16:creationId xmlns:a16="http://schemas.microsoft.com/office/drawing/2014/main" id="{552B87D8-9572-931C-8235-E442DF0D1050}"/>
              </a:ext>
            </a:extLst>
          </p:cNvPr>
          <p:cNvSpPr txBox="1"/>
          <p:nvPr/>
        </p:nvSpPr>
        <p:spPr>
          <a:xfrm>
            <a:off x="583474" y="1046020"/>
            <a:ext cx="10210800" cy="923330"/>
          </a:xfrm>
          <a:prstGeom prst="rect">
            <a:avLst/>
          </a:prstGeom>
          <a:noFill/>
        </p:spPr>
        <p:txBody>
          <a:bodyPr wrap="square" rtlCol="0">
            <a:spAutoFit/>
          </a:bodyPr>
          <a:lstStyle/>
          <a:p>
            <a:r>
              <a:rPr lang="zh-CN" altLang="en-US" dirty="0"/>
              <a:t>表面张力：使得表面获得最小表面能的倾向，是一种来自内部的力，不一定是垂直于表面，通常在表面的原子和分子比内部排列更为紧密。单位为</a:t>
            </a:r>
            <a:r>
              <a:rPr lang="en-US" altLang="zh-CN" dirty="0"/>
              <a:t>N/m</a:t>
            </a:r>
            <a:r>
              <a:rPr lang="zh-CN" altLang="en-US" dirty="0"/>
              <a:t>或者单位面积上的能量</a:t>
            </a:r>
            <a:endParaRPr lang="en-US" altLang="zh-CN" dirty="0"/>
          </a:p>
          <a:p>
            <a:r>
              <a:rPr lang="zh-CN" altLang="en-US"/>
              <a:t>为什么是聚合成为球形</a:t>
            </a:r>
            <a:endParaRPr lang="zh-CN" altLang="en-US" dirty="0"/>
          </a:p>
        </p:txBody>
      </p:sp>
    </p:spTree>
    <p:extLst>
      <p:ext uri="{BB962C8B-B14F-4D97-AF65-F5344CB8AC3E}">
        <p14:creationId xmlns:p14="http://schemas.microsoft.com/office/powerpoint/2010/main" val="74755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spTree>
    <p:extLst>
      <p:ext uri="{BB962C8B-B14F-4D97-AF65-F5344CB8AC3E}">
        <p14:creationId xmlns:p14="http://schemas.microsoft.com/office/powerpoint/2010/main" val="55395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0F7F604-5AFC-62BC-4B82-36C69A5D73E6}"/>
              </a:ext>
            </a:extLst>
          </p:cNvPr>
          <p:cNvPicPr>
            <a:picLocks noChangeAspect="1"/>
          </p:cNvPicPr>
          <p:nvPr/>
        </p:nvPicPr>
        <p:blipFill>
          <a:blip r:embed="rId3"/>
          <a:stretch>
            <a:fillRect/>
          </a:stretch>
        </p:blipFill>
        <p:spPr>
          <a:xfrm>
            <a:off x="666106" y="1274014"/>
            <a:ext cx="2616334" cy="1054154"/>
          </a:xfrm>
          <a:prstGeom prst="rect">
            <a:avLst/>
          </a:prstGeom>
        </p:spPr>
      </p:pic>
      <p:sp>
        <p:nvSpPr>
          <p:cNvPr id="4" name="文本框 3">
            <a:extLst>
              <a:ext uri="{FF2B5EF4-FFF2-40B4-BE49-F238E27FC236}">
                <a16:creationId xmlns:a16="http://schemas.microsoft.com/office/drawing/2014/main" id="{E3F994CB-A072-B8CE-E54B-8DF2A59EC503}"/>
              </a:ext>
            </a:extLst>
          </p:cNvPr>
          <p:cNvSpPr txBox="1"/>
          <p:nvPr/>
        </p:nvSpPr>
        <p:spPr>
          <a:xfrm>
            <a:off x="1475509" y="2501328"/>
            <a:ext cx="877163" cy="369332"/>
          </a:xfrm>
          <a:prstGeom prst="rect">
            <a:avLst/>
          </a:prstGeom>
          <a:noFill/>
        </p:spPr>
        <p:txBody>
          <a:bodyPr wrap="none" rtlCol="0">
            <a:spAutoFit/>
          </a:bodyPr>
          <a:lstStyle/>
          <a:p>
            <a:r>
              <a:rPr lang="zh-CN" altLang="en-US" dirty="0"/>
              <a:t>卫星滴</a:t>
            </a:r>
          </a:p>
        </p:txBody>
      </p:sp>
    </p:spTree>
    <p:extLst>
      <p:ext uri="{BB962C8B-B14F-4D97-AF65-F5344CB8AC3E}">
        <p14:creationId xmlns:p14="http://schemas.microsoft.com/office/powerpoint/2010/main" val="2561828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spTree>
    <p:extLst>
      <p:ext uri="{BB962C8B-B14F-4D97-AF65-F5344CB8AC3E}">
        <p14:creationId xmlns:p14="http://schemas.microsoft.com/office/powerpoint/2010/main" val="110379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698175" cy="523220"/>
          </a:xfrm>
          <a:prstGeom prst="rect">
            <a:avLst/>
          </a:prstGeom>
          <a:noFill/>
        </p:spPr>
        <p:txBody>
          <a:bodyPr wrap="none" rtlCol="0">
            <a:spAutoFit/>
          </a:bodyPr>
          <a:lstStyle/>
          <a:p>
            <a:r>
              <a:rPr lang="zh-CN" altLang="en-US" sz="2800" dirty="0"/>
              <a:t>打印的基本原理</a:t>
            </a:r>
            <a:endParaRPr lang="en-US" altLang="zh-CN" sz="2800" dirty="0"/>
          </a:p>
        </p:txBody>
      </p:sp>
      <p:pic>
        <p:nvPicPr>
          <p:cNvPr id="4" name="图片 3">
            <a:extLst>
              <a:ext uri="{FF2B5EF4-FFF2-40B4-BE49-F238E27FC236}">
                <a16:creationId xmlns:a16="http://schemas.microsoft.com/office/drawing/2014/main" id="{4A420708-CC80-0791-454A-B61CE9CF37CA}"/>
              </a:ext>
            </a:extLst>
          </p:cNvPr>
          <p:cNvPicPr>
            <a:picLocks noChangeAspect="1"/>
          </p:cNvPicPr>
          <p:nvPr/>
        </p:nvPicPr>
        <p:blipFill>
          <a:blip r:embed="rId3"/>
          <a:stretch>
            <a:fillRect/>
          </a:stretch>
        </p:blipFill>
        <p:spPr>
          <a:xfrm>
            <a:off x="890050" y="1450654"/>
            <a:ext cx="4374950" cy="1389528"/>
          </a:xfrm>
          <a:prstGeom prst="rect">
            <a:avLst/>
          </a:prstGeom>
        </p:spPr>
      </p:pic>
      <p:pic>
        <p:nvPicPr>
          <p:cNvPr id="7" name="图片 6">
            <a:extLst>
              <a:ext uri="{FF2B5EF4-FFF2-40B4-BE49-F238E27FC236}">
                <a16:creationId xmlns:a16="http://schemas.microsoft.com/office/drawing/2014/main" id="{2CB2F5AB-4068-414A-BD7F-1097B4E2FE9B}"/>
              </a:ext>
            </a:extLst>
          </p:cNvPr>
          <p:cNvPicPr>
            <a:picLocks noChangeAspect="1"/>
          </p:cNvPicPr>
          <p:nvPr/>
        </p:nvPicPr>
        <p:blipFill>
          <a:blip r:embed="rId4"/>
          <a:stretch>
            <a:fillRect/>
          </a:stretch>
        </p:blipFill>
        <p:spPr>
          <a:xfrm>
            <a:off x="708140" y="3429000"/>
            <a:ext cx="4030184" cy="2483464"/>
          </a:xfrm>
          <a:prstGeom prst="rect">
            <a:avLst/>
          </a:prstGeom>
        </p:spPr>
      </p:pic>
      <p:sp>
        <p:nvSpPr>
          <p:cNvPr id="9" name="文本框 8">
            <a:extLst>
              <a:ext uri="{FF2B5EF4-FFF2-40B4-BE49-F238E27FC236}">
                <a16:creationId xmlns:a16="http://schemas.microsoft.com/office/drawing/2014/main" id="{93EE16A2-3A34-13DB-49C9-3C2CAA8AD1F2}"/>
              </a:ext>
            </a:extLst>
          </p:cNvPr>
          <p:cNvSpPr txBox="1"/>
          <p:nvPr/>
        </p:nvSpPr>
        <p:spPr>
          <a:xfrm>
            <a:off x="5501624" y="1336531"/>
            <a:ext cx="631413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每一个部分包括了</a:t>
            </a:r>
            <a:r>
              <a:rPr lang="en-US" altLang="zh-CN" dirty="0"/>
              <a:t>3</a:t>
            </a:r>
            <a:r>
              <a:rPr lang="zh-CN" altLang="en-US" dirty="0"/>
              <a:t>个要素：</a:t>
            </a:r>
            <a:r>
              <a:rPr lang="en-US" altLang="zh-CN" dirty="0"/>
              <a:t>duration, level and slew rate</a:t>
            </a:r>
          </a:p>
          <a:p>
            <a:pPr marL="285750" indent="-285750">
              <a:buFont typeface="Arial" panose="020B0604020202020204" pitchFamily="34" charset="0"/>
              <a:buChar char="•"/>
            </a:pPr>
            <a:r>
              <a:rPr lang="en-US" altLang="zh-CN" dirty="0"/>
              <a:t>Lever values</a:t>
            </a:r>
            <a:r>
              <a:rPr lang="zh-CN" altLang="en-US" dirty="0"/>
              <a:t>：与腔室的体积直接相关，所施加电压越大那么腔室会被压得越严重</a:t>
            </a:r>
            <a:endParaRPr lang="en-US" altLang="zh-CN" dirty="0"/>
          </a:p>
          <a:p>
            <a:pPr marL="285750" indent="-285750">
              <a:buFont typeface="Arial" panose="020B0604020202020204" pitchFamily="34" charset="0"/>
              <a:buChar char="•"/>
            </a:pPr>
            <a:r>
              <a:rPr lang="en-US" altLang="zh-CN" dirty="0"/>
              <a:t>Slew rate: </a:t>
            </a:r>
            <a:r>
              <a:rPr lang="zh-CN" altLang="en-US" dirty="0"/>
              <a:t>斜率，决定了腔体变化的快慢</a:t>
            </a:r>
            <a:endParaRPr lang="en-US" altLang="zh-CN" dirty="0"/>
          </a:p>
          <a:p>
            <a:pPr marL="285750" indent="-285750">
              <a:buFont typeface="Arial" panose="020B0604020202020204" pitchFamily="34" charset="0"/>
              <a:buChar char="•"/>
            </a:pPr>
            <a:r>
              <a:rPr lang="en-US" altLang="zh-CN" dirty="0"/>
              <a:t>Duration</a:t>
            </a:r>
            <a:r>
              <a:rPr lang="zh-CN" altLang="en-US" dirty="0"/>
              <a:t>：某个状态下持续多长的时间</a:t>
            </a:r>
            <a:endParaRPr lang="en-US" altLang="zh-CN" dirty="0"/>
          </a:p>
          <a:p>
            <a:pPr marL="285750" indent="-285750">
              <a:buFont typeface="Arial" panose="020B0604020202020204" pitchFamily="34" charset="0"/>
              <a:buChar char="•"/>
            </a:pPr>
            <a:r>
              <a:rPr lang="en-US" altLang="zh-CN" dirty="0"/>
              <a:t>0</a:t>
            </a:r>
            <a:r>
              <a:rPr lang="zh-CN" altLang="en-US" dirty="0"/>
              <a:t>：开始的时候有一个偏置电压，腔体处在一种被挤压的状态</a:t>
            </a:r>
            <a:endParaRPr lang="en-US" altLang="zh-CN" dirty="0"/>
          </a:p>
          <a:p>
            <a:pPr marL="285750" indent="-285750">
              <a:buFont typeface="Arial" panose="020B0604020202020204" pitchFamily="34" charset="0"/>
              <a:buChar char="•"/>
            </a:pPr>
            <a:r>
              <a:rPr lang="en-US" altLang="zh-CN" dirty="0"/>
              <a:t>1</a:t>
            </a:r>
            <a:r>
              <a:rPr lang="zh-CN" altLang="en-US" dirty="0"/>
              <a:t>：电压回到</a:t>
            </a:r>
            <a:r>
              <a:rPr lang="en-US" altLang="zh-CN" dirty="0"/>
              <a:t>0</a:t>
            </a:r>
            <a:r>
              <a:rPr lang="zh-CN" altLang="en-US" dirty="0"/>
              <a:t>，腔体的体积也回到它体积最大的时候，完成了两件事情，液体吸入腔室，拉回弯月面</a:t>
            </a:r>
            <a:endParaRPr lang="en-US" altLang="zh-CN" dirty="0"/>
          </a:p>
          <a:p>
            <a:pPr marL="285750" indent="-285750">
              <a:buFont typeface="Arial" panose="020B0604020202020204" pitchFamily="34" charset="0"/>
              <a:buChar char="•"/>
            </a:pPr>
            <a:r>
              <a:rPr lang="en-US" altLang="zh-CN" dirty="0"/>
              <a:t>2</a:t>
            </a:r>
            <a:r>
              <a:rPr lang="zh-CN" altLang="en-US" dirty="0"/>
              <a:t>：喷射阶段，挤压腔体产生使液体有足够的动力挣脱束缚，电压回的</a:t>
            </a:r>
            <a:r>
              <a:rPr lang="en-US" altLang="zh-CN" dirty="0"/>
              <a:t>0</a:t>
            </a:r>
            <a:r>
              <a:rPr lang="zh-CN" altLang="en-US" dirty="0"/>
              <a:t>的状态，此时腔体处于被压缩状态</a:t>
            </a:r>
            <a:endParaRPr lang="en-US" altLang="zh-CN" dirty="0"/>
          </a:p>
          <a:p>
            <a:pPr marL="285750" indent="-285750">
              <a:buFont typeface="Arial" panose="020B0604020202020204" pitchFamily="34" charset="0"/>
              <a:buChar char="•"/>
            </a:pPr>
            <a:r>
              <a:rPr lang="en-US" altLang="zh-CN" dirty="0"/>
              <a:t>0+1+2</a:t>
            </a:r>
            <a:r>
              <a:rPr lang="zh-CN" altLang="en-US" dirty="0"/>
              <a:t>的时间决定了出墨的速度</a:t>
            </a:r>
          </a:p>
        </p:txBody>
      </p:sp>
      <p:pic>
        <p:nvPicPr>
          <p:cNvPr id="14" name="图片 13">
            <a:extLst>
              <a:ext uri="{FF2B5EF4-FFF2-40B4-BE49-F238E27FC236}">
                <a16:creationId xmlns:a16="http://schemas.microsoft.com/office/drawing/2014/main" id="{E08DF56C-BF25-7698-989C-93E8E84CE9BB}"/>
              </a:ext>
            </a:extLst>
          </p:cNvPr>
          <p:cNvPicPr>
            <a:picLocks noChangeAspect="1"/>
          </p:cNvPicPr>
          <p:nvPr/>
        </p:nvPicPr>
        <p:blipFill>
          <a:blip r:embed="rId5"/>
          <a:stretch>
            <a:fillRect/>
          </a:stretch>
        </p:blipFill>
        <p:spPr>
          <a:xfrm>
            <a:off x="4944950" y="5321883"/>
            <a:ext cx="4388076" cy="1181161"/>
          </a:xfrm>
          <a:prstGeom prst="rect">
            <a:avLst/>
          </a:prstGeom>
        </p:spPr>
      </p:pic>
      <p:cxnSp>
        <p:nvCxnSpPr>
          <p:cNvPr id="16" name="直接箭头连接符 15">
            <a:extLst>
              <a:ext uri="{FF2B5EF4-FFF2-40B4-BE49-F238E27FC236}">
                <a16:creationId xmlns:a16="http://schemas.microsoft.com/office/drawing/2014/main" id="{6518812C-F1BC-D853-12DF-A17DA5DAEE29}"/>
              </a:ext>
            </a:extLst>
          </p:cNvPr>
          <p:cNvCxnSpPr>
            <a:cxnSpLocks/>
          </p:cNvCxnSpPr>
          <p:nvPr/>
        </p:nvCxnSpPr>
        <p:spPr>
          <a:xfrm flipH="1" flipV="1">
            <a:off x="3265775" y="4752851"/>
            <a:ext cx="2113469" cy="1019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C391688-8FD0-05C1-0D73-B4CF5BC2F894}"/>
              </a:ext>
            </a:extLst>
          </p:cNvPr>
          <p:cNvSpPr/>
          <p:nvPr/>
        </p:nvSpPr>
        <p:spPr>
          <a:xfrm>
            <a:off x="2986088" y="3530323"/>
            <a:ext cx="279687" cy="17915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924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3788205" y="265451"/>
            <a:ext cx="4934364" cy="523220"/>
          </a:xfrm>
          <a:prstGeom prst="rect">
            <a:avLst/>
          </a:prstGeom>
          <a:noFill/>
        </p:spPr>
        <p:txBody>
          <a:bodyPr wrap="none" rtlCol="0">
            <a:spAutoFit/>
          </a:bodyPr>
          <a:lstStyle/>
          <a:p>
            <a:r>
              <a:rPr lang="zh-CN" altLang="en-US" sz="2800" dirty="0"/>
              <a:t>问题</a:t>
            </a:r>
            <a:r>
              <a:rPr lang="en-US" altLang="zh-CN" sz="2800" dirty="0"/>
              <a:t>1</a:t>
            </a:r>
            <a:r>
              <a:rPr lang="zh-CN" altLang="en-US" sz="2800" dirty="0"/>
              <a:t>：</a:t>
            </a:r>
            <a:r>
              <a:rPr lang="en-US" altLang="zh-CN" sz="2800" dirty="0"/>
              <a:t>Misdirected Nozzles</a:t>
            </a:r>
          </a:p>
        </p:txBody>
      </p:sp>
      <p:pic>
        <p:nvPicPr>
          <p:cNvPr id="6" name="图片 5">
            <a:extLst>
              <a:ext uri="{FF2B5EF4-FFF2-40B4-BE49-F238E27FC236}">
                <a16:creationId xmlns:a16="http://schemas.microsoft.com/office/drawing/2014/main" id="{6BB4AC4C-E2BF-0A6D-32C8-04090DDEC70B}"/>
              </a:ext>
            </a:extLst>
          </p:cNvPr>
          <p:cNvPicPr>
            <a:picLocks noChangeAspect="1"/>
          </p:cNvPicPr>
          <p:nvPr/>
        </p:nvPicPr>
        <p:blipFill>
          <a:blip r:embed="rId3"/>
          <a:stretch>
            <a:fillRect/>
          </a:stretch>
        </p:blipFill>
        <p:spPr>
          <a:xfrm>
            <a:off x="544892" y="1272010"/>
            <a:ext cx="5170573" cy="4037024"/>
          </a:xfrm>
          <a:prstGeom prst="rect">
            <a:avLst/>
          </a:prstGeom>
        </p:spPr>
      </p:pic>
    </p:spTree>
    <p:extLst>
      <p:ext uri="{BB962C8B-B14F-4D97-AF65-F5344CB8AC3E}">
        <p14:creationId xmlns:p14="http://schemas.microsoft.com/office/powerpoint/2010/main" val="255418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3852499" y="208301"/>
            <a:ext cx="5605445" cy="523220"/>
          </a:xfrm>
          <a:prstGeom prst="rect">
            <a:avLst/>
          </a:prstGeom>
          <a:noFill/>
        </p:spPr>
        <p:txBody>
          <a:bodyPr wrap="none" rtlCol="0">
            <a:spAutoFit/>
          </a:bodyPr>
          <a:lstStyle/>
          <a:p>
            <a:r>
              <a:rPr lang="zh-CN" altLang="en-US" sz="2800" dirty="0"/>
              <a:t>问题</a:t>
            </a:r>
            <a:r>
              <a:rPr lang="en-US" altLang="zh-CN" sz="2800" dirty="0"/>
              <a:t>2</a:t>
            </a:r>
            <a:r>
              <a:rPr lang="zh-CN" altLang="en-US" sz="2800" dirty="0"/>
              <a:t>：</a:t>
            </a:r>
            <a:r>
              <a:rPr lang="en-US" altLang="zh-CN" sz="2800" dirty="0"/>
              <a:t>Non-Matched Velocities</a:t>
            </a:r>
          </a:p>
        </p:txBody>
      </p:sp>
      <p:pic>
        <p:nvPicPr>
          <p:cNvPr id="3" name="图片 2">
            <a:extLst>
              <a:ext uri="{FF2B5EF4-FFF2-40B4-BE49-F238E27FC236}">
                <a16:creationId xmlns:a16="http://schemas.microsoft.com/office/drawing/2014/main" id="{B0E6386F-4102-20F1-DB40-E49B359073A6}"/>
              </a:ext>
            </a:extLst>
          </p:cNvPr>
          <p:cNvPicPr>
            <a:picLocks noChangeAspect="1"/>
          </p:cNvPicPr>
          <p:nvPr/>
        </p:nvPicPr>
        <p:blipFill>
          <a:blip r:embed="rId3"/>
          <a:stretch>
            <a:fillRect/>
          </a:stretch>
        </p:blipFill>
        <p:spPr>
          <a:xfrm>
            <a:off x="3928185" y="1507264"/>
            <a:ext cx="4437145" cy="3558502"/>
          </a:xfrm>
          <a:prstGeom prst="rect">
            <a:avLst/>
          </a:prstGeom>
        </p:spPr>
      </p:pic>
    </p:spTree>
    <p:extLst>
      <p:ext uri="{BB962C8B-B14F-4D97-AF65-F5344CB8AC3E}">
        <p14:creationId xmlns:p14="http://schemas.microsoft.com/office/powerpoint/2010/main" val="261803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对材料的要求</a:t>
            </a:r>
            <a:endParaRPr lang="en-US" altLang="zh-CN" sz="2800" dirty="0"/>
          </a:p>
        </p:txBody>
      </p:sp>
      <p:sp>
        <p:nvSpPr>
          <p:cNvPr id="2" name="文本框 1">
            <a:extLst>
              <a:ext uri="{FF2B5EF4-FFF2-40B4-BE49-F238E27FC236}">
                <a16:creationId xmlns:a16="http://schemas.microsoft.com/office/drawing/2014/main" id="{DC85A05B-136A-F721-1CEB-CBBF83270A00}"/>
              </a:ext>
            </a:extLst>
          </p:cNvPr>
          <p:cNvSpPr txBox="1"/>
          <p:nvPr/>
        </p:nvSpPr>
        <p:spPr>
          <a:xfrm>
            <a:off x="727364" y="1316182"/>
            <a:ext cx="3713018" cy="1200329"/>
          </a:xfrm>
          <a:prstGeom prst="rect">
            <a:avLst/>
          </a:prstGeom>
          <a:noFill/>
        </p:spPr>
        <p:txBody>
          <a:bodyPr wrap="square" rtlCol="0">
            <a:spAutoFit/>
          </a:bodyPr>
          <a:lstStyle/>
          <a:p>
            <a:r>
              <a:rPr lang="en-US" altLang="zh-CN" dirty="0"/>
              <a:t>Ag particles</a:t>
            </a:r>
            <a:r>
              <a:rPr lang="zh-CN" altLang="en-US" dirty="0"/>
              <a:t>：</a:t>
            </a:r>
            <a:r>
              <a:rPr lang="en-US" altLang="zh-CN" dirty="0"/>
              <a:t>&lt;50nm</a:t>
            </a:r>
          </a:p>
          <a:p>
            <a:r>
              <a:rPr lang="en-US" altLang="zh-CN" dirty="0"/>
              <a:t>Surface tension: 35-40dyn/cm</a:t>
            </a:r>
          </a:p>
          <a:p>
            <a:r>
              <a:rPr lang="en-US" altLang="zh-CN" dirty="0"/>
              <a:t>Viscosity: 10-18cP</a:t>
            </a:r>
          </a:p>
          <a:p>
            <a:endParaRPr lang="zh-CN" altLang="en-US" dirty="0"/>
          </a:p>
        </p:txBody>
      </p:sp>
    </p:spTree>
    <p:extLst>
      <p:ext uri="{BB962C8B-B14F-4D97-AF65-F5344CB8AC3E}">
        <p14:creationId xmlns:p14="http://schemas.microsoft.com/office/powerpoint/2010/main" val="4948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1620957" cy="523220"/>
          </a:xfrm>
          <a:prstGeom prst="rect">
            <a:avLst/>
          </a:prstGeom>
          <a:noFill/>
        </p:spPr>
        <p:txBody>
          <a:bodyPr wrap="none" rtlCol="0">
            <a:spAutoFit/>
          </a:bodyPr>
          <a:lstStyle/>
          <a:p>
            <a:r>
              <a:rPr lang="zh-CN" altLang="en-US" sz="2800" dirty="0"/>
              <a:t>波形设置</a:t>
            </a:r>
            <a:endParaRPr lang="en-US" altLang="zh-CN" sz="2800" dirty="0"/>
          </a:p>
        </p:txBody>
      </p:sp>
      <p:pic>
        <p:nvPicPr>
          <p:cNvPr id="3" name="图片 2">
            <a:extLst>
              <a:ext uri="{FF2B5EF4-FFF2-40B4-BE49-F238E27FC236}">
                <a16:creationId xmlns:a16="http://schemas.microsoft.com/office/drawing/2014/main" id="{5ADE98E3-2134-E53D-A5CB-B9F8348B2DF6}"/>
              </a:ext>
            </a:extLst>
          </p:cNvPr>
          <p:cNvPicPr>
            <a:picLocks noChangeAspect="1"/>
          </p:cNvPicPr>
          <p:nvPr/>
        </p:nvPicPr>
        <p:blipFill>
          <a:blip r:embed="rId3"/>
          <a:stretch>
            <a:fillRect/>
          </a:stretch>
        </p:blipFill>
        <p:spPr>
          <a:xfrm>
            <a:off x="79623" y="1969305"/>
            <a:ext cx="5768274" cy="3717987"/>
          </a:xfrm>
          <a:prstGeom prst="rect">
            <a:avLst/>
          </a:prstGeom>
        </p:spPr>
      </p:pic>
      <p:sp>
        <p:nvSpPr>
          <p:cNvPr id="6" name="文本框 5">
            <a:extLst>
              <a:ext uri="{FF2B5EF4-FFF2-40B4-BE49-F238E27FC236}">
                <a16:creationId xmlns:a16="http://schemas.microsoft.com/office/drawing/2014/main" id="{E28BA1D9-3858-0E26-C002-13946ECCCB1C}"/>
              </a:ext>
            </a:extLst>
          </p:cNvPr>
          <p:cNvSpPr txBox="1"/>
          <p:nvPr/>
        </p:nvSpPr>
        <p:spPr>
          <a:xfrm>
            <a:off x="6359281" y="1503218"/>
            <a:ext cx="5470769" cy="1754326"/>
          </a:xfrm>
          <a:prstGeom prst="rect">
            <a:avLst/>
          </a:prstGeom>
          <a:noFill/>
        </p:spPr>
        <p:txBody>
          <a:bodyPr wrap="square" rtlCol="0">
            <a:spAutoFit/>
          </a:bodyPr>
          <a:lstStyle/>
          <a:p>
            <a:pPr marL="342900" indent="-342900">
              <a:buFont typeface="+mj-ea"/>
              <a:buAutoNum type="circleNumDbPlain"/>
            </a:pPr>
            <a:r>
              <a:rPr lang="en-US" altLang="zh-CN" dirty="0"/>
              <a:t>start: </a:t>
            </a:r>
            <a:r>
              <a:rPr lang="zh-CN" altLang="en-US" dirty="0"/>
              <a:t>偏置电压使腔体受到挤压状态</a:t>
            </a:r>
            <a:endParaRPr lang="en-US" altLang="zh-CN" dirty="0"/>
          </a:p>
          <a:p>
            <a:pPr marL="342900" indent="-342900">
              <a:buFont typeface="+mj-ea"/>
              <a:buAutoNum type="circleNumDbPlain"/>
            </a:pPr>
            <a:r>
              <a:rPr lang="en-US" altLang="zh-CN" dirty="0"/>
              <a:t>phase1</a:t>
            </a:r>
            <a:r>
              <a:rPr lang="zh-CN" altLang="en-US" dirty="0"/>
              <a:t>：电压降到</a:t>
            </a:r>
            <a:r>
              <a:rPr lang="en-US" altLang="zh-CN" dirty="0"/>
              <a:t>0</a:t>
            </a:r>
            <a:r>
              <a:rPr lang="zh-CN" altLang="en-US" dirty="0"/>
              <a:t>，腔体回到最大的体积，吸液和拉回弯月面</a:t>
            </a:r>
            <a:endParaRPr lang="en-US" altLang="zh-CN" dirty="0"/>
          </a:p>
          <a:p>
            <a:pPr marL="342900" indent="-342900">
              <a:buFont typeface="+mj-ea"/>
              <a:buAutoNum type="circleNumDbPlain"/>
            </a:pPr>
            <a:r>
              <a:rPr lang="en-US" altLang="zh-CN" dirty="0"/>
              <a:t>Phase2:   </a:t>
            </a:r>
            <a:r>
              <a:rPr lang="zh-CN" altLang="en-US" dirty="0"/>
              <a:t>腔体收到挤压并且发射液滴</a:t>
            </a:r>
            <a:endParaRPr lang="en-US" altLang="zh-CN" dirty="0"/>
          </a:p>
          <a:p>
            <a:pPr marL="342900" indent="-342900">
              <a:buFont typeface="+mj-ea"/>
              <a:buAutoNum type="circleNumDbPlain"/>
            </a:pPr>
            <a:r>
              <a:rPr lang="en-US" altLang="zh-CN" dirty="0"/>
              <a:t>Phase3</a:t>
            </a:r>
            <a:r>
              <a:rPr lang="zh-CN" altLang="en-US" dirty="0"/>
              <a:t>、</a:t>
            </a:r>
            <a:r>
              <a:rPr lang="en-US" altLang="zh-CN" dirty="0"/>
              <a:t>phase4</a:t>
            </a:r>
            <a:r>
              <a:rPr lang="zh-CN" altLang="en-US" dirty="0"/>
              <a:t>：回到偏压状态，和</a:t>
            </a:r>
            <a:r>
              <a:rPr lang="en-US" altLang="zh-CN" dirty="0"/>
              <a:t>start</a:t>
            </a:r>
            <a:r>
              <a:rPr lang="zh-CN" altLang="en-US" dirty="0"/>
              <a:t>对接</a:t>
            </a:r>
            <a:r>
              <a:rPr lang="en-US" altLang="zh-CN" dirty="0"/>
              <a:t> </a:t>
            </a:r>
          </a:p>
          <a:p>
            <a:endParaRPr lang="zh-CN" altLang="en-US" dirty="0"/>
          </a:p>
        </p:txBody>
      </p:sp>
      <p:sp>
        <p:nvSpPr>
          <p:cNvPr id="7" name="文本框 6">
            <a:extLst>
              <a:ext uri="{FF2B5EF4-FFF2-40B4-BE49-F238E27FC236}">
                <a16:creationId xmlns:a16="http://schemas.microsoft.com/office/drawing/2014/main" id="{FA91D228-D060-7C3F-CE0C-6864504D6A11}"/>
              </a:ext>
            </a:extLst>
          </p:cNvPr>
          <p:cNvSpPr txBox="1"/>
          <p:nvPr/>
        </p:nvSpPr>
        <p:spPr>
          <a:xfrm>
            <a:off x="6572250" y="3693319"/>
            <a:ext cx="5257800" cy="646331"/>
          </a:xfrm>
          <a:prstGeom prst="rect">
            <a:avLst/>
          </a:prstGeom>
          <a:noFill/>
        </p:spPr>
        <p:txBody>
          <a:bodyPr wrap="square" rtlCol="0">
            <a:spAutoFit/>
          </a:bodyPr>
          <a:lstStyle/>
          <a:p>
            <a:r>
              <a:rPr lang="zh-CN" altLang="en-US" dirty="0"/>
              <a:t>小结：</a:t>
            </a:r>
            <a:r>
              <a:rPr lang="en-US" altLang="zh-CN" dirty="0"/>
              <a:t>compress</a:t>
            </a:r>
            <a:r>
              <a:rPr lang="zh-CN" altLang="en-US" dirty="0"/>
              <a:t>倾向于要出墨，</a:t>
            </a:r>
            <a:r>
              <a:rPr lang="en-US" altLang="zh-CN" dirty="0"/>
              <a:t>decompress</a:t>
            </a:r>
            <a:r>
              <a:rPr lang="zh-CN" altLang="en-US" dirty="0"/>
              <a:t>倾向会把液体吸入腔室里面</a:t>
            </a:r>
          </a:p>
        </p:txBody>
      </p:sp>
    </p:spTree>
    <p:extLst>
      <p:ext uri="{BB962C8B-B14F-4D97-AF65-F5344CB8AC3E}">
        <p14:creationId xmlns:p14="http://schemas.microsoft.com/office/powerpoint/2010/main" val="272209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1620957" cy="523220"/>
          </a:xfrm>
          <a:prstGeom prst="rect">
            <a:avLst/>
          </a:prstGeom>
          <a:noFill/>
        </p:spPr>
        <p:txBody>
          <a:bodyPr wrap="none" rtlCol="0">
            <a:spAutoFit/>
          </a:bodyPr>
          <a:lstStyle/>
          <a:p>
            <a:r>
              <a:rPr lang="zh-CN" altLang="en-US" sz="2800" dirty="0"/>
              <a:t>波形设置</a:t>
            </a:r>
            <a:endParaRPr lang="en-US" altLang="zh-CN" sz="2800" dirty="0"/>
          </a:p>
        </p:txBody>
      </p:sp>
      <p:pic>
        <p:nvPicPr>
          <p:cNvPr id="4" name="图片 3">
            <a:extLst>
              <a:ext uri="{FF2B5EF4-FFF2-40B4-BE49-F238E27FC236}">
                <a16:creationId xmlns:a16="http://schemas.microsoft.com/office/drawing/2014/main" id="{54581368-872E-1B77-A91F-705FA91693A4}"/>
              </a:ext>
            </a:extLst>
          </p:cNvPr>
          <p:cNvPicPr>
            <a:picLocks noChangeAspect="1"/>
          </p:cNvPicPr>
          <p:nvPr/>
        </p:nvPicPr>
        <p:blipFill>
          <a:blip r:embed="rId3"/>
          <a:stretch>
            <a:fillRect/>
          </a:stretch>
        </p:blipFill>
        <p:spPr>
          <a:xfrm>
            <a:off x="294401" y="1111195"/>
            <a:ext cx="4677647" cy="3227963"/>
          </a:xfrm>
          <a:prstGeom prst="rect">
            <a:avLst/>
          </a:prstGeom>
        </p:spPr>
      </p:pic>
      <p:sp>
        <p:nvSpPr>
          <p:cNvPr id="9" name="文本框 8">
            <a:extLst>
              <a:ext uri="{FF2B5EF4-FFF2-40B4-BE49-F238E27FC236}">
                <a16:creationId xmlns:a16="http://schemas.microsoft.com/office/drawing/2014/main" id="{73131C3E-487B-B69E-E503-53D99DB46D72}"/>
              </a:ext>
            </a:extLst>
          </p:cNvPr>
          <p:cNvSpPr txBox="1"/>
          <p:nvPr/>
        </p:nvSpPr>
        <p:spPr>
          <a:xfrm>
            <a:off x="5872163" y="1111195"/>
            <a:ext cx="1771639" cy="369332"/>
          </a:xfrm>
          <a:prstGeom prst="rect">
            <a:avLst/>
          </a:prstGeom>
          <a:noFill/>
        </p:spPr>
        <p:txBody>
          <a:bodyPr wrap="none" rtlCol="0">
            <a:spAutoFit/>
          </a:bodyPr>
          <a:lstStyle/>
          <a:p>
            <a:r>
              <a:rPr lang="zh-CN" altLang="en-US" dirty="0"/>
              <a:t>粘度：</a:t>
            </a:r>
            <a:r>
              <a:rPr lang="en-US" altLang="zh-CN" dirty="0"/>
              <a:t>10-18cP</a:t>
            </a:r>
            <a:endParaRPr lang="zh-CN" altLang="en-US" dirty="0"/>
          </a:p>
        </p:txBody>
      </p:sp>
      <p:pic>
        <p:nvPicPr>
          <p:cNvPr id="11" name="图片 10">
            <a:extLst>
              <a:ext uri="{FF2B5EF4-FFF2-40B4-BE49-F238E27FC236}">
                <a16:creationId xmlns:a16="http://schemas.microsoft.com/office/drawing/2014/main" id="{66952C54-3D9B-4DC4-A421-7F326F19E739}"/>
              </a:ext>
            </a:extLst>
          </p:cNvPr>
          <p:cNvPicPr>
            <a:picLocks noChangeAspect="1"/>
          </p:cNvPicPr>
          <p:nvPr/>
        </p:nvPicPr>
        <p:blipFill>
          <a:blip r:embed="rId4"/>
          <a:stretch>
            <a:fillRect/>
          </a:stretch>
        </p:blipFill>
        <p:spPr>
          <a:xfrm>
            <a:off x="387181" y="4571158"/>
            <a:ext cx="6559887" cy="1873346"/>
          </a:xfrm>
          <a:prstGeom prst="rect">
            <a:avLst/>
          </a:prstGeom>
        </p:spPr>
      </p:pic>
      <p:sp>
        <p:nvSpPr>
          <p:cNvPr id="12" name="文本框 11">
            <a:extLst>
              <a:ext uri="{FF2B5EF4-FFF2-40B4-BE49-F238E27FC236}">
                <a16:creationId xmlns:a16="http://schemas.microsoft.com/office/drawing/2014/main" id="{A327087E-F9B2-6A87-1D1F-614278FD697E}"/>
              </a:ext>
            </a:extLst>
          </p:cNvPr>
          <p:cNvSpPr txBox="1"/>
          <p:nvPr/>
        </p:nvSpPr>
        <p:spPr>
          <a:xfrm>
            <a:off x="1607344" y="6488668"/>
            <a:ext cx="609462" cy="369332"/>
          </a:xfrm>
          <a:prstGeom prst="rect">
            <a:avLst/>
          </a:prstGeom>
          <a:noFill/>
        </p:spPr>
        <p:txBody>
          <a:bodyPr wrap="none" rtlCol="0">
            <a:spAutoFit/>
          </a:bodyPr>
          <a:lstStyle/>
          <a:p>
            <a:r>
              <a:rPr lang="en-US" altLang="zh-CN" dirty="0"/>
              <a:t>25V</a:t>
            </a:r>
            <a:endParaRPr lang="zh-CN" altLang="en-US" dirty="0"/>
          </a:p>
        </p:txBody>
      </p:sp>
      <p:sp>
        <p:nvSpPr>
          <p:cNvPr id="13" name="文本框 12">
            <a:extLst>
              <a:ext uri="{FF2B5EF4-FFF2-40B4-BE49-F238E27FC236}">
                <a16:creationId xmlns:a16="http://schemas.microsoft.com/office/drawing/2014/main" id="{8E975C40-C55D-104B-35C4-BE70F7D90774}"/>
              </a:ext>
            </a:extLst>
          </p:cNvPr>
          <p:cNvSpPr txBox="1"/>
          <p:nvPr/>
        </p:nvSpPr>
        <p:spPr>
          <a:xfrm>
            <a:off x="4843463" y="6488668"/>
            <a:ext cx="609462" cy="369332"/>
          </a:xfrm>
          <a:prstGeom prst="rect">
            <a:avLst/>
          </a:prstGeom>
          <a:noFill/>
        </p:spPr>
        <p:txBody>
          <a:bodyPr wrap="none" rtlCol="0">
            <a:spAutoFit/>
          </a:bodyPr>
          <a:lstStyle/>
          <a:p>
            <a:r>
              <a:rPr lang="en-US" altLang="zh-CN" dirty="0"/>
              <a:t>30V</a:t>
            </a:r>
            <a:endParaRPr lang="zh-CN" altLang="en-US" dirty="0"/>
          </a:p>
        </p:txBody>
      </p:sp>
      <p:sp>
        <p:nvSpPr>
          <p:cNvPr id="14" name="文本框 13">
            <a:extLst>
              <a:ext uri="{FF2B5EF4-FFF2-40B4-BE49-F238E27FC236}">
                <a16:creationId xmlns:a16="http://schemas.microsoft.com/office/drawing/2014/main" id="{DB281AFA-881F-A43E-1E4E-8483156C87D7}"/>
              </a:ext>
            </a:extLst>
          </p:cNvPr>
          <p:cNvSpPr txBox="1"/>
          <p:nvPr/>
        </p:nvSpPr>
        <p:spPr>
          <a:xfrm>
            <a:off x="5872163" y="1835944"/>
            <a:ext cx="3927870"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I</a:t>
            </a:r>
            <a:r>
              <a:rPr lang="zh-CN" altLang="en-US" dirty="0"/>
              <a:t>：墨水吸入腔室</a:t>
            </a:r>
            <a:endParaRPr lang="en-US" altLang="zh-CN" dirty="0"/>
          </a:p>
          <a:p>
            <a:pPr marL="285750" indent="-285750">
              <a:buFont typeface="Arial" panose="020B0604020202020204" pitchFamily="34" charset="0"/>
              <a:buChar char="•"/>
            </a:pPr>
            <a:r>
              <a:rPr lang="en-US" altLang="zh-CN" dirty="0"/>
              <a:t>II: </a:t>
            </a:r>
            <a:r>
              <a:rPr lang="zh-CN" altLang="en-US" dirty="0"/>
              <a:t> 边缘电压触发液滴喷射</a:t>
            </a:r>
            <a:endParaRPr lang="en-US" altLang="zh-CN" dirty="0"/>
          </a:p>
          <a:p>
            <a:pPr marL="285750" indent="-285750">
              <a:buFont typeface="Arial" panose="020B0604020202020204" pitchFamily="34" charset="0"/>
              <a:buChar char="•"/>
            </a:pPr>
            <a:r>
              <a:rPr lang="en-US" altLang="zh-CN" dirty="0"/>
              <a:t>III</a:t>
            </a:r>
            <a:r>
              <a:rPr lang="zh-CN" altLang="en-US" dirty="0"/>
              <a:t>：切断尾巴</a:t>
            </a:r>
            <a:endParaRPr lang="en-US" altLang="zh-CN" dirty="0"/>
          </a:p>
          <a:p>
            <a:pPr marL="285750" indent="-285750">
              <a:buFont typeface="Arial" panose="020B0604020202020204" pitchFamily="34" charset="0"/>
              <a:buChar char="•"/>
            </a:pPr>
            <a:r>
              <a:rPr lang="en-US" altLang="zh-CN" dirty="0"/>
              <a:t>IV</a:t>
            </a:r>
            <a:r>
              <a:rPr lang="zh-CN" altLang="en-US" dirty="0"/>
              <a:t>：回到准备状态，防止气泡吸入</a:t>
            </a:r>
          </a:p>
        </p:txBody>
      </p:sp>
      <p:sp>
        <p:nvSpPr>
          <p:cNvPr id="15" name="文本框 14">
            <a:extLst>
              <a:ext uri="{FF2B5EF4-FFF2-40B4-BE49-F238E27FC236}">
                <a16:creationId xmlns:a16="http://schemas.microsoft.com/office/drawing/2014/main" id="{A797C223-F731-FF6D-183D-BB5CBB454CAD}"/>
              </a:ext>
            </a:extLst>
          </p:cNvPr>
          <p:cNvSpPr txBox="1"/>
          <p:nvPr/>
        </p:nvSpPr>
        <p:spPr>
          <a:xfrm>
            <a:off x="7105650" y="4549728"/>
            <a:ext cx="5086350" cy="646331"/>
          </a:xfrm>
          <a:prstGeom prst="rect">
            <a:avLst/>
          </a:prstGeom>
          <a:noFill/>
        </p:spPr>
        <p:txBody>
          <a:bodyPr wrap="square" rtlCol="0">
            <a:spAutoFit/>
          </a:bodyPr>
          <a:lstStyle/>
          <a:p>
            <a:r>
              <a:rPr lang="zh-CN" altLang="en-US" dirty="0"/>
              <a:t>现象：墨滴在嘴那里闪动，提高电压墨水确实能飞出</a:t>
            </a:r>
          </a:p>
        </p:txBody>
      </p:sp>
    </p:spTree>
    <p:extLst>
      <p:ext uri="{BB962C8B-B14F-4D97-AF65-F5344CB8AC3E}">
        <p14:creationId xmlns:p14="http://schemas.microsoft.com/office/powerpoint/2010/main" val="2082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1620957" cy="523220"/>
          </a:xfrm>
          <a:prstGeom prst="rect">
            <a:avLst/>
          </a:prstGeom>
          <a:noFill/>
        </p:spPr>
        <p:txBody>
          <a:bodyPr wrap="none" rtlCol="0">
            <a:spAutoFit/>
          </a:bodyPr>
          <a:lstStyle/>
          <a:p>
            <a:r>
              <a:rPr lang="zh-CN" altLang="en-US" sz="2800" dirty="0"/>
              <a:t>波形研究</a:t>
            </a:r>
            <a:endParaRPr lang="en-US" altLang="zh-CN" sz="2800" dirty="0"/>
          </a:p>
        </p:txBody>
      </p:sp>
      <p:pic>
        <p:nvPicPr>
          <p:cNvPr id="3" name="图片 2">
            <a:extLst>
              <a:ext uri="{FF2B5EF4-FFF2-40B4-BE49-F238E27FC236}">
                <a16:creationId xmlns:a16="http://schemas.microsoft.com/office/drawing/2014/main" id="{526893DC-E224-B24E-8DDA-323F678949C1}"/>
              </a:ext>
            </a:extLst>
          </p:cNvPr>
          <p:cNvPicPr>
            <a:picLocks noChangeAspect="1"/>
          </p:cNvPicPr>
          <p:nvPr/>
        </p:nvPicPr>
        <p:blipFill>
          <a:blip r:embed="rId3"/>
          <a:stretch>
            <a:fillRect/>
          </a:stretch>
        </p:blipFill>
        <p:spPr>
          <a:xfrm>
            <a:off x="765595" y="981283"/>
            <a:ext cx="6102664" cy="3149762"/>
          </a:xfrm>
          <a:prstGeom prst="rect">
            <a:avLst/>
          </a:prstGeom>
        </p:spPr>
      </p:pic>
      <p:pic>
        <p:nvPicPr>
          <p:cNvPr id="7" name="图片 6">
            <a:extLst>
              <a:ext uri="{FF2B5EF4-FFF2-40B4-BE49-F238E27FC236}">
                <a16:creationId xmlns:a16="http://schemas.microsoft.com/office/drawing/2014/main" id="{2E838ABB-E4C4-5E2E-A106-79F5B89DE666}"/>
              </a:ext>
            </a:extLst>
          </p:cNvPr>
          <p:cNvPicPr>
            <a:picLocks noChangeAspect="1"/>
          </p:cNvPicPr>
          <p:nvPr/>
        </p:nvPicPr>
        <p:blipFill>
          <a:blip r:embed="rId4"/>
          <a:stretch>
            <a:fillRect/>
          </a:stretch>
        </p:blipFill>
        <p:spPr>
          <a:xfrm>
            <a:off x="7049717" y="910410"/>
            <a:ext cx="4740700" cy="3527035"/>
          </a:xfrm>
          <a:prstGeom prst="rect">
            <a:avLst/>
          </a:prstGeom>
        </p:spPr>
      </p:pic>
      <p:sp>
        <p:nvSpPr>
          <p:cNvPr id="16" name="文本框 15">
            <a:extLst>
              <a:ext uri="{FF2B5EF4-FFF2-40B4-BE49-F238E27FC236}">
                <a16:creationId xmlns:a16="http://schemas.microsoft.com/office/drawing/2014/main" id="{F47A6A24-9284-0515-313A-11CCD0F99E28}"/>
              </a:ext>
            </a:extLst>
          </p:cNvPr>
          <p:cNvSpPr txBox="1"/>
          <p:nvPr/>
        </p:nvSpPr>
        <p:spPr>
          <a:xfrm>
            <a:off x="583474" y="6434255"/>
            <a:ext cx="6096000" cy="430887"/>
          </a:xfrm>
          <a:prstGeom prst="rect">
            <a:avLst/>
          </a:prstGeom>
          <a:noFill/>
        </p:spPr>
        <p:txBody>
          <a:bodyPr wrap="square">
            <a:spAutoFit/>
          </a:bodyPr>
          <a:lstStyle/>
          <a:p>
            <a:r>
              <a:rPr lang="en-US" altLang="zh-CN" sz="1100" dirty="0"/>
              <a:t>Effect of Front and Back Suppressing Vibration on Actuation Waveform Design of DoD Inkjet Printer to Droplet Speed and Volume</a:t>
            </a:r>
            <a:endParaRPr lang="zh-CN" altLang="en-US" sz="1100" dirty="0"/>
          </a:p>
        </p:txBody>
      </p:sp>
    </p:spTree>
    <p:extLst>
      <p:ext uri="{BB962C8B-B14F-4D97-AF65-F5344CB8AC3E}">
        <p14:creationId xmlns:p14="http://schemas.microsoft.com/office/powerpoint/2010/main" val="217777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pic>
        <p:nvPicPr>
          <p:cNvPr id="3" name="图片 2">
            <a:extLst>
              <a:ext uri="{FF2B5EF4-FFF2-40B4-BE49-F238E27FC236}">
                <a16:creationId xmlns:a16="http://schemas.microsoft.com/office/drawing/2014/main" id="{2937F5B4-61AF-977B-0434-E9F2ED194FE6}"/>
              </a:ext>
            </a:extLst>
          </p:cNvPr>
          <p:cNvPicPr>
            <a:picLocks noChangeAspect="1"/>
          </p:cNvPicPr>
          <p:nvPr/>
        </p:nvPicPr>
        <p:blipFill>
          <a:blip r:embed="rId3"/>
          <a:stretch>
            <a:fillRect/>
          </a:stretch>
        </p:blipFill>
        <p:spPr>
          <a:xfrm>
            <a:off x="404015" y="1111170"/>
            <a:ext cx="4052368" cy="2612711"/>
          </a:xfrm>
          <a:prstGeom prst="rect">
            <a:avLst/>
          </a:prstGeom>
        </p:spPr>
      </p:pic>
      <p:pic>
        <p:nvPicPr>
          <p:cNvPr id="6" name="图片 5">
            <a:extLst>
              <a:ext uri="{FF2B5EF4-FFF2-40B4-BE49-F238E27FC236}">
                <a16:creationId xmlns:a16="http://schemas.microsoft.com/office/drawing/2014/main" id="{EF0F79CB-7472-7103-6205-89652EE361FE}"/>
              </a:ext>
            </a:extLst>
          </p:cNvPr>
          <p:cNvPicPr>
            <a:picLocks noChangeAspect="1"/>
          </p:cNvPicPr>
          <p:nvPr/>
        </p:nvPicPr>
        <p:blipFill>
          <a:blip r:embed="rId4"/>
          <a:stretch>
            <a:fillRect/>
          </a:stretch>
        </p:blipFill>
        <p:spPr>
          <a:xfrm>
            <a:off x="4632302" y="1254741"/>
            <a:ext cx="4054021" cy="2612711"/>
          </a:xfrm>
          <a:prstGeom prst="rect">
            <a:avLst/>
          </a:prstGeom>
        </p:spPr>
      </p:pic>
      <p:pic>
        <p:nvPicPr>
          <p:cNvPr id="9" name="图片 8">
            <a:extLst>
              <a:ext uri="{FF2B5EF4-FFF2-40B4-BE49-F238E27FC236}">
                <a16:creationId xmlns:a16="http://schemas.microsoft.com/office/drawing/2014/main" id="{8A1ACF2B-92FD-8F51-3BD2-AE3C9B0F9CA9}"/>
              </a:ext>
            </a:extLst>
          </p:cNvPr>
          <p:cNvPicPr>
            <a:picLocks noChangeAspect="1"/>
          </p:cNvPicPr>
          <p:nvPr/>
        </p:nvPicPr>
        <p:blipFill>
          <a:blip r:embed="rId5"/>
          <a:stretch>
            <a:fillRect/>
          </a:stretch>
        </p:blipFill>
        <p:spPr>
          <a:xfrm>
            <a:off x="445249" y="3974757"/>
            <a:ext cx="3711115" cy="2662660"/>
          </a:xfrm>
          <a:prstGeom prst="rect">
            <a:avLst/>
          </a:prstGeom>
        </p:spPr>
      </p:pic>
      <p:sp>
        <p:nvSpPr>
          <p:cNvPr id="10" name="文本框 9">
            <a:extLst>
              <a:ext uri="{FF2B5EF4-FFF2-40B4-BE49-F238E27FC236}">
                <a16:creationId xmlns:a16="http://schemas.microsoft.com/office/drawing/2014/main" id="{4C86BFA9-3F12-2A27-B808-B9CAC453533C}"/>
              </a:ext>
            </a:extLst>
          </p:cNvPr>
          <p:cNvSpPr txBox="1"/>
          <p:nvPr/>
        </p:nvSpPr>
        <p:spPr>
          <a:xfrm>
            <a:off x="5354782" y="4447309"/>
            <a:ext cx="4598054" cy="369332"/>
          </a:xfrm>
          <a:prstGeom prst="rect">
            <a:avLst/>
          </a:prstGeom>
          <a:noFill/>
        </p:spPr>
        <p:txBody>
          <a:bodyPr wrap="none" rtlCol="0">
            <a:spAutoFit/>
          </a:bodyPr>
          <a:lstStyle/>
          <a:p>
            <a:r>
              <a:rPr lang="en-US" altLang="zh-CN" dirty="0" err="1"/>
              <a:t>Tdewell</a:t>
            </a:r>
            <a:r>
              <a:rPr lang="zh-CN" altLang="en-US" dirty="0"/>
              <a:t>可以放大压力，最大化喷射的速度</a:t>
            </a:r>
          </a:p>
        </p:txBody>
      </p:sp>
    </p:spTree>
    <p:extLst>
      <p:ext uri="{BB962C8B-B14F-4D97-AF65-F5344CB8AC3E}">
        <p14:creationId xmlns:p14="http://schemas.microsoft.com/office/powerpoint/2010/main" val="38169575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799</Words>
  <Application>Microsoft Office PowerPoint</Application>
  <PresentationFormat>宽屏</PresentationFormat>
  <Paragraphs>100</Paragraphs>
  <Slides>16</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 Yongsheng</dc:creator>
  <cp:lastModifiedBy>Ji Yongsheng</cp:lastModifiedBy>
  <cp:revision>21</cp:revision>
  <dcterms:created xsi:type="dcterms:W3CDTF">2021-11-26T02:11:25Z</dcterms:created>
  <dcterms:modified xsi:type="dcterms:W3CDTF">2022-10-23T01:27:34Z</dcterms:modified>
</cp:coreProperties>
</file>