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309" r:id="rId3"/>
    <p:sldId id="258" r:id="rId4"/>
    <p:sldId id="259" r:id="rId5"/>
    <p:sldId id="262" r:id="rId6"/>
    <p:sldId id="263" r:id="rId7"/>
    <p:sldId id="264" r:id="rId8"/>
    <p:sldId id="265" r:id="rId9"/>
    <p:sldId id="268" r:id="rId10"/>
    <p:sldId id="269" r:id="rId11"/>
    <p:sldId id="272" r:id="rId12"/>
    <p:sldId id="270" r:id="rId13"/>
    <p:sldId id="274" r:id="rId14"/>
    <p:sldId id="275" r:id="rId15"/>
    <p:sldId id="276" r:id="rId16"/>
    <p:sldId id="279" r:id="rId17"/>
    <p:sldId id="278" r:id="rId18"/>
    <p:sldId id="273" r:id="rId19"/>
    <p:sldId id="281" r:id="rId20"/>
    <p:sldId id="283" r:id="rId21"/>
    <p:sldId id="282" r:id="rId22"/>
    <p:sldId id="285" r:id="rId23"/>
    <p:sldId id="286" r:id="rId24"/>
    <p:sldId id="288" r:id="rId25"/>
    <p:sldId id="289" r:id="rId26"/>
    <p:sldId id="287" r:id="rId27"/>
    <p:sldId id="290" r:id="rId28"/>
    <p:sldId id="291" r:id="rId29"/>
    <p:sldId id="293" r:id="rId30"/>
    <p:sldId id="295" r:id="rId31"/>
    <p:sldId id="296" r:id="rId32"/>
    <p:sldId id="297" r:id="rId33"/>
    <p:sldId id="298" r:id="rId34"/>
    <p:sldId id="300" r:id="rId35"/>
    <p:sldId id="301" r:id="rId36"/>
    <p:sldId id="302" r:id="rId37"/>
    <p:sldId id="303" r:id="rId38"/>
    <p:sldId id="294" r:id="rId39"/>
    <p:sldId id="304" r:id="rId40"/>
    <p:sldId id="312" r:id="rId41"/>
    <p:sldId id="313" r:id="rId42"/>
    <p:sldId id="314" r:id="rId43"/>
    <p:sldId id="317" r:id="rId44"/>
    <p:sldId id="318" r:id="rId45"/>
    <p:sldId id="315" r:id="rId46"/>
    <p:sldId id="306" r:id="rId47"/>
    <p:sldId id="319" r:id="rId48"/>
    <p:sldId id="326" r:id="rId49"/>
    <p:sldId id="328" r:id="rId50"/>
    <p:sldId id="334" r:id="rId51"/>
    <p:sldId id="332" r:id="rId52"/>
    <p:sldId id="335" r:id="rId53"/>
    <p:sldId id="329" r:id="rId54"/>
    <p:sldId id="333" r:id="rId55"/>
    <p:sldId id="307" r:id="rId56"/>
    <p:sldId id="31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Yunshu" initials="ZY" lastIdx="1" clrIdx="0">
    <p:extLst>
      <p:ext uri="{19B8F6BF-5375-455C-9EA6-DF929625EA0E}">
        <p15:presenceInfo xmlns:p15="http://schemas.microsoft.com/office/powerpoint/2012/main" userId="S::yzz5513@psu.edu::ad48e501-c77e-4ba4-ab0c-b70fe38975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1"/>
    <p:restoredTop sz="95707"/>
  </p:normalViewPr>
  <p:slideViewPr>
    <p:cSldViewPr snapToGrid="0" snapToObjects="1">
      <p:cViewPr>
        <p:scale>
          <a:sx n="94" d="100"/>
          <a:sy n="94" d="100"/>
        </p:scale>
        <p:origin x="5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oi.org/10.1016/j.inffus.2020.12.010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20.113799" TargetMode="External"/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20.113799" TargetMode="External"/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Relationship Id="rId4" Type="http://schemas.openxmlformats.org/officeDocument/2006/relationships/hyperlink" Target="https://link.springer.com/article/10.1007/s10614-020-10063-9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20.113799" TargetMode="External"/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Relationship Id="rId5" Type="http://schemas.openxmlformats.org/officeDocument/2006/relationships/hyperlink" Target="https://ieeexplore.ieee.org/stamp/stamp.jsp?tp=&amp;arnumber=8460084" TargetMode="External"/><Relationship Id="rId4" Type="http://schemas.openxmlformats.org/officeDocument/2006/relationships/hyperlink" Target="https://link.springer.com/article/10.1007/s10614-020-10063-9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20.113799" TargetMode="External"/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Relationship Id="rId5" Type="http://schemas.openxmlformats.org/officeDocument/2006/relationships/hyperlink" Target="https://ieeexplore.ieee.org/stamp/stamp.jsp?tp=&amp;arnumber=8460084" TargetMode="External"/><Relationship Id="rId4" Type="http://schemas.openxmlformats.org/officeDocument/2006/relationships/hyperlink" Target="https://link.springer.com/article/10.1007/s10614-020-10063-9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oi.org/10.1016/j.inffus.2020.12.010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20.113799" TargetMode="External"/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20.113799" TargetMode="External"/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Relationship Id="rId4" Type="http://schemas.openxmlformats.org/officeDocument/2006/relationships/hyperlink" Target="https://link.springer.com/article/10.1007/s10614-020-10063-9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20.113799" TargetMode="External"/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Relationship Id="rId5" Type="http://schemas.openxmlformats.org/officeDocument/2006/relationships/hyperlink" Target="https://ieeexplore.ieee.org/stamp/stamp.jsp?tp=&amp;arnumber=8460084" TargetMode="External"/><Relationship Id="rId4" Type="http://schemas.openxmlformats.org/officeDocument/2006/relationships/hyperlink" Target="https://link.springer.com/article/10.1007/s10614-020-10063-9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20.113799" TargetMode="External"/><Relationship Id="rId2" Type="http://schemas.openxmlformats.org/officeDocument/2006/relationships/hyperlink" Target="https://doi.org/10.1080/14697688.2018.1490807" TargetMode="External"/><Relationship Id="rId1" Type="http://schemas.openxmlformats.org/officeDocument/2006/relationships/hyperlink" Target="https://doi.org/10.1016/j.inffus.2020.12.010" TargetMode="External"/><Relationship Id="rId5" Type="http://schemas.openxmlformats.org/officeDocument/2006/relationships/hyperlink" Target="https://ieeexplore.ieee.org/stamp/stamp.jsp?tp=&amp;arnumber=8460084" TargetMode="External"/><Relationship Id="rId4" Type="http://schemas.openxmlformats.org/officeDocument/2006/relationships/hyperlink" Target="https://link.springer.com/article/10.1007/s10614-020-10063-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4A905-D2F2-4C2A-A768-7CC22DD5EB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A6ED8-4FC1-4B6A-B1C9-AD0AAC803157}">
      <dgm:prSet/>
      <dgm:spPr/>
      <dgm:t>
        <a:bodyPr/>
        <a:lstStyle/>
        <a:p>
          <a:r>
            <a:rPr lang="en-US" dirty="0" err="1"/>
            <a:t>DeepOption</a:t>
          </a:r>
          <a:r>
            <a:rPr lang="en-US" dirty="0"/>
            <a:t>: A novel option pricing framework based on deep learning with fused distilled data from multiple parametric methods (</a:t>
          </a:r>
          <a:r>
            <a:rPr lang="en-US" dirty="0">
              <a:hlinkClick xmlns:r="http://schemas.openxmlformats.org/officeDocument/2006/relationships" r:id="rId1"/>
            </a:rPr>
            <a:t>https://doi.org/10.1016/j.inffus.2020.12.010</a:t>
          </a:r>
          <a:r>
            <a:rPr lang="en-US" dirty="0"/>
            <a:t>)</a:t>
          </a:r>
        </a:p>
      </dgm:t>
    </dgm:pt>
    <dgm:pt modelId="{F9C6C830-522B-4E11-9B89-3F83F94921A2}" type="parTrans" cxnId="{E7FA1002-B47E-4958-9C7F-895E201CF671}">
      <dgm:prSet/>
      <dgm:spPr/>
      <dgm:t>
        <a:bodyPr/>
        <a:lstStyle/>
        <a:p>
          <a:endParaRPr lang="en-US"/>
        </a:p>
      </dgm:t>
    </dgm:pt>
    <dgm:pt modelId="{BF7E401E-EC2C-42B0-B4D8-20CA5B95BF74}" type="sibTrans" cxnId="{E7FA1002-B47E-4958-9C7F-895E201CF671}">
      <dgm:prSet/>
      <dgm:spPr/>
      <dgm:t>
        <a:bodyPr/>
        <a:lstStyle/>
        <a:p>
          <a:endParaRPr lang="en-US"/>
        </a:p>
      </dgm:t>
    </dgm:pt>
    <dgm:pt modelId="{624BA434-5C92-4046-B266-CFABA4536672}" type="pres">
      <dgm:prSet presAssocID="{E744A905-D2F2-4C2A-A768-7CC22DD5EB2C}" presName="linear" presStyleCnt="0">
        <dgm:presLayoutVars>
          <dgm:animLvl val="lvl"/>
          <dgm:resizeHandles val="exact"/>
        </dgm:presLayoutVars>
      </dgm:prSet>
      <dgm:spPr/>
    </dgm:pt>
    <dgm:pt modelId="{075395AB-DBB9-AF4D-8CA8-7900FD0EA65F}" type="pres">
      <dgm:prSet presAssocID="{46DA6ED8-4FC1-4B6A-B1C9-AD0AAC80315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FA1002-B47E-4958-9C7F-895E201CF671}" srcId="{E744A905-D2F2-4C2A-A768-7CC22DD5EB2C}" destId="{46DA6ED8-4FC1-4B6A-B1C9-AD0AAC803157}" srcOrd="0" destOrd="0" parTransId="{F9C6C830-522B-4E11-9B89-3F83F94921A2}" sibTransId="{BF7E401E-EC2C-42B0-B4D8-20CA5B95BF74}"/>
    <dgm:cxn modelId="{10EEFE81-6141-DB4B-B6C8-7628BD58B11C}" type="presOf" srcId="{E744A905-D2F2-4C2A-A768-7CC22DD5EB2C}" destId="{624BA434-5C92-4046-B266-CFABA4536672}" srcOrd="0" destOrd="0" presId="urn:microsoft.com/office/officeart/2005/8/layout/vList2"/>
    <dgm:cxn modelId="{565E3996-B209-7746-AE1D-4F7654B897C6}" type="presOf" srcId="{46DA6ED8-4FC1-4B6A-B1C9-AD0AAC803157}" destId="{075395AB-DBB9-AF4D-8CA8-7900FD0EA65F}" srcOrd="0" destOrd="0" presId="urn:microsoft.com/office/officeart/2005/8/layout/vList2"/>
    <dgm:cxn modelId="{127F0722-3526-CA44-BA6D-BF596AB8AD2C}" type="presParOf" srcId="{624BA434-5C92-4046-B266-CFABA4536672}" destId="{075395AB-DBB9-AF4D-8CA8-7900FD0EA6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4CFBC1-2267-459C-8FD6-374006A8321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69C493-339E-4245-AF87-6327C0B38D32}">
      <dgm:prSet/>
      <dgm:spPr/>
      <dgm:t>
        <a:bodyPr/>
        <a:lstStyle/>
        <a:p>
          <a:r>
            <a:rPr lang="en-US" dirty="0"/>
            <a:t>New: agent for predicting  option price; agent for bid-ask spread model</a:t>
          </a:r>
        </a:p>
      </dgm:t>
    </dgm:pt>
    <dgm:pt modelId="{E7F267CC-EB0E-4B72-940E-C309BB4B4E44}" type="parTrans" cxnId="{1958146D-AFBE-4540-B7BC-9BAF20D0634E}">
      <dgm:prSet/>
      <dgm:spPr/>
      <dgm:t>
        <a:bodyPr/>
        <a:lstStyle/>
        <a:p>
          <a:endParaRPr lang="en-US"/>
        </a:p>
      </dgm:t>
    </dgm:pt>
    <dgm:pt modelId="{B9291E0D-3707-4FF8-8FE7-52F0BE5C88F9}" type="sibTrans" cxnId="{1958146D-AFBE-4540-B7BC-9BAF20D0634E}">
      <dgm:prSet/>
      <dgm:spPr/>
      <dgm:t>
        <a:bodyPr/>
        <a:lstStyle/>
        <a:p>
          <a:endParaRPr lang="en-US"/>
        </a:p>
      </dgm:t>
    </dgm:pt>
    <dgm:pt modelId="{280EB238-AF52-49B4-BDDC-FFD04656AD16}">
      <dgm:prSet/>
      <dgm:spPr/>
      <dgm:t>
        <a:bodyPr/>
        <a:lstStyle/>
        <a:p>
          <a:r>
            <a:rPr lang="en-US" dirty="0"/>
            <a:t>Data: TAIEX; option per second in 2017</a:t>
          </a:r>
        </a:p>
      </dgm:t>
    </dgm:pt>
    <dgm:pt modelId="{F1A85CC6-E515-4150-96C3-2CFC0C8A5804}" type="parTrans" cxnId="{64EC5B69-A9F9-4868-B8EF-2C4489D5BA92}">
      <dgm:prSet/>
      <dgm:spPr/>
      <dgm:t>
        <a:bodyPr/>
        <a:lstStyle/>
        <a:p>
          <a:endParaRPr lang="en-US"/>
        </a:p>
      </dgm:t>
    </dgm:pt>
    <dgm:pt modelId="{B09C2959-B040-47FA-A0A5-574C04572E0F}" type="sibTrans" cxnId="{64EC5B69-A9F9-4868-B8EF-2C4489D5BA92}">
      <dgm:prSet/>
      <dgm:spPr/>
      <dgm:t>
        <a:bodyPr/>
        <a:lstStyle/>
        <a:p>
          <a:endParaRPr lang="en-US"/>
        </a:p>
      </dgm:t>
    </dgm:pt>
    <dgm:pt modelId="{CC5C3D99-A019-41B6-B71A-A782DF4221A5}">
      <dgm:prSet/>
      <dgm:spPr/>
      <dgm:t>
        <a:bodyPr/>
        <a:lstStyle/>
        <a:p>
          <a:r>
            <a:rPr lang="en-US" dirty="0"/>
            <a:t>Input:</a:t>
          </a:r>
        </a:p>
      </dgm:t>
    </dgm:pt>
    <dgm:pt modelId="{951522DE-FA6A-483F-B694-7E891D4BAE88}" type="parTrans" cxnId="{D74532BD-EBCD-4265-97C7-9F268274DC31}">
      <dgm:prSet/>
      <dgm:spPr/>
      <dgm:t>
        <a:bodyPr/>
        <a:lstStyle/>
        <a:p>
          <a:endParaRPr lang="en-US"/>
        </a:p>
      </dgm:t>
    </dgm:pt>
    <dgm:pt modelId="{865FF6F9-CE00-49D5-9678-BD1A89406FEE}" type="sibTrans" cxnId="{D74532BD-EBCD-4265-97C7-9F268274DC31}">
      <dgm:prSet/>
      <dgm:spPr/>
      <dgm:t>
        <a:bodyPr/>
        <a:lstStyle/>
        <a:p>
          <a:endParaRPr lang="en-US"/>
        </a:p>
      </dgm:t>
    </dgm:pt>
    <dgm:pt modelId="{640CDB10-09A3-4224-87D5-FAFB997D587A}">
      <dgm:prSet/>
      <dgm:spPr/>
      <dgm:t>
        <a:bodyPr/>
        <a:lstStyle/>
        <a:p>
          <a:r>
            <a:rPr lang="en-US"/>
            <a:t>Code: NA</a:t>
          </a:r>
        </a:p>
      </dgm:t>
    </dgm:pt>
    <dgm:pt modelId="{98DA445E-9B63-4A1A-8BB7-62A972F3ABCD}" type="parTrans" cxnId="{B86648E8-CD6B-4EF1-895B-3063DA2DEC1F}">
      <dgm:prSet/>
      <dgm:spPr/>
      <dgm:t>
        <a:bodyPr/>
        <a:lstStyle/>
        <a:p>
          <a:endParaRPr lang="en-US"/>
        </a:p>
      </dgm:t>
    </dgm:pt>
    <dgm:pt modelId="{03AA4100-CEF0-412E-96D1-362B2D4AAA82}" type="sibTrans" cxnId="{B86648E8-CD6B-4EF1-895B-3063DA2DEC1F}">
      <dgm:prSet/>
      <dgm:spPr/>
      <dgm:t>
        <a:bodyPr/>
        <a:lstStyle/>
        <a:p>
          <a:endParaRPr lang="en-US"/>
        </a:p>
      </dgm:t>
    </dgm:pt>
    <dgm:pt modelId="{E8A029BC-483F-7240-8BE3-283007167095}">
      <dgm:prSet/>
      <dgm:spPr/>
      <dgm:t>
        <a:bodyPr/>
        <a:lstStyle/>
        <a:p>
          <a:r>
            <a:rPr lang="en-US" dirty="0"/>
            <a:t>Output: Option price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bid-ask spread</a:t>
          </a:r>
          <a:endParaRPr lang="en-US" dirty="0"/>
        </a:p>
      </dgm:t>
    </dgm:pt>
    <dgm:pt modelId="{73A2F030-542F-DF4E-B6C1-C4E85DD2F42E}" type="parTrans" cxnId="{779D748D-3EA8-5C48-9FE4-5369A4C4D099}">
      <dgm:prSet/>
      <dgm:spPr/>
      <dgm:t>
        <a:bodyPr/>
        <a:lstStyle/>
        <a:p>
          <a:endParaRPr lang="en-US"/>
        </a:p>
      </dgm:t>
    </dgm:pt>
    <dgm:pt modelId="{B2480FBB-979E-EB4A-A4C6-693BD0DE38E9}" type="sibTrans" cxnId="{779D748D-3EA8-5C48-9FE4-5369A4C4D099}">
      <dgm:prSet/>
      <dgm:spPr/>
      <dgm:t>
        <a:bodyPr/>
        <a:lstStyle/>
        <a:p>
          <a:endParaRPr lang="en-US"/>
        </a:p>
      </dgm:t>
    </dgm:pt>
    <dgm:pt modelId="{2887C3BF-02B5-BE47-9D6C-7059FBA0C2B0}" type="pres">
      <dgm:prSet presAssocID="{BF4CFBC1-2267-459C-8FD6-374006A8321C}" presName="diagram" presStyleCnt="0">
        <dgm:presLayoutVars>
          <dgm:dir/>
          <dgm:resizeHandles val="exact"/>
        </dgm:presLayoutVars>
      </dgm:prSet>
      <dgm:spPr/>
    </dgm:pt>
    <dgm:pt modelId="{B4945536-D63F-304B-8EED-C14AB221050B}" type="pres">
      <dgm:prSet presAssocID="{BD69C493-339E-4245-AF87-6327C0B38D32}" presName="node" presStyleLbl="node1" presStyleIdx="0" presStyleCnt="5">
        <dgm:presLayoutVars>
          <dgm:bulletEnabled val="1"/>
        </dgm:presLayoutVars>
      </dgm:prSet>
      <dgm:spPr/>
    </dgm:pt>
    <dgm:pt modelId="{6E77C4A9-BC2E-6A47-B0D0-A0567AE0BEE8}" type="pres">
      <dgm:prSet presAssocID="{B9291E0D-3707-4FF8-8FE7-52F0BE5C88F9}" presName="sibTrans" presStyleCnt="0"/>
      <dgm:spPr/>
    </dgm:pt>
    <dgm:pt modelId="{F34AA439-EFA3-5440-B0CF-A6061F5C5587}" type="pres">
      <dgm:prSet presAssocID="{280EB238-AF52-49B4-BDDC-FFD04656AD16}" presName="node" presStyleLbl="node1" presStyleIdx="1" presStyleCnt="5">
        <dgm:presLayoutVars>
          <dgm:bulletEnabled val="1"/>
        </dgm:presLayoutVars>
      </dgm:prSet>
      <dgm:spPr/>
    </dgm:pt>
    <dgm:pt modelId="{A679E98A-6599-5F4F-A920-87C1015B25FA}" type="pres">
      <dgm:prSet presAssocID="{B09C2959-B040-47FA-A0A5-574C04572E0F}" presName="sibTrans" presStyleCnt="0"/>
      <dgm:spPr/>
    </dgm:pt>
    <dgm:pt modelId="{06F203FD-A198-354A-923B-D7EFA128B3F4}" type="pres">
      <dgm:prSet presAssocID="{CC5C3D99-A019-41B6-B71A-A782DF4221A5}" presName="node" presStyleLbl="node1" presStyleIdx="2" presStyleCnt="5">
        <dgm:presLayoutVars>
          <dgm:bulletEnabled val="1"/>
        </dgm:presLayoutVars>
      </dgm:prSet>
      <dgm:spPr/>
    </dgm:pt>
    <dgm:pt modelId="{D8502961-3284-4E4A-AE63-37F1534F5679}" type="pres">
      <dgm:prSet presAssocID="{865FF6F9-CE00-49D5-9678-BD1A89406FEE}" presName="sibTrans" presStyleCnt="0"/>
      <dgm:spPr/>
    </dgm:pt>
    <dgm:pt modelId="{82B1988B-4ED7-BF4E-B20A-7CD0D00FAAC4}" type="pres">
      <dgm:prSet presAssocID="{E8A029BC-483F-7240-8BE3-283007167095}" presName="node" presStyleLbl="node1" presStyleIdx="3" presStyleCnt="5">
        <dgm:presLayoutVars>
          <dgm:bulletEnabled val="1"/>
        </dgm:presLayoutVars>
      </dgm:prSet>
      <dgm:spPr/>
    </dgm:pt>
    <dgm:pt modelId="{4B64D1EE-CC72-5C42-91BC-8C260A6E34BE}" type="pres">
      <dgm:prSet presAssocID="{B2480FBB-979E-EB4A-A4C6-693BD0DE38E9}" presName="sibTrans" presStyleCnt="0"/>
      <dgm:spPr/>
    </dgm:pt>
    <dgm:pt modelId="{86B1C9B8-A0B8-8346-8703-999EFA6A5AFF}" type="pres">
      <dgm:prSet presAssocID="{640CDB10-09A3-4224-87D5-FAFB997D587A}" presName="node" presStyleLbl="node1" presStyleIdx="4" presStyleCnt="5">
        <dgm:presLayoutVars>
          <dgm:bulletEnabled val="1"/>
        </dgm:presLayoutVars>
      </dgm:prSet>
      <dgm:spPr/>
    </dgm:pt>
  </dgm:ptLst>
  <dgm:cxnLst>
    <dgm:cxn modelId="{0A9DF802-0EAA-8E4F-A99E-88F12C8F8342}" type="presOf" srcId="{280EB238-AF52-49B4-BDDC-FFD04656AD16}" destId="{F34AA439-EFA3-5440-B0CF-A6061F5C5587}" srcOrd="0" destOrd="0" presId="urn:microsoft.com/office/officeart/2005/8/layout/default"/>
    <dgm:cxn modelId="{D45A202C-F430-F645-9178-CB9258AADD9C}" type="presOf" srcId="{CC5C3D99-A019-41B6-B71A-A782DF4221A5}" destId="{06F203FD-A198-354A-923B-D7EFA128B3F4}" srcOrd="0" destOrd="0" presId="urn:microsoft.com/office/officeart/2005/8/layout/default"/>
    <dgm:cxn modelId="{7AF2CC5A-EE70-B640-90E1-5A0FD616FEBB}" type="presOf" srcId="{640CDB10-09A3-4224-87D5-FAFB997D587A}" destId="{86B1C9B8-A0B8-8346-8703-999EFA6A5AFF}" srcOrd="0" destOrd="0" presId="urn:microsoft.com/office/officeart/2005/8/layout/default"/>
    <dgm:cxn modelId="{06A6A267-AD0F-274A-BF9F-4594290FC981}" type="presOf" srcId="{BD69C493-339E-4245-AF87-6327C0B38D32}" destId="{B4945536-D63F-304B-8EED-C14AB221050B}" srcOrd="0" destOrd="0" presId="urn:microsoft.com/office/officeart/2005/8/layout/default"/>
    <dgm:cxn modelId="{64EC5B69-A9F9-4868-B8EF-2C4489D5BA92}" srcId="{BF4CFBC1-2267-459C-8FD6-374006A8321C}" destId="{280EB238-AF52-49B4-BDDC-FFD04656AD16}" srcOrd="1" destOrd="0" parTransId="{F1A85CC6-E515-4150-96C3-2CFC0C8A5804}" sibTransId="{B09C2959-B040-47FA-A0A5-574C04572E0F}"/>
    <dgm:cxn modelId="{1958146D-AFBE-4540-B7BC-9BAF20D0634E}" srcId="{BF4CFBC1-2267-459C-8FD6-374006A8321C}" destId="{BD69C493-339E-4245-AF87-6327C0B38D32}" srcOrd="0" destOrd="0" parTransId="{E7F267CC-EB0E-4B72-940E-C309BB4B4E44}" sibTransId="{B9291E0D-3707-4FF8-8FE7-52F0BE5C88F9}"/>
    <dgm:cxn modelId="{D2689376-972C-F048-9BE0-886D6E3514A2}" type="presOf" srcId="{BF4CFBC1-2267-459C-8FD6-374006A8321C}" destId="{2887C3BF-02B5-BE47-9D6C-7059FBA0C2B0}" srcOrd="0" destOrd="0" presId="urn:microsoft.com/office/officeart/2005/8/layout/default"/>
    <dgm:cxn modelId="{779D748D-3EA8-5C48-9FE4-5369A4C4D099}" srcId="{BF4CFBC1-2267-459C-8FD6-374006A8321C}" destId="{E8A029BC-483F-7240-8BE3-283007167095}" srcOrd="3" destOrd="0" parTransId="{73A2F030-542F-DF4E-B6C1-C4E85DD2F42E}" sibTransId="{B2480FBB-979E-EB4A-A4C6-693BD0DE38E9}"/>
    <dgm:cxn modelId="{D74532BD-EBCD-4265-97C7-9F268274DC31}" srcId="{BF4CFBC1-2267-459C-8FD6-374006A8321C}" destId="{CC5C3D99-A019-41B6-B71A-A782DF4221A5}" srcOrd="2" destOrd="0" parTransId="{951522DE-FA6A-483F-B694-7E891D4BAE88}" sibTransId="{865FF6F9-CE00-49D5-9678-BD1A89406FEE}"/>
    <dgm:cxn modelId="{B86648E8-CD6B-4EF1-895B-3063DA2DEC1F}" srcId="{BF4CFBC1-2267-459C-8FD6-374006A8321C}" destId="{640CDB10-09A3-4224-87D5-FAFB997D587A}" srcOrd="4" destOrd="0" parTransId="{98DA445E-9B63-4A1A-8BB7-62A972F3ABCD}" sibTransId="{03AA4100-CEF0-412E-96D1-362B2D4AAA82}"/>
    <dgm:cxn modelId="{CF1D8CEC-5D8C-9246-A6C4-D18DFC2A89E8}" type="presOf" srcId="{E8A029BC-483F-7240-8BE3-283007167095}" destId="{82B1988B-4ED7-BF4E-B20A-7CD0D00FAAC4}" srcOrd="0" destOrd="0" presId="urn:microsoft.com/office/officeart/2005/8/layout/default"/>
    <dgm:cxn modelId="{5A82E4BB-2980-6240-BF4E-BD0C9452C823}" type="presParOf" srcId="{2887C3BF-02B5-BE47-9D6C-7059FBA0C2B0}" destId="{B4945536-D63F-304B-8EED-C14AB221050B}" srcOrd="0" destOrd="0" presId="urn:microsoft.com/office/officeart/2005/8/layout/default"/>
    <dgm:cxn modelId="{048CFB30-8E2D-BD4E-B7D6-67F8A3CAF521}" type="presParOf" srcId="{2887C3BF-02B5-BE47-9D6C-7059FBA0C2B0}" destId="{6E77C4A9-BC2E-6A47-B0D0-A0567AE0BEE8}" srcOrd="1" destOrd="0" presId="urn:microsoft.com/office/officeart/2005/8/layout/default"/>
    <dgm:cxn modelId="{6614F28F-7149-DC45-BA84-970680F89848}" type="presParOf" srcId="{2887C3BF-02B5-BE47-9D6C-7059FBA0C2B0}" destId="{F34AA439-EFA3-5440-B0CF-A6061F5C5587}" srcOrd="2" destOrd="0" presId="urn:microsoft.com/office/officeart/2005/8/layout/default"/>
    <dgm:cxn modelId="{8B8669BE-CC29-DA43-B776-D072D4DC0840}" type="presParOf" srcId="{2887C3BF-02B5-BE47-9D6C-7059FBA0C2B0}" destId="{A679E98A-6599-5F4F-A920-87C1015B25FA}" srcOrd="3" destOrd="0" presId="urn:microsoft.com/office/officeart/2005/8/layout/default"/>
    <dgm:cxn modelId="{CEBFC98B-C779-B948-9F1A-9A267726FD6D}" type="presParOf" srcId="{2887C3BF-02B5-BE47-9D6C-7059FBA0C2B0}" destId="{06F203FD-A198-354A-923B-D7EFA128B3F4}" srcOrd="4" destOrd="0" presId="urn:microsoft.com/office/officeart/2005/8/layout/default"/>
    <dgm:cxn modelId="{9C60E1CD-EA63-514F-9054-D97EA9C544C9}" type="presParOf" srcId="{2887C3BF-02B5-BE47-9D6C-7059FBA0C2B0}" destId="{D8502961-3284-4E4A-AE63-37F1534F5679}" srcOrd="5" destOrd="0" presId="urn:microsoft.com/office/officeart/2005/8/layout/default"/>
    <dgm:cxn modelId="{3EB6036D-6B74-274E-860F-C78D53EF101C}" type="presParOf" srcId="{2887C3BF-02B5-BE47-9D6C-7059FBA0C2B0}" destId="{82B1988B-4ED7-BF4E-B20A-7CD0D00FAAC4}" srcOrd="6" destOrd="0" presId="urn:microsoft.com/office/officeart/2005/8/layout/default"/>
    <dgm:cxn modelId="{141D7F24-2779-5B41-BF98-CF285426F241}" type="presParOf" srcId="{2887C3BF-02B5-BE47-9D6C-7059FBA0C2B0}" destId="{4B64D1EE-CC72-5C42-91BC-8C260A6E34BE}" srcOrd="7" destOrd="0" presId="urn:microsoft.com/office/officeart/2005/8/layout/default"/>
    <dgm:cxn modelId="{4B9C3DE9-4A92-1446-91A7-AEC4AE011C9B}" type="presParOf" srcId="{2887C3BF-02B5-BE47-9D6C-7059FBA0C2B0}" destId="{86B1C9B8-A0B8-8346-8703-999EFA6A5AF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4A905-D2F2-4C2A-A768-7CC22DD5EB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A6ED8-4FC1-4B6A-B1C9-AD0AAC803157}">
      <dgm:prSet/>
      <dgm:spPr/>
      <dgm:t>
        <a:bodyPr/>
        <a:lstStyle/>
        <a:p>
          <a:r>
            <a:rPr lang="en-US" dirty="0" err="1"/>
            <a:t>DeepOption</a:t>
          </a:r>
          <a:r>
            <a:rPr lang="en-US" dirty="0"/>
            <a:t>: A novel option pricing framework based on deep learning with fused distilled data from multiple parametric methods (</a:t>
          </a:r>
          <a:r>
            <a:rPr lang="en-US" dirty="0">
              <a:hlinkClick xmlns:r="http://schemas.openxmlformats.org/officeDocument/2006/relationships" r:id="rId1"/>
            </a:rPr>
            <a:t>https://doi.org/10.1016/j.inffus.2020.12.010</a:t>
          </a:r>
          <a:r>
            <a:rPr lang="en-US" dirty="0"/>
            <a:t>)</a:t>
          </a:r>
        </a:p>
      </dgm:t>
    </dgm:pt>
    <dgm:pt modelId="{F9C6C830-522B-4E11-9B89-3F83F94921A2}" type="parTrans" cxnId="{E7FA1002-B47E-4958-9C7F-895E201CF671}">
      <dgm:prSet/>
      <dgm:spPr/>
      <dgm:t>
        <a:bodyPr/>
        <a:lstStyle/>
        <a:p>
          <a:endParaRPr lang="en-US"/>
        </a:p>
      </dgm:t>
    </dgm:pt>
    <dgm:pt modelId="{BF7E401E-EC2C-42B0-B4D8-20CA5B95BF74}" type="sibTrans" cxnId="{E7FA1002-B47E-4958-9C7F-895E201CF671}">
      <dgm:prSet/>
      <dgm:spPr/>
      <dgm:t>
        <a:bodyPr/>
        <a:lstStyle/>
        <a:p>
          <a:endParaRPr lang="en-US"/>
        </a:p>
      </dgm:t>
    </dgm:pt>
    <dgm:pt modelId="{B7181638-3DD8-48C6-AC8D-659C4AF5E61B}">
      <dgm:prSet/>
      <dgm:spPr/>
      <dgm:t>
        <a:bodyPr/>
        <a:lstStyle/>
        <a:p>
          <a:r>
            <a:rPr lang="en-US"/>
            <a:t>Generative Bayesian neural network model for risk-neutral pricing of American index options (</a:t>
          </a:r>
          <a:r>
            <a:rPr lang="en-US">
              <a:hlinkClick xmlns:r="http://schemas.openxmlformats.org/officeDocument/2006/relationships" r:id="rId2"/>
            </a:rPr>
            <a:t>https://doi.org/10.1080/14697688.2018.1490807</a:t>
          </a:r>
          <a:r>
            <a:rPr lang="en-US"/>
            <a:t>)</a:t>
          </a:r>
        </a:p>
      </dgm:t>
    </dgm:pt>
    <dgm:pt modelId="{E133B2EE-CD11-44D7-B553-BD4DFCB5C185}" type="parTrans" cxnId="{4ED3EBDB-3361-41E3-9AE2-4E154D7CCC02}">
      <dgm:prSet/>
      <dgm:spPr/>
      <dgm:t>
        <a:bodyPr/>
        <a:lstStyle/>
        <a:p>
          <a:endParaRPr lang="en-US"/>
        </a:p>
      </dgm:t>
    </dgm:pt>
    <dgm:pt modelId="{F5E8B827-F6DA-4559-AE53-AB816B845AF1}" type="sibTrans" cxnId="{4ED3EBDB-3361-41E3-9AE2-4E154D7CCC02}">
      <dgm:prSet/>
      <dgm:spPr/>
      <dgm:t>
        <a:bodyPr/>
        <a:lstStyle/>
        <a:p>
          <a:endParaRPr lang="en-US"/>
        </a:p>
      </dgm:t>
    </dgm:pt>
    <dgm:pt modelId="{624BA434-5C92-4046-B266-CFABA4536672}" type="pres">
      <dgm:prSet presAssocID="{E744A905-D2F2-4C2A-A768-7CC22DD5EB2C}" presName="linear" presStyleCnt="0">
        <dgm:presLayoutVars>
          <dgm:animLvl val="lvl"/>
          <dgm:resizeHandles val="exact"/>
        </dgm:presLayoutVars>
      </dgm:prSet>
      <dgm:spPr/>
    </dgm:pt>
    <dgm:pt modelId="{075395AB-DBB9-AF4D-8CA8-7900FD0EA65F}" type="pres">
      <dgm:prSet presAssocID="{46DA6ED8-4FC1-4B6A-B1C9-AD0AAC8031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04100E-E487-AE49-88CC-C4814FA62A93}" type="pres">
      <dgm:prSet presAssocID="{BF7E401E-EC2C-42B0-B4D8-20CA5B95BF74}" presName="spacer" presStyleCnt="0"/>
      <dgm:spPr/>
    </dgm:pt>
    <dgm:pt modelId="{32CD5B61-2ED4-7347-B663-BFB74461AB41}" type="pres">
      <dgm:prSet presAssocID="{B7181638-3DD8-48C6-AC8D-659C4AF5E61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FA1002-B47E-4958-9C7F-895E201CF671}" srcId="{E744A905-D2F2-4C2A-A768-7CC22DD5EB2C}" destId="{46DA6ED8-4FC1-4B6A-B1C9-AD0AAC803157}" srcOrd="0" destOrd="0" parTransId="{F9C6C830-522B-4E11-9B89-3F83F94921A2}" sibTransId="{BF7E401E-EC2C-42B0-B4D8-20CA5B95BF74}"/>
    <dgm:cxn modelId="{03FB8069-54B2-464F-86C5-814E7C354685}" type="presOf" srcId="{B7181638-3DD8-48C6-AC8D-659C4AF5E61B}" destId="{32CD5B61-2ED4-7347-B663-BFB74461AB41}" srcOrd="0" destOrd="0" presId="urn:microsoft.com/office/officeart/2005/8/layout/vList2"/>
    <dgm:cxn modelId="{10EEFE81-6141-DB4B-B6C8-7628BD58B11C}" type="presOf" srcId="{E744A905-D2F2-4C2A-A768-7CC22DD5EB2C}" destId="{624BA434-5C92-4046-B266-CFABA4536672}" srcOrd="0" destOrd="0" presId="urn:microsoft.com/office/officeart/2005/8/layout/vList2"/>
    <dgm:cxn modelId="{11D8E6AC-BA40-1245-8326-C4AA2C99ABC9}" type="presOf" srcId="{46DA6ED8-4FC1-4B6A-B1C9-AD0AAC803157}" destId="{075395AB-DBB9-AF4D-8CA8-7900FD0EA65F}" srcOrd="0" destOrd="0" presId="urn:microsoft.com/office/officeart/2005/8/layout/vList2"/>
    <dgm:cxn modelId="{4ED3EBDB-3361-41E3-9AE2-4E154D7CCC02}" srcId="{E744A905-D2F2-4C2A-A768-7CC22DD5EB2C}" destId="{B7181638-3DD8-48C6-AC8D-659C4AF5E61B}" srcOrd="1" destOrd="0" parTransId="{E133B2EE-CD11-44D7-B553-BD4DFCB5C185}" sibTransId="{F5E8B827-F6DA-4559-AE53-AB816B845AF1}"/>
    <dgm:cxn modelId="{4487977C-9ED8-C045-BE16-9E1632D003AF}" type="presParOf" srcId="{624BA434-5C92-4046-B266-CFABA4536672}" destId="{075395AB-DBB9-AF4D-8CA8-7900FD0EA65F}" srcOrd="0" destOrd="0" presId="urn:microsoft.com/office/officeart/2005/8/layout/vList2"/>
    <dgm:cxn modelId="{8B826B76-F9C5-8B48-81ED-9352D55FC840}" type="presParOf" srcId="{624BA434-5C92-4046-B266-CFABA4536672}" destId="{6004100E-E487-AE49-88CC-C4814FA62A93}" srcOrd="1" destOrd="0" presId="urn:microsoft.com/office/officeart/2005/8/layout/vList2"/>
    <dgm:cxn modelId="{37171513-A609-694F-A253-40B1584DDD37}" type="presParOf" srcId="{624BA434-5C92-4046-B266-CFABA4536672}" destId="{32CD5B61-2ED4-7347-B663-BFB74461AB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44A905-D2F2-4C2A-A768-7CC22DD5EB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A6ED8-4FC1-4B6A-B1C9-AD0AAC803157}">
      <dgm:prSet/>
      <dgm:spPr/>
      <dgm:t>
        <a:bodyPr/>
        <a:lstStyle/>
        <a:p>
          <a:r>
            <a:rPr lang="en-US" dirty="0" err="1"/>
            <a:t>DeepOption</a:t>
          </a:r>
          <a:r>
            <a:rPr lang="en-US"/>
            <a:t>: A novel option pricing framework based on deep learning with fused distilled data from multiple parametric methods (</a:t>
          </a:r>
          <a:r>
            <a:rPr lang="en-US">
              <a:hlinkClick xmlns:r="http://schemas.openxmlformats.org/officeDocument/2006/relationships" r:id="rId1"/>
            </a:rPr>
            <a:t>https://</a:t>
          </a:r>
          <a:r>
            <a:rPr lang="en-US" dirty="0">
              <a:hlinkClick xmlns:r="http://schemas.openxmlformats.org/officeDocument/2006/relationships" r:id="rId1"/>
            </a:rPr>
            <a:t>doi.org/10.1016/j.inffus.2020.12.010</a:t>
          </a:r>
          <a:r>
            <a:rPr lang="en-US" dirty="0"/>
            <a:t>)</a:t>
          </a:r>
        </a:p>
      </dgm:t>
    </dgm:pt>
    <dgm:pt modelId="{F9C6C830-522B-4E11-9B89-3F83F94921A2}" type="parTrans" cxnId="{E7FA1002-B47E-4958-9C7F-895E201CF671}">
      <dgm:prSet/>
      <dgm:spPr/>
      <dgm:t>
        <a:bodyPr/>
        <a:lstStyle/>
        <a:p>
          <a:endParaRPr lang="en-US"/>
        </a:p>
      </dgm:t>
    </dgm:pt>
    <dgm:pt modelId="{BF7E401E-EC2C-42B0-B4D8-20CA5B95BF74}" type="sibTrans" cxnId="{E7FA1002-B47E-4958-9C7F-895E201CF671}">
      <dgm:prSet/>
      <dgm:spPr/>
      <dgm:t>
        <a:bodyPr/>
        <a:lstStyle/>
        <a:p>
          <a:endParaRPr lang="en-US"/>
        </a:p>
      </dgm:t>
    </dgm:pt>
    <dgm:pt modelId="{B7181638-3DD8-48C6-AC8D-659C4AF5E61B}">
      <dgm:prSet/>
      <dgm:spPr/>
      <dgm:t>
        <a:bodyPr/>
        <a:lstStyle/>
        <a:p>
          <a:r>
            <a:rPr lang="en-US" dirty="0"/>
            <a:t>Generative Bayesian neural network model for risk-neutral pricing of American index options (</a:t>
          </a:r>
          <a:r>
            <a:rPr lang="en-US" dirty="0">
              <a:hlinkClick xmlns:r="http://schemas.openxmlformats.org/officeDocument/2006/relationships" r:id="rId2"/>
            </a:rPr>
            <a:t>https://doi.org/10.1080/14697688.2018.1490807</a:t>
          </a:r>
          <a:r>
            <a:rPr lang="en-US" dirty="0"/>
            <a:t>)</a:t>
          </a:r>
        </a:p>
      </dgm:t>
    </dgm:pt>
    <dgm:pt modelId="{E133B2EE-CD11-44D7-B553-BD4DFCB5C185}" type="parTrans" cxnId="{4ED3EBDB-3361-41E3-9AE2-4E154D7CCC02}">
      <dgm:prSet/>
      <dgm:spPr/>
      <dgm:t>
        <a:bodyPr/>
        <a:lstStyle/>
        <a:p>
          <a:endParaRPr lang="en-US"/>
        </a:p>
      </dgm:t>
    </dgm:pt>
    <dgm:pt modelId="{F5E8B827-F6DA-4559-AE53-AB816B845AF1}" type="sibTrans" cxnId="{4ED3EBDB-3361-41E3-9AE2-4E154D7CCC02}">
      <dgm:prSet/>
      <dgm:spPr/>
      <dgm:t>
        <a:bodyPr/>
        <a:lstStyle/>
        <a:p>
          <a:endParaRPr lang="en-US"/>
        </a:p>
      </dgm:t>
    </dgm:pt>
    <dgm:pt modelId="{1D95712B-00E3-DC43-8777-0C9318679640}">
      <dgm:prSet/>
      <dgm:spPr/>
      <dgm:t>
        <a:bodyPr/>
        <a:lstStyle/>
        <a:p>
          <a:r>
            <a:rPr lang="en-US" dirty="0"/>
            <a:t>Option pricing using Machine Learning (</a:t>
          </a:r>
          <a:r>
            <a:rPr lang="en-US" dirty="0">
              <a:hlinkClick xmlns:r="http://schemas.openxmlformats.org/officeDocument/2006/relationships" r:id="rId3"/>
            </a:rPr>
            <a:t>https://</a:t>
          </a:r>
          <a:r>
            <a:rPr lang="en-US" dirty="0" err="1">
              <a:hlinkClick xmlns:r="http://schemas.openxmlformats.org/officeDocument/2006/relationships" r:id="rId3"/>
            </a:rPr>
            <a:t>doi.org</a:t>
          </a:r>
          <a:r>
            <a:rPr lang="en-US" dirty="0">
              <a:hlinkClick xmlns:r="http://schemas.openxmlformats.org/officeDocument/2006/relationships" r:id="rId3"/>
            </a:rPr>
            <a:t>/10.1016/j.eswa.2020.113799</a:t>
          </a:r>
          <a:r>
            <a:rPr lang="en-US" dirty="0"/>
            <a:t>)</a:t>
          </a:r>
        </a:p>
      </dgm:t>
    </dgm:pt>
    <dgm:pt modelId="{E1129176-FC4C-E64A-AE48-53ADFDBEAB82}" type="parTrans" cxnId="{440DF89C-1368-C740-B442-5807C09502D6}">
      <dgm:prSet/>
      <dgm:spPr/>
      <dgm:t>
        <a:bodyPr/>
        <a:lstStyle/>
        <a:p>
          <a:endParaRPr lang="en-US"/>
        </a:p>
      </dgm:t>
    </dgm:pt>
    <dgm:pt modelId="{BF7ABEB9-2FFC-8247-8B94-A9929FB82CD9}" type="sibTrans" cxnId="{440DF89C-1368-C740-B442-5807C09502D6}">
      <dgm:prSet/>
      <dgm:spPr/>
      <dgm:t>
        <a:bodyPr/>
        <a:lstStyle/>
        <a:p>
          <a:endParaRPr lang="en-US"/>
        </a:p>
      </dgm:t>
    </dgm:pt>
    <dgm:pt modelId="{624BA434-5C92-4046-B266-CFABA4536672}" type="pres">
      <dgm:prSet presAssocID="{E744A905-D2F2-4C2A-A768-7CC22DD5EB2C}" presName="linear" presStyleCnt="0">
        <dgm:presLayoutVars>
          <dgm:animLvl val="lvl"/>
          <dgm:resizeHandles val="exact"/>
        </dgm:presLayoutVars>
      </dgm:prSet>
      <dgm:spPr/>
    </dgm:pt>
    <dgm:pt modelId="{075395AB-DBB9-AF4D-8CA8-7900FD0EA65F}" type="pres">
      <dgm:prSet presAssocID="{46DA6ED8-4FC1-4B6A-B1C9-AD0AAC8031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04100E-E487-AE49-88CC-C4814FA62A93}" type="pres">
      <dgm:prSet presAssocID="{BF7E401E-EC2C-42B0-B4D8-20CA5B95BF74}" presName="spacer" presStyleCnt="0"/>
      <dgm:spPr/>
    </dgm:pt>
    <dgm:pt modelId="{32CD5B61-2ED4-7347-B663-BFB74461AB41}" type="pres">
      <dgm:prSet presAssocID="{B7181638-3DD8-48C6-AC8D-659C4AF5E6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C797C4-FE67-F04E-A5A3-7A49B85DA5AE}" type="pres">
      <dgm:prSet presAssocID="{F5E8B827-F6DA-4559-AE53-AB816B845AF1}" presName="spacer" presStyleCnt="0"/>
      <dgm:spPr/>
    </dgm:pt>
    <dgm:pt modelId="{60A472D6-21F3-EA44-A915-99D1F0CD23E9}" type="pres">
      <dgm:prSet presAssocID="{1D95712B-00E3-DC43-8777-0C93186796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FA1002-B47E-4958-9C7F-895E201CF671}" srcId="{E744A905-D2F2-4C2A-A768-7CC22DD5EB2C}" destId="{46DA6ED8-4FC1-4B6A-B1C9-AD0AAC803157}" srcOrd="0" destOrd="0" parTransId="{F9C6C830-522B-4E11-9B89-3F83F94921A2}" sibTransId="{BF7E401E-EC2C-42B0-B4D8-20CA5B95BF74}"/>
    <dgm:cxn modelId="{43CA8615-0221-C84D-84F0-14A1D994442A}" type="presOf" srcId="{1D95712B-00E3-DC43-8777-0C9318679640}" destId="{60A472D6-21F3-EA44-A915-99D1F0CD23E9}" srcOrd="0" destOrd="0" presId="urn:microsoft.com/office/officeart/2005/8/layout/vList2"/>
    <dgm:cxn modelId="{A6BC207A-0DBC-0F4E-8413-08D2E3C4E2A9}" type="presOf" srcId="{46DA6ED8-4FC1-4B6A-B1C9-AD0AAC803157}" destId="{075395AB-DBB9-AF4D-8CA8-7900FD0EA65F}" srcOrd="0" destOrd="0" presId="urn:microsoft.com/office/officeart/2005/8/layout/vList2"/>
    <dgm:cxn modelId="{10EEFE81-6141-DB4B-B6C8-7628BD58B11C}" type="presOf" srcId="{E744A905-D2F2-4C2A-A768-7CC22DD5EB2C}" destId="{624BA434-5C92-4046-B266-CFABA4536672}" srcOrd="0" destOrd="0" presId="urn:microsoft.com/office/officeart/2005/8/layout/vList2"/>
    <dgm:cxn modelId="{440DF89C-1368-C740-B442-5807C09502D6}" srcId="{E744A905-D2F2-4C2A-A768-7CC22DD5EB2C}" destId="{1D95712B-00E3-DC43-8777-0C9318679640}" srcOrd="2" destOrd="0" parTransId="{E1129176-FC4C-E64A-AE48-53ADFDBEAB82}" sibTransId="{BF7ABEB9-2FFC-8247-8B94-A9929FB82CD9}"/>
    <dgm:cxn modelId="{638BDAD9-CD0B-1D48-8F2F-9ADF9EDC8B14}" type="presOf" srcId="{B7181638-3DD8-48C6-AC8D-659C4AF5E61B}" destId="{32CD5B61-2ED4-7347-B663-BFB74461AB41}" srcOrd="0" destOrd="0" presId="urn:microsoft.com/office/officeart/2005/8/layout/vList2"/>
    <dgm:cxn modelId="{4ED3EBDB-3361-41E3-9AE2-4E154D7CCC02}" srcId="{E744A905-D2F2-4C2A-A768-7CC22DD5EB2C}" destId="{B7181638-3DD8-48C6-AC8D-659C4AF5E61B}" srcOrd="1" destOrd="0" parTransId="{E133B2EE-CD11-44D7-B553-BD4DFCB5C185}" sibTransId="{F5E8B827-F6DA-4559-AE53-AB816B845AF1}"/>
    <dgm:cxn modelId="{9663BF57-D594-E345-A17F-4D3634EA858D}" type="presParOf" srcId="{624BA434-5C92-4046-B266-CFABA4536672}" destId="{075395AB-DBB9-AF4D-8CA8-7900FD0EA65F}" srcOrd="0" destOrd="0" presId="urn:microsoft.com/office/officeart/2005/8/layout/vList2"/>
    <dgm:cxn modelId="{C96F1988-D660-E743-8B9D-8496A84C4A6E}" type="presParOf" srcId="{624BA434-5C92-4046-B266-CFABA4536672}" destId="{6004100E-E487-AE49-88CC-C4814FA62A93}" srcOrd="1" destOrd="0" presId="urn:microsoft.com/office/officeart/2005/8/layout/vList2"/>
    <dgm:cxn modelId="{BD0455D3-6FB8-8045-9354-9192C2E62760}" type="presParOf" srcId="{624BA434-5C92-4046-B266-CFABA4536672}" destId="{32CD5B61-2ED4-7347-B663-BFB74461AB41}" srcOrd="2" destOrd="0" presId="urn:microsoft.com/office/officeart/2005/8/layout/vList2"/>
    <dgm:cxn modelId="{0B6775EF-41EE-6A43-9F79-7886B5D208B0}" type="presParOf" srcId="{624BA434-5C92-4046-B266-CFABA4536672}" destId="{0FC797C4-FE67-F04E-A5A3-7A49B85DA5AE}" srcOrd="3" destOrd="0" presId="urn:microsoft.com/office/officeart/2005/8/layout/vList2"/>
    <dgm:cxn modelId="{AE506AF6-70A2-4D45-8E8D-280FD10D69D8}" type="presParOf" srcId="{624BA434-5C92-4046-B266-CFABA4536672}" destId="{60A472D6-21F3-EA44-A915-99D1F0CD23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44A905-D2F2-4C2A-A768-7CC22DD5EB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A6ED8-4FC1-4B6A-B1C9-AD0AAC803157}">
      <dgm:prSet/>
      <dgm:spPr/>
      <dgm:t>
        <a:bodyPr/>
        <a:lstStyle/>
        <a:p>
          <a:r>
            <a:rPr lang="en-US" dirty="0" err="1"/>
            <a:t>DeepOption</a:t>
          </a:r>
          <a:r>
            <a:rPr lang="en-US"/>
            <a:t>: A novel option pricing framework based on deep learning with fused distilled data from multiple parametric methods (</a:t>
          </a:r>
          <a:r>
            <a:rPr lang="en-US">
              <a:hlinkClick xmlns:r="http://schemas.openxmlformats.org/officeDocument/2006/relationships" r:id="rId1"/>
            </a:rPr>
            <a:t>https://</a:t>
          </a:r>
          <a:r>
            <a:rPr lang="en-US" dirty="0">
              <a:hlinkClick xmlns:r="http://schemas.openxmlformats.org/officeDocument/2006/relationships" r:id="rId1"/>
            </a:rPr>
            <a:t>doi.org/10.1016/j.inffus.2020.12.010</a:t>
          </a:r>
          <a:r>
            <a:rPr lang="en-US" dirty="0"/>
            <a:t>)</a:t>
          </a:r>
        </a:p>
      </dgm:t>
    </dgm:pt>
    <dgm:pt modelId="{F9C6C830-522B-4E11-9B89-3F83F94921A2}" type="parTrans" cxnId="{E7FA1002-B47E-4958-9C7F-895E201CF671}">
      <dgm:prSet/>
      <dgm:spPr/>
      <dgm:t>
        <a:bodyPr/>
        <a:lstStyle/>
        <a:p>
          <a:endParaRPr lang="en-US"/>
        </a:p>
      </dgm:t>
    </dgm:pt>
    <dgm:pt modelId="{BF7E401E-EC2C-42B0-B4D8-20CA5B95BF74}" type="sibTrans" cxnId="{E7FA1002-B47E-4958-9C7F-895E201CF671}">
      <dgm:prSet/>
      <dgm:spPr/>
      <dgm:t>
        <a:bodyPr/>
        <a:lstStyle/>
        <a:p>
          <a:endParaRPr lang="en-US"/>
        </a:p>
      </dgm:t>
    </dgm:pt>
    <dgm:pt modelId="{B7181638-3DD8-48C6-AC8D-659C4AF5E61B}">
      <dgm:prSet/>
      <dgm:spPr/>
      <dgm:t>
        <a:bodyPr/>
        <a:lstStyle/>
        <a:p>
          <a:r>
            <a:rPr lang="en-US" dirty="0"/>
            <a:t>Generative Bayesian neural network model for risk-neutral pricing of American index options (</a:t>
          </a:r>
          <a:r>
            <a:rPr lang="en-US" dirty="0">
              <a:hlinkClick xmlns:r="http://schemas.openxmlformats.org/officeDocument/2006/relationships" r:id="rId2"/>
            </a:rPr>
            <a:t>https://doi.org/10.1080/14697688.2018.1490807</a:t>
          </a:r>
          <a:r>
            <a:rPr lang="en-US" dirty="0"/>
            <a:t>)</a:t>
          </a:r>
        </a:p>
      </dgm:t>
    </dgm:pt>
    <dgm:pt modelId="{E133B2EE-CD11-44D7-B553-BD4DFCB5C185}" type="parTrans" cxnId="{4ED3EBDB-3361-41E3-9AE2-4E154D7CCC02}">
      <dgm:prSet/>
      <dgm:spPr/>
      <dgm:t>
        <a:bodyPr/>
        <a:lstStyle/>
        <a:p>
          <a:endParaRPr lang="en-US"/>
        </a:p>
      </dgm:t>
    </dgm:pt>
    <dgm:pt modelId="{F5E8B827-F6DA-4559-AE53-AB816B845AF1}" type="sibTrans" cxnId="{4ED3EBDB-3361-41E3-9AE2-4E154D7CCC02}">
      <dgm:prSet/>
      <dgm:spPr/>
      <dgm:t>
        <a:bodyPr/>
        <a:lstStyle/>
        <a:p>
          <a:endParaRPr lang="en-US"/>
        </a:p>
      </dgm:t>
    </dgm:pt>
    <dgm:pt modelId="{1D95712B-00E3-DC43-8777-0C9318679640}">
      <dgm:prSet/>
      <dgm:spPr/>
      <dgm:t>
        <a:bodyPr/>
        <a:lstStyle/>
        <a:p>
          <a:r>
            <a:rPr lang="en-US" dirty="0"/>
            <a:t>Option pricing using Machine Learning (</a:t>
          </a:r>
          <a:r>
            <a:rPr lang="en-US" dirty="0">
              <a:hlinkClick xmlns:r="http://schemas.openxmlformats.org/officeDocument/2006/relationships" r:id="rId3"/>
            </a:rPr>
            <a:t>https://</a:t>
          </a:r>
          <a:r>
            <a:rPr lang="en-US" dirty="0" err="1">
              <a:hlinkClick xmlns:r="http://schemas.openxmlformats.org/officeDocument/2006/relationships" r:id="rId3"/>
            </a:rPr>
            <a:t>doi.org</a:t>
          </a:r>
          <a:r>
            <a:rPr lang="en-US" dirty="0">
              <a:hlinkClick xmlns:r="http://schemas.openxmlformats.org/officeDocument/2006/relationships" r:id="rId3"/>
            </a:rPr>
            <a:t>/10.1016/j.eswa.2020.113799</a:t>
          </a:r>
          <a:r>
            <a:rPr lang="en-US" dirty="0"/>
            <a:t>)</a:t>
          </a:r>
        </a:p>
      </dgm:t>
    </dgm:pt>
    <dgm:pt modelId="{E1129176-FC4C-E64A-AE48-53ADFDBEAB82}" type="parTrans" cxnId="{440DF89C-1368-C740-B442-5807C09502D6}">
      <dgm:prSet/>
      <dgm:spPr/>
      <dgm:t>
        <a:bodyPr/>
        <a:lstStyle/>
        <a:p>
          <a:endParaRPr lang="en-US"/>
        </a:p>
      </dgm:t>
    </dgm:pt>
    <dgm:pt modelId="{BF7ABEB9-2FFC-8247-8B94-A9929FB82CD9}" type="sibTrans" cxnId="{440DF89C-1368-C740-B442-5807C09502D6}">
      <dgm:prSet/>
      <dgm:spPr/>
      <dgm:t>
        <a:bodyPr/>
        <a:lstStyle/>
        <a:p>
          <a:endParaRPr lang="en-US"/>
        </a:p>
      </dgm:t>
    </dgm:pt>
    <dgm:pt modelId="{D2C57D24-A4FC-AD4B-9C9E-C7ABE2CFD666}">
      <dgm:prSet/>
      <dgm:spPr/>
      <dgm:t>
        <a:bodyPr/>
        <a:lstStyle/>
        <a:p>
          <a:r>
            <a:rPr lang="en-US" dirty="0"/>
            <a:t>Deep Learning Based Hybrid Computational Intelligence Models for Options Pricing</a:t>
          </a:r>
          <a:r>
            <a:rPr lang="zh-CN" altLang="en-US" dirty="0"/>
            <a:t> </a:t>
          </a:r>
          <a:r>
            <a:rPr lang="en-US" altLang="zh-CN" dirty="0"/>
            <a:t>(</a:t>
          </a:r>
          <a:r>
            <a:rPr lang="en-US" altLang="zh-CN" dirty="0">
              <a:hlinkClick xmlns:r="http://schemas.openxmlformats.org/officeDocument/2006/relationships" r:id="rId4"/>
            </a:rPr>
            <a:t>https://</a:t>
          </a:r>
          <a:r>
            <a:rPr lang="en-US" altLang="zh-CN" dirty="0" err="1">
              <a:hlinkClick xmlns:r="http://schemas.openxmlformats.org/officeDocument/2006/relationships" r:id="rId4"/>
            </a:rPr>
            <a:t>link.springer.com</a:t>
          </a:r>
          <a:r>
            <a:rPr lang="en-US" altLang="zh-CN" dirty="0">
              <a:hlinkClick xmlns:r="http://schemas.openxmlformats.org/officeDocument/2006/relationships" r:id="rId4"/>
            </a:rPr>
            <a:t>/article/10.1007/s10614-020-10063-9</a:t>
          </a:r>
          <a:r>
            <a:rPr lang="en-US" altLang="zh-CN" dirty="0"/>
            <a:t>)</a:t>
          </a:r>
          <a:endParaRPr lang="en-US" dirty="0"/>
        </a:p>
      </dgm:t>
    </dgm:pt>
    <dgm:pt modelId="{6E370301-92F0-9148-8EC2-165577D2D333}" type="parTrans" cxnId="{6E3AC92C-9B1B-DD45-A2E4-22423354A183}">
      <dgm:prSet/>
      <dgm:spPr/>
    </dgm:pt>
    <dgm:pt modelId="{46CFF1B4-522B-C44C-9BFA-D9843F579212}" type="sibTrans" cxnId="{6E3AC92C-9B1B-DD45-A2E4-22423354A183}">
      <dgm:prSet/>
      <dgm:spPr/>
    </dgm:pt>
    <dgm:pt modelId="{624BA434-5C92-4046-B266-CFABA4536672}" type="pres">
      <dgm:prSet presAssocID="{E744A905-D2F2-4C2A-A768-7CC22DD5EB2C}" presName="linear" presStyleCnt="0">
        <dgm:presLayoutVars>
          <dgm:animLvl val="lvl"/>
          <dgm:resizeHandles val="exact"/>
        </dgm:presLayoutVars>
      </dgm:prSet>
      <dgm:spPr/>
    </dgm:pt>
    <dgm:pt modelId="{075395AB-DBB9-AF4D-8CA8-7900FD0EA65F}" type="pres">
      <dgm:prSet presAssocID="{46DA6ED8-4FC1-4B6A-B1C9-AD0AAC8031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04100E-E487-AE49-88CC-C4814FA62A93}" type="pres">
      <dgm:prSet presAssocID="{BF7E401E-EC2C-42B0-B4D8-20CA5B95BF74}" presName="spacer" presStyleCnt="0"/>
      <dgm:spPr/>
    </dgm:pt>
    <dgm:pt modelId="{32CD5B61-2ED4-7347-B663-BFB74461AB41}" type="pres">
      <dgm:prSet presAssocID="{B7181638-3DD8-48C6-AC8D-659C4AF5E6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C797C4-FE67-F04E-A5A3-7A49B85DA5AE}" type="pres">
      <dgm:prSet presAssocID="{F5E8B827-F6DA-4559-AE53-AB816B845AF1}" presName="spacer" presStyleCnt="0"/>
      <dgm:spPr/>
    </dgm:pt>
    <dgm:pt modelId="{60A472D6-21F3-EA44-A915-99D1F0CD23E9}" type="pres">
      <dgm:prSet presAssocID="{1D95712B-00E3-DC43-8777-0C93186796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B1EA28-9794-014D-B370-E06CE90DF2A1}" type="pres">
      <dgm:prSet presAssocID="{BF7ABEB9-2FFC-8247-8B94-A9929FB82CD9}" presName="spacer" presStyleCnt="0"/>
      <dgm:spPr/>
    </dgm:pt>
    <dgm:pt modelId="{D5D09D73-FC99-414E-85BD-E0F819291EFB}" type="pres">
      <dgm:prSet presAssocID="{D2C57D24-A4FC-AD4B-9C9E-C7ABE2CFD66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FA1002-B47E-4958-9C7F-895E201CF671}" srcId="{E744A905-D2F2-4C2A-A768-7CC22DD5EB2C}" destId="{46DA6ED8-4FC1-4B6A-B1C9-AD0AAC803157}" srcOrd="0" destOrd="0" parTransId="{F9C6C830-522B-4E11-9B89-3F83F94921A2}" sibTransId="{BF7E401E-EC2C-42B0-B4D8-20CA5B95BF74}"/>
    <dgm:cxn modelId="{52C89B1B-3F7E-2443-AC0E-72DA89EB4697}" type="presOf" srcId="{B7181638-3DD8-48C6-AC8D-659C4AF5E61B}" destId="{32CD5B61-2ED4-7347-B663-BFB74461AB41}" srcOrd="0" destOrd="0" presId="urn:microsoft.com/office/officeart/2005/8/layout/vList2"/>
    <dgm:cxn modelId="{6E3AC92C-9B1B-DD45-A2E4-22423354A183}" srcId="{E744A905-D2F2-4C2A-A768-7CC22DD5EB2C}" destId="{D2C57D24-A4FC-AD4B-9C9E-C7ABE2CFD666}" srcOrd="3" destOrd="0" parTransId="{6E370301-92F0-9148-8EC2-165577D2D333}" sibTransId="{46CFF1B4-522B-C44C-9BFA-D9843F579212}"/>
    <dgm:cxn modelId="{4D772443-731D-CA4F-BB9D-6A384547AB8D}" type="presOf" srcId="{D2C57D24-A4FC-AD4B-9C9E-C7ABE2CFD666}" destId="{D5D09D73-FC99-414E-85BD-E0F819291EFB}" srcOrd="0" destOrd="0" presId="urn:microsoft.com/office/officeart/2005/8/layout/vList2"/>
    <dgm:cxn modelId="{10EEFE81-6141-DB4B-B6C8-7628BD58B11C}" type="presOf" srcId="{E744A905-D2F2-4C2A-A768-7CC22DD5EB2C}" destId="{624BA434-5C92-4046-B266-CFABA4536672}" srcOrd="0" destOrd="0" presId="urn:microsoft.com/office/officeart/2005/8/layout/vList2"/>
    <dgm:cxn modelId="{BBA9B490-137E-E247-9452-8C1464BACBEA}" type="presOf" srcId="{1D95712B-00E3-DC43-8777-0C9318679640}" destId="{60A472D6-21F3-EA44-A915-99D1F0CD23E9}" srcOrd="0" destOrd="0" presId="urn:microsoft.com/office/officeart/2005/8/layout/vList2"/>
    <dgm:cxn modelId="{440DF89C-1368-C740-B442-5807C09502D6}" srcId="{E744A905-D2F2-4C2A-A768-7CC22DD5EB2C}" destId="{1D95712B-00E3-DC43-8777-0C9318679640}" srcOrd="2" destOrd="0" parTransId="{E1129176-FC4C-E64A-AE48-53ADFDBEAB82}" sibTransId="{BF7ABEB9-2FFC-8247-8B94-A9929FB82CD9}"/>
    <dgm:cxn modelId="{355A11BE-3EC9-8449-8727-FC117ECA5B34}" type="presOf" srcId="{46DA6ED8-4FC1-4B6A-B1C9-AD0AAC803157}" destId="{075395AB-DBB9-AF4D-8CA8-7900FD0EA65F}" srcOrd="0" destOrd="0" presId="urn:microsoft.com/office/officeart/2005/8/layout/vList2"/>
    <dgm:cxn modelId="{4ED3EBDB-3361-41E3-9AE2-4E154D7CCC02}" srcId="{E744A905-D2F2-4C2A-A768-7CC22DD5EB2C}" destId="{B7181638-3DD8-48C6-AC8D-659C4AF5E61B}" srcOrd="1" destOrd="0" parTransId="{E133B2EE-CD11-44D7-B553-BD4DFCB5C185}" sibTransId="{F5E8B827-F6DA-4559-AE53-AB816B845AF1}"/>
    <dgm:cxn modelId="{F05C87DC-7670-CC45-B71A-DACC3099434B}" type="presParOf" srcId="{624BA434-5C92-4046-B266-CFABA4536672}" destId="{075395AB-DBB9-AF4D-8CA8-7900FD0EA65F}" srcOrd="0" destOrd="0" presId="urn:microsoft.com/office/officeart/2005/8/layout/vList2"/>
    <dgm:cxn modelId="{1CD6C11C-617B-C940-9E95-858FE0BF71BE}" type="presParOf" srcId="{624BA434-5C92-4046-B266-CFABA4536672}" destId="{6004100E-E487-AE49-88CC-C4814FA62A93}" srcOrd="1" destOrd="0" presId="urn:microsoft.com/office/officeart/2005/8/layout/vList2"/>
    <dgm:cxn modelId="{6517DA06-B1E9-D04B-AA76-03883C3BBB6F}" type="presParOf" srcId="{624BA434-5C92-4046-B266-CFABA4536672}" destId="{32CD5B61-2ED4-7347-B663-BFB74461AB41}" srcOrd="2" destOrd="0" presId="urn:microsoft.com/office/officeart/2005/8/layout/vList2"/>
    <dgm:cxn modelId="{71D40C1F-8AE1-8D46-87A5-7715E1A20069}" type="presParOf" srcId="{624BA434-5C92-4046-B266-CFABA4536672}" destId="{0FC797C4-FE67-F04E-A5A3-7A49B85DA5AE}" srcOrd="3" destOrd="0" presId="urn:microsoft.com/office/officeart/2005/8/layout/vList2"/>
    <dgm:cxn modelId="{516652C3-958C-BF43-B452-ECE0CDE14874}" type="presParOf" srcId="{624BA434-5C92-4046-B266-CFABA4536672}" destId="{60A472D6-21F3-EA44-A915-99D1F0CD23E9}" srcOrd="4" destOrd="0" presId="urn:microsoft.com/office/officeart/2005/8/layout/vList2"/>
    <dgm:cxn modelId="{AD139350-2159-1D46-8A25-49ED1EB2BF94}" type="presParOf" srcId="{624BA434-5C92-4046-B266-CFABA4536672}" destId="{B4B1EA28-9794-014D-B370-E06CE90DF2A1}" srcOrd="5" destOrd="0" presId="urn:microsoft.com/office/officeart/2005/8/layout/vList2"/>
    <dgm:cxn modelId="{55221067-8DA2-9348-9291-35ECAA0F549C}" type="presParOf" srcId="{624BA434-5C92-4046-B266-CFABA4536672}" destId="{D5D09D73-FC99-414E-85BD-E0F819291E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2852D1-93F1-40F6-A5EB-B483F5DDD1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DF279A-D610-4035-ABA9-8AD1B0E4DB13}">
      <dgm:prSet/>
      <dgm:spPr/>
      <dgm:t>
        <a:bodyPr/>
        <a:lstStyle/>
        <a:p>
          <a:r>
            <a:rPr lang="en-US" dirty="0"/>
            <a:t>BS for deep OTM can be dangerous because low volume.</a:t>
          </a:r>
        </a:p>
      </dgm:t>
    </dgm:pt>
    <dgm:pt modelId="{53458529-B6A8-43CD-9DC0-79CAAD61EB12}" type="parTrans" cxnId="{76F0A7FA-E564-4BD4-8081-3C2194D6F8F3}">
      <dgm:prSet/>
      <dgm:spPr/>
      <dgm:t>
        <a:bodyPr/>
        <a:lstStyle/>
        <a:p>
          <a:endParaRPr lang="en-US"/>
        </a:p>
      </dgm:t>
    </dgm:pt>
    <dgm:pt modelId="{CBEE4B17-1ED3-4C62-896D-AC60A08825DD}" type="sibTrans" cxnId="{76F0A7FA-E564-4BD4-8081-3C2194D6F8F3}">
      <dgm:prSet/>
      <dgm:spPr/>
      <dgm:t>
        <a:bodyPr/>
        <a:lstStyle/>
        <a:p>
          <a:endParaRPr lang="en-US"/>
        </a:p>
      </dgm:t>
    </dgm:pt>
    <dgm:pt modelId="{8AAFDF54-6A0E-487B-9687-70A90242F46E}">
      <dgm:prSet/>
      <dgm:spPr/>
      <dgm:t>
        <a:bodyPr/>
        <a:lstStyle/>
        <a:p>
          <a:r>
            <a:rPr lang="en-US" dirty="0"/>
            <a:t>Lack</a:t>
          </a:r>
          <a:r>
            <a:rPr lang="en-US" baseline="0" dirty="0"/>
            <a:t> of DL studies on options</a:t>
          </a:r>
          <a:endParaRPr lang="en-US" dirty="0"/>
        </a:p>
      </dgm:t>
    </dgm:pt>
    <dgm:pt modelId="{4DCD896B-12B2-4AC7-9CC9-D9B428F90CDB}" type="parTrans" cxnId="{66E2FE21-9B7F-49E0-B3CB-83AF4EF352BF}">
      <dgm:prSet/>
      <dgm:spPr/>
      <dgm:t>
        <a:bodyPr/>
        <a:lstStyle/>
        <a:p>
          <a:endParaRPr lang="en-US"/>
        </a:p>
      </dgm:t>
    </dgm:pt>
    <dgm:pt modelId="{E73B1FDA-243B-4BC2-B2E2-55B00E2E7877}" type="sibTrans" cxnId="{66E2FE21-9B7F-49E0-B3CB-83AF4EF352BF}">
      <dgm:prSet/>
      <dgm:spPr/>
      <dgm:t>
        <a:bodyPr/>
        <a:lstStyle/>
        <a:p>
          <a:endParaRPr lang="en-US"/>
        </a:p>
      </dgm:t>
    </dgm:pt>
    <dgm:pt modelId="{0A22FCA6-1CBD-43F2-8526-A102A1513908}">
      <dgm:prSet/>
      <dgm:spPr/>
      <dgm:t>
        <a:bodyPr/>
        <a:lstStyle/>
        <a:p>
          <a:r>
            <a:rPr lang="en-US" dirty="0"/>
            <a:t>Develop hybrid DL models:  </a:t>
          </a:r>
        </a:p>
        <a:p>
          <a:r>
            <a:rPr lang="en-US" dirty="0"/>
            <a:t>option price models w/o depending on external implied volatility estimations</a:t>
          </a:r>
        </a:p>
        <a:p>
          <a:r>
            <a:rPr lang="en-US" b="0" i="0" dirty="0"/>
            <a:t>novel DNN classifiers which had multi-stage topologies for various option scenarios</a:t>
          </a:r>
          <a:endParaRPr lang="en-US" dirty="0"/>
        </a:p>
        <a:p>
          <a:endParaRPr lang="en-US" dirty="0"/>
        </a:p>
      </dgm:t>
    </dgm:pt>
    <dgm:pt modelId="{68499770-25AD-47B4-B100-2A18100D0F36}" type="parTrans" cxnId="{0D048E58-7BF4-4AED-9938-0BA641A2746D}">
      <dgm:prSet/>
      <dgm:spPr/>
      <dgm:t>
        <a:bodyPr/>
        <a:lstStyle/>
        <a:p>
          <a:endParaRPr lang="en-US"/>
        </a:p>
      </dgm:t>
    </dgm:pt>
    <dgm:pt modelId="{086DC092-526B-4743-BA41-2A50ABC351FB}" type="sibTrans" cxnId="{0D048E58-7BF4-4AED-9938-0BA641A2746D}">
      <dgm:prSet/>
      <dgm:spPr/>
      <dgm:t>
        <a:bodyPr/>
        <a:lstStyle/>
        <a:p>
          <a:endParaRPr lang="en-US"/>
        </a:p>
      </dgm:t>
    </dgm:pt>
    <dgm:pt modelId="{29C872E9-9C47-A647-8EF5-1F412355197F}" type="pres">
      <dgm:prSet presAssocID="{FD2852D1-93F1-40F6-A5EB-B483F5DDD1C8}" presName="linear" presStyleCnt="0">
        <dgm:presLayoutVars>
          <dgm:animLvl val="lvl"/>
          <dgm:resizeHandles val="exact"/>
        </dgm:presLayoutVars>
      </dgm:prSet>
      <dgm:spPr/>
    </dgm:pt>
    <dgm:pt modelId="{274AFE91-A673-9D42-91CC-C43019FB3760}" type="pres">
      <dgm:prSet presAssocID="{CBDF279A-D610-4035-ABA9-8AD1B0E4DB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1ADE2A-92BE-5247-9442-A223EA1E9F89}" type="pres">
      <dgm:prSet presAssocID="{CBEE4B17-1ED3-4C62-896D-AC60A08825DD}" presName="spacer" presStyleCnt="0"/>
      <dgm:spPr/>
    </dgm:pt>
    <dgm:pt modelId="{E21B47BC-4A96-8F4E-8173-249577D5DF4E}" type="pres">
      <dgm:prSet presAssocID="{8AAFDF54-6A0E-487B-9687-70A90242F4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1D5F5D-0854-5D4A-8C46-8B38D8E04FB8}" type="pres">
      <dgm:prSet presAssocID="{E73B1FDA-243B-4BC2-B2E2-55B00E2E7877}" presName="spacer" presStyleCnt="0"/>
      <dgm:spPr/>
    </dgm:pt>
    <dgm:pt modelId="{F09D5C14-DEF3-1047-8BBA-DBE96FA4B135}" type="pres">
      <dgm:prSet presAssocID="{0A22FCA6-1CBD-43F2-8526-A102A15139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E2FE21-9B7F-49E0-B3CB-83AF4EF352BF}" srcId="{FD2852D1-93F1-40F6-A5EB-B483F5DDD1C8}" destId="{8AAFDF54-6A0E-487B-9687-70A90242F46E}" srcOrd="1" destOrd="0" parTransId="{4DCD896B-12B2-4AC7-9CC9-D9B428F90CDB}" sibTransId="{E73B1FDA-243B-4BC2-B2E2-55B00E2E7877}"/>
    <dgm:cxn modelId="{679F5536-C541-7B42-8624-C840CE641478}" type="presOf" srcId="{0A22FCA6-1CBD-43F2-8526-A102A1513908}" destId="{F09D5C14-DEF3-1047-8BBA-DBE96FA4B135}" srcOrd="0" destOrd="0" presId="urn:microsoft.com/office/officeart/2005/8/layout/vList2"/>
    <dgm:cxn modelId="{0D048E58-7BF4-4AED-9938-0BA641A2746D}" srcId="{FD2852D1-93F1-40F6-A5EB-B483F5DDD1C8}" destId="{0A22FCA6-1CBD-43F2-8526-A102A1513908}" srcOrd="2" destOrd="0" parTransId="{68499770-25AD-47B4-B100-2A18100D0F36}" sibTransId="{086DC092-526B-4743-BA41-2A50ABC351FB}"/>
    <dgm:cxn modelId="{010A1172-A84F-1F42-AD85-B3726AEB9A30}" type="presOf" srcId="{8AAFDF54-6A0E-487B-9687-70A90242F46E}" destId="{E21B47BC-4A96-8F4E-8173-249577D5DF4E}" srcOrd="0" destOrd="0" presId="urn:microsoft.com/office/officeart/2005/8/layout/vList2"/>
    <dgm:cxn modelId="{5F4ACAEB-A126-9149-9FD0-4B5A9E3632BB}" type="presOf" srcId="{FD2852D1-93F1-40F6-A5EB-B483F5DDD1C8}" destId="{29C872E9-9C47-A647-8EF5-1F412355197F}" srcOrd="0" destOrd="0" presId="urn:microsoft.com/office/officeart/2005/8/layout/vList2"/>
    <dgm:cxn modelId="{A4F256ED-E7AC-EA4E-B2D3-52B0FC32F0DE}" type="presOf" srcId="{CBDF279A-D610-4035-ABA9-8AD1B0E4DB13}" destId="{274AFE91-A673-9D42-91CC-C43019FB3760}" srcOrd="0" destOrd="0" presId="urn:microsoft.com/office/officeart/2005/8/layout/vList2"/>
    <dgm:cxn modelId="{76F0A7FA-E564-4BD4-8081-3C2194D6F8F3}" srcId="{FD2852D1-93F1-40F6-A5EB-B483F5DDD1C8}" destId="{CBDF279A-D610-4035-ABA9-8AD1B0E4DB13}" srcOrd="0" destOrd="0" parTransId="{53458529-B6A8-43CD-9DC0-79CAAD61EB12}" sibTransId="{CBEE4B17-1ED3-4C62-896D-AC60A08825DD}"/>
    <dgm:cxn modelId="{A42EB447-F3C4-394D-85F4-AC080B5AA98D}" type="presParOf" srcId="{29C872E9-9C47-A647-8EF5-1F412355197F}" destId="{274AFE91-A673-9D42-91CC-C43019FB3760}" srcOrd="0" destOrd="0" presId="urn:microsoft.com/office/officeart/2005/8/layout/vList2"/>
    <dgm:cxn modelId="{85D6ACD2-DFDB-AF45-9A34-D6DE745E8902}" type="presParOf" srcId="{29C872E9-9C47-A647-8EF5-1F412355197F}" destId="{941ADE2A-92BE-5247-9442-A223EA1E9F89}" srcOrd="1" destOrd="0" presId="urn:microsoft.com/office/officeart/2005/8/layout/vList2"/>
    <dgm:cxn modelId="{D7E34D83-4986-824B-921F-FE3FEBF7B866}" type="presParOf" srcId="{29C872E9-9C47-A647-8EF5-1F412355197F}" destId="{E21B47BC-4A96-8F4E-8173-249577D5DF4E}" srcOrd="2" destOrd="0" presId="urn:microsoft.com/office/officeart/2005/8/layout/vList2"/>
    <dgm:cxn modelId="{A2C3B605-75BC-D54A-9080-3DFBE834238D}" type="presParOf" srcId="{29C872E9-9C47-A647-8EF5-1F412355197F}" destId="{121D5F5D-0854-5D4A-8C46-8B38D8E04FB8}" srcOrd="3" destOrd="0" presId="urn:microsoft.com/office/officeart/2005/8/layout/vList2"/>
    <dgm:cxn modelId="{3870632D-104F-6940-BBEA-811A038E1B39}" type="presParOf" srcId="{29C872E9-9C47-A647-8EF5-1F412355197F}" destId="{F09D5C14-DEF3-1047-8BBA-DBE96FA4B1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4CFBC1-2267-459C-8FD6-374006A8321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69C493-339E-4245-AF87-6327C0B38D32}">
      <dgm:prSet/>
      <dgm:spPr/>
      <dgm:t>
        <a:bodyPr/>
        <a:lstStyle/>
        <a:p>
          <a:r>
            <a:rPr lang="en-US"/>
            <a:t>New: three new model</a:t>
          </a:r>
        </a:p>
      </dgm:t>
    </dgm:pt>
    <dgm:pt modelId="{E7F267CC-EB0E-4B72-940E-C309BB4B4E44}" type="parTrans" cxnId="{1958146D-AFBE-4540-B7BC-9BAF20D0634E}">
      <dgm:prSet/>
      <dgm:spPr/>
      <dgm:t>
        <a:bodyPr/>
        <a:lstStyle/>
        <a:p>
          <a:endParaRPr lang="en-US"/>
        </a:p>
      </dgm:t>
    </dgm:pt>
    <dgm:pt modelId="{B9291E0D-3707-4FF8-8FE7-52F0BE5C88F9}" type="sibTrans" cxnId="{1958146D-AFBE-4540-B7BC-9BAF20D0634E}">
      <dgm:prSet/>
      <dgm:spPr/>
      <dgm:t>
        <a:bodyPr/>
        <a:lstStyle/>
        <a:p>
          <a:endParaRPr lang="en-US"/>
        </a:p>
      </dgm:t>
    </dgm:pt>
    <dgm:pt modelId="{280EB238-AF52-49B4-BDDC-FFD04656AD16}">
      <dgm:prSet/>
      <dgm:spPr/>
      <dgm:t>
        <a:bodyPr/>
        <a:lstStyle/>
        <a:p>
          <a:r>
            <a:rPr lang="en-US" dirty="0"/>
            <a:t>Data: S&amp;P 500 ETF (Yahoo finance)</a:t>
          </a:r>
        </a:p>
      </dgm:t>
    </dgm:pt>
    <dgm:pt modelId="{F1A85CC6-E515-4150-96C3-2CFC0C8A5804}" type="parTrans" cxnId="{64EC5B69-A9F9-4868-B8EF-2C4489D5BA92}">
      <dgm:prSet/>
      <dgm:spPr/>
      <dgm:t>
        <a:bodyPr/>
        <a:lstStyle/>
        <a:p>
          <a:endParaRPr lang="en-US"/>
        </a:p>
      </dgm:t>
    </dgm:pt>
    <dgm:pt modelId="{B09C2959-B040-47FA-A0A5-574C04572E0F}" type="sibTrans" cxnId="{64EC5B69-A9F9-4868-B8EF-2C4489D5BA92}">
      <dgm:prSet/>
      <dgm:spPr/>
      <dgm:t>
        <a:bodyPr/>
        <a:lstStyle/>
        <a:p>
          <a:endParaRPr lang="en-US"/>
        </a:p>
      </dgm:t>
    </dgm:pt>
    <dgm:pt modelId="{CC5C3D99-A019-41B6-B71A-A782DF4221A5}">
      <dgm:prSet/>
      <dgm:spPr/>
      <dgm:t>
        <a:bodyPr/>
        <a:lstStyle/>
        <a:p>
          <a:r>
            <a:rPr lang="en-US" dirty="0"/>
            <a:t>Input: Is call; stock price; days left to expiration; volatility; option trading volume; strike price /stock price; risk free rate; BS option value</a:t>
          </a:r>
        </a:p>
      </dgm:t>
    </dgm:pt>
    <dgm:pt modelId="{951522DE-FA6A-483F-B694-7E891D4BAE88}" type="parTrans" cxnId="{D74532BD-EBCD-4265-97C7-9F268274DC31}">
      <dgm:prSet/>
      <dgm:spPr/>
      <dgm:t>
        <a:bodyPr/>
        <a:lstStyle/>
        <a:p>
          <a:endParaRPr lang="en-US"/>
        </a:p>
      </dgm:t>
    </dgm:pt>
    <dgm:pt modelId="{865FF6F9-CE00-49D5-9678-BD1A89406FEE}" type="sibTrans" cxnId="{D74532BD-EBCD-4265-97C7-9F268274DC31}">
      <dgm:prSet/>
      <dgm:spPr/>
      <dgm:t>
        <a:bodyPr/>
        <a:lstStyle/>
        <a:p>
          <a:endParaRPr lang="en-US"/>
        </a:p>
      </dgm:t>
    </dgm:pt>
    <dgm:pt modelId="{640CDB10-09A3-4224-87D5-FAFB997D587A}">
      <dgm:prSet/>
      <dgm:spPr/>
      <dgm:t>
        <a:bodyPr/>
        <a:lstStyle/>
        <a:p>
          <a:r>
            <a:rPr lang="en-US"/>
            <a:t>Code: NA</a:t>
          </a:r>
        </a:p>
      </dgm:t>
    </dgm:pt>
    <dgm:pt modelId="{98DA445E-9B63-4A1A-8BB7-62A972F3ABCD}" type="parTrans" cxnId="{B86648E8-CD6B-4EF1-895B-3063DA2DEC1F}">
      <dgm:prSet/>
      <dgm:spPr/>
      <dgm:t>
        <a:bodyPr/>
        <a:lstStyle/>
        <a:p>
          <a:endParaRPr lang="en-US"/>
        </a:p>
      </dgm:t>
    </dgm:pt>
    <dgm:pt modelId="{03AA4100-CEF0-412E-96D1-362B2D4AAA82}" type="sibTrans" cxnId="{B86648E8-CD6B-4EF1-895B-3063DA2DEC1F}">
      <dgm:prSet/>
      <dgm:spPr/>
      <dgm:t>
        <a:bodyPr/>
        <a:lstStyle/>
        <a:p>
          <a:endParaRPr lang="en-US"/>
        </a:p>
      </dgm:t>
    </dgm:pt>
    <dgm:pt modelId="{E8A029BC-483F-7240-8BE3-283007167095}">
      <dgm:prSet/>
      <dgm:spPr/>
      <dgm:t>
        <a:bodyPr/>
        <a:lstStyle/>
        <a:p>
          <a:r>
            <a:rPr lang="en-US" dirty="0"/>
            <a:t>Output: Option price</a:t>
          </a:r>
        </a:p>
      </dgm:t>
    </dgm:pt>
    <dgm:pt modelId="{73A2F030-542F-DF4E-B6C1-C4E85DD2F42E}" type="parTrans" cxnId="{779D748D-3EA8-5C48-9FE4-5369A4C4D099}">
      <dgm:prSet/>
      <dgm:spPr/>
      <dgm:t>
        <a:bodyPr/>
        <a:lstStyle/>
        <a:p>
          <a:endParaRPr lang="en-US"/>
        </a:p>
      </dgm:t>
    </dgm:pt>
    <dgm:pt modelId="{B2480FBB-979E-EB4A-A4C6-693BD0DE38E9}" type="sibTrans" cxnId="{779D748D-3EA8-5C48-9FE4-5369A4C4D099}">
      <dgm:prSet/>
      <dgm:spPr/>
      <dgm:t>
        <a:bodyPr/>
        <a:lstStyle/>
        <a:p>
          <a:endParaRPr lang="en-US"/>
        </a:p>
      </dgm:t>
    </dgm:pt>
    <dgm:pt modelId="{2887C3BF-02B5-BE47-9D6C-7059FBA0C2B0}" type="pres">
      <dgm:prSet presAssocID="{BF4CFBC1-2267-459C-8FD6-374006A8321C}" presName="diagram" presStyleCnt="0">
        <dgm:presLayoutVars>
          <dgm:dir/>
          <dgm:resizeHandles val="exact"/>
        </dgm:presLayoutVars>
      </dgm:prSet>
      <dgm:spPr/>
    </dgm:pt>
    <dgm:pt modelId="{B4945536-D63F-304B-8EED-C14AB221050B}" type="pres">
      <dgm:prSet presAssocID="{BD69C493-339E-4245-AF87-6327C0B38D32}" presName="node" presStyleLbl="node1" presStyleIdx="0" presStyleCnt="5">
        <dgm:presLayoutVars>
          <dgm:bulletEnabled val="1"/>
        </dgm:presLayoutVars>
      </dgm:prSet>
      <dgm:spPr/>
    </dgm:pt>
    <dgm:pt modelId="{6E77C4A9-BC2E-6A47-B0D0-A0567AE0BEE8}" type="pres">
      <dgm:prSet presAssocID="{B9291E0D-3707-4FF8-8FE7-52F0BE5C88F9}" presName="sibTrans" presStyleCnt="0"/>
      <dgm:spPr/>
    </dgm:pt>
    <dgm:pt modelId="{F34AA439-EFA3-5440-B0CF-A6061F5C5587}" type="pres">
      <dgm:prSet presAssocID="{280EB238-AF52-49B4-BDDC-FFD04656AD16}" presName="node" presStyleLbl="node1" presStyleIdx="1" presStyleCnt="5">
        <dgm:presLayoutVars>
          <dgm:bulletEnabled val="1"/>
        </dgm:presLayoutVars>
      </dgm:prSet>
      <dgm:spPr/>
    </dgm:pt>
    <dgm:pt modelId="{A679E98A-6599-5F4F-A920-87C1015B25FA}" type="pres">
      <dgm:prSet presAssocID="{B09C2959-B040-47FA-A0A5-574C04572E0F}" presName="sibTrans" presStyleCnt="0"/>
      <dgm:spPr/>
    </dgm:pt>
    <dgm:pt modelId="{06F203FD-A198-354A-923B-D7EFA128B3F4}" type="pres">
      <dgm:prSet presAssocID="{CC5C3D99-A019-41B6-B71A-A782DF4221A5}" presName="node" presStyleLbl="node1" presStyleIdx="2" presStyleCnt="5">
        <dgm:presLayoutVars>
          <dgm:bulletEnabled val="1"/>
        </dgm:presLayoutVars>
      </dgm:prSet>
      <dgm:spPr/>
    </dgm:pt>
    <dgm:pt modelId="{D8502961-3284-4E4A-AE63-37F1534F5679}" type="pres">
      <dgm:prSet presAssocID="{865FF6F9-CE00-49D5-9678-BD1A89406FEE}" presName="sibTrans" presStyleCnt="0"/>
      <dgm:spPr/>
    </dgm:pt>
    <dgm:pt modelId="{82B1988B-4ED7-BF4E-B20A-7CD0D00FAAC4}" type="pres">
      <dgm:prSet presAssocID="{E8A029BC-483F-7240-8BE3-283007167095}" presName="node" presStyleLbl="node1" presStyleIdx="3" presStyleCnt="5">
        <dgm:presLayoutVars>
          <dgm:bulletEnabled val="1"/>
        </dgm:presLayoutVars>
      </dgm:prSet>
      <dgm:spPr/>
    </dgm:pt>
    <dgm:pt modelId="{4B64D1EE-CC72-5C42-91BC-8C260A6E34BE}" type="pres">
      <dgm:prSet presAssocID="{B2480FBB-979E-EB4A-A4C6-693BD0DE38E9}" presName="sibTrans" presStyleCnt="0"/>
      <dgm:spPr/>
    </dgm:pt>
    <dgm:pt modelId="{86B1C9B8-A0B8-8346-8703-999EFA6A5AFF}" type="pres">
      <dgm:prSet presAssocID="{640CDB10-09A3-4224-87D5-FAFB997D587A}" presName="node" presStyleLbl="node1" presStyleIdx="4" presStyleCnt="5">
        <dgm:presLayoutVars>
          <dgm:bulletEnabled val="1"/>
        </dgm:presLayoutVars>
      </dgm:prSet>
      <dgm:spPr/>
    </dgm:pt>
  </dgm:ptLst>
  <dgm:cxnLst>
    <dgm:cxn modelId="{0A9DF802-0EAA-8E4F-A99E-88F12C8F8342}" type="presOf" srcId="{280EB238-AF52-49B4-BDDC-FFD04656AD16}" destId="{F34AA439-EFA3-5440-B0CF-A6061F5C5587}" srcOrd="0" destOrd="0" presId="urn:microsoft.com/office/officeart/2005/8/layout/default"/>
    <dgm:cxn modelId="{D45A202C-F430-F645-9178-CB9258AADD9C}" type="presOf" srcId="{CC5C3D99-A019-41B6-B71A-A782DF4221A5}" destId="{06F203FD-A198-354A-923B-D7EFA128B3F4}" srcOrd="0" destOrd="0" presId="urn:microsoft.com/office/officeart/2005/8/layout/default"/>
    <dgm:cxn modelId="{7AF2CC5A-EE70-B640-90E1-5A0FD616FEBB}" type="presOf" srcId="{640CDB10-09A3-4224-87D5-FAFB997D587A}" destId="{86B1C9B8-A0B8-8346-8703-999EFA6A5AFF}" srcOrd="0" destOrd="0" presId="urn:microsoft.com/office/officeart/2005/8/layout/default"/>
    <dgm:cxn modelId="{06A6A267-AD0F-274A-BF9F-4594290FC981}" type="presOf" srcId="{BD69C493-339E-4245-AF87-6327C0B38D32}" destId="{B4945536-D63F-304B-8EED-C14AB221050B}" srcOrd="0" destOrd="0" presId="urn:microsoft.com/office/officeart/2005/8/layout/default"/>
    <dgm:cxn modelId="{64EC5B69-A9F9-4868-B8EF-2C4489D5BA92}" srcId="{BF4CFBC1-2267-459C-8FD6-374006A8321C}" destId="{280EB238-AF52-49B4-BDDC-FFD04656AD16}" srcOrd="1" destOrd="0" parTransId="{F1A85CC6-E515-4150-96C3-2CFC0C8A5804}" sibTransId="{B09C2959-B040-47FA-A0A5-574C04572E0F}"/>
    <dgm:cxn modelId="{1958146D-AFBE-4540-B7BC-9BAF20D0634E}" srcId="{BF4CFBC1-2267-459C-8FD6-374006A8321C}" destId="{BD69C493-339E-4245-AF87-6327C0B38D32}" srcOrd="0" destOrd="0" parTransId="{E7F267CC-EB0E-4B72-940E-C309BB4B4E44}" sibTransId="{B9291E0D-3707-4FF8-8FE7-52F0BE5C88F9}"/>
    <dgm:cxn modelId="{D2689376-972C-F048-9BE0-886D6E3514A2}" type="presOf" srcId="{BF4CFBC1-2267-459C-8FD6-374006A8321C}" destId="{2887C3BF-02B5-BE47-9D6C-7059FBA0C2B0}" srcOrd="0" destOrd="0" presId="urn:microsoft.com/office/officeart/2005/8/layout/default"/>
    <dgm:cxn modelId="{779D748D-3EA8-5C48-9FE4-5369A4C4D099}" srcId="{BF4CFBC1-2267-459C-8FD6-374006A8321C}" destId="{E8A029BC-483F-7240-8BE3-283007167095}" srcOrd="3" destOrd="0" parTransId="{73A2F030-542F-DF4E-B6C1-C4E85DD2F42E}" sibTransId="{B2480FBB-979E-EB4A-A4C6-693BD0DE38E9}"/>
    <dgm:cxn modelId="{D74532BD-EBCD-4265-97C7-9F268274DC31}" srcId="{BF4CFBC1-2267-459C-8FD6-374006A8321C}" destId="{CC5C3D99-A019-41B6-B71A-A782DF4221A5}" srcOrd="2" destOrd="0" parTransId="{951522DE-FA6A-483F-B694-7E891D4BAE88}" sibTransId="{865FF6F9-CE00-49D5-9678-BD1A89406FEE}"/>
    <dgm:cxn modelId="{B86648E8-CD6B-4EF1-895B-3063DA2DEC1F}" srcId="{BF4CFBC1-2267-459C-8FD6-374006A8321C}" destId="{640CDB10-09A3-4224-87D5-FAFB997D587A}" srcOrd="4" destOrd="0" parTransId="{98DA445E-9B63-4A1A-8BB7-62A972F3ABCD}" sibTransId="{03AA4100-CEF0-412E-96D1-362B2D4AAA82}"/>
    <dgm:cxn modelId="{CF1D8CEC-5D8C-9246-A6C4-D18DFC2A89E8}" type="presOf" srcId="{E8A029BC-483F-7240-8BE3-283007167095}" destId="{82B1988B-4ED7-BF4E-B20A-7CD0D00FAAC4}" srcOrd="0" destOrd="0" presId="urn:microsoft.com/office/officeart/2005/8/layout/default"/>
    <dgm:cxn modelId="{5A82E4BB-2980-6240-BF4E-BD0C9452C823}" type="presParOf" srcId="{2887C3BF-02B5-BE47-9D6C-7059FBA0C2B0}" destId="{B4945536-D63F-304B-8EED-C14AB221050B}" srcOrd="0" destOrd="0" presId="urn:microsoft.com/office/officeart/2005/8/layout/default"/>
    <dgm:cxn modelId="{048CFB30-8E2D-BD4E-B7D6-67F8A3CAF521}" type="presParOf" srcId="{2887C3BF-02B5-BE47-9D6C-7059FBA0C2B0}" destId="{6E77C4A9-BC2E-6A47-B0D0-A0567AE0BEE8}" srcOrd="1" destOrd="0" presId="urn:microsoft.com/office/officeart/2005/8/layout/default"/>
    <dgm:cxn modelId="{6614F28F-7149-DC45-BA84-970680F89848}" type="presParOf" srcId="{2887C3BF-02B5-BE47-9D6C-7059FBA0C2B0}" destId="{F34AA439-EFA3-5440-B0CF-A6061F5C5587}" srcOrd="2" destOrd="0" presId="urn:microsoft.com/office/officeart/2005/8/layout/default"/>
    <dgm:cxn modelId="{8B8669BE-CC29-DA43-B776-D072D4DC0840}" type="presParOf" srcId="{2887C3BF-02B5-BE47-9D6C-7059FBA0C2B0}" destId="{A679E98A-6599-5F4F-A920-87C1015B25FA}" srcOrd="3" destOrd="0" presId="urn:microsoft.com/office/officeart/2005/8/layout/default"/>
    <dgm:cxn modelId="{CEBFC98B-C779-B948-9F1A-9A267726FD6D}" type="presParOf" srcId="{2887C3BF-02B5-BE47-9D6C-7059FBA0C2B0}" destId="{06F203FD-A198-354A-923B-D7EFA128B3F4}" srcOrd="4" destOrd="0" presId="urn:microsoft.com/office/officeart/2005/8/layout/default"/>
    <dgm:cxn modelId="{9C60E1CD-EA63-514F-9054-D97EA9C544C9}" type="presParOf" srcId="{2887C3BF-02B5-BE47-9D6C-7059FBA0C2B0}" destId="{D8502961-3284-4E4A-AE63-37F1534F5679}" srcOrd="5" destOrd="0" presId="urn:microsoft.com/office/officeart/2005/8/layout/default"/>
    <dgm:cxn modelId="{3EB6036D-6B74-274E-860F-C78D53EF101C}" type="presParOf" srcId="{2887C3BF-02B5-BE47-9D6C-7059FBA0C2B0}" destId="{82B1988B-4ED7-BF4E-B20A-7CD0D00FAAC4}" srcOrd="6" destOrd="0" presId="urn:microsoft.com/office/officeart/2005/8/layout/default"/>
    <dgm:cxn modelId="{141D7F24-2779-5B41-BF98-CF285426F241}" type="presParOf" srcId="{2887C3BF-02B5-BE47-9D6C-7059FBA0C2B0}" destId="{4B64D1EE-CC72-5C42-91BC-8C260A6E34BE}" srcOrd="7" destOrd="0" presId="urn:microsoft.com/office/officeart/2005/8/layout/default"/>
    <dgm:cxn modelId="{4B9C3DE9-4A92-1446-91A7-AEC4AE011C9B}" type="presParOf" srcId="{2887C3BF-02B5-BE47-9D6C-7059FBA0C2B0}" destId="{86B1C9B8-A0B8-8346-8703-999EFA6A5AF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44A905-D2F2-4C2A-A768-7CC22DD5EB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A6ED8-4FC1-4B6A-B1C9-AD0AAC803157}">
      <dgm:prSet/>
      <dgm:spPr/>
      <dgm:t>
        <a:bodyPr/>
        <a:lstStyle/>
        <a:p>
          <a:r>
            <a:rPr lang="en-US" dirty="0" err="1"/>
            <a:t>DeepOption</a:t>
          </a:r>
          <a:r>
            <a:rPr lang="en-US" dirty="0"/>
            <a:t>: A novel option pricing framework based on deep learning with fused distilled data from multiple parametric methods (</a:t>
          </a:r>
          <a:r>
            <a:rPr lang="en-US" dirty="0">
              <a:hlinkClick xmlns:r="http://schemas.openxmlformats.org/officeDocument/2006/relationships" r:id="rId1"/>
            </a:rPr>
            <a:t>https://doi.org/10.1016/j.inffus.2020.12.010</a:t>
          </a:r>
          <a:r>
            <a:rPr lang="en-US" dirty="0"/>
            <a:t>)</a:t>
          </a:r>
        </a:p>
      </dgm:t>
    </dgm:pt>
    <dgm:pt modelId="{F9C6C830-522B-4E11-9B89-3F83F94921A2}" type="parTrans" cxnId="{E7FA1002-B47E-4958-9C7F-895E201CF671}">
      <dgm:prSet/>
      <dgm:spPr/>
      <dgm:t>
        <a:bodyPr/>
        <a:lstStyle/>
        <a:p>
          <a:endParaRPr lang="en-US"/>
        </a:p>
      </dgm:t>
    </dgm:pt>
    <dgm:pt modelId="{BF7E401E-EC2C-42B0-B4D8-20CA5B95BF74}" type="sibTrans" cxnId="{E7FA1002-B47E-4958-9C7F-895E201CF671}">
      <dgm:prSet/>
      <dgm:spPr/>
      <dgm:t>
        <a:bodyPr/>
        <a:lstStyle/>
        <a:p>
          <a:endParaRPr lang="en-US"/>
        </a:p>
      </dgm:t>
    </dgm:pt>
    <dgm:pt modelId="{B7181638-3DD8-48C6-AC8D-659C4AF5E61B}">
      <dgm:prSet/>
      <dgm:spPr/>
      <dgm:t>
        <a:bodyPr/>
        <a:lstStyle/>
        <a:p>
          <a:r>
            <a:rPr lang="en-US" dirty="0"/>
            <a:t>Generative Bayesian neural network model for risk-neutral pricing of American index options (</a:t>
          </a:r>
          <a:r>
            <a:rPr lang="en-US" dirty="0">
              <a:hlinkClick xmlns:r="http://schemas.openxmlformats.org/officeDocument/2006/relationships" r:id="rId2"/>
            </a:rPr>
            <a:t>https://doi.org/10.1080/14697688.2018.1490807</a:t>
          </a:r>
          <a:r>
            <a:rPr lang="en-US" dirty="0"/>
            <a:t>)</a:t>
          </a:r>
        </a:p>
      </dgm:t>
    </dgm:pt>
    <dgm:pt modelId="{E133B2EE-CD11-44D7-B553-BD4DFCB5C185}" type="parTrans" cxnId="{4ED3EBDB-3361-41E3-9AE2-4E154D7CCC02}">
      <dgm:prSet/>
      <dgm:spPr/>
      <dgm:t>
        <a:bodyPr/>
        <a:lstStyle/>
        <a:p>
          <a:endParaRPr lang="en-US"/>
        </a:p>
      </dgm:t>
    </dgm:pt>
    <dgm:pt modelId="{F5E8B827-F6DA-4559-AE53-AB816B845AF1}" type="sibTrans" cxnId="{4ED3EBDB-3361-41E3-9AE2-4E154D7CCC02}">
      <dgm:prSet/>
      <dgm:spPr/>
      <dgm:t>
        <a:bodyPr/>
        <a:lstStyle/>
        <a:p>
          <a:endParaRPr lang="en-US"/>
        </a:p>
      </dgm:t>
    </dgm:pt>
    <dgm:pt modelId="{1D95712B-00E3-DC43-8777-0C9318679640}">
      <dgm:prSet/>
      <dgm:spPr/>
      <dgm:t>
        <a:bodyPr/>
        <a:lstStyle/>
        <a:p>
          <a:r>
            <a:rPr lang="en-US" dirty="0"/>
            <a:t>Option pricing using Machine Learning (</a:t>
          </a:r>
          <a:r>
            <a:rPr lang="en-US" dirty="0">
              <a:hlinkClick xmlns:r="http://schemas.openxmlformats.org/officeDocument/2006/relationships" r:id="rId3"/>
            </a:rPr>
            <a:t>https://</a:t>
          </a:r>
          <a:r>
            <a:rPr lang="en-US" dirty="0" err="1">
              <a:hlinkClick xmlns:r="http://schemas.openxmlformats.org/officeDocument/2006/relationships" r:id="rId3"/>
            </a:rPr>
            <a:t>doi.org</a:t>
          </a:r>
          <a:r>
            <a:rPr lang="en-US" dirty="0">
              <a:hlinkClick xmlns:r="http://schemas.openxmlformats.org/officeDocument/2006/relationships" r:id="rId3"/>
            </a:rPr>
            <a:t>/10.1016/j.eswa.2020.113799</a:t>
          </a:r>
          <a:r>
            <a:rPr lang="en-US" dirty="0"/>
            <a:t>)</a:t>
          </a:r>
        </a:p>
      </dgm:t>
    </dgm:pt>
    <dgm:pt modelId="{E1129176-FC4C-E64A-AE48-53ADFDBEAB82}" type="parTrans" cxnId="{440DF89C-1368-C740-B442-5807C09502D6}">
      <dgm:prSet/>
      <dgm:spPr/>
      <dgm:t>
        <a:bodyPr/>
        <a:lstStyle/>
        <a:p>
          <a:endParaRPr lang="en-US"/>
        </a:p>
      </dgm:t>
    </dgm:pt>
    <dgm:pt modelId="{BF7ABEB9-2FFC-8247-8B94-A9929FB82CD9}" type="sibTrans" cxnId="{440DF89C-1368-C740-B442-5807C09502D6}">
      <dgm:prSet/>
      <dgm:spPr/>
      <dgm:t>
        <a:bodyPr/>
        <a:lstStyle/>
        <a:p>
          <a:endParaRPr lang="en-US"/>
        </a:p>
      </dgm:t>
    </dgm:pt>
    <dgm:pt modelId="{D2C57D24-A4FC-AD4B-9C9E-C7ABE2CFD666}">
      <dgm:prSet/>
      <dgm:spPr/>
      <dgm:t>
        <a:bodyPr/>
        <a:lstStyle/>
        <a:p>
          <a:r>
            <a:rPr lang="en-US" dirty="0"/>
            <a:t>Deep Learning Based Hybrid Computational Intelligence Models for Options Pricing</a:t>
          </a:r>
          <a:r>
            <a:rPr lang="zh-CN" altLang="en-US" dirty="0"/>
            <a:t> </a:t>
          </a:r>
          <a:r>
            <a:rPr lang="en-US" altLang="zh-CN" dirty="0"/>
            <a:t>(</a:t>
          </a:r>
          <a:r>
            <a:rPr lang="en-US" altLang="zh-CN" dirty="0">
              <a:hlinkClick xmlns:r="http://schemas.openxmlformats.org/officeDocument/2006/relationships" r:id="rId4"/>
            </a:rPr>
            <a:t>https://</a:t>
          </a:r>
          <a:r>
            <a:rPr lang="en-US" altLang="zh-CN" dirty="0" err="1">
              <a:hlinkClick xmlns:r="http://schemas.openxmlformats.org/officeDocument/2006/relationships" r:id="rId4"/>
            </a:rPr>
            <a:t>link.springer.com</a:t>
          </a:r>
          <a:r>
            <a:rPr lang="en-US" altLang="zh-CN" dirty="0">
              <a:hlinkClick xmlns:r="http://schemas.openxmlformats.org/officeDocument/2006/relationships" r:id="rId4"/>
            </a:rPr>
            <a:t>/article/10.1007/s10614-020-10063-9</a:t>
          </a:r>
          <a:r>
            <a:rPr lang="en-US" altLang="zh-CN" dirty="0"/>
            <a:t>)</a:t>
          </a:r>
          <a:endParaRPr lang="en-US" dirty="0"/>
        </a:p>
      </dgm:t>
    </dgm:pt>
    <dgm:pt modelId="{6E370301-92F0-9148-8EC2-165577D2D333}" type="parTrans" cxnId="{6E3AC92C-9B1B-DD45-A2E4-22423354A183}">
      <dgm:prSet/>
      <dgm:spPr/>
      <dgm:t>
        <a:bodyPr/>
        <a:lstStyle/>
        <a:p>
          <a:endParaRPr lang="en-US"/>
        </a:p>
      </dgm:t>
    </dgm:pt>
    <dgm:pt modelId="{46CFF1B4-522B-C44C-9BFA-D9843F579212}" type="sibTrans" cxnId="{6E3AC92C-9B1B-DD45-A2E4-22423354A183}">
      <dgm:prSet/>
      <dgm:spPr/>
      <dgm:t>
        <a:bodyPr/>
        <a:lstStyle/>
        <a:p>
          <a:endParaRPr lang="en-US"/>
        </a:p>
      </dgm:t>
    </dgm:pt>
    <dgm:pt modelId="{29BAB1BE-F09F-D045-BBCF-59AB0FCA0A4C}">
      <dgm:prSet/>
      <dgm:spPr/>
      <dgm:t>
        <a:bodyPr/>
        <a:lstStyle/>
        <a:p>
          <a:r>
            <a:rPr lang="en-US" b="1" i="0" dirty="0"/>
            <a:t>Deep Learning in Model Risk Neutral Distribution for Option Pricing</a:t>
          </a:r>
        </a:p>
        <a:p>
          <a:r>
            <a:rPr lang="en-US" dirty="0"/>
            <a:t> (</a:t>
          </a:r>
          <a:r>
            <a:rPr lang="en-US" dirty="0">
              <a:hlinkClick xmlns:r="http://schemas.openxmlformats.org/officeDocument/2006/relationships" r:id="rId5"/>
            </a:rPr>
            <a:t>https://ieeexplore.ieee.org/document/8929176</a:t>
          </a:r>
          <a:r>
            <a:rPr lang="en-US" dirty="0"/>
            <a:t>)</a:t>
          </a:r>
        </a:p>
      </dgm:t>
    </dgm:pt>
    <dgm:pt modelId="{3E3E6439-055D-BF4A-9C1D-B11AA6EB6A14}" type="parTrans" cxnId="{D8928DFE-4578-B043-9F42-1F5E8659F62C}">
      <dgm:prSet/>
      <dgm:spPr/>
    </dgm:pt>
    <dgm:pt modelId="{D3EAE7C8-469D-5C42-87A5-B285EEEA4BD2}" type="sibTrans" cxnId="{D8928DFE-4578-B043-9F42-1F5E8659F62C}">
      <dgm:prSet/>
      <dgm:spPr/>
    </dgm:pt>
    <dgm:pt modelId="{624BA434-5C92-4046-B266-CFABA4536672}" type="pres">
      <dgm:prSet presAssocID="{E744A905-D2F2-4C2A-A768-7CC22DD5EB2C}" presName="linear" presStyleCnt="0">
        <dgm:presLayoutVars>
          <dgm:animLvl val="lvl"/>
          <dgm:resizeHandles val="exact"/>
        </dgm:presLayoutVars>
      </dgm:prSet>
      <dgm:spPr/>
    </dgm:pt>
    <dgm:pt modelId="{075395AB-DBB9-AF4D-8CA8-7900FD0EA65F}" type="pres">
      <dgm:prSet presAssocID="{46DA6ED8-4FC1-4B6A-B1C9-AD0AAC8031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04100E-E487-AE49-88CC-C4814FA62A93}" type="pres">
      <dgm:prSet presAssocID="{BF7E401E-EC2C-42B0-B4D8-20CA5B95BF74}" presName="spacer" presStyleCnt="0"/>
      <dgm:spPr/>
    </dgm:pt>
    <dgm:pt modelId="{32CD5B61-2ED4-7347-B663-BFB74461AB41}" type="pres">
      <dgm:prSet presAssocID="{B7181638-3DD8-48C6-AC8D-659C4AF5E6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C797C4-FE67-F04E-A5A3-7A49B85DA5AE}" type="pres">
      <dgm:prSet presAssocID="{F5E8B827-F6DA-4559-AE53-AB816B845AF1}" presName="spacer" presStyleCnt="0"/>
      <dgm:spPr/>
    </dgm:pt>
    <dgm:pt modelId="{60A472D6-21F3-EA44-A915-99D1F0CD23E9}" type="pres">
      <dgm:prSet presAssocID="{1D95712B-00E3-DC43-8777-0C931867964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B1EA28-9794-014D-B370-E06CE90DF2A1}" type="pres">
      <dgm:prSet presAssocID="{BF7ABEB9-2FFC-8247-8B94-A9929FB82CD9}" presName="spacer" presStyleCnt="0"/>
      <dgm:spPr/>
    </dgm:pt>
    <dgm:pt modelId="{D5D09D73-FC99-414E-85BD-E0F819291EFB}" type="pres">
      <dgm:prSet presAssocID="{D2C57D24-A4FC-AD4B-9C9E-C7ABE2CFD6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8885EFD-202E-E346-A690-89610A2DF9DD}" type="pres">
      <dgm:prSet presAssocID="{46CFF1B4-522B-C44C-9BFA-D9843F579212}" presName="spacer" presStyleCnt="0"/>
      <dgm:spPr/>
    </dgm:pt>
    <dgm:pt modelId="{EFDC1798-ECC4-F743-B2EF-9DF1C0BFCA48}" type="pres">
      <dgm:prSet presAssocID="{29BAB1BE-F09F-D045-BBCF-59AB0FCA0A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7FA1002-B47E-4958-9C7F-895E201CF671}" srcId="{E744A905-D2F2-4C2A-A768-7CC22DD5EB2C}" destId="{46DA6ED8-4FC1-4B6A-B1C9-AD0AAC803157}" srcOrd="0" destOrd="0" parTransId="{F9C6C830-522B-4E11-9B89-3F83F94921A2}" sibTransId="{BF7E401E-EC2C-42B0-B4D8-20CA5B95BF74}"/>
    <dgm:cxn modelId="{6E3AC92C-9B1B-DD45-A2E4-22423354A183}" srcId="{E744A905-D2F2-4C2A-A768-7CC22DD5EB2C}" destId="{D2C57D24-A4FC-AD4B-9C9E-C7ABE2CFD666}" srcOrd="3" destOrd="0" parTransId="{6E370301-92F0-9148-8EC2-165577D2D333}" sibTransId="{46CFF1B4-522B-C44C-9BFA-D9843F579212}"/>
    <dgm:cxn modelId="{5243A14D-8F24-D84A-801B-AE1EF94C8706}" type="presOf" srcId="{B7181638-3DD8-48C6-AC8D-659C4AF5E61B}" destId="{32CD5B61-2ED4-7347-B663-BFB74461AB41}" srcOrd="0" destOrd="0" presId="urn:microsoft.com/office/officeart/2005/8/layout/vList2"/>
    <dgm:cxn modelId="{883A8067-A26B-B041-9DF6-53AE68000309}" type="presOf" srcId="{29BAB1BE-F09F-D045-BBCF-59AB0FCA0A4C}" destId="{EFDC1798-ECC4-F743-B2EF-9DF1C0BFCA48}" srcOrd="0" destOrd="0" presId="urn:microsoft.com/office/officeart/2005/8/layout/vList2"/>
    <dgm:cxn modelId="{10EEFE81-6141-DB4B-B6C8-7628BD58B11C}" type="presOf" srcId="{E744A905-D2F2-4C2A-A768-7CC22DD5EB2C}" destId="{624BA434-5C92-4046-B266-CFABA4536672}" srcOrd="0" destOrd="0" presId="urn:microsoft.com/office/officeart/2005/8/layout/vList2"/>
    <dgm:cxn modelId="{440DF89C-1368-C740-B442-5807C09502D6}" srcId="{E744A905-D2F2-4C2A-A768-7CC22DD5EB2C}" destId="{1D95712B-00E3-DC43-8777-0C9318679640}" srcOrd="2" destOrd="0" parTransId="{E1129176-FC4C-E64A-AE48-53ADFDBEAB82}" sibTransId="{BF7ABEB9-2FFC-8247-8B94-A9929FB82CD9}"/>
    <dgm:cxn modelId="{29B8F7D2-D9BF-6C42-A62C-2EBD4A8C755C}" type="presOf" srcId="{1D95712B-00E3-DC43-8777-0C9318679640}" destId="{60A472D6-21F3-EA44-A915-99D1F0CD23E9}" srcOrd="0" destOrd="0" presId="urn:microsoft.com/office/officeart/2005/8/layout/vList2"/>
    <dgm:cxn modelId="{14958CD7-D76E-784D-BE2F-EAE03C411DA7}" type="presOf" srcId="{D2C57D24-A4FC-AD4B-9C9E-C7ABE2CFD666}" destId="{D5D09D73-FC99-414E-85BD-E0F819291EFB}" srcOrd="0" destOrd="0" presId="urn:microsoft.com/office/officeart/2005/8/layout/vList2"/>
    <dgm:cxn modelId="{4ED3EBDB-3361-41E3-9AE2-4E154D7CCC02}" srcId="{E744A905-D2F2-4C2A-A768-7CC22DD5EB2C}" destId="{B7181638-3DD8-48C6-AC8D-659C4AF5E61B}" srcOrd="1" destOrd="0" parTransId="{E133B2EE-CD11-44D7-B553-BD4DFCB5C185}" sibTransId="{F5E8B827-F6DA-4559-AE53-AB816B845AF1}"/>
    <dgm:cxn modelId="{840323F0-7482-B440-A8F2-36E784A925AD}" type="presOf" srcId="{46DA6ED8-4FC1-4B6A-B1C9-AD0AAC803157}" destId="{075395AB-DBB9-AF4D-8CA8-7900FD0EA65F}" srcOrd="0" destOrd="0" presId="urn:microsoft.com/office/officeart/2005/8/layout/vList2"/>
    <dgm:cxn modelId="{D8928DFE-4578-B043-9F42-1F5E8659F62C}" srcId="{E744A905-D2F2-4C2A-A768-7CC22DD5EB2C}" destId="{29BAB1BE-F09F-D045-BBCF-59AB0FCA0A4C}" srcOrd="4" destOrd="0" parTransId="{3E3E6439-055D-BF4A-9C1D-B11AA6EB6A14}" sibTransId="{D3EAE7C8-469D-5C42-87A5-B285EEEA4BD2}"/>
    <dgm:cxn modelId="{386887D9-90D6-F342-ADF0-D80145C6BB57}" type="presParOf" srcId="{624BA434-5C92-4046-B266-CFABA4536672}" destId="{075395AB-DBB9-AF4D-8CA8-7900FD0EA65F}" srcOrd="0" destOrd="0" presId="urn:microsoft.com/office/officeart/2005/8/layout/vList2"/>
    <dgm:cxn modelId="{B5260B7D-B49F-4D4C-81A9-6701862965B8}" type="presParOf" srcId="{624BA434-5C92-4046-B266-CFABA4536672}" destId="{6004100E-E487-AE49-88CC-C4814FA62A93}" srcOrd="1" destOrd="0" presId="urn:microsoft.com/office/officeart/2005/8/layout/vList2"/>
    <dgm:cxn modelId="{2E2E1D87-98CF-AE40-BF4C-8F32DF0E251A}" type="presParOf" srcId="{624BA434-5C92-4046-B266-CFABA4536672}" destId="{32CD5B61-2ED4-7347-B663-BFB74461AB41}" srcOrd="2" destOrd="0" presId="urn:microsoft.com/office/officeart/2005/8/layout/vList2"/>
    <dgm:cxn modelId="{AB7A87B5-9280-124E-B351-CD9C41602FE7}" type="presParOf" srcId="{624BA434-5C92-4046-B266-CFABA4536672}" destId="{0FC797C4-FE67-F04E-A5A3-7A49B85DA5AE}" srcOrd="3" destOrd="0" presId="urn:microsoft.com/office/officeart/2005/8/layout/vList2"/>
    <dgm:cxn modelId="{00B43F01-8036-2944-BBE3-27A4499527CC}" type="presParOf" srcId="{624BA434-5C92-4046-B266-CFABA4536672}" destId="{60A472D6-21F3-EA44-A915-99D1F0CD23E9}" srcOrd="4" destOrd="0" presId="urn:microsoft.com/office/officeart/2005/8/layout/vList2"/>
    <dgm:cxn modelId="{A28B084B-2DE4-154A-AFEB-0DB3AD377CC7}" type="presParOf" srcId="{624BA434-5C92-4046-B266-CFABA4536672}" destId="{B4B1EA28-9794-014D-B370-E06CE90DF2A1}" srcOrd="5" destOrd="0" presId="urn:microsoft.com/office/officeart/2005/8/layout/vList2"/>
    <dgm:cxn modelId="{28F69FEE-1748-BD44-BD75-C8CB9134C204}" type="presParOf" srcId="{624BA434-5C92-4046-B266-CFABA4536672}" destId="{D5D09D73-FC99-414E-85BD-E0F819291EFB}" srcOrd="6" destOrd="0" presId="urn:microsoft.com/office/officeart/2005/8/layout/vList2"/>
    <dgm:cxn modelId="{16C0EDC1-49CC-D74D-8C6D-1653EFB77224}" type="presParOf" srcId="{624BA434-5C92-4046-B266-CFABA4536672}" destId="{18885EFD-202E-E346-A690-89610A2DF9DD}" srcOrd="7" destOrd="0" presId="urn:microsoft.com/office/officeart/2005/8/layout/vList2"/>
    <dgm:cxn modelId="{550338A4-EC7A-ED45-9BE9-3372E364C110}" type="presParOf" srcId="{624BA434-5C92-4046-B266-CFABA4536672}" destId="{EFDC1798-ECC4-F743-B2EF-9DF1C0BFCA4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4CFBC1-2267-459C-8FD6-374006A8321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69C493-339E-4245-AF87-6327C0B38D32}">
      <dgm:prSet/>
      <dgm:spPr/>
      <dgm:t>
        <a:bodyPr/>
        <a:lstStyle/>
        <a:p>
          <a:r>
            <a:rPr lang="en-US" dirty="0"/>
            <a:t>New: DNN structured with a Gaussian mixture model</a:t>
          </a:r>
        </a:p>
      </dgm:t>
    </dgm:pt>
    <dgm:pt modelId="{E7F267CC-EB0E-4B72-940E-C309BB4B4E44}" type="parTrans" cxnId="{1958146D-AFBE-4540-B7BC-9BAF20D0634E}">
      <dgm:prSet/>
      <dgm:spPr/>
      <dgm:t>
        <a:bodyPr/>
        <a:lstStyle/>
        <a:p>
          <a:endParaRPr lang="en-US"/>
        </a:p>
      </dgm:t>
    </dgm:pt>
    <dgm:pt modelId="{B9291E0D-3707-4FF8-8FE7-52F0BE5C88F9}" type="sibTrans" cxnId="{1958146D-AFBE-4540-B7BC-9BAF20D0634E}">
      <dgm:prSet/>
      <dgm:spPr/>
      <dgm:t>
        <a:bodyPr/>
        <a:lstStyle/>
        <a:p>
          <a:endParaRPr lang="en-US"/>
        </a:p>
      </dgm:t>
    </dgm:pt>
    <dgm:pt modelId="{280EB238-AF52-49B4-BDDC-FFD04656AD16}">
      <dgm:prSet/>
      <dgm:spPr/>
      <dgm:t>
        <a:bodyPr/>
        <a:lstStyle/>
        <a:p>
          <a:r>
            <a:rPr lang="en-US" dirty="0"/>
            <a:t>Data: TAIEX (Taiwan Futures Exchange); data frequency is per minute data; Only near month contracts</a:t>
          </a:r>
        </a:p>
        <a:p>
          <a:r>
            <a:rPr lang="en-US" dirty="0"/>
            <a:t>are used and weekly options are excluded.</a:t>
          </a:r>
        </a:p>
      </dgm:t>
    </dgm:pt>
    <dgm:pt modelId="{F1A85CC6-E515-4150-96C3-2CFC0C8A5804}" type="parTrans" cxnId="{64EC5B69-A9F9-4868-B8EF-2C4489D5BA92}">
      <dgm:prSet/>
      <dgm:spPr/>
      <dgm:t>
        <a:bodyPr/>
        <a:lstStyle/>
        <a:p>
          <a:endParaRPr lang="en-US"/>
        </a:p>
      </dgm:t>
    </dgm:pt>
    <dgm:pt modelId="{B09C2959-B040-47FA-A0A5-574C04572E0F}" type="sibTrans" cxnId="{64EC5B69-A9F9-4868-B8EF-2C4489D5BA92}">
      <dgm:prSet/>
      <dgm:spPr/>
      <dgm:t>
        <a:bodyPr/>
        <a:lstStyle/>
        <a:p>
          <a:endParaRPr lang="en-US"/>
        </a:p>
      </dgm:t>
    </dgm:pt>
    <dgm:pt modelId="{CC5C3D99-A019-41B6-B71A-A782DF4221A5}">
      <dgm:prSet/>
      <dgm:spPr/>
      <dgm:t>
        <a:bodyPr/>
        <a:lstStyle/>
        <a:p>
          <a:r>
            <a:rPr lang="en-US" dirty="0"/>
            <a:t>Input: new formula of the underlying asset at time t &amp; V (training </a:t>
          </a:r>
          <a:r>
            <a:rPr lang="en-US" dirty="0" err="1"/>
            <a:t>wi</a:t>
          </a:r>
          <a:r>
            <a:rPr lang="en-US" dirty="0"/>
            <a:t>)</a:t>
          </a:r>
        </a:p>
        <a:p>
          <a:r>
            <a:rPr lang="en-US" dirty="0"/>
            <a:t>	S, K, </a:t>
          </a:r>
          <a:r>
            <a:rPr lang="en-US" i="1" dirty="0" err="1">
              <a:solidFill>
                <a:srgbClr val="000000"/>
              </a:solidFill>
            </a:rPr>
            <a:t>σ</a:t>
          </a:r>
          <a:r>
            <a:rPr lang="en-US" i="1" dirty="0">
              <a:solidFill>
                <a:srgbClr val="000000"/>
              </a:solidFill>
            </a:rPr>
            <a:t>, r, t</a:t>
          </a:r>
          <a:endParaRPr lang="en-US" dirty="0"/>
        </a:p>
      </dgm:t>
    </dgm:pt>
    <dgm:pt modelId="{951522DE-FA6A-483F-B694-7E891D4BAE88}" type="parTrans" cxnId="{D74532BD-EBCD-4265-97C7-9F268274DC31}">
      <dgm:prSet/>
      <dgm:spPr/>
      <dgm:t>
        <a:bodyPr/>
        <a:lstStyle/>
        <a:p>
          <a:endParaRPr lang="en-US"/>
        </a:p>
      </dgm:t>
    </dgm:pt>
    <dgm:pt modelId="{865FF6F9-CE00-49D5-9678-BD1A89406FEE}" type="sibTrans" cxnId="{D74532BD-EBCD-4265-97C7-9F268274DC31}">
      <dgm:prSet/>
      <dgm:spPr/>
      <dgm:t>
        <a:bodyPr/>
        <a:lstStyle/>
        <a:p>
          <a:endParaRPr lang="en-US"/>
        </a:p>
      </dgm:t>
    </dgm:pt>
    <dgm:pt modelId="{640CDB10-09A3-4224-87D5-FAFB997D587A}">
      <dgm:prSet/>
      <dgm:spPr/>
      <dgm:t>
        <a:bodyPr/>
        <a:lstStyle/>
        <a:p>
          <a:r>
            <a:rPr lang="en-US"/>
            <a:t>Code: NA</a:t>
          </a:r>
        </a:p>
      </dgm:t>
    </dgm:pt>
    <dgm:pt modelId="{98DA445E-9B63-4A1A-8BB7-62A972F3ABCD}" type="parTrans" cxnId="{B86648E8-CD6B-4EF1-895B-3063DA2DEC1F}">
      <dgm:prSet/>
      <dgm:spPr/>
      <dgm:t>
        <a:bodyPr/>
        <a:lstStyle/>
        <a:p>
          <a:endParaRPr lang="en-US"/>
        </a:p>
      </dgm:t>
    </dgm:pt>
    <dgm:pt modelId="{03AA4100-CEF0-412E-96D1-362B2D4AAA82}" type="sibTrans" cxnId="{B86648E8-CD6B-4EF1-895B-3063DA2DEC1F}">
      <dgm:prSet/>
      <dgm:spPr/>
      <dgm:t>
        <a:bodyPr/>
        <a:lstStyle/>
        <a:p>
          <a:endParaRPr lang="en-US"/>
        </a:p>
      </dgm:t>
    </dgm:pt>
    <dgm:pt modelId="{E8A029BC-483F-7240-8BE3-283007167095}">
      <dgm:prSet/>
      <dgm:spPr/>
      <dgm:t>
        <a:bodyPr/>
        <a:lstStyle/>
        <a:p>
          <a:r>
            <a:rPr lang="en-US" dirty="0"/>
            <a:t>Output: Option price</a:t>
          </a:r>
        </a:p>
      </dgm:t>
    </dgm:pt>
    <dgm:pt modelId="{73A2F030-542F-DF4E-B6C1-C4E85DD2F42E}" type="parTrans" cxnId="{779D748D-3EA8-5C48-9FE4-5369A4C4D099}">
      <dgm:prSet/>
      <dgm:spPr/>
      <dgm:t>
        <a:bodyPr/>
        <a:lstStyle/>
        <a:p>
          <a:endParaRPr lang="en-US"/>
        </a:p>
      </dgm:t>
    </dgm:pt>
    <dgm:pt modelId="{B2480FBB-979E-EB4A-A4C6-693BD0DE38E9}" type="sibTrans" cxnId="{779D748D-3EA8-5C48-9FE4-5369A4C4D099}">
      <dgm:prSet/>
      <dgm:spPr/>
      <dgm:t>
        <a:bodyPr/>
        <a:lstStyle/>
        <a:p>
          <a:endParaRPr lang="en-US"/>
        </a:p>
      </dgm:t>
    </dgm:pt>
    <dgm:pt modelId="{61C89E6C-3EF7-BD43-AB54-5741F014EE0B}" type="pres">
      <dgm:prSet presAssocID="{BF4CFBC1-2267-459C-8FD6-374006A8321C}" presName="vert0" presStyleCnt="0">
        <dgm:presLayoutVars>
          <dgm:dir/>
          <dgm:animOne val="branch"/>
          <dgm:animLvl val="lvl"/>
        </dgm:presLayoutVars>
      </dgm:prSet>
      <dgm:spPr/>
    </dgm:pt>
    <dgm:pt modelId="{4958D28E-3407-4B44-B8BB-5C70770C1D87}" type="pres">
      <dgm:prSet presAssocID="{BD69C493-339E-4245-AF87-6327C0B38D32}" presName="thickLine" presStyleLbl="alignNode1" presStyleIdx="0" presStyleCnt="5"/>
      <dgm:spPr/>
    </dgm:pt>
    <dgm:pt modelId="{5CB5509C-104A-6046-A24E-D60412D64B8A}" type="pres">
      <dgm:prSet presAssocID="{BD69C493-339E-4245-AF87-6327C0B38D32}" presName="horz1" presStyleCnt="0"/>
      <dgm:spPr/>
    </dgm:pt>
    <dgm:pt modelId="{66476DE1-35EB-5A4C-A6DB-72E75E025EC2}" type="pres">
      <dgm:prSet presAssocID="{BD69C493-339E-4245-AF87-6327C0B38D32}" presName="tx1" presStyleLbl="revTx" presStyleIdx="0" presStyleCnt="5"/>
      <dgm:spPr/>
    </dgm:pt>
    <dgm:pt modelId="{F8E14846-0F0B-CA4F-AB5D-4E83162CFA72}" type="pres">
      <dgm:prSet presAssocID="{BD69C493-339E-4245-AF87-6327C0B38D32}" presName="vert1" presStyleCnt="0"/>
      <dgm:spPr/>
    </dgm:pt>
    <dgm:pt modelId="{02988EFC-596F-BA48-B831-42EAB45BDB27}" type="pres">
      <dgm:prSet presAssocID="{280EB238-AF52-49B4-BDDC-FFD04656AD16}" presName="thickLine" presStyleLbl="alignNode1" presStyleIdx="1" presStyleCnt="5"/>
      <dgm:spPr/>
    </dgm:pt>
    <dgm:pt modelId="{6A639600-4AFD-A643-B2EF-422681F22933}" type="pres">
      <dgm:prSet presAssocID="{280EB238-AF52-49B4-BDDC-FFD04656AD16}" presName="horz1" presStyleCnt="0"/>
      <dgm:spPr/>
    </dgm:pt>
    <dgm:pt modelId="{48F5A811-E7D5-644D-917A-9A1DEA280DE6}" type="pres">
      <dgm:prSet presAssocID="{280EB238-AF52-49B4-BDDC-FFD04656AD16}" presName="tx1" presStyleLbl="revTx" presStyleIdx="1" presStyleCnt="5"/>
      <dgm:spPr/>
    </dgm:pt>
    <dgm:pt modelId="{7D989AB7-B902-9A4E-98E5-63B6950C80C1}" type="pres">
      <dgm:prSet presAssocID="{280EB238-AF52-49B4-BDDC-FFD04656AD16}" presName="vert1" presStyleCnt="0"/>
      <dgm:spPr/>
    </dgm:pt>
    <dgm:pt modelId="{BB4E3D27-7222-FA4A-8288-6D79943B83BE}" type="pres">
      <dgm:prSet presAssocID="{CC5C3D99-A019-41B6-B71A-A782DF4221A5}" presName="thickLine" presStyleLbl="alignNode1" presStyleIdx="2" presStyleCnt="5"/>
      <dgm:spPr/>
    </dgm:pt>
    <dgm:pt modelId="{68CAA036-F7D8-E641-ADCB-26D9589608E3}" type="pres">
      <dgm:prSet presAssocID="{CC5C3D99-A019-41B6-B71A-A782DF4221A5}" presName="horz1" presStyleCnt="0"/>
      <dgm:spPr/>
    </dgm:pt>
    <dgm:pt modelId="{F9249ECD-5C35-D84F-8AF9-85BD3E0081BA}" type="pres">
      <dgm:prSet presAssocID="{CC5C3D99-A019-41B6-B71A-A782DF4221A5}" presName="tx1" presStyleLbl="revTx" presStyleIdx="2" presStyleCnt="5"/>
      <dgm:spPr/>
    </dgm:pt>
    <dgm:pt modelId="{35FBFCC4-A382-CA4B-AFFF-E4A33ED93652}" type="pres">
      <dgm:prSet presAssocID="{CC5C3D99-A019-41B6-B71A-A782DF4221A5}" presName="vert1" presStyleCnt="0"/>
      <dgm:spPr/>
    </dgm:pt>
    <dgm:pt modelId="{BF405E3E-CD7D-1E4A-9CBF-D8DDF77E85B5}" type="pres">
      <dgm:prSet presAssocID="{E8A029BC-483F-7240-8BE3-283007167095}" presName="thickLine" presStyleLbl="alignNode1" presStyleIdx="3" presStyleCnt="5"/>
      <dgm:spPr/>
    </dgm:pt>
    <dgm:pt modelId="{FBE1E9F2-492F-C947-A5D0-7BFDE7A0F366}" type="pres">
      <dgm:prSet presAssocID="{E8A029BC-483F-7240-8BE3-283007167095}" presName="horz1" presStyleCnt="0"/>
      <dgm:spPr/>
    </dgm:pt>
    <dgm:pt modelId="{08AF70E2-B066-E04E-A099-1B9229DE408D}" type="pres">
      <dgm:prSet presAssocID="{E8A029BC-483F-7240-8BE3-283007167095}" presName="tx1" presStyleLbl="revTx" presStyleIdx="3" presStyleCnt="5"/>
      <dgm:spPr/>
    </dgm:pt>
    <dgm:pt modelId="{D74229E6-2D28-D941-9F42-313E3F20D3C2}" type="pres">
      <dgm:prSet presAssocID="{E8A029BC-483F-7240-8BE3-283007167095}" presName="vert1" presStyleCnt="0"/>
      <dgm:spPr/>
    </dgm:pt>
    <dgm:pt modelId="{5BB9321F-0E60-1B4A-B879-1BEA7820CCAD}" type="pres">
      <dgm:prSet presAssocID="{640CDB10-09A3-4224-87D5-FAFB997D587A}" presName="thickLine" presStyleLbl="alignNode1" presStyleIdx="4" presStyleCnt="5"/>
      <dgm:spPr/>
    </dgm:pt>
    <dgm:pt modelId="{74E9D941-2801-E44F-934E-081B900409DA}" type="pres">
      <dgm:prSet presAssocID="{640CDB10-09A3-4224-87D5-FAFB997D587A}" presName="horz1" presStyleCnt="0"/>
      <dgm:spPr/>
    </dgm:pt>
    <dgm:pt modelId="{759F051A-256F-BA40-A90C-7983C1CA7E1A}" type="pres">
      <dgm:prSet presAssocID="{640CDB10-09A3-4224-87D5-FAFB997D587A}" presName="tx1" presStyleLbl="revTx" presStyleIdx="4" presStyleCnt="5"/>
      <dgm:spPr/>
    </dgm:pt>
    <dgm:pt modelId="{350BFC9A-8D4D-2049-A1E4-B6CF0AD61C4A}" type="pres">
      <dgm:prSet presAssocID="{640CDB10-09A3-4224-87D5-FAFB997D587A}" presName="vert1" presStyleCnt="0"/>
      <dgm:spPr/>
    </dgm:pt>
  </dgm:ptLst>
  <dgm:cxnLst>
    <dgm:cxn modelId="{A5F59B0B-19EA-7646-AA41-943687255C65}" type="presOf" srcId="{280EB238-AF52-49B4-BDDC-FFD04656AD16}" destId="{48F5A811-E7D5-644D-917A-9A1DEA280DE6}" srcOrd="0" destOrd="0" presId="urn:microsoft.com/office/officeart/2008/layout/LinedList"/>
    <dgm:cxn modelId="{557D6C2C-9C97-5543-B0C0-40607BFBBD8A}" type="presOf" srcId="{BD69C493-339E-4245-AF87-6327C0B38D32}" destId="{66476DE1-35EB-5A4C-A6DB-72E75E025EC2}" srcOrd="0" destOrd="0" presId="urn:microsoft.com/office/officeart/2008/layout/LinedList"/>
    <dgm:cxn modelId="{64EC5B69-A9F9-4868-B8EF-2C4489D5BA92}" srcId="{BF4CFBC1-2267-459C-8FD6-374006A8321C}" destId="{280EB238-AF52-49B4-BDDC-FFD04656AD16}" srcOrd="1" destOrd="0" parTransId="{F1A85CC6-E515-4150-96C3-2CFC0C8A5804}" sibTransId="{B09C2959-B040-47FA-A0A5-574C04572E0F}"/>
    <dgm:cxn modelId="{75F1FD69-3B36-C846-8F16-E5A564797655}" type="presOf" srcId="{BF4CFBC1-2267-459C-8FD6-374006A8321C}" destId="{61C89E6C-3EF7-BD43-AB54-5741F014EE0B}" srcOrd="0" destOrd="0" presId="urn:microsoft.com/office/officeart/2008/layout/LinedList"/>
    <dgm:cxn modelId="{26B49A6B-F18C-114D-9265-750EFF433FEB}" type="presOf" srcId="{CC5C3D99-A019-41B6-B71A-A782DF4221A5}" destId="{F9249ECD-5C35-D84F-8AF9-85BD3E0081BA}" srcOrd="0" destOrd="0" presId="urn:microsoft.com/office/officeart/2008/layout/LinedList"/>
    <dgm:cxn modelId="{1958146D-AFBE-4540-B7BC-9BAF20D0634E}" srcId="{BF4CFBC1-2267-459C-8FD6-374006A8321C}" destId="{BD69C493-339E-4245-AF87-6327C0B38D32}" srcOrd="0" destOrd="0" parTransId="{E7F267CC-EB0E-4B72-940E-C309BB4B4E44}" sibTransId="{B9291E0D-3707-4FF8-8FE7-52F0BE5C88F9}"/>
    <dgm:cxn modelId="{A141E78C-23C7-FC4E-BA7D-483928041A83}" type="presOf" srcId="{E8A029BC-483F-7240-8BE3-283007167095}" destId="{08AF70E2-B066-E04E-A099-1B9229DE408D}" srcOrd="0" destOrd="0" presId="urn:microsoft.com/office/officeart/2008/layout/LinedList"/>
    <dgm:cxn modelId="{779D748D-3EA8-5C48-9FE4-5369A4C4D099}" srcId="{BF4CFBC1-2267-459C-8FD6-374006A8321C}" destId="{E8A029BC-483F-7240-8BE3-283007167095}" srcOrd="3" destOrd="0" parTransId="{73A2F030-542F-DF4E-B6C1-C4E85DD2F42E}" sibTransId="{B2480FBB-979E-EB4A-A4C6-693BD0DE38E9}"/>
    <dgm:cxn modelId="{D74532BD-EBCD-4265-97C7-9F268274DC31}" srcId="{BF4CFBC1-2267-459C-8FD6-374006A8321C}" destId="{CC5C3D99-A019-41B6-B71A-A782DF4221A5}" srcOrd="2" destOrd="0" parTransId="{951522DE-FA6A-483F-B694-7E891D4BAE88}" sibTransId="{865FF6F9-CE00-49D5-9678-BD1A89406FEE}"/>
    <dgm:cxn modelId="{CB1BF6C4-8F41-2348-8F94-496CC4DDA589}" type="presOf" srcId="{640CDB10-09A3-4224-87D5-FAFB997D587A}" destId="{759F051A-256F-BA40-A90C-7983C1CA7E1A}" srcOrd="0" destOrd="0" presId="urn:microsoft.com/office/officeart/2008/layout/LinedList"/>
    <dgm:cxn modelId="{B86648E8-CD6B-4EF1-895B-3063DA2DEC1F}" srcId="{BF4CFBC1-2267-459C-8FD6-374006A8321C}" destId="{640CDB10-09A3-4224-87D5-FAFB997D587A}" srcOrd="4" destOrd="0" parTransId="{98DA445E-9B63-4A1A-8BB7-62A972F3ABCD}" sibTransId="{03AA4100-CEF0-412E-96D1-362B2D4AAA82}"/>
    <dgm:cxn modelId="{2F6C3053-135C-5446-BBC6-8E5E57762967}" type="presParOf" srcId="{61C89E6C-3EF7-BD43-AB54-5741F014EE0B}" destId="{4958D28E-3407-4B44-B8BB-5C70770C1D87}" srcOrd="0" destOrd="0" presId="urn:microsoft.com/office/officeart/2008/layout/LinedList"/>
    <dgm:cxn modelId="{E057F0AF-8196-404A-BAA1-350D5567B44A}" type="presParOf" srcId="{61C89E6C-3EF7-BD43-AB54-5741F014EE0B}" destId="{5CB5509C-104A-6046-A24E-D60412D64B8A}" srcOrd="1" destOrd="0" presId="urn:microsoft.com/office/officeart/2008/layout/LinedList"/>
    <dgm:cxn modelId="{3E7534A6-57BF-9847-B2AD-4D8E06C16308}" type="presParOf" srcId="{5CB5509C-104A-6046-A24E-D60412D64B8A}" destId="{66476DE1-35EB-5A4C-A6DB-72E75E025EC2}" srcOrd="0" destOrd="0" presId="urn:microsoft.com/office/officeart/2008/layout/LinedList"/>
    <dgm:cxn modelId="{9CC126A8-6A48-3845-B494-CD859DA2DE78}" type="presParOf" srcId="{5CB5509C-104A-6046-A24E-D60412D64B8A}" destId="{F8E14846-0F0B-CA4F-AB5D-4E83162CFA72}" srcOrd="1" destOrd="0" presId="urn:microsoft.com/office/officeart/2008/layout/LinedList"/>
    <dgm:cxn modelId="{0D9A5408-1817-5647-B559-598C731DD680}" type="presParOf" srcId="{61C89E6C-3EF7-BD43-AB54-5741F014EE0B}" destId="{02988EFC-596F-BA48-B831-42EAB45BDB27}" srcOrd="2" destOrd="0" presId="urn:microsoft.com/office/officeart/2008/layout/LinedList"/>
    <dgm:cxn modelId="{218FC914-85CC-9444-8021-74360116A9A0}" type="presParOf" srcId="{61C89E6C-3EF7-BD43-AB54-5741F014EE0B}" destId="{6A639600-4AFD-A643-B2EF-422681F22933}" srcOrd="3" destOrd="0" presId="urn:microsoft.com/office/officeart/2008/layout/LinedList"/>
    <dgm:cxn modelId="{5EDC3C32-92CE-CA49-98BE-BD0A57F44EF9}" type="presParOf" srcId="{6A639600-4AFD-A643-B2EF-422681F22933}" destId="{48F5A811-E7D5-644D-917A-9A1DEA280DE6}" srcOrd="0" destOrd="0" presId="urn:microsoft.com/office/officeart/2008/layout/LinedList"/>
    <dgm:cxn modelId="{FF28C1FD-F17C-C148-8134-0F32015E12C1}" type="presParOf" srcId="{6A639600-4AFD-A643-B2EF-422681F22933}" destId="{7D989AB7-B902-9A4E-98E5-63B6950C80C1}" srcOrd="1" destOrd="0" presId="urn:microsoft.com/office/officeart/2008/layout/LinedList"/>
    <dgm:cxn modelId="{B3C8E211-CB61-E740-8D01-FBB170A7B7F4}" type="presParOf" srcId="{61C89E6C-3EF7-BD43-AB54-5741F014EE0B}" destId="{BB4E3D27-7222-FA4A-8288-6D79943B83BE}" srcOrd="4" destOrd="0" presId="urn:microsoft.com/office/officeart/2008/layout/LinedList"/>
    <dgm:cxn modelId="{B636EA72-1C7F-CD48-9A4E-7822F21577F2}" type="presParOf" srcId="{61C89E6C-3EF7-BD43-AB54-5741F014EE0B}" destId="{68CAA036-F7D8-E641-ADCB-26D9589608E3}" srcOrd="5" destOrd="0" presId="urn:microsoft.com/office/officeart/2008/layout/LinedList"/>
    <dgm:cxn modelId="{625E1931-F6C8-6B4B-8488-A17AC76BD31E}" type="presParOf" srcId="{68CAA036-F7D8-E641-ADCB-26D9589608E3}" destId="{F9249ECD-5C35-D84F-8AF9-85BD3E0081BA}" srcOrd="0" destOrd="0" presId="urn:microsoft.com/office/officeart/2008/layout/LinedList"/>
    <dgm:cxn modelId="{27C075C5-1A2A-3848-B2AA-11BD165C5700}" type="presParOf" srcId="{68CAA036-F7D8-E641-ADCB-26D9589608E3}" destId="{35FBFCC4-A382-CA4B-AFFF-E4A33ED93652}" srcOrd="1" destOrd="0" presId="urn:microsoft.com/office/officeart/2008/layout/LinedList"/>
    <dgm:cxn modelId="{5243E4B5-341B-2C42-B80E-1649B5492A45}" type="presParOf" srcId="{61C89E6C-3EF7-BD43-AB54-5741F014EE0B}" destId="{BF405E3E-CD7D-1E4A-9CBF-D8DDF77E85B5}" srcOrd="6" destOrd="0" presId="urn:microsoft.com/office/officeart/2008/layout/LinedList"/>
    <dgm:cxn modelId="{12894517-051B-9349-8D8B-1BD872C936CE}" type="presParOf" srcId="{61C89E6C-3EF7-BD43-AB54-5741F014EE0B}" destId="{FBE1E9F2-492F-C947-A5D0-7BFDE7A0F366}" srcOrd="7" destOrd="0" presId="urn:microsoft.com/office/officeart/2008/layout/LinedList"/>
    <dgm:cxn modelId="{B5FBCA78-F61E-8144-8298-30BDAD808BE9}" type="presParOf" srcId="{FBE1E9F2-492F-C947-A5D0-7BFDE7A0F366}" destId="{08AF70E2-B066-E04E-A099-1B9229DE408D}" srcOrd="0" destOrd="0" presId="urn:microsoft.com/office/officeart/2008/layout/LinedList"/>
    <dgm:cxn modelId="{2387A8BF-6D8A-B944-8893-5E012CDC9936}" type="presParOf" srcId="{FBE1E9F2-492F-C947-A5D0-7BFDE7A0F366}" destId="{D74229E6-2D28-D941-9F42-313E3F20D3C2}" srcOrd="1" destOrd="0" presId="urn:microsoft.com/office/officeart/2008/layout/LinedList"/>
    <dgm:cxn modelId="{C949D433-963B-8047-B625-26E0662F645A}" type="presParOf" srcId="{61C89E6C-3EF7-BD43-AB54-5741F014EE0B}" destId="{5BB9321F-0E60-1B4A-B879-1BEA7820CCAD}" srcOrd="8" destOrd="0" presId="urn:microsoft.com/office/officeart/2008/layout/LinedList"/>
    <dgm:cxn modelId="{3E087E0F-FB5C-F448-8E44-9CBC0D8C0FD9}" type="presParOf" srcId="{61C89E6C-3EF7-BD43-AB54-5741F014EE0B}" destId="{74E9D941-2801-E44F-934E-081B900409DA}" srcOrd="9" destOrd="0" presId="urn:microsoft.com/office/officeart/2008/layout/LinedList"/>
    <dgm:cxn modelId="{BF8C1607-ABE6-D944-A8E8-E926F9EA60D1}" type="presParOf" srcId="{74E9D941-2801-E44F-934E-081B900409DA}" destId="{759F051A-256F-BA40-A90C-7983C1CA7E1A}" srcOrd="0" destOrd="0" presId="urn:microsoft.com/office/officeart/2008/layout/LinedList"/>
    <dgm:cxn modelId="{A3DF29F5-17D2-024C-831D-2967A3733A24}" type="presParOf" srcId="{74E9D941-2801-E44F-934E-081B900409DA}" destId="{350BFC9A-8D4D-2049-A1E4-B6CF0AD61C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44A905-D2F2-4C2A-A768-7CC22DD5EB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A6ED8-4FC1-4B6A-B1C9-AD0AAC803157}">
      <dgm:prSet/>
      <dgm:spPr/>
      <dgm:t>
        <a:bodyPr/>
        <a:lstStyle/>
        <a:p>
          <a:r>
            <a:rPr lang="en-US" dirty="0" err="1"/>
            <a:t>DeepOption</a:t>
          </a:r>
          <a:r>
            <a:rPr lang="en-US" dirty="0"/>
            <a:t>: A novel option pricing framework based on deep learning with fused distilled data from multiple parametric methods (</a:t>
          </a:r>
          <a:r>
            <a:rPr lang="en-US" dirty="0">
              <a:hlinkClick xmlns:r="http://schemas.openxmlformats.org/officeDocument/2006/relationships" r:id="rId1"/>
            </a:rPr>
            <a:t>https://doi.org/10.1016/j.inffus.2020.12.010</a:t>
          </a:r>
          <a:r>
            <a:rPr lang="en-US" dirty="0"/>
            <a:t>)</a:t>
          </a:r>
        </a:p>
      </dgm:t>
    </dgm:pt>
    <dgm:pt modelId="{F9C6C830-522B-4E11-9B89-3F83F94921A2}" type="parTrans" cxnId="{E7FA1002-B47E-4958-9C7F-895E201CF671}">
      <dgm:prSet/>
      <dgm:spPr/>
      <dgm:t>
        <a:bodyPr/>
        <a:lstStyle/>
        <a:p>
          <a:endParaRPr lang="en-US"/>
        </a:p>
      </dgm:t>
    </dgm:pt>
    <dgm:pt modelId="{BF7E401E-EC2C-42B0-B4D8-20CA5B95BF74}" type="sibTrans" cxnId="{E7FA1002-B47E-4958-9C7F-895E201CF671}">
      <dgm:prSet/>
      <dgm:spPr/>
      <dgm:t>
        <a:bodyPr/>
        <a:lstStyle/>
        <a:p>
          <a:endParaRPr lang="en-US"/>
        </a:p>
      </dgm:t>
    </dgm:pt>
    <dgm:pt modelId="{B7181638-3DD8-48C6-AC8D-659C4AF5E61B}">
      <dgm:prSet/>
      <dgm:spPr/>
      <dgm:t>
        <a:bodyPr/>
        <a:lstStyle/>
        <a:p>
          <a:r>
            <a:rPr lang="en-US" dirty="0"/>
            <a:t>Generative Bayesian neural network model for risk-neutral pricing of American index options (</a:t>
          </a:r>
          <a:r>
            <a:rPr lang="en-US" dirty="0">
              <a:hlinkClick xmlns:r="http://schemas.openxmlformats.org/officeDocument/2006/relationships" r:id="rId2"/>
            </a:rPr>
            <a:t>https://doi.org/10.1080/14697688.2018.1490807</a:t>
          </a:r>
          <a:r>
            <a:rPr lang="en-US" dirty="0"/>
            <a:t>)</a:t>
          </a:r>
        </a:p>
      </dgm:t>
    </dgm:pt>
    <dgm:pt modelId="{E133B2EE-CD11-44D7-B553-BD4DFCB5C185}" type="parTrans" cxnId="{4ED3EBDB-3361-41E3-9AE2-4E154D7CCC02}">
      <dgm:prSet/>
      <dgm:spPr/>
      <dgm:t>
        <a:bodyPr/>
        <a:lstStyle/>
        <a:p>
          <a:endParaRPr lang="en-US"/>
        </a:p>
      </dgm:t>
    </dgm:pt>
    <dgm:pt modelId="{F5E8B827-F6DA-4559-AE53-AB816B845AF1}" type="sibTrans" cxnId="{4ED3EBDB-3361-41E3-9AE2-4E154D7CCC02}">
      <dgm:prSet/>
      <dgm:spPr/>
      <dgm:t>
        <a:bodyPr/>
        <a:lstStyle/>
        <a:p>
          <a:endParaRPr lang="en-US"/>
        </a:p>
      </dgm:t>
    </dgm:pt>
    <dgm:pt modelId="{1D95712B-00E3-DC43-8777-0C9318679640}">
      <dgm:prSet/>
      <dgm:spPr/>
      <dgm:t>
        <a:bodyPr/>
        <a:lstStyle/>
        <a:p>
          <a:r>
            <a:rPr lang="en-US" dirty="0"/>
            <a:t>Option pricing using Machine Learning (</a:t>
          </a:r>
          <a:r>
            <a:rPr lang="en-US" dirty="0">
              <a:hlinkClick xmlns:r="http://schemas.openxmlformats.org/officeDocument/2006/relationships" r:id="rId3"/>
            </a:rPr>
            <a:t>https://</a:t>
          </a:r>
          <a:r>
            <a:rPr lang="en-US" dirty="0" err="1">
              <a:hlinkClick xmlns:r="http://schemas.openxmlformats.org/officeDocument/2006/relationships" r:id="rId3"/>
            </a:rPr>
            <a:t>doi.org</a:t>
          </a:r>
          <a:r>
            <a:rPr lang="en-US" dirty="0">
              <a:hlinkClick xmlns:r="http://schemas.openxmlformats.org/officeDocument/2006/relationships" r:id="rId3"/>
            </a:rPr>
            <a:t>/10.1016/j.eswa.2020.113799</a:t>
          </a:r>
          <a:r>
            <a:rPr lang="en-US" dirty="0"/>
            <a:t>)</a:t>
          </a:r>
        </a:p>
      </dgm:t>
    </dgm:pt>
    <dgm:pt modelId="{E1129176-FC4C-E64A-AE48-53ADFDBEAB82}" type="parTrans" cxnId="{440DF89C-1368-C740-B442-5807C09502D6}">
      <dgm:prSet/>
      <dgm:spPr/>
      <dgm:t>
        <a:bodyPr/>
        <a:lstStyle/>
        <a:p>
          <a:endParaRPr lang="en-US"/>
        </a:p>
      </dgm:t>
    </dgm:pt>
    <dgm:pt modelId="{BF7ABEB9-2FFC-8247-8B94-A9929FB82CD9}" type="sibTrans" cxnId="{440DF89C-1368-C740-B442-5807C09502D6}">
      <dgm:prSet/>
      <dgm:spPr/>
      <dgm:t>
        <a:bodyPr/>
        <a:lstStyle/>
        <a:p>
          <a:endParaRPr lang="en-US"/>
        </a:p>
      </dgm:t>
    </dgm:pt>
    <dgm:pt modelId="{D2C57D24-A4FC-AD4B-9C9E-C7ABE2CFD666}">
      <dgm:prSet/>
      <dgm:spPr/>
      <dgm:t>
        <a:bodyPr/>
        <a:lstStyle/>
        <a:p>
          <a:r>
            <a:rPr lang="en-US" dirty="0"/>
            <a:t>Deep Learning Based Hybrid Computational Intelligence Models for Options Pricing</a:t>
          </a:r>
          <a:r>
            <a:rPr lang="zh-CN" altLang="en-US" dirty="0"/>
            <a:t> </a:t>
          </a:r>
          <a:r>
            <a:rPr lang="en-US" altLang="zh-CN" dirty="0"/>
            <a:t>(</a:t>
          </a:r>
          <a:r>
            <a:rPr lang="en-US" altLang="zh-CN" dirty="0">
              <a:hlinkClick xmlns:r="http://schemas.openxmlformats.org/officeDocument/2006/relationships" r:id="rId4"/>
            </a:rPr>
            <a:t>https://</a:t>
          </a:r>
          <a:r>
            <a:rPr lang="en-US" altLang="zh-CN" dirty="0" err="1">
              <a:hlinkClick xmlns:r="http://schemas.openxmlformats.org/officeDocument/2006/relationships" r:id="rId4"/>
            </a:rPr>
            <a:t>link.springer.com</a:t>
          </a:r>
          <a:r>
            <a:rPr lang="en-US" altLang="zh-CN" dirty="0">
              <a:hlinkClick xmlns:r="http://schemas.openxmlformats.org/officeDocument/2006/relationships" r:id="rId4"/>
            </a:rPr>
            <a:t>/article/10.1007/s10614-020-10063-9</a:t>
          </a:r>
          <a:r>
            <a:rPr lang="en-US" altLang="zh-CN" dirty="0"/>
            <a:t>)</a:t>
          </a:r>
          <a:endParaRPr lang="en-US" dirty="0"/>
        </a:p>
      </dgm:t>
    </dgm:pt>
    <dgm:pt modelId="{6E370301-92F0-9148-8EC2-165577D2D333}" type="parTrans" cxnId="{6E3AC92C-9B1B-DD45-A2E4-22423354A183}">
      <dgm:prSet/>
      <dgm:spPr/>
      <dgm:t>
        <a:bodyPr/>
        <a:lstStyle/>
        <a:p>
          <a:endParaRPr lang="en-US"/>
        </a:p>
      </dgm:t>
    </dgm:pt>
    <dgm:pt modelId="{46CFF1B4-522B-C44C-9BFA-D9843F579212}" type="sibTrans" cxnId="{6E3AC92C-9B1B-DD45-A2E4-22423354A183}">
      <dgm:prSet/>
      <dgm:spPr/>
      <dgm:t>
        <a:bodyPr/>
        <a:lstStyle/>
        <a:p>
          <a:endParaRPr lang="en-US"/>
        </a:p>
      </dgm:t>
    </dgm:pt>
    <dgm:pt modelId="{29BAB1BE-F09F-D045-BBCF-59AB0FCA0A4C}">
      <dgm:prSet/>
      <dgm:spPr/>
      <dgm:t>
        <a:bodyPr/>
        <a:lstStyle/>
        <a:p>
          <a:r>
            <a:rPr lang="en-US" b="0" i="0" dirty="0"/>
            <a:t>Deep Learning in Model Risk Neutral Distribution for Option Pricing</a:t>
          </a:r>
          <a:r>
            <a:rPr lang="en-US" b="1" i="0" dirty="0"/>
            <a:t> </a:t>
          </a:r>
          <a:r>
            <a:rPr lang="en-US" dirty="0"/>
            <a:t>(</a:t>
          </a:r>
          <a:r>
            <a:rPr lang="en-US" dirty="0">
              <a:hlinkClick xmlns:r="http://schemas.openxmlformats.org/officeDocument/2006/relationships" r:id="rId5"/>
            </a:rPr>
            <a:t>https://ieeexplore.ieee.org/document/8929176</a:t>
          </a:r>
          <a:r>
            <a:rPr lang="en-US" dirty="0"/>
            <a:t>)</a:t>
          </a:r>
        </a:p>
      </dgm:t>
    </dgm:pt>
    <dgm:pt modelId="{3E3E6439-055D-BF4A-9C1D-B11AA6EB6A14}" type="parTrans" cxnId="{D8928DFE-4578-B043-9F42-1F5E8659F62C}">
      <dgm:prSet/>
      <dgm:spPr/>
      <dgm:t>
        <a:bodyPr/>
        <a:lstStyle/>
        <a:p>
          <a:endParaRPr lang="en-US"/>
        </a:p>
      </dgm:t>
    </dgm:pt>
    <dgm:pt modelId="{D3EAE7C8-469D-5C42-87A5-B285EEEA4BD2}" type="sibTrans" cxnId="{D8928DFE-4578-B043-9F42-1F5E8659F62C}">
      <dgm:prSet/>
      <dgm:spPr/>
      <dgm:t>
        <a:bodyPr/>
        <a:lstStyle/>
        <a:p>
          <a:endParaRPr lang="en-US"/>
        </a:p>
      </dgm:t>
    </dgm:pt>
    <dgm:pt modelId="{76882A93-FC5B-5940-B4CC-D7ECABAE9706}">
      <dgm:prSet/>
      <dgm:spPr/>
      <dgm:t>
        <a:bodyPr/>
        <a:lstStyle/>
        <a:p>
          <a:r>
            <a:rPr lang="en-US" dirty="0"/>
            <a:t>A Market Making Quotation Strategy Based on Dual Deep Learning Agents for Option Pricing and Bid-Ask Spread Estimation</a:t>
          </a:r>
        </a:p>
      </dgm:t>
    </dgm:pt>
    <dgm:pt modelId="{16034D43-94C9-0B41-8F7E-92116C4308A8}" type="parTrans" cxnId="{CDDAAED6-12B2-BC4D-A06C-891F27AFA724}">
      <dgm:prSet/>
      <dgm:spPr/>
    </dgm:pt>
    <dgm:pt modelId="{DCC54B63-5511-6249-A5DC-7B4270F5F9B1}" type="sibTrans" cxnId="{CDDAAED6-12B2-BC4D-A06C-891F27AFA724}">
      <dgm:prSet/>
      <dgm:spPr/>
    </dgm:pt>
    <dgm:pt modelId="{624BA434-5C92-4046-B266-CFABA4536672}" type="pres">
      <dgm:prSet presAssocID="{E744A905-D2F2-4C2A-A768-7CC22DD5EB2C}" presName="linear" presStyleCnt="0">
        <dgm:presLayoutVars>
          <dgm:animLvl val="lvl"/>
          <dgm:resizeHandles val="exact"/>
        </dgm:presLayoutVars>
      </dgm:prSet>
      <dgm:spPr/>
    </dgm:pt>
    <dgm:pt modelId="{075395AB-DBB9-AF4D-8CA8-7900FD0EA65F}" type="pres">
      <dgm:prSet presAssocID="{46DA6ED8-4FC1-4B6A-B1C9-AD0AAC80315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04100E-E487-AE49-88CC-C4814FA62A93}" type="pres">
      <dgm:prSet presAssocID="{BF7E401E-EC2C-42B0-B4D8-20CA5B95BF74}" presName="spacer" presStyleCnt="0"/>
      <dgm:spPr/>
    </dgm:pt>
    <dgm:pt modelId="{32CD5B61-2ED4-7347-B663-BFB74461AB41}" type="pres">
      <dgm:prSet presAssocID="{B7181638-3DD8-48C6-AC8D-659C4AF5E61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FC797C4-FE67-F04E-A5A3-7A49B85DA5AE}" type="pres">
      <dgm:prSet presAssocID="{F5E8B827-F6DA-4559-AE53-AB816B845AF1}" presName="spacer" presStyleCnt="0"/>
      <dgm:spPr/>
    </dgm:pt>
    <dgm:pt modelId="{60A472D6-21F3-EA44-A915-99D1F0CD23E9}" type="pres">
      <dgm:prSet presAssocID="{1D95712B-00E3-DC43-8777-0C931867964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4B1EA28-9794-014D-B370-E06CE90DF2A1}" type="pres">
      <dgm:prSet presAssocID="{BF7ABEB9-2FFC-8247-8B94-A9929FB82CD9}" presName="spacer" presStyleCnt="0"/>
      <dgm:spPr/>
    </dgm:pt>
    <dgm:pt modelId="{D5D09D73-FC99-414E-85BD-E0F819291EFB}" type="pres">
      <dgm:prSet presAssocID="{D2C57D24-A4FC-AD4B-9C9E-C7ABE2CFD66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8885EFD-202E-E346-A690-89610A2DF9DD}" type="pres">
      <dgm:prSet presAssocID="{46CFF1B4-522B-C44C-9BFA-D9843F579212}" presName="spacer" presStyleCnt="0"/>
      <dgm:spPr/>
    </dgm:pt>
    <dgm:pt modelId="{EFDC1798-ECC4-F743-B2EF-9DF1C0BFCA48}" type="pres">
      <dgm:prSet presAssocID="{29BAB1BE-F09F-D045-BBCF-59AB0FCA0A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651955-9637-B648-9BD4-A971CFA9BE73}" type="pres">
      <dgm:prSet presAssocID="{D3EAE7C8-469D-5C42-87A5-B285EEEA4BD2}" presName="spacer" presStyleCnt="0"/>
      <dgm:spPr/>
    </dgm:pt>
    <dgm:pt modelId="{0754A181-B553-0D43-B3B7-7639AD953A34}" type="pres">
      <dgm:prSet presAssocID="{76882A93-FC5B-5940-B4CC-D7ECABAE970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7FA1002-B47E-4958-9C7F-895E201CF671}" srcId="{E744A905-D2F2-4C2A-A768-7CC22DD5EB2C}" destId="{46DA6ED8-4FC1-4B6A-B1C9-AD0AAC803157}" srcOrd="0" destOrd="0" parTransId="{F9C6C830-522B-4E11-9B89-3F83F94921A2}" sibTransId="{BF7E401E-EC2C-42B0-B4D8-20CA5B95BF74}"/>
    <dgm:cxn modelId="{B6475E04-7E33-154E-85FE-2EAD229C6F69}" type="presOf" srcId="{76882A93-FC5B-5940-B4CC-D7ECABAE9706}" destId="{0754A181-B553-0D43-B3B7-7639AD953A34}" srcOrd="0" destOrd="0" presId="urn:microsoft.com/office/officeart/2005/8/layout/vList2"/>
    <dgm:cxn modelId="{6E3AC92C-9B1B-DD45-A2E4-22423354A183}" srcId="{E744A905-D2F2-4C2A-A768-7CC22DD5EB2C}" destId="{D2C57D24-A4FC-AD4B-9C9E-C7ABE2CFD666}" srcOrd="3" destOrd="0" parTransId="{6E370301-92F0-9148-8EC2-165577D2D333}" sibTransId="{46CFF1B4-522B-C44C-9BFA-D9843F579212}"/>
    <dgm:cxn modelId="{5243A14D-8F24-D84A-801B-AE1EF94C8706}" type="presOf" srcId="{B7181638-3DD8-48C6-AC8D-659C4AF5E61B}" destId="{32CD5B61-2ED4-7347-B663-BFB74461AB41}" srcOrd="0" destOrd="0" presId="urn:microsoft.com/office/officeart/2005/8/layout/vList2"/>
    <dgm:cxn modelId="{883A8067-A26B-B041-9DF6-53AE68000309}" type="presOf" srcId="{29BAB1BE-F09F-D045-BBCF-59AB0FCA0A4C}" destId="{EFDC1798-ECC4-F743-B2EF-9DF1C0BFCA48}" srcOrd="0" destOrd="0" presId="urn:microsoft.com/office/officeart/2005/8/layout/vList2"/>
    <dgm:cxn modelId="{10EEFE81-6141-DB4B-B6C8-7628BD58B11C}" type="presOf" srcId="{E744A905-D2F2-4C2A-A768-7CC22DD5EB2C}" destId="{624BA434-5C92-4046-B266-CFABA4536672}" srcOrd="0" destOrd="0" presId="urn:microsoft.com/office/officeart/2005/8/layout/vList2"/>
    <dgm:cxn modelId="{440DF89C-1368-C740-B442-5807C09502D6}" srcId="{E744A905-D2F2-4C2A-A768-7CC22DD5EB2C}" destId="{1D95712B-00E3-DC43-8777-0C9318679640}" srcOrd="2" destOrd="0" parTransId="{E1129176-FC4C-E64A-AE48-53ADFDBEAB82}" sibTransId="{BF7ABEB9-2FFC-8247-8B94-A9929FB82CD9}"/>
    <dgm:cxn modelId="{29B8F7D2-D9BF-6C42-A62C-2EBD4A8C755C}" type="presOf" srcId="{1D95712B-00E3-DC43-8777-0C9318679640}" destId="{60A472D6-21F3-EA44-A915-99D1F0CD23E9}" srcOrd="0" destOrd="0" presId="urn:microsoft.com/office/officeart/2005/8/layout/vList2"/>
    <dgm:cxn modelId="{CDDAAED6-12B2-BC4D-A06C-891F27AFA724}" srcId="{E744A905-D2F2-4C2A-A768-7CC22DD5EB2C}" destId="{76882A93-FC5B-5940-B4CC-D7ECABAE9706}" srcOrd="5" destOrd="0" parTransId="{16034D43-94C9-0B41-8F7E-92116C4308A8}" sibTransId="{DCC54B63-5511-6249-A5DC-7B4270F5F9B1}"/>
    <dgm:cxn modelId="{14958CD7-D76E-784D-BE2F-EAE03C411DA7}" type="presOf" srcId="{D2C57D24-A4FC-AD4B-9C9E-C7ABE2CFD666}" destId="{D5D09D73-FC99-414E-85BD-E0F819291EFB}" srcOrd="0" destOrd="0" presId="urn:microsoft.com/office/officeart/2005/8/layout/vList2"/>
    <dgm:cxn modelId="{4ED3EBDB-3361-41E3-9AE2-4E154D7CCC02}" srcId="{E744A905-D2F2-4C2A-A768-7CC22DD5EB2C}" destId="{B7181638-3DD8-48C6-AC8D-659C4AF5E61B}" srcOrd="1" destOrd="0" parTransId="{E133B2EE-CD11-44D7-B553-BD4DFCB5C185}" sibTransId="{F5E8B827-F6DA-4559-AE53-AB816B845AF1}"/>
    <dgm:cxn modelId="{840323F0-7482-B440-A8F2-36E784A925AD}" type="presOf" srcId="{46DA6ED8-4FC1-4B6A-B1C9-AD0AAC803157}" destId="{075395AB-DBB9-AF4D-8CA8-7900FD0EA65F}" srcOrd="0" destOrd="0" presId="urn:microsoft.com/office/officeart/2005/8/layout/vList2"/>
    <dgm:cxn modelId="{D8928DFE-4578-B043-9F42-1F5E8659F62C}" srcId="{E744A905-D2F2-4C2A-A768-7CC22DD5EB2C}" destId="{29BAB1BE-F09F-D045-BBCF-59AB0FCA0A4C}" srcOrd="4" destOrd="0" parTransId="{3E3E6439-055D-BF4A-9C1D-B11AA6EB6A14}" sibTransId="{D3EAE7C8-469D-5C42-87A5-B285EEEA4BD2}"/>
    <dgm:cxn modelId="{386887D9-90D6-F342-ADF0-D80145C6BB57}" type="presParOf" srcId="{624BA434-5C92-4046-B266-CFABA4536672}" destId="{075395AB-DBB9-AF4D-8CA8-7900FD0EA65F}" srcOrd="0" destOrd="0" presId="urn:microsoft.com/office/officeart/2005/8/layout/vList2"/>
    <dgm:cxn modelId="{B5260B7D-B49F-4D4C-81A9-6701862965B8}" type="presParOf" srcId="{624BA434-5C92-4046-B266-CFABA4536672}" destId="{6004100E-E487-AE49-88CC-C4814FA62A93}" srcOrd="1" destOrd="0" presId="urn:microsoft.com/office/officeart/2005/8/layout/vList2"/>
    <dgm:cxn modelId="{2E2E1D87-98CF-AE40-BF4C-8F32DF0E251A}" type="presParOf" srcId="{624BA434-5C92-4046-B266-CFABA4536672}" destId="{32CD5B61-2ED4-7347-B663-BFB74461AB41}" srcOrd="2" destOrd="0" presId="urn:microsoft.com/office/officeart/2005/8/layout/vList2"/>
    <dgm:cxn modelId="{AB7A87B5-9280-124E-B351-CD9C41602FE7}" type="presParOf" srcId="{624BA434-5C92-4046-B266-CFABA4536672}" destId="{0FC797C4-FE67-F04E-A5A3-7A49B85DA5AE}" srcOrd="3" destOrd="0" presId="urn:microsoft.com/office/officeart/2005/8/layout/vList2"/>
    <dgm:cxn modelId="{00B43F01-8036-2944-BBE3-27A4499527CC}" type="presParOf" srcId="{624BA434-5C92-4046-B266-CFABA4536672}" destId="{60A472D6-21F3-EA44-A915-99D1F0CD23E9}" srcOrd="4" destOrd="0" presId="urn:microsoft.com/office/officeart/2005/8/layout/vList2"/>
    <dgm:cxn modelId="{A28B084B-2DE4-154A-AFEB-0DB3AD377CC7}" type="presParOf" srcId="{624BA434-5C92-4046-B266-CFABA4536672}" destId="{B4B1EA28-9794-014D-B370-E06CE90DF2A1}" srcOrd="5" destOrd="0" presId="urn:microsoft.com/office/officeart/2005/8/layout/vList2"/>
    <dgm:cxn modelId="{28F69FEE-1748-BD44-BD75-C8CB9134C204}" type="presParOf" srcId="{624BA434-5C92-4046-B266-CFABA4536672}" destId="{D5D09D73-FC99-414E-85BD-E0F819291EFB}" srcOrd="6" destOrd="0" presId="urn:microsoft.com/office/officeart/2005/8/layout/vList2"/>
    <dgm:cxn modelId="{16C0EDC1-49CC-D74D-8C6D-1653EFB77224}" type="presParOf" srcId="{624BA434-5C92-4046-B266-CFABA4536672}" destId="{18885EFD-202E-E346-A690-89610A2DF9DD}" srcOrd="7" destOrd="0" presId="urn:microsoft.com/office/officeart/2005/8/layout/vList2"/>
    <dgm:cxn modelId="{550338A4-EC7A-ED45-9BE9-3372E364C110}" type="presParOf" srcId="{624BA434-5C92-4046-B266-CFABA4536672}" destId="{EFDC1798-ECC4-F743-B2EF-9DF1C0BFCA48}" srcOrd="8" destOrd="0" presId="urn:microsoft.com/office/officeart/2005/8/layout/vList2"/>
    <dgm:cxn modelId="{ED608D81-3551-954E-8D42-D2791E36DF63}" type="presParOf" srcId="{624BA434-5C92-4046-B266-CFABA4536672}" destId="{24651955-9637-B648-9BD4-A971CFA9BE73}" srcOrd="9" destOrd="0" presId="urn:microsoft.com/office/officeart/2005/8/layout/vList2"/>
    <dgm:cxn modelId="{E18C1080-A14F-4344-A7EA-1E510C1FEE30}" type="presParOf" srcId="{624BA434-5C92-4046-B266-CFABA4536672}" destId="{0754A181-B553-0D43-B3B7-7639AD953A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395AB-DBB9-AF4D-8CA8-7900FD0EA65F}">
      <dsp:nvSpPr>
        <dsp:cNvPr id="0" name=""/>
        <dsp:cNvSpPr/>
      </dsp:nvSpPr>
      <dsp:spPr>
        <a:xfrm>
          <a:off x="0" y="117845"/>
          <a:ext cx="10178321" cy="3357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DeepOption</a:t>
          </a:r>
          <a:r>
            <a:rPr lang="en-US" sz="4100" kern="1200" dirty="0"/>
            <a:t>: A novel option pricing framework based on deep learning with fused distilled data from multiple parametric methods (</a:t>
          </a:r>
          <a:r>
            <a:rPr lang="en-US" sz="4100" kern="1200" dirty="0">
              <a:hlinkClick xmlns:r="http://schemas.openxmlformats.org/officeDocument/2006/relationships" r:id="rId1"/>
            </a:rPr>
            <a:t>https://doi.org/10.1016/j.inffus.2020.12.010</a:t>
          </a:r>
          <a:r>
            <a:rPr lang="en-US" sz="4100" kern="1200" dirty="0"/>
            <a:t>)</a:t>
          </a:r>
        </a:p>
      </dsp:txBody>
      <dsp:txXfrm>
        <a:off x="163919" y="281764"/>
        <a:ext cx="9850483" cy="30300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45536-D63F-304B-8EED-C14AB221050B}">
      <dsp:nvSpPr>
        <dsp:cNvPr id="0" name=""/>
        <dsp:cNvSpPr/>
      </dsp:nvSpPr>
      <dsp:spPr>
        <a:xfrm>
          <a:off x="668000" y="805"/>
          <a:ext cx="2763453" cy="1658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New: agent for predicting  option price; agent for bid-ask spread model</a:t>
          </a:r>
        </a:p>
      </dsp:txBody>
      <dsp:txXfrm>
        <a:off x="668000" y="805"/>
        <a:ext cx="2763453" cy="1658071"/>
      </dsp:txXfrm>
    </dsp:sp>
    <dsp:sp modelId="{F34AA439-EFA3-5440-B0CF-A6061F5C5587}">
      <dsp:nvSpPr>
        <dsp:cNvPr id="0" name=""/>
        <dsp:cNvSpPr/>
      </dsp:nvSpPr>
      <dsp:spPr>
        <a:xfrm>
          <a:off x="3707798" y="805"/>
          <a:ext cx="2763453" cy="1658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Data: TAIEX; option per second in 2017</a:t>
          </a:r>
        </a:p>
      </dsp:txBody>
      <dsp:txXfrm>
        <a:off x="3707798" y="805"/>
        <a:ext cx="2763453" cy="1658071"/>
      </dsp:txXfrm>
    </dsp:sp>
    <dsp:sp modelId="{06F203FD-A198-354A-923B-D7EFA128B3F4}">
      <dsp:nvSpPr>
        <dsp:cNvPr id="0" name=""/>
        <dsp:cNvSpPr/>
      </dsp:nvSpPr>
      <dsp:spPr>
        <a:xfrm>
          <a:off x="6747596" y="805"/>
          <a:ext cx="2763453" cy="16580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Input:</a:t>
          </a:r>
        </a:p>
      </dsp:txBody>
      <dsp:txXfrm>
        <a:off x="6747596" y="805"/>
        <a:ext cx="2763453" cy="1658071"/>
      </dsp:txXfrm>
    </dsp:sp>
    <dsp:sp modelId="{82B1988B-4ED7-BF4E-B20A-7CD0D00FAAC4}">
      <dsp:nvSpPr>
        <dsp:cNvPr id="0" name=""/>
        <dsp:cNvSpPr/>
      </dsp:nvSpPr>
      <dsp:spPr>
        <a:xfrm>
          <a:off x="2187899" y="1935222"/>
          <a:ext cx="2763453" cy="1658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Output: Option price</a:t>
          </a:r>
          <a:r>
            <a:rPr lang="zh-CN" altLang="en-US" sz="2500" kern="1200" dirty="0"/>
            <a:t> </a:t>
          </a:r>
          <a:r>
            <a:rPr lang="en-US" altLang="zh-CN" sz="2500" kern="1200" dirty="0"/>
            <a:t>&amp;</a:t>
          </a:r>
          <a:r>
            <a:rPr lang="zh-CN" altLang="en-US" sz="2500" kern="1200" dirty="0"/>
            <a:t> </a:t>
          </a:r>
          <a:r>
            <a:rPr lang="en-US" altLang="zh-CN" sz="2500" kern="1200" dirty="0"/>
            <a:t>bid-ask spread</a:t>
          </a:r>
          <a:endParaRPr lang="en-US" sz="2500" kern="1200" dirty="0"/>
        </a:p>
      </dsp:txBody>
      <dsp:txXfrm>
        <a:off x="2187899" y="1935222"/>
        <a:ext cx="2763453" cy="1658071"/>
      </dsp:txXfrm>
    </dsp:sp>
    <dsp:sp modelId="{86B1C9B8-A0B8-8346-8703-999EFA6A5AFF}">
      <dsp:nvSpPr>
        <dsp:cNvPr id="0" name=""/>
        <dsp:cNvSpPr/>
      </dsp:nvSpPr>
      <dsp:spPr>
        <a:xfrm>
          <a:off x="5227697" y="1935222"/>
          <a:ext cx="2763453" cy="16580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Code: NA</a:t>
          </a:r>
        </a:p>
      </dsp:txBody>
      <dsp:txXfrm>
        <a:off x="5227697" y="1935222"/>
        <a:ext cx="2763453" cy="1658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395AB-DBB9-AF4D-8CA8-7900FD0EA65F}">
      <dsp:nvSpPr>
        <dsp:cNvPr id="0" name=""/>
        <dsp:cNvSpPr/>
      </dsp:nvSpPr>
      <dsp:spPr>
        <a:xfrm>
          <a:off x="0" y="174095"/>
          <a:ext cx="10178321" cy="1579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DeepOption</a:t>
          </a:r>
          <a:r>
            <a:rPr lang="en-US" sz="3000" kern="1200" dirty="0"/>
            <a:t>: A novel option pricing framework based on deep learning with fused distilled data from multiple parametric methods (</a:t>
          </a:r>
          <a:r>
            <a:rPr lang="en-US" sz="3000" kern="1200" dirty="0">
              <a:hlinkClick xmlns:r="http://schemas.openxmlformats.org/officeDocument/2006/relationships" r:id="rId1"/>
            </a:rPr>
            <a:t>https://doi.org/10.1016/j.inffus.2020.12.010</a:t>
          </a:r>
          <a:r>
            <a:rPr lang="en-US" sz="3000" kern="1200" dirty="0"/>
            <a:t>)</a:t>
          </a:r>
        </a:p>
      </dsp:txBody>
      <dsp:txXfrm>
        <a:off x="77105" y="251200"/>
        <a:ext cx="10024111" cy="1425290"/>
      </dsp:txXfrm>
    </dsp:sp>
    <dsp:sp modelId="{32CD5B61-2ED4-7347-B663-BFB74461AB41}">
      <dsp:nvSpPr>
        <dsp:cNvPr id="0" name=""/>
        <dsp:cNvSpPr/>
      </dsp:nvSpPr>
      <dsp:spPr>
        <a:xfrm>
          <a:off x="0" y="1839995"/>
          <a:ext cx="10178321" cy="1579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Generative Bayesian neural network model for risk-neutral pricing of American index options (</a:t>
          </a:r>
          <a:r>
            <a:rPr lang="en-US" sz="3000" kern="1200">
              <a:hlinkClick xmlns:r="http://schemas.openxmlformats.org/officeDocument/2006/relationships" r:id="rId2"/>
            </a:rPr>
            <a:t>https://doi.org/10.1080/14697688.2018.1490807</a:t>
          </a:r>
          <a:r>
            <a:rPr lang="en-US" sz="3000" kern="1200"/>
            <a:t>)</a:t>
          </a:r>
        </a:p>
      </dsp:txBody>
      <dsp:txXfrm>
        <a:off x="77105" y="1917100"/>
        <a:ext cx="10024111" cy="1425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395AB-DBB9-AF4D-8CA8-7900FD0EA65F}">
      <dsp:nvSpPr>
        <dsp:cNvPr id="0" name=""/>
        <dsp:cNvSpPr/>
      </dsp:nvSpPr>
      <dsp:spPr>
        <a:xfrm>
          <a:off x="0" y="520100"/>
          <a:ext cx="10178321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DeepOption</a:t>
          </a:r>
          <a:r>
            <a:rPr lang="en-US" sz="2100" kern="1200"/>
            <a:t>: A novel option pricing framework based on deep learning with fused distilled data from multiple parametric methods (</a:t>
          </a:r>
          <a:r>
            <a:rPr lang="en-US" sz="2100" kern="1200">
              <a:hlinkClick xmlns:r="http://schemas.openxmlformats.org/officeDocument/2006/relationships" r:id="rId1"/>
            </a:rPr>
            <a:t>https://</a:t>
          </a:r>
          <a:r>
            <a:rPr lang="en-US" sz="2100" kern="1200" dirty="0">
              <a:hlinkClick xmlns:r="http://schemas.openxmlformats.org/officeDocument/2006/relationships" r:id="rId1"/>
            </a:rPr>
            <a:t>doi.org/10.1016/j.inffus.2020.12.010</a:t>
          </a:r>
          <a:r>
            <a:rPr lang="en-US" sz="2100" kern="1200" dirty="0"/>
            <a:t>)</a:t>
          </a:r>
        </a:p>
      </dsp:txBody>
      <dsp:txXfrm>
        <a:off x="39580" y="559680"/>
        <a:ext cx="10099161" cy="731649"/>
      </dsp:txXfrm>
    </dsp:sp>
    <dsp:sp modelId="{32CD5B61-2ED4-7347-B663-BFB74461AB41}">
      <dsp:nvSpPr>
        <dsp:cNvPr id="0" name=""/>
        <dsp:cNvSpPr/>
      </dsp:nvSpPr>
      <dsp:spPr>
        <a:xfrm>
          <a:off x="0" y="1391390"/>
          <a:ext cx="10178321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Generative Bayesian neural network model for risk-neutral pricing of American index options (</a:t>
          </a:r>
          <a:r>
            <a:rPr lang="en-US" sz="2100" kern="1200" dirty="0">
              <a:hlinkClick xmlns:r="http://schemas.openxmlformats.org/officeDocument/2006/relationships" r:id="rId2"/>
            </a:rPr>
            <a:t>https://doi.org/10.1080/14697688.2018.1490807</a:t>
          </a:r>
          <a:r>
            <a:rPr lang="en-US" sz="2100" kern="1200" dirty="0"/>
            <a:t>)</a:t>
          </a:r>
        </a:p>
      </dsp:txBody>
      <dsp:txXfrm>
        <a:off x="39580" y="1430970"/>
        <a:ext cx="10099161" cy="731649"/>
      </dsp:txXfrm>
    </dsp:sp>
    <dsp:sp modelId="{60A472D6-21F3-EA44-A915-99D1F0CD23E9}">
      <dsp:nvSpPr>
        <dsp:cNvPr id="0" name=""/>
        <dsp:cNvSpPr/>
      </dsp:nvSpPr>
      <dsp:spPr>
        <a:xfrm>
          <a:off x="0" y="2262680"/>
          <a:ext cx="10178321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Option pricing using Machine Learning (</a:t>
          </a:r>
          <a:r>
            <a:rPr lang="en-US" sz="2100" kern="1200" dirty="0">
              <a:hlinkClick xmlns:r="http://schemas.openxmlformats.org/officeDocument/2006/relationships" r:id="rId3"/>
            </a:rPr>
            <a:t>https://</a:t>
          </a:r>
          <a:r>
            <a:rPr lang="en-US" sz="2100" kern="1200" dirty="0" err="1">
              <a:hlinkClick xmlns:r="http://schemas.openxmlformats.org/officeDocument/2006/relationships" r:id="rId3"/>
            </a:rPr>
            <a:t>doi.org</a:t>
          </a:r>
          <a:r>
            <a:rPr lang="en-US" sz="2100" kern="1200" dirty="0">
              <a:hlinkClick xmlns:r="http://schemas.openxmlformats.org/officeDocument/2006/relationships" r:id="rId3"/>
            </a:rPr>
            <a:t>/10.1016/j.eswa.2020.113799</a:t>
          </a:r>
          <a:r>
            <a:rPr lang="en-US" sz="2100" kern="1200" dirty="0"/>
            <a:t>)</a:t>
          </a:r>
        </a:p>
      </dsp:txBody>
      <dsp:txXfrm>
        <a:off x="39580" y="2302260"/>
        <a:ext cx="10099161" cy="7316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395AB-DBB9-AF4D-8CA8-7900FD0EA65F}">
      <dsp:nvSpPr>
        <dsp:cNvPr id="0" name=""/>
        <dsp:cNvSpPr/>
      </dsp:nvSpPr>
      <dsp:spPr>
        <a:xfrm>
          <a:off x="0" y="84455"/>
          <a:ext cx="10178321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DeepOption</a:t>
          </a:r>
          <a:r>
            <a:rPr lang="en-US" sz="2100" kern="1200"/>
            <a:t>: A novel option pricing framework based on deep learning with fused distilled data from multiple parametric methods (</a:t>
          </a:r>
          <a:r>
            <a:rPr lang="en-US" sz="2100" kern="1200">
              <a:hlinkClick xmlns:r="http://schemas.openxmlformats.org/officeDocument/2006/relationships" r:id="rId1"/>
            </a:rPr>
            <a:t>https://</a:t>
          </a:r>
          <a:r>
            <a:rPr lang="en-US" sz="2100" kern="1200" dirty="0">
              <a:hlinkClick xmlns:r="http://schemas.openxmlformats.org/officeDocument/2006/relationships" r:id="rId1"/>
            </a:rPr>
            <a:t>doi.org/10.1016/j.inffus.2020.12.010</a:t>
          </a:r>
          <a:r>
            <a:rPr lang="en-US" sz="2100" kern="1200" dirty="0"/>
            <a:t>)</a:t>
          </a:r>
        </a:p>
      </dsp:txBody>
      <dsp:txXfrm>
        <a:off x="39580" y="124035"/>
        <a:ext cx="10099161" cy="731649"/>
      </dsp:txXfrm>
    </dsp:sp>
    <dsp:sp modelId="{32CD5B61-2ED4-7347-B663-BFB74461AB41}">
      <dsp:nvSpPr>
        <dsp:cNvPr id="0" name=""/>
        <dsp:cNvSpPr/>
      </dsp:nvSpPr>
      <dsp:spPr>
        <a:xfrm>
          <a:off x="0" y="955745"/>
          <a:ext cx="10178321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Generative Bayesian neural network model for risk-neutral pricing of American index options (</a:t>
          </a:r>
          <a:r>
            <a:rPr lang="en-US" sz="2100" kern="1200" dirty="0">
              <a:hlinkClick xmlns:r="http://schemas.openxmlformats.org/officeDocument/2006/relationships" r:id="rId2"/>
            </a:rPr>
            <a:t>https://doi.org/10.1080/14697688.2018.1490807</a:t>
          </a:r>
          <a:r>
            <a:rPr lang="en-US" sz="2100" kern="1200" dirty="0"/>
            <a:t>)</a:t>
          </a:r>
        </a:p>
      </dsp:txBody>
      <dsp:txXfrm>
        <a:off x="39580" y="995325"/>
        <a:ext cx="10099161" cy="731649"/>
      </dsp:txXfrm>
    </dsp:sp>
    <dsp:sp modelId="{60A472D6-21F3-EA44-A915-99D1F0CD23E9}">
      <dsp:nvSpPr>
        <dsp:cNvPr id="0" name=""/>
        <dsp:cNvSpPr/>
      </dsp:nvSpPr>
      <dsp:spPr>
        <a:xfrm>
          <a:off x="0" y="1827035"/>
          <a:ext cx="10178321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Option pricing using Machine Learning (</a:t>
          </a:r>
          <a:r>
            <a:rPr lang="en-US" sz="2100" kern="1200" dirty="0">
              <a:hlinkClick xmlns:r="http://schemas.openxmlformats.org/officeDocument/2006/relationships" r:id="rId3"/>
            </a:rPr>
            <a:t>https://</a:t>
          </a:r>
          <a:r>
            <a:rPr lang="en-US" sz="2100" kern="1200" dirty="0" err="1">
              <a:hlinkClick xmlns:r="http://schemas.openxmlformats.org/officeDocument/2006/relationships" r:id="rId3"/>
            </a:rPr>
            <a:t>doi.org</a:t>
          </a:r>
          <a:r>
            <a:rPr lang="en-US" sz="2100" kern="1200" dirty="0">
              <a:hlinkClick xmlns:r="http://schemas.openxmlformats.org/officeDocument/2006/relationships" r:id="rId3"/>
            </a:rPr>
            <a:t>/10.1016/j.eswa.2020.113799</a:t>
          </a:r>
          <a:r>
            <a:rPr lang="en-US" sz="2100" kern="1200" dirty="0"/>
            <a:t>)</a:t>
          </a:r>
        </a:p>
      </dsp:txBody>
      <dsp:txXfrm>
        <a:off x="39580" y="1866615"/>
        <a:ext cx="10099161" cy="731649"/>
      </dsp:txXfrm>
    </dsp:sp>
    <dsp:sp modelId="{D5D09D73-FC99-414E-85BD-E0F819291EFB}">
      <dsp:nvSpPr>
        <dsp:cNvPr id="0" name=""/>
        <dsp:cNvSpPr/>
      </dsp:nvSpPr>
      <dsp:spPr>
        <a:xfrm>
          <a:off x="0" y="2698325"/>
          <a:ext cx="10178321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Deep Learning Based Hybrid Computational Intelligence Models for Options Pricing</a:t>
          </a:r>
          <a:r>
            <a:rPr lang="zh-CN" altLang="en-US" sz="2100" kern="1200" dirty="0"/>
            <a:t> </a:t>
          </a:r>
          <a:r>
            <a:rPr lang="en-US" altLang="zh-CN" sz="2100" kern="1200" dirty="0"/>
            <a:t>(</a:t>
          </a:r>
          <a:r>
            <a:rPr lang="en-US" altLang="zh-CN" sz="2100" kern="1200" dirty="0">
              <a:hlinkClick xmlns:r="http://schemas.openxmlformats.org/officeDocument/2006/relationships" r:id="rId4"/>
            </a:rPr>
            <a:t>https://</a:t>
          </a:r>
          <a:r>
            <a:rPr lang="en-US" altLang="zh-CN" sz="2100" kern="1200" dirty="0" err="1">
              <a:hlinkClick xmlns:r="http://schemas.openxmlformats.org/officeDocument/2006/relationships" r:id="rId4"/>
            </a:rPr>
            <a:t>link.springer.com</a:t>
          </a:r>
          <a:r>
            <a:rPr lang="en-US" altLang="zh-CN" sz="2100" kern="1200" dirty="0">
              <a:hlinkClick xmlns:r="http://schemas.openxmlformats.org/officeDocument/2006/relationships" r:id="rId4"/>
            </a:rPr>
            <a:t>/article/10.1007/s10614-020-10063-9</a:t>
          </a:r>
          <a:r>
            <a:rPr lang="en-US" altLang="zh-CN" sz="2100" kern="1200" dirty="0"/>
            <a:t>)</a:t>
          </a:r>
          <a:endParaRPr lang="en-US" sz="2100" kern="1200" dirty="0"/>
        </a:p>
      </dsp:txBody>
      <dsp:txXfrm>
        <a:off x="39580" y="2737905"/>
        <a:ext cx="10099161" cy="7316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AFE91-A673-9D42-91CC-C43019FB3760}">
      <dsp:nvSpPr>
        <dsp:cNvPr id="0" name=""/>
        <dsp:cNvSpPr/>
      </dsp:nvSpPr>
      <dsp:spPr>
        <a:xfrm>
          <a:off x="0" y="94823"/>
          <a:ext cx="5994400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BS for deep OTM can be dangerous because low volume.</a:t>
          </a:r>
        </a:p>
      </dsp:txBody>
      <dsp:txXfrm>
        <a:off x="83530" y="178353"/>
        <a:ext cx="5827340" cy="1544065"/>
      </dsp:txXfrm>
    </dsp:sp>
    <dsp:sp modelId="{E21B47BC-4A96-8F4E-8173-249577D5DF4E}">
      <dsp:nvSpPr>
        <dsp:cNvPr id="0" name=""/>
        <dsp:cNvSpPr/>
      </dsp:nvSpPr>
      <dsp:spPr>
        <a:xfrm>
          <a:off x="0" y="1849148"/>
          <a:ext cx="5994400" cy="1711125"/>
        </a:xfrm>
        <a:prstGeom prst="round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Lack</a:t>
          </a:r>
          <a:r>
            <a:rPr lang="en-US" sz="1500" kern="1200" baseline="0" dirty="0"/>
            <a:t> of DL studies on options</a:t>
          </a:r>
          <a:endParaRPr lang="en-US" sz="1500" kern="1200" dirty="0"/>
        </a:p>
      </dsp:txBody>
      <dsp:txXfrm>
        <a:off x="83530" y="1932678"/>
        <a:ext cx="5827340" cy="1544065"/>
      </dsp:txXfrm>
    </dsp:sp>
    <dsp:sp modelId="{F09D5C14-DEF3-1047-8BBA-DBE96FA4B135}">
      <dsp:nvSpPr>
        <dsp:cNvPr id="0" name=""/>
        <dsp:cNvSpPr/>
      </dsp:nvSpPr>
      <dsp:spPr>
        <a:xfrm>
          <a:off x="0" y="3603473"/>
          <a:ext cx="5994400" cy="1711125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 hybrid DL models: 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option price models w/o depending on external implied volatility estimations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novel DNN classifiers which had multi-stage topologies for various option scenarios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83530" y="3687003"/>
        <a:ext cx="5827340" cy="15440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45536-D63F-304B-8EED-C14AB221050B}">
      <dsp:nvSpPr>
        <dsp:cNvPr id="0" name=""/>
        <dsp:cNvSpPr/>
      </dsp:nvSpPr>
      <dsp:spPr>
        <a:xfrm>
          <a:off x="668000" y="805"/>
          <a:ext cx="2763453" cy="1658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New: three new model</a:t>
          </a:r>
        </a:p>
      </dsp:txBody>
      <dsp:txXfrm>
        <a:off x="668000" y="805"/>
        <a:ext cx="2763453" cy="1658071"/>
      </dsp:txXfrm>
    </dsp:sp>
    <dsp:sp modelId="{F34AA439-EFA3-5440-B0CF-A6061F5C5587}">
      <dsp:nvSpPr>
        <dsp:cNvPr id="0" name=""/>
        <dsp:cNvSpPr/>
      </dsp:nvSpPr>
      <dsp:spPr>
        <a:xfrm>
          <a:off x="3707798" y="805"/>
          <a:ext cx="2763453" cy="1658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Data: S&amp;P 500 ETF (Yahoo finance)</a:t>
          </a:r>
        </a:p>
      </dsp:txBody>
      <dsp:txXfrm>
        <a:off x="3707798" y="805"/>
        <a:ext cx="2763453" cy="1658071"/>
      </dsp:txXfrm>
    </dsp:sp>
    <dsp:sp modelId="{06F203FD-A198-354A-923B-D7EFA128B3F4}">
      <dsp:nvSpPr>
        <dsp:cNvPr id="0" name=""/>
        <dsp:cNvSpPr/>
      </dsp:nvSpPr>
      <dsp:spPr>
        <a:xfrm>
          <a:off x="6747596" y="805"/>
          <a:ext cx="2763453" cy="16580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Input: Is call; stock price; days left to expiration; volatility; option trading volume; strike price /stock price; risk free rate; BS option value</a:t>
          </a:r>
        </a:p>
      </dsp:txBody>
      <dsp:txXfrm>
        <a:off x="6747596" y="805"/>
        <a:ext cx="2763453" cy="1658071"/>
      </dsp:txXfrm>
    </dsp:sp>
    <dsp:sp modelId="{82B1988B-4ED7-BF4E-B20A-7CD0D00FAAC4}">
      <dsp:nvSpPr>
        <dsp:cNvPr id="0" name=""/>
        <dsp:cNvSpPr/>
      </dsp:nvSpPr>
      <dsp:spPr>
        <a:xfrm>
          <a:off x="2187899" y="1935222"/>
          <a:ext cx="2763453" cy="1658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Output: Option price</a:t>
          </a:r>
        </a:p>
      </dsp:txBody>
      <dsp:txXfrm>
        <a:off x="2187899" y="1935222"/>
        <a:ext cx="2763453" cy="1658071"/>
      </dsp:txXfrm>
    </dsp:sp>
    <dsp:sp modelId="{86B1C9B8-A0B8-8346-8703-999EFA6A5AFF}">
      <dsp:nvSpPr>
        <dsp:cNvPr id="0" name=""/>
        <dsp:cNvSpPr/>
      </dsp:nvSpPr>
      <dsp:spPr>
        <a:xfrm>
          <a:off x="5227697" y="1935222"/>
          <a:ext cx="2763453" cy="16580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Code: NA</a:t>
          </a:r>
        </a:p>
      </dsp:txBody>
      <dsp:txXfrm>
        <a:off x="5227697" y="1935222"/>
        <a:ext cx="2763453" cy="16580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395AB-DBB9-AF4D-8CA8-7900FD0EA65F}">
      <dsp:nvSpPr>
        <dsp:cNvPr id="0" name=""/>
        <dsp:cNvSpPr/>
      </dsp:nvSpPr>
      <dsp:spPr>
        <a:xfrm>
          <a:off x="0" y="36290"/>
          <a:ext cx="10178321" cy="669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DeepOption</a:t>
          </a:r>
          <a:r>
            <a:rPr lang="en-US" sz="1500" kern="1200" dirty="0"/>
            <a:t>: A novel option pricing framework based on deep learning with fused distilled data from multiple parametric methods (</a:t>
          </a:r>
          <a:r>
            <a:rPr lang="en-US" sz="1500" kern="1200" dirty="0">
              <a:hlinkClick xmlns:r="http://schemas.openxmlformats.org/officeDocument/2006/relationships" r:id="rId1"/>
            </a:rPr>
            <a:t>https://doi.org/10.1016/j.inffus.2020.12.010</a:t>
          </a:r>
          <a:r>
            <a:rPr lang="en-US" sz="1500" kern="1200" dirty="0"/>
            <a:t>)</a:t>
          </a:r>
        </a:p>
      </dsp:txBody>
      <dsp:txXfrm>
        <a:off x="32689" y="68979"/>
        <a:ext cx="10112943" cy="604264"/>
      </dsp:txXfrm>
    </dsp:sp>
    <dsp:sp modelId="{32CD5B61-2ED4-7347-B663-BFB74461AB41}">
      <dsp:nvSpPr>
        <dsp:cNvPr id="0" name=""/>
        <dsp:cNvSpPr/>
      </dsp:nvSpPr>
      <dsp:spPr>
        <a:xfrm>
          <a:off x="0" y="749132"/>
          <a:ext cx="10178321" cy="669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Generative Bayesian neural network model for risk-neutral pricing of American index options (</a:t>
          </a:r>
          <a:r>
            <a:rPr lang="en-US" sz="1500" kern="1200" dirty="0">
              <a:hlinkClick xmlns:r="http://schemas.openxmlformats.org/officeDocument/2006/relationships" r:id="rId2"/>
            </a:rPr>
            <a:t>https://doi.org/10.1080/14697688.2018.1490807</a:t>
          </a:r>
          <a:r>
            <a:rPr lang="en-US" sz="1500" kern="1200" dirty="0"/>
            <a:t>)</a:t>
          </a:r>
        </a:p>
      </dsp:txBody>
      <dsp:txXfrm>
        <a:off x="32689" y="781821"/>
        <a:ext cx="10112943" cy="604264"/>
      </dsp:txXfrm>
    </dsp:sp>
    <dsp:sp modelId="{60A472D6-21F3-EA44-A915-99D1F0CD23E9}">
      <dsp:nvSpPr>
        <dsp:cNvPr id="0" name=""/>
        <dsp:cNvSpPr/>
      </dsp:nvSpPr>
      <dsp:spPr>
        <a:xfrm>
          <a:off x="0" y="1461974"/>
          <a:ext cx="10178321" cy="669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Option pricing using Machine Learning (</a:t>
          </a:r>
          <a:r>
            <a:rPr lang="en-US" sz="1500" kern="1200" dirty="0">
              <a:hlinkClick xmlns:r="http://schemas.openxmlformats.org/officeDocument/2006/relationships" r:id="rId3"/>
            </a:rPr>
            <a:t>https://</a:t>
          </a:r>
          <a:r>
            <a:rPr lang="en-US" sz="1500" kern="1200" dirty="0" err="1">
              <a:hlinkClick xmlns:r="http://schemas.openxmlformats.org/officeDocument/2006/relationships" r:id="rId3"/>
            </a:rPr>
            <a:t>doi.org</a:t>
          </a:r>
          <a:r>
            <a:rPr lang="en-US" sz="1500" kern="1200" dirty="0">
              <a:hlinkClick xmlns:r="http://schemas.openxmlformats.org/officeDocument/2006/relationships" r:id="rId3"/>
            </a:rPr>
            <a:t>/10.1016/j.eswa.2020.113799</a:t>
          </a:r>
          <a:r>
            <a:rPr lang="en-US" sz="1500" kern="1200" dirty="0"/>
            <a:t>)</a:t>
          </a:r>
        </a:p>
      </dsp:txBody>
      <dsp:txXfrm>
        <a:off x="32689" y="1494663"/>
        <a:ext cx="10112943" cy="604264"/>
      </dsp:txXfrm>
    </dsp:sp>
    <dsp:sp modelId="{D5D09D73-FC99-414E-85BD-E0F819291EFB}">
      <dsp:nvSpPr>
        <dsp:cNvPr id="0" name=""/>
        <dsp:cNvSpPr/>
      </dsp:nvSpPr>
      <dsp:spPr>
        <a:xfrm>
          <a:off x="0" y="2174816"/>
          <a:ext cx="10178321" cy="669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Deep Learning Based Hybrid Computational Intelligence Models for Options Pricing</a:t>
          </a:r>
          <a:r>
            <a:rPr lang="zh-CN" altLang="en-US" sz="1500" kern="1200" dirty="0"/>
            <a:t> </a:t>
          </a:r>
          <a:r>
            <a:rPr lang="en-US" altLang="zh-CN" sz="1500" kern="1200" dirty="0"/>
            <a:t>(</a:t>
          </a:r>
          <a:r>
            <a:rPr lang="en-US" altLang="zh-CN" sz="1500" kern="1200" dirty="0">
              <a:hlinkClick xmlns:r="http://schemas.openxmlformats.org/officeDocument/2006/relationships" r:id="rId4"/>
            </a:rPr>
            <a:t>https://</a:t>
          </a:r>
          <a:r>
            <a:rPr lang="en-US" altLang="zh-CN" sz="1500" kern="1200" dirty="0" err="1">
              <a:hlinkClick xmlns:r="http://schemas.openxmlformats.org/officeDocument/2006/relationships" r:id="rId4"/>
            </a:rPr>
            <a:t>link.springer.com</a:t>
          </a:r>
          <a:r>
            <a:rPr lang="en-US" altLang="zh-CN" sz="1500" kern="1200" dirty="0">
              <a:hlinkClick xmlns:r="http://schemas.openxmlformats.org/officeDocument/2006/relationships" r:id="rId4"/>
            </a:rPr>
            <a:t>/article/10.1007/s10614-020-10063-9</a:t>
          </a:r>
          <a:r>
            <a:rPr lang="en-US" altLang="zh-CN" sz="1500" kern="1200" dirty="0"/>
            <a:t>)</a:t>
          </a:r>
          <a:endParaRPr lang="en-US" sz="1500" kern="1200" dirty="0"/>
        </a:p>
      </dsp:txBody>
      <dsp:txXfrm>
        <a:off x="32689" y="2207505"/>
        <a:ext cx="10112943" cy="604264"/>
      </dsp:txXfrm>
    </dsp:sp>
    <dsp:sp modelId="{EFDC1798-ECC4-F743-B2EF-9DF1C0BFCA48}">
      <dsp:nvSpPr>
        <dsp:cNvPr id="0" name=""/>
        <dsp:cNvSpPr/>
      </dsp:nvSpPr>
      <dsp:spPr>
        <a:xfrm>
          <a:off x="0" y="2887658"/>
          <a:ext cx="10178321" cy="669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Deep Learning in Model Risk Neutral Distribution for Option Pricing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(</a:t>
          </a:r>
          <a:r>
            <a:rPr lang="en-US" sz="1500" kern="1200" dirty="0">
              <a:hlinkClick xmlns:r="http://schemas.openxmlformats.org/officeDocument/2006/relationships" r:id="rId5"/>
            </a:rPr>
            <a:t>https://ieeexplore.ieee.org/document/8929176</a:t>
          </a:r>
          <a:r>
            <a:rPr lang="en-US" sz="1500" kern="1200" dirty="0"/>
            <a:t>)</a:t>
          </a:r>
        </a:p>
      </dsp:txBody>
      <dsp:txXfrm>
        <a:off x="32689" y="2920347"/>
        <a:ext cx="10112943" cy="6042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8D28E-3407-4B44-B8BB-5C70770C1D87}">
      <dsp:nvSpPr>
        <dsp:cNvPr id="0" name=""/>
        <dsp:cNvSpPr/>
      </dsp:nvSpPr>
      <dsp:spPr>
        <a:xfrm>
          <a:off x="0" y="438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76DE1-35EB-5A4C-A6DB-72E75E025EC2}">
      <dsp:nvSpPr>
        <dsp:cNvPr id="0" name=""/>
        <dsp:cNvSpPr/>
      </dsp:nvSpPr>
      <dsp:spPr>
        <a:xfrm>
          <a:off x="0" y="438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New: DNN structured with a Gaussian mixture model</a:t>
          </a:r>
        </a:p>
      </dsp:txBody>
      <dsp:txXfrm>
        <a:off x="0" y="438"/>
        <a:ext cx="10179050" cy="718644"/>
      </dsp:txXfrm>
    </dsp:sp>
    <dsp:sp modelId="{02988EFC-596F-BA48-B831-42EAB45BDB27}">
      <dsp:nvSpPr>
        <dsp:cNvPr id="0" name=""/>
        <dsp:cNvSpPr/>
      </dsp:nvSpPr>
      <dsp:spPr>
        <a:xfrm>
          <a:off x="0" y="719083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5A811-E7D5-644D-917A-9A1DEA280DE6}">
      <dsp:nvSpPr>
        <dsp:cNvPr id="0" name=""/>
        <dsp:cNvSpPr/>
      </dsp:nvSpPr>
      <dsp:spPr>
        <a:xfrm>
          <a:off x="0" y="719083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Data: TAIEX (Taiwan Futures Exchange); data frequency is per minute data; Only near month contracts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are used and weekly options are excluded.</a:t>
          </a:r>
        </a:p>
      </dsp:txBody>
      <dsp:txXfrm>
        <a:off x="0" y="719083"/>
        <a:ext cx="10179050" cy="718644"/>
      </dsp:txXfrm>
    </dsp:sp>
    <dsp:sp modelId="{BB4E3D27-7222-FA4A-8288-6D79943B83BE}">
      <dsp:nvSpPr>
        <dsp:cNvPr id="0" name=""/>
        <dsp:cNvSpPr/>
      </dsp:nvSpPr>
      <dsp:spPr>
        <a:xfrm>
          <a:off x="0" y="1437727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49ECD-5C35-D84F-8AF9-85BD3E0081BA}">
      <dsp:nvSpPr>
        <dsp:cNvPr id="0" name=""/>
        <dsp:cNvSpPr/>
      </dsp:nvSpPr>
      <dsp:spPr>
        <a:xfrm>
          <a:off x="0" y="1437727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Input: new formula of the underlying asset at time t &amp; V (training </a:t>
          </a:r>
          <a:r>
            <a:rPr lang="en-US" sz="1700" kern="1200" dirty="0" err="1"/>
            <a:t>wi</a:t>
          </a:r>
          <a:r>
            <a:rPr lang="en-US" sz="1700" kern="1200" dirty="0"/>
            <a:t>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	S, K, </a:t>
          </a:r>
          <a:r>
            <a:rPr lang="en-US" sz="1700" i="1" kern="1200" dirty="0" err="1">
              <a:solidFill>
                <a:srgbClr val="000000"/>
              </a:solidFill>
            </a:rPr>
            <a:t>σ</a:t>
          </a:r>
          <a:r>
            <a:rPr lang="en-US" sz="1700" i="1" kern="1200" dirty="0">
              <a:solidFill>
                <a:srgbClr val="000000"/>
              </a:solidFill>
            </a:rPr>
            <a:t>, r, t</a:t>
          </a:r>
          <a:endParaRPr lang="en-US" sz="1700" kern="1200" dirty="0"/>
        </a:p>
      </dsp:txBody>
      <dsp:txXfrm>
        <a:off x="0" y="1437727"/>
        <a:ext cx="10179050" cy="718644"/>
      </dsp:txXfrm>
    </dsp:sp>
    <dsp:sp modelId="{BF405E3E-CD7D-1E4A-9CBF-D8DDF77E85B5}">
      <dsp:nvSpPr>
        <dsp:cNvPr id="0" name=""/>
        <dsp:cNvSpPr/>
      </dsp:nvSpPr>
      <dsp:spPr>
        <a:xfrm>
          <a:off x="0" y="2156372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F70E2-B066-E04E-A099-1B9229DE408D}">
      <dsp:nvSpPr>
        <dsp:cNvPr id="0" name=""/>
        <dsp:cNvSpPr/>
      </dsp:nvSpPr>
      <dsp:spPr>
        <a:xfrm>
          <a:off x="0" y="2156372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Output: Option price</a:t>
          </a:r>
        </a:p>
      </dsp:txBody>
      <dsp:txXfrm>
        <a:off x="0" y="2156372"/>
        <a:ext cx="10179050" cy="718644"/>
      </dsp:txXfrm>
    </dsp:sp>
    <dsp:sp modelId="{5BB9321F-0E60-1B4A-B879-1BEA7820CCAD}">
      <dsp:nvSpPr>
        <dsp:cNvPr id="0" name=""/>
        <dsp:cNvSpPr/>
      </dsp:nvSpPr>
      <dsp:spPr>
        <a:xfrm>
          <a:off x="0" y="2875016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F051A-256F-BA40-A90C-7983C1CA7E1A}">
      <dsp:nvSpPr>
        <dsp:cNvPr id="0" name=""/>
        <dsp:cNvSpPr/>
      </dsp:nvSpPr>
      <dsp:spPr>
        <a:xfrm>
          <a:off x="0" y="2875016"/>
          <a:ext cx="10179050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Code: NA</a:t>
          </a:r>
        </a:p>
      </dsp:txBody>
      <dsp:txXfrm>
        <a:off x="0" y="2875016"/>
        <a:ext cx="10179050" cy="7186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395AB-DBB9-AF4D-8CA8-7900FD0EA65F}">
      <dsp:nvSpPr>
        <dsp:cNvPr id="0" name=""/>
        <dsp:cNvSpPr/>
      </dsp:nvSpPr>
      <dsp:spPr>
        <a:xfrm>
          <a:off x="0" y="74375"/>
          <a:ext cx="10178321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DeepOption</a:t>
          </a:r>
          <a:r>
            <a:rPr lang="en-US" sz="1400" kern="1200" dirty="0"/>
            <a:t>: A novel option pricing framework based on deep learning with fused distilled data from multiple parametric methods (</a:t>
          </a:r>
          <a:r>
            <a:rPr lang="en-US" sz="1400" kern="1200" dirty="0">
              <a:hlinkClick xmlns:r="http://schemas.openxmlformats.org/officeDocument/2006/relationships" r:id="rId1"/>
            </a:rPr>
            <a:t>https://doi.org/10.1016/j.inffus.2020.12.010</a:t>
          </a:r>
          <a:r>
            <a:rPr lang="en-US" sz="1400" kern="1200" dirty="0"/>
            <a:t>)</a:t>
          </a:r>
        </a:p>
      </dsp:txBody>
      <dsp:txXfrm>
        <a:off x="26387" y="100762"/>
        <a:ext cx="10125547" cy="487766"/>
      </dsp:txXfrm>
    </dsp:sp>
    <dsp:sp modelId="{32CD5B61-2ED4-7347-B663-BFB74461AB41}">
      <dsp:nvSpPr>
        <dsp:cNvPr id="0" name=""/>
        <dsp:cNvSpPr/>
      </dsp:nvSpPr>
      <dsp:spPr>
        <a:xfrm>
          <a:off x="0" y="655235"/>
          <a:ext cx="10178321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Generative Bayesian neural network model for risk-neutral pricing of American index options (</a:t>
          </a:r>
          <a:r>
            <a:rPr lang="en-US" sz="1400" kern="1200" dirty="0">
              <a:hlinkClick xmlns:r="http://schemas.openxmlformats.org/officeDocument/2006/relationships" r:id="rId2"/>
            </a:rPr>
            <a:t>https://doi.org/10.1080/14697688.2018.1490807</a:t>
          </a:r>
          <a:r>
            <a:rPr lang="en-US" sz="1400" kern="1200" dirty="0"/>
            <a:t>)</a:t>
          </a:r>
        </a:p>
      </dsp:txBody>
      <dsp:txXfrm>
        <a:off x="26387" y="681622"/>
        <a:ext cx="10125547" cy="487766"/>
      </dsp:txXfrm>
    </dsp:sp>
    <dsp:sp modelId="{60A472D6-21F3-EA44-A915-99D1F0CD23E9}">
      <dsp:nvSpPr>
        <dsp:cNvPr id="0" name=""/>
        <dsp:cNvSpPr/>
      </dsp:nvSpPr>
      <dsp:spPr>
        <a:xfrm>
          <a:off x="0" y="1236095"/>
          <a:ext cx="10178321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Option pricing using Machine Learning (</a:t>
          </a:r>
          <a:r>
            <a:rPr lang="en-US" sz="1400" kern="1200" dirty="0">
              <a:hlinkClick xmlns:r="http://schemas.openxmlformats.org/officeDocument/2006/relationships" r:id="rId3"/>
            </a:rPr>
            <a:t>https://</a:t>
          </a:r>
          <a:r>
            <a:rPr lang="en-US" sz="1400" kern="1200" dirty="0" err="1">
              <a:hlinkClick xmlns:r="http://schemas.openxmlformats.org/officeDocument/2006/relationships" r:id="rId3"/>
            </a:rPr>
            <a:t>doi.org</a:t>
          </a:r>
          <a:r>
            <a:rPr lang="en-US" sz="1400" kern="1200" dirty="0">
              <a:hlinkClick xmlns:r="http://schemas.openxmlformats.org/officeDocument/2006/relationships" r:id="rId3"/>
            </a:rPr>
            <a:t>/10.1016/j.eswa.2020.113799</a:t>
          </a:r>
          <a:r>
            <a:rPr lang="en-US" sz="1400" kern="1200" dirty="0"/>
            <a:t>)</a:t>
          </a:r>
        </a:p>
      </dsp:txBody>
      <dsp:txXfrm>
        <a:off x="26387" y="1262482"/>
        <a:ext cx="10125547" cy="487766"/>
      </dsp:txXfrm>
    </dsp:sp>
    <dsp:sp modelId="{D5D09D73-FC99-414E-85BD-E0F819291EFB}">
      <dsp:nvSpPr>
        <dsp:cNvPr id="0" name=""/>
        <dsp:cNvSpPr/>
      </dsp:nvSpPr>
      <dsp:spPr>
        <a:xfrm>
          <a:off x="0" y="1816955"/>
          <a:ext cx="10178321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Deep Learning Based Hybrid Computational Intelligence Models for Options Pricing</a:t>
          </a:r>
          <a:r>
            <a:rPr lang="zh-CN" altLang="en-US" sz="1400" kern="1200" dirty="0"/>
            <a:t> </a:t>
          </a:r>
          <a:r>
            <a:rPr lang="en-US" altLang="zh-CN" sz="1400" kern="1200" dirty="0"/>
            <a:t>(</a:t>
          </a:r>
          <a:r>
            <a:rPr lang="en-US" altLang="zh-CN" sz="1400" kern="1200" dirty="0">
              <a:hlinkClick xmlns:r="http://schemas.openxmlformats.org/officeDocument/2006/relationships" r:id="rId4"/>
            </a:rPr>
            <a:t>https://</a:t>
          </a:r>
          <a:r>
            <a:rPr lang="en-US" altLang="zh-CN" sz="1400" kern="1200" dirty="0" err="1">
              <a:hlinkClick xmlns:r="http://schemas.openxmlformats.org/officeDocument/2006/relationships" r:id="rId4"/>
            </a:rPr>
            <a:t>link.springer.com</a:t>
          </a:r>
          <a:r>
            <a:rPr lang="en-US" altLang="zh-CN" sz="1400" kern="1200" dirty="0">
              <a:hlinkClick xmlns:r="http://schemas.openxmlformats.org/officeDocument/2006/relationships" r:id="rId4"/>
            </a:rPr>
            <a:t>/article/10.1007/s10614-020-10063-9</a:t>
          </a:r>
          <a:r>
            <a:rPr lang="en-US" altLang="zh-CN" sz="1400" kern="1200" dirty="0"/>
            <a:t>)</a:t>
          </a:r>
          <a:endParaRPr lang="en-US" sz="1400" kern="1200" dirty="0"/>
        </a:p>
      </dsp:txBody>
      <dsp:txXfrm>
        <a:off x="26387" y="1843342"/>
        <a:ext cx="10125547" cy="487766"/>
      </dsp:txXfrm>
    </dsp:sp>
    <dsp:sp modelId="{EFDC1798-ECC4-F743-B2EF-9DF1C0BFCA48}">
      <dsp:nvSpPr>
        <dsp:cNvPr id="0" name=""/>
        <dsp:cNvSpPr/>
      </dsp:nvSpPr>
      <dsp:spPr>
        <a:xfrm>
          <a:off x="0" y="2397815"/>
          <a:ext cx="10178321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Deep Learning in Model Risk Neutral Distribution for Option Pricing</a:t>
          </a:r>
          <a:r>
            <a:rPr lang="en-US" sz="1400" b="1" i="0" kern="1200" dirty="0"/>
            <a:t> </a:t>
          </a:r>
          <a:r>
            <a:rPr lang="en-US" sz="1400" kern="1200" dirty="0"/>
            <a:t>(</a:t>
          </a:r>
          <a:r>
            <a:rPr lang="en-US" sz="1400" kern="1200" dirty="0">
              <a:hlinkClick xmlns:r="http://schemas.openxmlformats.org/officeDocument/2006/relationships" r:id="rId5"/>
            </a:rPr>
            <a:t>https://ieeexplore.ieee.org/document/8929176</a:t>
          </a:r>
          <a:r>
            <a:rPr lang="en-US" sz="1400" kern="1200" dirty="0"/>
            <a:t>)</a:t>
          </a:r>
        </a:p>
      </dsp:txBody>
      <dsp:txXfrm>
        <a:off x="26387" y="2424202"/>
        <a:ext cx="10125547" cy="487766"/>
      </dsp:txXfrm>
    </dsp:sp>
    <dsp:sp modelId="{0754A181-B553-0D43-B3B7-7639AD953A34}">
      <dsp:nvSpPr>
        <dsp:cNvPr id="0" name=""/>
        <dsp:cNvSpPr/>
      </dsp:nvSpPr>
      <dsp:spPr>
        <a:xfrm>
          <a:off x="0" y="2978675"/>
          <a:ext cx="10178321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Market Making Quotation Strategy Based on Dual Deep Learning Agents for Option Pricing and Bid-Ask Spread Estimation</a:t>
          </a:r>
        </a:p>
      </dsp:txBody>
      <dsp:txXfrm>
        <a:off x="26387" y="3005062"/>
        <a:ext cx="10125547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EE336-64EF-1048-88FD-5A7277BB3246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DBD49-DD21-AE43-92D4-4C5269B3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B491-A5D7-6749-84A1-A7CF49A13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66373-B829-E941-8ACC-D36681025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D4D1-8879-9B43-A26A-DE48A9F8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3A2D-D8BF-614F-80D9-F76B8BEE4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558252"/>
            <a:ext cx="4800600" cy="632529"/>
          </a:xfrm>
        </p:spPr>
        <p:txBody>
          <a:bodyPr/>
          <a:lstStyle/>
          <a:p>
            <a:r>
              <a:rPr lang="en-US" dirty="0"/>
              <a:t>Main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6FDDA-4C87-9644-87AD-438A86F27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2728" y="2515897"/>
            <a:ext cx="4800600" cy="2996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Real option data</a:t>
            </a:r>
          </a:p>
          <a:p>
            <a:pPr lvl="1"/>
            <a:r>
              <a:rPr lang="en-US" dirty="0"/>
              <a:t>Pre-train weight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Option price</a:t>
            </a:r>
          </a:p>
          <a:p>
            <a:r>
              <a:rPr lang="en-US" dirty="0"/>
              <a:t>DFNN</a:t>
            </a:r>
          </a:p>
          <a:p>
            <a:pPr lvl="1"/>
            <a:r>
              <a:rPr lang="en-US" dirty="0"/>
              <a:t>Transfer the pre-train weight and fine-tune</a:t>
            </a:r>
          </a:p>
        </p:txBody>
      </p:sp>
      <p:pic>
        <p:nvPicPr>
          <p:cNvPr id="7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83148AB3-9CC5-C747-9484-4FAC94A7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873" y="2190781"/>
            <a:ext cx="4188569" cy="28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4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FACE-C834-8443-8815-835BDC4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E652-ADF2-CF47-A922-43298A29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New: generate balanced dataset</a:t>
            </a:r>
          </a:p>
          <a:p>
            <a:r>
              <a:rPr lang="en-US" dirty="0"/>
              <a:t>Data: S&amp;P 500, EuroStoxx50, Hang Seng Index (Bloomberg and Wind Database)</a:t>
            </a:r>
          </a:p>
          <a:p>
            <a:r>
              <a:rPr lang="en-US" dirty="0"/>
              <a:t>Input: Underlying asset price, exercise price, volatility, time-to-maturity, risk-free interest rate</a:t>
            </a:r>
          </a:p>
          <a:p>
            <a:r>
              <a:rPr lang="en-US" dirty="0"/>
              <a:t>Output: option price</a:t>
            </a:r>
          </a:p>
          <a:p>
            <a:r>
              <a:rPr lang="en-US" dirty="0"/>
              <a:t>Code: pseudocode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133B-2E56-944E-92FC-865F810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06CED-F06F-4E52-AC92-B420E7C41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0890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07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90E2-90BD-8345-AAEC-A64C90B2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Bayesian neural network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05A9-9EDD-B446-BD41-8A572C982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2D436-1C78-374E-98DB-9EDD0E15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Motivation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7044-FBB2-8F40-8C96-9083D7E4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Most successful American option pricing models did not exact quite closely approximate pricing American options.</a:t>
            </a:r>
          </a:p>
          <a:p>
            <a:r>
              <a:rPr lang="en-US" strike="sngStrike" dirty="0"/>
              <a:t>Capability to incorporate current or previous market information? </a:t>
            </a:r>
          </a:p>
          <a:p>
            <a:r>
              <a:rPr lang="en-US" strike="sngStrike" dirty="0"/>
              <a:t>Predict future price well?</a:t>
            </a:r>
          </a:p>
          <a:p>
            <a:r>
              <a:rPr lang="en-US" strike="sngStrike" dirty="0"/>
              <a:t>Model generate fair prices in the deep ITM or deep OTM?</a:t>
            </a:r>
          </a:p>
          <a:p>
            <a:r>
              <a:rPr lang="en-US" dirty="0"/>
              <a:t>Deep ITM/OTM: rarely traded options where volume is 1.18%-1.5%; moneyness is 1.3 or more and 0.86 or less</a:t>
            </a:r>
          </a:p>
          <a:p>
            <a:r>
              <a:rPr lang="en-US" dirty="0"/>
              <a:t>ML models effective in estimating the cross-sectional option prices, fail to represent option prices outside that area.</a:t>
            </a:r>
          </a:p>
        </p:txBody>
      </p:sp>
    </p:spTree>
    <p:extLst>
      <p:ext uri="{BB962C8B-B14F-4D97-AF65-F5344CB8AC3E}">
        <p14:creationId xmlns:p14="http://schemas.microsoft.com/office/powerpoint/2010/main" val="323354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093A8-41CF-B545-B020-9A2372F8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5305650"/>
          </a:xfrm>
        </p:spPr>
        <p:txBody>
          <a:bodyPr anchor="b">
            <a:normAutofit/>
          </a:bodyPr>
          <a:lstStyle/>
          <a:p>
            <a:r>
              <a:rPr lang="en-US" dirty="0"/>
              <a:t>Generative Bayesian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F112-CBDB-6044-8895-45CEA0E4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4" y="870113"/>
            <a:ext cx="6183086" cy="5117775"/>
          </a:xfrm>
        </p:spPr>
        <p:txBody>
          <a:bodyPr anchor="ctr">
            <a:normAutofit/>
          </a:bodyPr>
          <a:lstStyle/>
          <a:p>
            <a:r>
              <a:rPr lang="en-US" dirty="0"/>
              <a:t>Generative Bayesian learning model with a prior incorporating a financial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03301-C69C-DD47-99EF-967FB9A2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17" y="3022600"/>
            <a:ext cx="4210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0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093A8-41CF-B545-B020-9A2372F8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5305650"/>
          </a:xfrm>
        </p:spPr>
        <p:txBody>
          <a:bodyPr anchor="b">
            <a:normAutofit/>
          </a:bodyPr>
          <a:lstStyle/>
          <a:p>
            <a:r>
              <a:rPr lang="en-US" dirty="0"/>
              <a:t>Generative Bayesian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F112-CBDB-6044-8895-45CEA0E4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4" y="870113"/>
            <a:ext cx="6183086" cy="5117775"/>
          </a:xfrm>
        </p:spPr>
        <p:txBody>
          <a:bodyPr anchor="ctr">
            <a:normAutofit/>
          </a:bodyPr>
          <a:lstStyle/>
          <a:p>
            <a:r>
              <a:rPr lang="en-US" dirty="0"/>
              <a:t>Training the model using an artificial sample generated from a risk-neutral financial option model- CGMY.</a:t>
            </a:r>
          </a:p>
          <a:p>
            <a:r>
              <a:rPr lang="en-US" dirty="0"/>
              <a:t>Bayesian neural network is superior to the CGMY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03301-C69C-DD47-99EF-967FB9A2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84" y="3649134"/>
            <a:ext cx="4210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07F7-75F3-7C4A-888C-7C54E71A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Bayesian 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9901E-486E-D642-BCA0-478A302F7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sampling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51D1E-93C9-1146-823F-E3922AC3F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Learning the GBNN</a:t>
            </a:r>
          </a:p>
        </p:txBody>
      </p:sp>
      <p:pic>
        <p:nvPicPr>
          <p:cNvPr id="9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139B9F8-18BB-E540-BFC5-6BD5EDBE6B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7300" y="3847247"/>
            <a:ext cx="4800600" cy="1120894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A98BCCE-26A7-E444-AA2A-594F5E439D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34163" y="3515691"/>
            <a:ext cx="4800600" cy="17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3FACE-C834-8443-8815-835BDC4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2A1A00"/>
                </a:solidFill>
              </a:rPr>
              <a:t>All in all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E652-ADF2-CF47-A922-43298A29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en-US" dirty="0"/>
              <a:t>New: GBNN model; use a prior information incorporating some financial market structures</a:t>
            </a:r>
          </a:p>
          <a:p>
            <a:r>
              <a:rPr lang="en-US" dirty="0"/>
              <a:t>Data: S&amp;P 100 (2003-2012)</a:t>
            </a:r>
          </a:p>
          <a:p>
            <a:r>
              <a:rPr lang="en-US" dirty="0"/>
              <a:t>Code: little pseudocode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3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133B-2E56-944E-92FC-865F810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06CED-F06F-4E52-AC92-B420E7C41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090407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75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133B-2E56-944E-92FC-865F810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06CED-F06F-4E52-AC92-B420E7C41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068259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29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90E2-90BD-8345-AAEC-A64C90B2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 pricing using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05A9-9EDD-B446-BD41-8A572C982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1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31BC10-541D-40A8-905F-581C4E22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2D436-1C78-374E-98DB-9EDD0E15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41615"/>
          </a:xfrm>
        </p:spPr>
        <p:txBody>
          <a:bodyPr anchor="b">
            <a:normAutofit/>
          </a:bodyPr>
          <a:lstStyle/>
          <a:p>
            <a:r>
              <a:rPr lang="en-US" sz="4000"/>
              <a:t>Motivation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828F4DB-8F33-43D9-8DA0-22527C16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7044-FBB2-8F40-8C96-9083D7E4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6385"/>
            <a:ext cx="7511659" cy="3973207"/>
          </a:xfrm>
        </p:spPr>
        <p:txBody>
          <a:bodyPr>
            <a:normAutofit/>
          </a:bodyPr>
          <a:lstStyle/>
          <a:p>
            <a:r>
              <a:rPr lang="en-US" dirty="0"/>
              <a:t>Most of the previous researchers focus especially on the neural networks method (NN), the other algorithms being unexplored.</a:t>
            </a:r>
          </a:p>
          <a:p>
            <a:r>
              <a:rPr lang="en-US" dirty="0"/>
              <a:t>Propose three three different decision tress algorithms: random forest,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endParaRPr lang="en-US" dirty="0"/>
          </a:p>
          <a:p>
            <a:r>
              <a:rPr lang="en-US" dirty="0"/>
              <a:t>Using different data: call options on crude oil futures</a:t>
            </a:r>
          </a:p>
          <a:p>
            <a:pPr lvl="1"/>
            <a:r>
              <a:rPr lang="en-US" dirty="0"/>
              <a:t>highest liquidity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91ADD-5810-6341-96DE-5F915C41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spc="800" dirty="0">
                <a:latin typeface="+mn-lt"/>
              </a:rPr>
              <a:t>Random forest</a:t>
            </a:r>
            <a:br>
              <a:rPr lang="en-US" sz="2000" spc="800" dirty="0">
                <a:latin typeface="+mn-lt"/>
              </a:rPr>
            </a:br>
            <a:r>
              <a:rPr lang="en-US" sz="2000" spc="800" dirty="0" err="1">
                <a:latin typeface="+mn-lt"/>
              </a:rPr>
              <a:t>XGBoost</a:t>
            </a:r>
            <a:br>
              <a:rPr lang="en-US" sz="2000" spc="800" dirty="0">
                <a:latin typeface="+mn-lt"/>
              </a:rPr>
            </a:br>
            <a:r>
              <a:rPr lang="en-US" sz="2000" spc="800" dirty="0" err="1">
                <a:latin typeface="+mn-lt"/>
              </a:rPr>
              <a:t>Lightgbm</a:t>
            </a:r>
            <a:endParaRPr lang="en-US" sz="2000" spc="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4B82-E148-4B4A-828D-CD62F44F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800" spc="800" dirty="0">
                <a:solidFill>
                  <a:schemeClr val="tx1"/>
                </a:solidFill>
                <a:latin typeface="+mj-lt"/>
              </a:rPr>
              <a:t>Model</a:t>
            </a:r>
            <a:endParaRPr lang="en-US" sz="4800" b="1" cap="all" spc="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878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BF3-4C75-0A4C-B6A9-9CA4C50F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Data and Methodology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9866-BDAB-F946-AE85-5267987A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all European call options that had as support the WTI oil futures contracts (Reuters Index Code: CL) traded on the Chicago Mercantile Exchange between 03.01.2017 and 14.11.2018</a:t>
            </a:r>
          </a:p>
          <a:p>
            <a:pPr lvl="1"/>
            <a:r>
              <a:rPr lang="en-US" dirty="0"/>
              <a:t>analyzing 1465 options, representing 121,488 daily prices.</a:t>
            </a:r>
          </a:p>
          <a:p>
            <a:pPr lvl="1"/>
            <a:r>
              <a:rPr lang="en-US" dirty="0"/>
              <a:t>provided by Thomson Reuters Tick History DataStream</a:t>
            </a:r>
          </a:p>
          <a:p>
            <a:pPr lvl="1"/>
            <a:r>
              <a:rPr lang="en-US" dirty="0"/>
              <a:t>a maturity of less than 1 year, a moneyness (S / K) less than 1.7 and a premium greater than 1</a:t>
            </a:r>
          </a:p>
        </p:txBody>
      </p:sp>
    </p:spTree>
    <p:extLst>
      <p:ext uri="{BB962C8B-B14F-4D97-AF65-F5344CB8AC3E}">
        <p14:creationId xmlns:p14="http://schemas.microsoft.com/office/powerpoint/2010/main" val="104775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BF3-4C75-0A4C-B6A9-9CA4C50F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</a:rPr>
              <a:t>Data and Methodology</a:t>
            </a:r>
            <a:br>
              <a:rPr lang="en-US" sz="4400" dirty="0">
                <a:solidFill>
                  <a:srgbClr val="2A1A00"/>
                </a:solidFill>
              </a:rPr>
            </a:br>
            <a:r>
              <a:rPr lang="en-US" sz="4400" dirty="0">
                <a:solidFill>
                  <a:srgbClr val="2A1A00"/>
                </a:solidFill>
              </a:rPr>
              <a:t>-three new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9866-BDAB-F946-AE85-5267987A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100 decision trees with max depth of 20</a:t>
            </a:r>
          </a:p>
          <a:p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LightGBM</a:t>
            </a:r>
            <a:endParaRPr lang="en-US" dirty="0"/>
          </a:p>
          <a:p>
            <a:pPr lvl="1"/>
            <a:r>
              <a:rPr lang="en-US" dirty="0"/>
              <a:t>Learning right 0.3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29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59BF3-4C75-0A4C-B6A9-9CA4C50F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</a:rPr>
              <a:t>Data and Methodology</a:t>
            </a:r>
            <a:br>
              <a:rPr lang="en-US" sz="4400" dirty="0">
                <a:solidFill>
                  <a:srgbClr val="2A1A00"/>
                </a:solidFill>
              </a:rPr>
            </a:br>
            <a:r>
              <a:rPr lang="en-US" sz="4400" dirty="0">
                <a:solidFill>
                  <a:srgbClr val="2A1A00"/>
                </a:solidFill>
              </a:rPr>
              <a:t>-Input &amp;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9866-BDAB-F946-AE85-5267987A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EA4DD-507F-EE48-8D4B-451C0129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2" y="1128450"/>
            <a:ext cx="5362923" cy="456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06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3FACE-C834-8443-8815-835BDC4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en-US" sz="3200"/>
              <a:t>All in all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E652-ADF2-CF47-A922-43298A29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New: three new model</a:t>
            </a:r>
          </a:p>
          <a:p>
            <a:r>
              <a:rPr lang="en-US" sz="1600" dirty="0"/>
              <a:t>Data: all European call options that had as support the WTI oil futures contracts (Thomson Reuters Tick History DataStream)</a:t>
            </a:r>
          </a:p>
          <a:p>
            <a:r>
              <a:rPr lang="en-US" sz="1600" dirty="0"/>
              <a:t>Input &amp; Output: 5 different combination</a:t>
            </a:r>
          </a:p>
          <a:p>
            <a:r>
              <a:rPr lang="en-US" sz="1600" dirty="0"/>
              <a:t>Code: NA</a:t>
            </a:r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5681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133B-2E56-944E-92FC-865F810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06CED-F06F-4E52-AC92-B420E7C41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98529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24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90E2-90BD-8345-AAEC-A64C90B2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6000" dirty="0"/>
              <a:t>Deep Learning Based Hybrid Computational Intelligence Models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05A9-9EDD-B446-BD41-8A572C982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0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D436-1C78-374E-98DB-9EDD0E15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B395C77-FAD4-4209-9F77-6EBB24250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607849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94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FEA-2AAD-7044-94BB-DFEA8851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DeepOption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B883-6921-E74C-AE71-17D078E56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3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A4F97-829F-CA48-923A-14A9DF5A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Methodology-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4932D-5015-EC42-AA47-839FB67B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7" y="2616049"/>
            <a:ext cx="5978273" cy="13152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79EE-9EE0-E94D-AEAF-27559258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options data between Feb. 2010 and Nov. 2010 for S&amp;P 500 ETF </a:t>
            </a:r>
          </a:p>
          <a:p>
            <a:r>
              <a:rPr lang="en-US" sz="1600">
                <a:solidFill>
                  <a:schemeClr val="bg1"/>
                </a:solidFill>
              </a:rPr>
              <a:t>Extracted data through Yahoo finance</a:t>
            </a:r>
          </a:p>
          <a:p>
            <a:r>
              <a:rPr lang="en-US" sz="1600">
                <a:solidFill>
                  <a:schemeClr val="bg1"/>
                </a:solidFill>
              </a:rPr>
              <a:t>70% of data is erased due to low volume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32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4750-5ADC-0642-AEA9-70F20AFA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03FB5-7BB6-FE49-BE7D-E64D6BEB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021" y="1354666"/>
            <a:ext cx="5189958" cy="1926284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408930D-D170-AC43-9FC3-70B1F2D0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380062"/>
            <a:ext cx="10178322" cy="13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41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DBDB-8C1A-5246-BE0C-18FAB8B3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3700" dirty="0"/>
              <a:t>Methodology- DNN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06DE1B8-2194-47BD-AD21-B683B397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US" dirty="0"/>
              <a:t>same parameters with BS, but</a:t>
            </a:r>
          </a:p>
          <a:p>
            <a:pPr lvl="1"/>
            <a:r>
              <a:rPr lang="en-US" dirty="0"/>
              <a:t>depending on pre-volatility and underlying price prediction stages that use time series dependent models</a:t>
            </a:r>
          </a:p>
          <a:p>
            <a:pPr lvl="1"/>
            <a:r>
              <a:rPr lang="en-US" dirty="0"/>
              <a:t>(strike price)/(stock price) ratio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742F040-8B55-DB4A-90B8-07968C00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10" y="645107"/>
            <a:ext cx="4894789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60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3D89-CAC5-D245-9D5E-CE25E6D9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Methodology- DNN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9B6A-440C-6843-B6AE-7054A80A5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Stage DNN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D6B88-BFE7-1943-8A7C-C00D6A4804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deep multilayer perceptron (DMLP)</a:t>
            </a:r>
          </a:p>
          <a:p>
            <a:pPr lvl="1"/>
            <a:r>
              <a:rPr lang="en-US" dirty="0"/>
              <a:t>8-50-50-1 topology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4C0C1-E266-A440-9EC9-EB305B23F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 Stage DNN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17B0C-6EAE-A741-88D5-D08B268CCE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4 different multistage</a:t>
            </a:r>
          </a:p>
          <a:p>
            <a:pPr lvl="1"/>
            <a:r>
              <a:rPr lang="en-US" dirty="0"/>
              <a:t>DMLP based models are proposed namely, VS-BS/DMLP, VS-2DMLP, C-BS/DMLP, C-2DMLP</a:t>
            </a:r>
          </a:p>
        </p:txBody>
      </p:sp>
    </p:spTree>
    <p:extLst>
      <p:ext uri="{BB962C8B-B14F-4D97-AF65-F5344CB8AC3E}">
        <p14:creationId xmlns:p14="http://schemas.microsoft.com/office/powerpoint/2010/main" val="2282543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5D2C7-8751-B048-896B-B4C40E2F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rgbClr val="F3F3F2"/>
                </a:solidFill>
              </a:rPr>
              <a:t>Methodology- DNN </a:t>
            </a:r>
            <a:r>
              <a:rPr lang="en-US" sz="5400" b="1" dirty="0"/>
              <a:t>VS-DMLP/DMLP</a:t>
            </a:r>
            <a:endParaRPr lang="en-US" sz="5400" dirty="0">
              <a:solidFill>
                <a:srgbClr val="2A1A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D988E-0927-4B41-BC7C-039D14CE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45" y="1692288"/>
            <a:ext cx="5615491" cy="347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02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5D2C7-8751-B048-896B-B4C40E2F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3F3F2"/>
                </a:solidFill>
              </a:rPr>
              <a:t>Methodology- DNN VS-BS/DMLP</a:t>
            </a:r>
            <a:endParaRPr lang="en-US" sz="6000" dirty="0">
              <a:solidFill>
                <a:srgbClr val="2A1A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CA3853-BA39-114F-B03E-DD35622E1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297" y="1557083"/>
            <a:ext cx="6220332" cy="37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2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5D2C7-8751-B048-896B-B4C40E2F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rgbClr val="F3F3F2"/>
                </a:solidFill>
              </a:rPr>
              <a:t>Methodology- DNN </a:t>
            </a:r>
            <a:r>
              <a:rPr lang="en-US" sz="5400" dirty="0"/>
              <a:t>C-BS/DMLP</a:t>
            </a:r>
            <a:endParaRPr lang="en-US" sz="5400" dirty="0">
              <a:solidFill>
                <a:srgbClr val="2A1A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F98F9-B2F6-4D47-9EBC-8F4C98319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F218B-D394-AD4F-8580-022F802B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15" y="1884944"/>
            <a:ext cx="5724306" cy="30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9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5D2C7-8751-B048-896B-B4C40E2F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2A1A00"/>
                </a:solidFill>
              </a:rPr>
              <a:t>Methodology- DNN </a:t>
            </a:r>
            <a:r>
              <a:rPr lang="en-US" sz="2400" b="1">
                <a:solidFill>
                  <a:srgbClr val="2A1A00"/>
                </a:solidFill>
              </a:rPr>
              <a:t>C-DMLP/DMLP</a:t>
            </a:r>
            <a:endParaRPr lang="en-US" sz="2400">
              <a:solidFill>
                <a:srgbClr val="2A1A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4A61A-997E-594A-BE9A-8C714AAFC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600">
              <a:solidFill>
                <a:srgbClr val="F3F3F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3EC4A-6912-D546-982A-39F15E6A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97" y="1704817"/>
            <a:ext cx="6220332" cy="34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3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3FACE-C834-8443-8815-835BDC4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All in all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9A337-E212-40D2-A9C5-0547B7433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49892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834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133B-2E56-944E-92FC-865F810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06CED-F06F-4E52-AC92-B420E7C41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3397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9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D436-1C78-374E-98DB-9EDD0E15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7044-FBB2-8F40-8C96-9083D7E4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data rare imbalanced because of the liquidity of options.</a:t>
            </a:r>
          </a:p>
          <a:p>
            <a:r>
              <a:rPr lang="en-US" dirty="0"/>
              <a:t>Imbalanced data: predominantly learns the patterns of classes that constitute the majority, whereas the patterns in small classes are insufficiently learned.</a:t>
            </a:r>
          </a:p>
          <a:p>
            <a:pPr lvl="1"/>
            <a:r>
              <a:rPr lang="en-US" dirty="0"/>
              <a:t>imbalanced with respect to moneyness</a:t>
            </a:r>
          </a:p>
          <a:p>
            <a:r>
              <a:rPr lang="en-US" dirty="0"/>
              <a:t>Practicability model: moneyness divided the data into sections to apply to different models.</a:t>
            </a:r>
          </a:p>
          <a:p>
            <a:r>
              <a:rPr lang="en-US" dirty="0"/>
              <a:t>DNN is a data-driven approach, imbalanced data cause it hard to learn high-level patterns or robust features.</a:t>
            </a:r>
          </a:p>
        </p:txBody>
      </p:sp>
    </p:spTree>
    <p:extLst>
      <p:ext uri="{BB962C8B-B14F-4D97-AF65-F5344CB8AC3E}">
        <p14:creationId xmlns:p14="http://schemas.microsoft.com/office/powerpoint/2010/main" val="556169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05D0-41CE-124A-89AC-F2BFBF7D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Deep Learning in Model Risk Neutral Distribution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F4A4-88D8-1744-9E43-B8D06C70A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93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46262-8990-374C-A16F-D14D327D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2A1A00"/>
                </a:solidFill>
              </a:rPr>
              <a:t>Motivation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66C0-4A5F-3D4A-A2FE-E3FD4639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en-US" dirty="0"/>
              <a:t>Issue in option pricing is the estimation of the risk neutral distribution of an underlying asset.</a:t>
            </a:r>
          </a:p>
          <a:p>
            <a:r>
              <a:rPr lang="en-US" dirty="0"/>
              <a:t>DL method with a mixture distribution model to handle European option 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8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45AC-600F-CE4E-98BA-C23CA44A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Method-BS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7CC5-D568-E945-9221-9D996DE8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1433"/>
          </a:xfrm>
        </p:spPr>
        <p:txBody>
          <a:bodyPr/>
          <a:lstStyle/>
          <a:p>
            <a:r>
              <a:rPr lang="en-US" dirty="0"/>
              <a:t>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7786F-9FA0-3442-98BC-46184D61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06" y="2286001"/>
            <a:ext cx="5311665" cy="20601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5DA88C-F0C5-534A-A9C6-EFBBFFD774BE}"/>
              </a:ext>
            </a:extLst>
          </p:cNvPr>
          <p:cNvSpPr txBox="1">
            <a:spLocks/>
          </p:cNvSpPr>
          <p:nvPr/>
        </p:nvSpPr>
        <p:spPr>
          <a:xfrm>
            <a:off x="1251677" y="4757617"/>
            <a:ext cx="10178322" cy="44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solve the problem of the constrains in the stochastic process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7DF04-A3C2-A14C-B774-561960CB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5499976"/>
            <a:ext cx="6197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63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9A9E-134C-5D4F-8A6F-B54871CD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Method-BS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8A91-F0C8-7C4D-9FF0-DB11EDBAC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usually estimate the risk neutral distribution term by constructing a stochastic process model on the underlying asset using some parameters</a:t>
            </a:r>
          </a:p>
          <a:p>
            <a:r>
              <a:rPr lang="en-US" dirty="0"/>
              <a:t>BS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D2B86-653B-4748-8F28-F37E5DDE0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3164793"/>
            <a:ext cx="4800600" cy="1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4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7D9197-4A85-4276-8FC4-67873E20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01B5B487-A1DE-47E1-B06D-F13BBCCA7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16444-54C5-FB49-9716-78F7656B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Method-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45AF6B-4F42-45F1-A22C-AF0FCA89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1BB6-6109-A342-AA71-FEE332B74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To solve the problem of the constrains in the stochastic process model</a:t>
            </a:r>
          </a:p>
          <a:p>
            <a:r>
              <a:rPr lang="en-US" dirty="0">
                <a:solidFill>
                  <a:srgbClr val="000000"/>
                </a:solidFill>
              </a:rPr>
              <a:t>To estimate </a:t>
            </a:r>
            <a:r>
              <a:rPr lang="en-US" i="1" dirty="0" err="1">
                <a:solidFill>
                  <a:srgbClr val="000000"/>
                </a:solidFill>
              </a:rPr>
              <a:t>σ</a:t>
            </a:r>
            <a:r>
              <a:rPr lang="en-US" i="1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00"/>
                </a:solidFill>
              </a:rPr>
              <a:t>and </a:t>
            </a:r>
            <a:r>
              <a:rPr lang="en-US" i="1" dirty="0" err="1">
                <a:solidFill>
                  <a:srgbClr val="000000"/>
                </a:solidFill>
              </a:rPr>
              <a:t>τ</a:t>
            </a:r>
            <a:r>
              <a:rPr lang="en-US" dirty="0">
                <a:solidFill>
                  <a:srgbClr val="000000"/>
                </a:solidFill>
              </a:rPr>
              <a:t>, the most important factor that can generate a more complex risk neutral distribution is the adoption of the concept of a Gaussian mixture model</a:t>
            </a:r>
          </a:p>
          <a:p>
            <a:r>
              <a:rPr lang="en-US" dirty="0">
                <a:solidFill>
                  <a:srgbClr val="000000"/>
                </a:solidFill>
              </a:rPr>
              <a:t>The new formula with the combination of I distribution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3197-344D-7241-ABCE-A9CFEBEA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79" y="2635631"/>
            <a:ext cx="3667489" cy="6326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D62BA-A8A6-FB41-AED0-F8D48A1AE1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39878" y="3540143"/>
            <a:ext cx="3667489" cy="6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7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1E78-6AE0-4143-99FC-3AACACE2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E410E-7073-504E-9749-850EAC4F01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951359"/>
            <a:ext cx="4800600" cy="228878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AEB784-D43C-BA42-9B84-8C8EBE166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sets of parameters are estimated using the proposed structure in (5)</a:t>
            </a:r>
          </a:p>
          <a:p>
            <a:r>
              <a:rPr lang="en-US" dirty="0"/>
              <a:t>Each set is given a weight </a:t>
            </a:r>
            <a:r>
              <a:rPr lang="en-US" dirty="0" err="1"/>
              <a:t>wi</a:t>
            </a:r>
            <a:r>
              <a:rPr lang="en-US" dirty="0"/>
              <a:t> obtained from the NN using the series data of historical price and trading volume.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89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FACE-C834-8443-8815-835BDC4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All in 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9A337-E212-40D2-A9C5-0547B7433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91726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835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133B-2E56-944E-92FC-865F810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06CED-F06F-4E52-AC92-B420E7C41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448504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25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05D0-41CE-124A-89AC-F2BFBF7D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Dual Deep Learning Agents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F4A4-88D8-1744-9E43-B8D06C70A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17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31BC10-541D-40A8-905F-581C4E22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2D436-1C78-374E-98DB-9EDD0E15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41615"/>
          </a:xfrm>
        </p:spPr>
        <p:txBody>
          <a:bodyPr anchor="b">
            <a:normAutofit/>
          </a:bodyPr>
          <a:lstStyle/>
          <a:p>
            <a:r>
              <a:rPr lang="en-US" sz="4000"/>
              <a:t>Motivation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828F4DB-8F33-43D9-8DA0-22527C16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7044-FBB2-8F40-8C96-9083D7E4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06385"/>
            <a:ext cx="7511659" cy="3973207"/>
          </a:xfrm>
        </p:spPr>
        <p:txBody>
          <a:bodyPr>
            <a:normAutofit/>
          </a:bodyPr>
          <a:lstStyle/>
          <a:p>
            <a:r>
              <a:rPr lang="en-US" dirty="0"/>
              <a:t>proposed a fully-connected deep feed-forward NN to improve the performance of BS model.</a:t>
            </a:r>
          </a:p>
          <a:p>
            <a:pPr lvl="1"/>
            <a:r>
              <a:rPr lang="en-US" dirty="0"/>
              <a:t>BS relay on so many constrains</a:t>
            </a:r>
          </a:p>
          <a:p>
            <a:pPr lvl="1"/>
            <a:r>
              <a:rPr lang="en-US" dirty="0"/>
              <a:t>Data driven can fix the bias; make the model more close to the real-world.</a:t>
            </a:r>
          </a:p>
          <a:p>
            <a:r>
              <a:rPr lang="en-US" dirty="0"/>
              <a:t>Proposed a deep learning agent on bid-ask spread estimation.</a:t>
            </a:r>
          </a:p>
          <a:p>
            <a:pPr lvl="1"/>
            <a:r>
              <a:rPr lang="en-US" dirty="0"/>
              <a:t>Data driven model could fit the real situation better</a:t>
            </a:r>
          </a:p>
          <a:p>
            <a:r>
              <a:rPr lang="en-US" dirty="0"/>
              <a:t>Combining the above dual agents, proposed a better quotation strategy</a:t>
            </a:r>
          </a:p>
        </p:txBody>
      </p:sp>
    </p:spTree>
    <p:extLst>
      <p:ext uri="{BB962C8B-B14F-4D97-AF65-F5344CB8AC3E}">
        <p14:creationId xmlns:p14="http://schemas.microsoft.com/office/powerpoint/2010/main" val="305458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0E1A-6735-3D4F-8AED-3182550A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B4EF-8712-0845-9F90-392ACFB4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various parametric methods to generate additional balanced training data.</a:t>
            </a:r>
          </a:p>
          <a:p>
            <a:r>
              <a:rPr lang="en-US" dirty="0"/>
              <a:t>1. improve the performance using parametric methods.</a:t>
            </a:r>
          </a:p>
          <a:p>
            <a:r>
              <a:rPr lang="en-US" dirty="0"/>
              <a:t>2. using single model on insufficient or imbalanced data</a:t>
            </a:r>
          </a:p>
          <a:p>
            <a:r>
              <a:rPr lang="en-US" dirty="0"/>
              <a:t>3. distilled data will allow the DNN model to mimic the knowledge acquired by various parametric option pricing methods (supervised learning)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85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91DA-3EFA-B140-B5F1-5EDEDEA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Quotation Strategy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5C474-AC02-A648-85F7-F4C12C86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Taiwan Stock Exchange Capitalization Weighted Stock Index Options</a:t>
            </a:r>
          </a:p>
          <a:p>
            <a:pPr lvl="1"/>
            <a:r>
              <a:rPr lang="en-US" dirty="0"/>
              <a:t>European</a:t>
            </a:r>
          </a:p>
          <a:p>
            <a:pPr lvl="1"/>
            <a:r>
              <a:rPr lang="en-US" dirty="0"/>
              <a:t>It takes NTD 50 per index point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30D3D9-151D-0B48-9787-2AA557AE8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009292"/>
            <a:ext cx="4744662" cy="228178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FF111B0-F3D7-0D40-9486-84A68C28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85" y="4387460"/>
            <a:ext cx="6004701" cy="14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05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46262-8990-374C-A16F-D14D327D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47" y="1354945"/>
            <a:ext cx="2519925" cy="414811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Quotation Strategy Background</a:t>
            </a:r>
            <a:endParaRPr lang="en-US" sz="2600" dirty="0">
              <a:solidFill>
                <a:srgbClr val="2A1A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10C6F-C0AA-834E-BF5A-C2EAA845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36" y="3626780"/>
            <a:ext cx="5168900" cy="2743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BA521F-9FCF-C140-BC11-CCCCA359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538" y="769375"/>
            <a:ext cx="7473462" cy="5110218"/>
          </a:xfrm>
        </p:spPr>
        <p:txBody>
          <a:bodyPr/>
          <a:lstStyle/>
          <a:p>
            <a:r>
              <a:rPr lang="en-US" dirty="0"/>
              <a:t>How market makers earn profits</a:t>
            </a:r>
          </a:p>
          <a:p>
            <a:pPr lvl="1"/>
            <a:r>
              <a:rPr lang="en-US" dirty="0"/>
              <a:t>Theoretically: they make a fixed profit from each successful two-sided transaction</a:t>
            </a:r>
          </a:p>
          <a:p>
            <a:pPr lvl="1"/>
            <a:r>
              <a:rPr lang="en-US" dirty="0"/>
              <a:t>Practically: they need to offer their bid-ask spread as narrow as they can so as to get their quotes executed.</a:t>
            </a:r>
          </a:p>
        </p:txBody>
      </p:sp>
    </p:spTree>
    <p:extLst>
      <p:ext uri="{BB962C8B-B14F-4D97-AF65-F5344CB8AC3E}">
        <p14:creationId xmlns:p14="http://schemas.microsoft.com/office/powerpoint/2010/main" val="142637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46262-8990-374C-A16F-D14D327D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</a:rPr>
              <a:t>Quotation Strategy Background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BA521F-9FCF-C140-BC11-CCCCA359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TAIEX</a:t>
            </a:r>
          </a:p>
          <a:p>
            <a:pPr lvl="1"/>
            <a:r>
              <a:rPr lang="en-US" dirty="0"/>
              <a:t>12 months (1/3/2017- 12/29/2017)</a:t>
            </a:r>
          </a:p>
          <a:p>
            <a:pPr lvl="1"/>
            <a:r>
              <a:rPr lang="en-US" dirty="0"/>
              <a:t>Transactions list: transaction date and time; option type; maturity; strike price; executed price; volume</a:t>
            </a:r>
          </a:p>
          <a:p>
            <a:pPr lvl="1"/>
            <a:r>
              <a:rPr lang="en-US" dirty="0"/>
              <a:t>Order list: order date and time; product type; order quantity; order price</a:t>
            </a:r>
          </a:p>
        </p:txBody>
      </p:sp>
    </p:spTree>
    <p:extLst>
      <p:ext uri="{BB962C8B-B14F-4D97-AF65-F5344CB8AC3E}">
        <p14:creationId xmlns:p14="http://schemas.microsoft.com/office/powerpoint/2010/main" val="2585405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EF71-530D-594A-8D57-16E9AFC1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DNN Based Quoting method- Option Price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4EFC3-A4AA-ED46-ADDC-43E2BF14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Input: original inputs in Black Scholes; BS output; short term volatility in previous 1-minute and previous 5-minutes</a:t>
            </a:r>
          </a:p>
          <a:p>
            <a:r>
              <a:rPr lang="en-US" dirty="0"/>
              <a:t>Output:  call price</a:t>
            </a:r>
          </a:p>
          <a:p>
            <a:r>
              <a:rPr lang="en-US" dirty="0"/>
              <a:t>Model: 5 fully connected feedforward networks layers; all hidden layer have 8 nodes and tangent activation</a:t>
            </a:r>
          </a:p>
          <a:p>
            <a:r>
              <a:rPr lang="en-US" dirty="0"/>
              <a:t>Experiment: two part (BS + previous volatility)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40D7C5-F8A1-1343-B178-74C85AB5F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231" y="1635125"/>
            <a:ext cx="3733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6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7D9197-4A85-4276-8FC4-67873E20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01B5B487-A1DE-47E1-B06D-F13BBCCA7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AEF71-530D-594A-8D57-16E9AFC1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>
                <a:solidFill>
                  <a:schemeClr val="tx2"/>
                </a:solidFill>
                <a:latin typeface="+mj-lt"/>
              </a:rPr>
              <a:t>DNN Based Quoting method- Bid-Ask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45AF6B-4F42-45F1-A22C-AF0FCA89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4EFC3-A4AA-ED46-ADDC-43E2BF14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443140"/>
            <a:ext cx="6306309" cy="39302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rgbClr val="000000"/>
                </a:solidFill>
              </a:rPr>
              <a:t>Input: the strike price and trading volume during previous second for our target option and it’s underlying futures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rgbClr val="000000"/>
                </a:solidFill>
              </a:rPr>
              <a:t>Output: bid-ask spread;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rgbClr val="000000"/>
                </a:solidFill>
              </a:rPr>
              <a:t>Model: 3 fully connected feedforward networks layers; hidden layer with 15, 10, 5 nodes and ReLU activation;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rgbClr val="000000"/>
                </a:solidFill>
              </a:rPr>
              <a:t>Experiment: S*= min(A – B) (target is the narrowest spread made by one of the market maker during that minute);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endParaRPr lang="en-US">
              <a:solidFill>
                <a:srgbClr val="000000"/>
              </a:solidFill>
            </a:endParaRP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endParaRPr lang="en-US">
              <a:solidFill>
                <a:srgbClr val="000000"/>
              </a:solidFill>
            </a:endParaRP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2677954-2452-2D46-BBDA-802BD74B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79" y="1269493"/>
            <a:ext cx="3667489" cy="1998780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5127859-3D74-9441-BE0C-8D286AFCC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9879" y="3429000"/>
            <a:ext cx="3667489" cy="27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0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FACE-C834-8443-8815-835BDC43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All in 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9A337-E212-40D2-A9C5-0547B7433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32874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698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2AF0-3BF5-B84F-B146-BB7EED1C0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F536-8A93-A344-8911-107440D5B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841B-037E-D644-A257-9A36CF9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Methodology-data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831C6-5E87-9044-B69C-900D0E5C8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1874517"/>
            <a:ext cx="4800600" cy="4030983"/>
          </a:xfrm>
        </p:spPr>
        <p:txBody>
          <a:bodyPr>
            <a:normAutofit/>
          </a:bodyPr>
          <a:lstStyle/>
          <a:p>
            <a:r>
              <a:rPr lang="en-US" dirty="0"/>
              <a:t>S&amp;P 500 call options, EuroStoxx50 call options, and Hang Seng Index</a:t>
            </a:r>
          </a:p>
          <a:p>
            <a:pPr lvl="1"/>
            <a:r>
              <a:rPr lang="en-US" dirty="0"/>
              <a:t>closed price</a:t>
            </a:r>
          </a:p>
          <a:p>
            <a:pPr lvl="1"/>
            <a:r>
              <a:rPr lang="en-US" dirty="0"/>
              <a:t>Call heavily biased for the ITM option</a:t>
            </a:r>
          </a:p>
          <a:p>
            <a:pPr lvl="1"/>
            <a:r>
              <a:rPr lang="en-US" dirty="0"/>
              <a:t>Put heavily biased for the OTM option</a:t>
            </a:r>
          </a:p>
          <a:p>
            <a:r>
              <a:rPr lang="en-US" dirty="0"/>
              <a:t>Bloomberg and Wind Database</a:t>
            </a:r>
          </a:p>
          <a:p>
            <a:r>
              <a:rPr lang="en-US" dirty="0"/>
              <a:t>Prevent larger input variables: min-max normalization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BE8BF2B-52A2-D442-B433-E2666C3232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24828" y="1874517"/>
            <a:ext cx="4800600" cy="1360679"/>
          </a:xfr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E60EDCE-D95C-0446-97D2-0C7DA1F5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28" y="4436613"/>
            <a:ext cx="1778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7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E96F-FE2B-8343-80AE-EF90B11F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B830A-D011-CE48-A178-EAF3C936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558252"/>
            <a:ext cx="4800600" cy="632529"/>
          </a:xfrm>
        </p:spPr>
        <p:txBody>
          <a:bodyPr/>
          <a:lstStyle/>
          <a:p>
            <a:r>
              <a:rPr lang="en-US" dirty="0"/>
              <a:t>Generation and Fusion of distilled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FD1E7-7084-D74D-8514-FF5ED8A05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2728" y="2303350"/>
            <a:ext cx="4800600" cy="2996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Four parametric methods- BI, BS, MC, FDM</a:t>
            </a:r>
          </a:p>
          <a:p>
            <a:r>
              <a:rPr lang="en-US" dirty="0"/>
              <a:t>Why? Enable the proposed model to gain knowledge from each parametric method as well as the option price.</a:t>
            </a:r>
          </a:p>
          <a:p>
            <a:r>
              <a:rPr lang="en-US" dirty="0"/>
              <a:t>Generated two distilled dataset</a:t>
            </a:r>
          </a:p>
          <a:p>
            <a:pPr lvl="1"/>
            <a:r>
              <a:rPr lang="en-US" strike="sngStrike" dirty="0"/>
              <a:t>Generated considering regular intervals</a:t>
            </a:r>
          </a:p>
          <a:p>
            <a:pPr lvl="1"/>
            <a:r>
              <a:rPr lang="en-US" dirty="0"/>
              <a:t>Generated considering moneyness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CDC502-A392-894E-B88F-501E1B88D3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24828" y="1558252"/>
            <a:ext cx="4800600" cy="2890927"/>
          </a:xfr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4DCB7496-1E71-6948-8B5C-A6710A9A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09" y="4336350"/>
            <a:ext cx="4922638" cy="236774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71CF825C-1926-1541-BCF7-06862F03544B}"/>
              </a:ext>
            </a:extLst>
          </p:cNvPr>
          <p:cNvSpPr/>
          <p:nvPr/>
        </p:nvSpPr>
        <p:spPr>
          <a:xfrm>
            <a:off x="9424416" y="4939961"/>
            <a:ext cx="1609344" cy="176413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4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6E96F-FE2B-8343-80AE-EF90B11F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Methodology-Framework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B830A-D011-CE48-A178-EAF3C936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54" y="5338354"/>
            <a:ext cx="3437290" cy="992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 spc="400" dirty="0">
                <a:solidFill>
                  <a:srgbClr val="F3F3F2"/>
                </a:solidFill>
              </a:rPr>
              <a:t>Architecture and training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686B1BD-D369-654F-890E-268F1F948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0297" y="1300496"/>
            <a:ext cx="6220332" cy="42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4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D4D1-8879-9B43-A26A-DE48A9F8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3A2D-D8BF-614F-80D9-F76B8BEE4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558252"/>
            <a:ext cx="4800600" cy="632529"/>
          </a:xfrm>
        </p:spPr>
        <p:txBody>
          <a:bodyPr/>
          <a:lstStyle/>
          <a:p>
            <a:r>
              <a:rPr lang="en-US" dirty="0"/>
              <a:t>Generating data and Pre-training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6FDDA-4C87-9644-87AD-438A86F27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2728" y="2515897"/>
            <a:ext cx="4800600" cy="29963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Simulate data</a:t>
            </a:r>
          </a:p>
          <a:p>
            <a:pPr lvl="1"/>
            <a:r>
              <a:rPr lang="en-US" dirty="0"/>
              <a:t>BS, BI, MC, FDM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Option price</a:t>
            </a:r>
          </a:p>
          <a:p>
            <a:r>
              <a:rPr lang="en-US" dirty="0"/>
              <a:t>Flow</a:t>
            </a:r>
          </a:p>
          <a:p>
            <a:pPr lvl="1"/>
            <a:r>
              <a:rPr lang="en-US" dirty="0"/>
              <a:t>Generate data</a:t>
            </a:r>
          </a:p>
          <a:p>
            <a:pPr lvl="1"/>
            <a:r>
              <a:rPr lang="en-US" dirty="0"/>
              <a:t>Combine data</a:t>
            </a:r>
          </a:p>
          <a:p>
            <a:pPr lvl="1"/>
            <a:r>
              <a:rPr lang="en-US" dirty="0"/>
              <a:t>Normalize data</a:t>
            </a:r>
          </a:p>
          <a:p>
            <a:pPr lvl="1"/>
            <a:r>
              <a:rPr lang="en-US" dirty="0"/>
              <a:t>DFNN pre-trains</a:t>
            </a:r>
          </a:p>
          <a:p>
            <a:endParaRPr lang="en-US" dirty="0"/>
          </a:p>
        </p:txBody>
      </p:sp>
      <p:pic>
        <p:nvPicPr>
          <p:cNvPr id="7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83148AB3-9CC5-C747-9484-4FAC94A7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873" y="2190781"/>
            <a:ext cx="4188569" cy="28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74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3261</TotalTime>
  <Words>2068</Words>
  <Application>Microsoft Macintosh PowerPoint</Application>
  <PresentationFormat>Widescreen</PresentationFormat>
  <Paragraphs>234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Gill Sans MT</vt:lpstr>
      <vt:lpstr>Impact</vt:lpstr>
      <vt:lpstr>Badge</vt:lpstr>
      <vt:lpstr>Survey</vt:lpstr>
      <vt:lpstr>Paper LIST</vt:lpstr>
      <vt:lpstr>DeepOption</vt:lpstr>
      <vt:lpstr>Motivation</vt:lpstr>
      <vt:lpstr>methodology</vt:lpstr>
      <vt:lpstr>Methodology-data </vt:lpstr>
      <vt:lpstr>Methodology-Framework </vt:lpstr>
      <vt:lpstr>Methodology-Framework</vt:lpstr>
      <vt:lpstr>Methodology-Framework</vt:lpstr>
      <vt:lpstr>Methodology-Framework</vt:lpstr>
      <vt:lpstr>All in all</vt:lpstr>
      <vt:lpstr>Paper LIST</vt:lpstr>
      <vt:lpstr>Generative Bayesian neural network model</vt:lpstr>
      <vt:lpstr>Motivation</vt:lpstr>
      <vt:lpstr>Generative Bayesian NN</vt:lpstr>
      <vt:lpstr>Generative Bayesian NN</vt:lpstr>
      <vt:lpstr>Generative Bayesian NN</vt:lpstr>
      <vt:lpstr>All in all</vt:lpstr>
      <vt:lpstr>Paper LIST</vt:lpstr>
      <vt:lpstr>Option pricing using Machine Learning</vt:lpstr>
      <vt:lpstr>Motivation</vt:lpstr>
      <vt:lpstr>Random forest XGBoost Lightgbm</vt:lpstr>
      <vt:lpstr>Data and Methodology</vt:lpstr>
      <vt:lpstr>Data and Methodology -three new model</vt:lpstr>
      <vt:lpstr>Data and Methodology -Input &amp; output</vt:lpstr>
      <vt:lpstr>All in all</vt:lpstr>
      <vt:lpstr>Paper LIST</vt:lpstr>
      <vt:lpstr>Deep Learning Based Hybrid Computational Intelligence Models </vt:lpstr>
      <vt:lpstr>Motivation</vt:lpstr>
      <vt:lpstr>Methodology- Data</vt:lpstr>
      <vt:lpstr>Methodology- BS</vt:lpstr>
      <vt:lpstr>Methodology- DNN </vt:lpstr>
      <vt:lpstr>Methodology- DNN </vt:lpstr>
      <vt:lpstr>Methodology- DNN VS-DMLP/DMLP</vt:lpstr>
      <vt:lpstr>Methodology- DNN VS-BS/DMLP</vt:lpstr>
      <vt:lpstr>Methodology- DNN C-BS/DMLP</vt:lpstr>
      <vt:lpstr>Methodology- DNN C-DMLP/DMLP</vt:lpstr>
      <vt:lpstr>All in all</vt:lpstr>
      <vt:lpstr>Paper LIST</vt:lpstr>
      <vt:lpstr>Deep Learning in Model Risk Neutral Distribution</vt:lpstr>
      <vt:lpstr>Motivation</vt:lpstr>
      <vt:lpstr>Method-BS</vt:lpstr>
      <vt:lpstr>Method-BS</vt:lpstr>
      <vt:lpstr>Method- model</vt:lpstr>
      <vt:lpstr>Method</vt:lpstr>
      <vt:lpstr>All in all</vt:lpstr>
      <vt:lpstr>Paper LIST</vt:lpstr>
      <vt:lpstr>Dual Deep Learning Agents</vt:lpstr>
      <vt:lpstr>Motivation</vt:lpstr>
      <vt:lpstr>Quotation Strategy Background</vt:lpstr>
      <vt:lpstr>Quotation Strategy Background</vt:lpstr>
      <vt:lpstr>Quotation Strategy Background</vt:lpstr>
      <vt:lpstr>DNN Based Quoting method- Option Price</vt:lpstr>
      <vt:lpstr>DNN Based Quoting method- Bid-Ask</vt:lpstr>
      <vt:lpstr>All in 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</dc:title>
  <dc:creator>Zhang, Yunshu</dc:creator>
  <cp:lastModifiedBy>Zhang, Yunshu</cp:lastModifiedBy>
  <cp:revision>140</cp:revision>
  <dcterms:created xsi:type="dcterms:W3CDTF">2021-05-09T16:16:38Z</dcterms:created>
  <dcterms:modified xsi:type="dcterms:W3CDTF">2021-05-11T22:38:24Z</dcterms:modified>
</cp:coreProperties>
</file>