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32"/>
  </p:notesMasterIdLst>
  <p:sldIdLst>
    <p:sldId id="256" r:id="rId4"/>
    <p:sldId id="270" r:id="rId5"/>
    <p:sldId id="271" r:id="rId6"/>
    <p:sldId id="272" r:id="rId7"/>
    <p:sldId id="273" r:id="rId8"/>
    <p:sldId id="313" r:id="rId9"/>
    <p:sldId id="342" r:id="rId10"/>
    <p:sldId id="343" r:id="rId11"/>
    <p:sldId id="344" r:id="rId12"/>
    <p:sldId id="354" r:id="rId13"/>
    <p:sldId id="345" r:id="rId14"/>
    <p:sldId id="355" r:id="rId15"/>
    <p:sldId id="346" r:id="rId16"/>
    <p:sldId id="347" r:id="rId17"/>
    <p:sldId id="356" r:id="rId18"/>
    <p:sldId id="366" r:id="rId19"/>
    <p:sldId id="284" r:id="rId20"/>
    <p:sldId id="318" r:id="rId21"/>
    <p:sldId id="338" r:id="rId22"/>
    <p:sldId id="348" r:id="rId23"/>
    <p:sldId id="373" r:id="rId24"/>
    <p:sldId id="382" r:id="rId25"/>
    <p:sldId id="374" r:id="rId26"/>
    <p:sldId id="381" r:id="rId27"/>
    <p:sldId id="349" r:id="rId28"/>
    <p:sldId id="377" r:id="rId29"/>
    <p:sldId id="379" r:id="rId30"/>
    <p:sldId id="269" r:id="rId31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13"/>
            <p14:sldId id="342"/>
            <p14:sldId id="343"/>
            <p14:sldId id="344"/>
            <p14:sldId id="354"/>
            <p14:sldId id="345"/>
            <p14:sldId id="355"/>
            <p14:sldId id="346"/>
            <p14:sldId id="347"/>
            <p14:sldId id="356"/>
            <p14:sldId id="366"/>
            <p14:sldId id="284"/>
            <p14:sldId id="318"/>
            <p14:sldId id="338"/>
            <p14:sldId id="348"/>
            <p14:sldId id="373"/>
            <p14:sldId id="382"/>
            <p14:sldId id="374"/>
            <p14:sldId id="381"/>
            <p14:sldId id="349"/>
            <p14:sldId id="377"/>
            <p14:sldId id="379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78" d="100"/>
          <a:sy n="78" d="100"/>
        </p:scale>
        <p:origin x="1386" y="39"/>
      </p:cViewPr>
      <p:guideLst>
        <p:guide orient="horz" pos="2160"/>
        <p:guide pos="2868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  <a:t>2023.12.05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将图片拖动到占位符，或单击添加图标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  <a:t>2023.12.05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emf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052736"/>
            <a:ext cx="8134672" cy="1728191"/>
          </a:xfrm>
        </p:spPr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562985"/>
            <a:ext cx="7340600" cy="2770505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zh-CN" altLang="en-US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2022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17</a:t>
            </a:r>
            <a:r>
              <a:rPr lang="zh-CN" altLang="en-US" sz="28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b="1" dirty="0">
              <a:latin typeface="+mj-lt"/>
            </a:endParaRPr>
          </a:p>
          <a:p>
            <a:pPr>
              <a:spcBef>
                <a:spcPct val="0"/>
              </a:spcBef>
            </a:pP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254856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11.</a:t>
            </a:r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寄存器和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寄存器传输设计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采用</a:t>
            </a:r>
            <a:r>
              <a:rPr lang="en-US" altLang="zh-CN" dirty="0">
                <a:sym typeface="+mn-ea"/>
              </a:rPr>
              <a:t>Load</a:t>
            </a:r>
            <a:r>
              <a:rPr lang="zh-CN" altLang="en-US" dirty="0">
                <a:sym typeface="+mn-ea"/>
              </a:rPr>
              <a:t>控制反馈的寄存器</a:t>
            </a:r>
            <a:br>
              <a:rPr lang="zh-CN" altLang="en-US" dirty="0"/>
            </a:b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-66675" y="1356995"/>
          <a:ext cx="7023100" cy="5106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91575" imgH="6391275" progId="Paint.Picture">
                  <p:embed/>
                </p:oleObj>
              </mc:Choice>
              <mc:Fallback>
                <p:oleObj r:id="rId2" imgW="8791575" imgH="63912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-66675" y="1356995"/>
                        <a:ext cx="7023100" cy="5106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288280" y="975360"/>
            <a:ext cx="39592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Load=0</a:t>
            </a:r>
            <a:r>
              <a:rPr lang="zh-CN" altLang="zh-CN" sz="1600" b="1">
                <a:solidFill>
                  <a:schemeClr val="accent2">
                    <a:lumMod val="75000"/>
                  </a:schemeClr>
                </a:solidFill>
              </a:rPr>
              <a:t>时，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In1,Ino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0,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无法输入数据。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1)A1,A0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~Load=1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与保持不变。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2)A1,A0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与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Load=0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</a:rPr>
              <a:t>或保持不变为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</a:rPr>
              <a:t>A1,A0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Load=1</a:t>
            </a:r>
            <a:r>
              <a:rPr lang="zh-CN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时，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In1,Ino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load=1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In1,Ino,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作为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触发器的输入。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1)A1,A0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同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~Load=0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与后为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0,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无反馈数据。</a:t>
            </a:r>
          </a:p>
          <a:p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(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通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2)In1,In2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与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0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或后作为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D</a:t>
            </a:r>
            <a:r>
              <a:rPr lang="zh-CN" altLang="en-US" sz="1600" b="1">
                <a:solidFill>
                  <a:schemeClr val="accent2">
                    <a:lumMod val="75000"/>
                  </a:schemeClr>
                </a:solidFill>
                <a:sym typeface="+mn-ea"/>
              </a:rPr>
              <a:t>触发器的输入。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507288" cy="4637112"/>
          </a:xfrm>
        </p:spPr>
        <p:txBody>
          <a:bodyPr>
            <a:normAutofit/>
          </a:bodyPr>
          <a:lstStyle/>
          <a:p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寄存器传输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：寄存器中数据的传输和处理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800" u="sng" dirty="0">
                <a:ea typeface="宋体" panose="02010600030101010101" pitchFamily="2" charset="-122"/>
                <a:cs typeface="Times New Roman" panose="02020603050405020304" pitchFamily="18" charset="0"/>
              </a:rPr>
              <a:t>三个基本单元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：寄存器组、操作、操作控制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基本操作</a:t>
            </a:r>
            <a:r>
              <a:rPr lang="en-US" altLang="zh-CN" sz="2800" dirty="0"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加载、计数、移位、加法、按位操作等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300288" y="2578844"/>
            <a:ext cx="1579562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控制单元</a:t>
            </a:r>
          </a:p>
          <a:p>
            <a:pPr eaLnBrk="1" hangingPunct="1"/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334000" y="2605831"/>
            <a:ext cx="1579563" cy="15621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数据通路</a:t>
            </a:r>
          </a:p>
          <a:p>
            <a:pPr eaLnBrk="1" hangingPunct="1"/>
            <a:endParaRPr lang="zh-CN" alt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854449" y="2883284"/>
            <a:ext cx="1495425" cy="130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895725" y="3437681"/>
            <a:ext cx="145415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8" name="Freeform 8"/>
          <p:cNvSpPr/>
          <p:nvPr/>
        </p:nvSpPr>
        <p:spPr bwMode="auto">
          <a:xfrm>
            <a:off x="3867150" y="3839319"/>
            <a:ext cx="346075" cy="471487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 rot="16200000">
            <a:off x="4940300" y="3966319"/>
            <a:ext cx="554038" cy="195262"/>
          </a:xfrm>
          <a:custGeom>
            <a:avLst/>
            <a:gdLst>
              <a:gd name="T0" fmla="*/ 0 w 314"/>
              <a:gd name="T1" fmla="*/ 0 h 297"/>
              <a:gd name="T2" fmla="*/ 2147483647 w 314"/>
              <a:gd name="T3" fmla="*/ 0 h 297"/>
              <a:gd name="T4" fmla="*/ 2147483647 w 314"/>
              <a:gd name="T5" fmla="*/ 2147483647 h 29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4" h="297">
                <a:moveTo>
                  <a:pt x="0" y="0"/>
                </a:moveTo>
                <a:lnTo>
                  <a:pt x="314" y="0"/>
                </a:lnTo>
                <a:lnTo>
                  <a:pt x="314" y="297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3910013" y="2510581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控制信号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978275" y="30090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状态信号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590925" y="4328269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控制输出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686300" y="429810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数据输入</a:t>
            </a: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V="1">
            <a:off x="6923088" y="3361481"/>
            <a:ext cx="6096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554913" y="318685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数据输出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655763" y="3434506"/>
            <a:ext cx="625475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490513" y="3212976"/>
            <a:ext cx="1273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/>
              <a:t>控制输入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30" y="3736340"/>
            <a:ext cx="1325245" cy="1262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95870" cy="954405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ym typeface="+mn-ea"/>
              </a:rPr>
              <a:t>基于多路选择器总线的寄存器传输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 noChangeAspect="1"/>
          </p:cNvGraphicFramePr>
          <p:nvPr>
            <p:ph idx="1"/>
          </p:nvPr>
        </p:nvGraphicFramePr>
        <p:xfrm>
          <a:off x="400050" y="1270000"/>
          <a:ext cx="7678420" cy="5380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77325" imgH="6677025" progId="Paint.Picture">
                  <p:embed/>
                </p:oleObj>
              </mc:Choice>
              <mc:Fallback>
                <p:oleObj r:id="rId2" imgW="9077325" imgH="66770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3"/>
                    </p:blipFill>
                    <p:spPr>
                      <a:xfrm>
                        <a:off x="400050" y="1270000"/>
                        <a:ext cx="7678420" cy="5380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20310" y="3457575"/>
            <a:ext cx="4140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K1=1:S=1,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选中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通道：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R0=R1</a:t>
            </a: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K1=0:S=0,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选中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通道：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R0=R2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8157592" cy="954360"/>
          </a:xfrm>
        </p:spPr>
        <p:txBody>
          <a:bodyPr>
            <a:normAutofit/>
          </a:bodyPr>
          <a:lstStyle/>
          <a:p>
            <a:r>
              <a:rPr lang="zh-CN" altLang="en-US" dirty="0"/>
              <a:t>基于多路选择器总线的寄存器传输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818656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由一个多路选择器驱动的总线可以降低硬件开销</a:t>
            </a:r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ea typeface="宋体" panose="02010600030101010101" pitchFamily="2" charset="-122"/>
                <a:cs typeface="Times New Roman" panose="02020603050405020304" pitchFamily="18" charset="0"/>
              </a:rPr>
              <a:t>这个结构不能实现多个寄存器相互之间的并行传输操作</a:t>
            </a:r>
            <a:endParaRPr lang="zh-CN" altLang="en-US" sz="2800" dirty="0"/>
          </a:p>
        </p:txBody>
      </p:sp>
      <p:grpSp>
        <p:nvGrpSpPr>
          <p:cNvPr id="4" name="Group 93"/>
          <p:cNvGrpSpPr/>
          <p:nvPr/>
        </p:nvGrpSpPr>
        <p:grpSpPr bwMode="auto">
          <a:xfrm>
            <a:off x="4447430" y="1412776"/>
            <a:ext cx="3436938" cy="5026025"/>
            <a:chOff x="3384" y="571"/>
            <a:chExt cx="2165" cy="3166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5248" y="571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L0</a:t>
              </a:r>
              <a:endParaRPr lang="en-US" altLang="zh-CN" sz="2800"/>
            </a:p>
          </p:txBody>
        </p:sp>
        <p:sp>
          <p:nvSpPr>
            <p:cNvPr id="6" name="Freeform 6"/>
            <p:cNvSpPr>
              <a:spLocks noChangeAspect="1"/>
            </p:cNvSpPr>
            <p:nvPr/>
          </p:nvSpPr>
          <p:spPr bwMode="auto">
            <a:xfrm>
              <a:off x="3560" y="2150"/>
              <a:ext cx="440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1 w 424"/>
                <a:gd name="T15" fmla="*/ 27 h 21"/>
                <a:gd name="T16" fmla="*/ 524 w 424"/>
                <a:gd name="T17" fmla="*/ 24 h 21"/>
                <a:gd name="T18" fmla="*/ 530 w 424"/>
                <a:gd name="T19" fmla="*/ 20 h 21"/>
                <a:gd name="T20" fmla="*/ 530 w 424"/>
                <a:gd name="T21" fmla="*/ 7 h 21"/>
                <a:gd name="T22" fmla="*/ 524 w 424"/>
                <a:gd name="T23" fmla="*/ 4 h 21"/>
                <a:gd name="T24" fmla="*/ 521 w 424"/>
                <a:gd name="T25" fmla="*/ 0 h 21"/>
                <a:gd name="T26" fmla="*/ 516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3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 noChangeAspect="1"/>
            </p:cNvSpPr>
            <p:nvPr/>
          </p:nvSpPr>
          <p:spPr bwMode="auto">
            <a:xfrm>
              <a:off x="3882" y="2150"/>
              <a:ext cx="118" cy="46"/>
            </a:xfrm>
            <a:custGeom>
              <a:avLst/>
              <a:gdLst>
                <a:gd name="T0" fmla="*/ 131 w 114"/>
                <a:gd name="T1" fmla="*/ 21 h 45"/>
                <a:gd name="T2" fmla="*/ 135 w 114"/>
                <a:gd name="T3" fmla="*/ 18 h 45"/>
                <a:gd name="T4" fmla="*/ 140 w 114"/>
                <a:gd name="T5" fmla="*/ 14 h 45"/>
                <a:gd name="T6" fmla="*/ 140 w 114"/>
                <a:gd name="T7" fmla="*/ 7 h 45"/>
                <a:gd name="T8" fmla="*/ 135 w 114"/>
                <a:gd name="T9" fmla="*/ 4 h 45"/>
                <a:gd name="T10" fmla="*/ 131 w 114"/>
                <a:gd name="T11" fmla="*/ 0 h 45"/>
                <a:gd name="T12" fmla="*/ 124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38 h 45"/>
                <a:gd name="T20" fmla="*/ 0 w 114"/>
                <a:gd name="T21" fmla="*/ 45 h 45"/>
                <a:gd name="T22" fmla="*/ 3 w 114"/>
                <a:gd name="T23" fmla="*/ 48 h 45"/>
                <a:gd name="T24" fmla="*/ 7 w 114"/>
                <a:gd name="T25" fmla="*/ 51 h 45"/>
                <a:gd name="T26" fmla="*/ 14 w 114"/>
                <a:gd name="T27" fmla="*/ 51 h 45"/>
                <a:gd name="T28" fmla="*/ 131 w 114"/>
                <a:gd name="T29" fmla="*/ 21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9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8"/>
            <p:cNvSpPr>
              <a:spLocks noChangeAspect="1"/>
            </p:cNvSpPr>
            <p:nvPr/>
          </p:nvSpPr>
          <p:spPr bwMode="auto">
            <a:xfrm>
              <a:off x="3882" y="2127"/>
              <a:ext cx="118" cy="45"/>
            </a:xfrm>
            <a:custGeom>
              <a:avLst/>
              <a:gdLst>
                <a:gd name="T0" fmla="*/ 126 w 114"/>
                <a:gd name="T1" fmla="*/ 55 h 43"/>
                <a:gd name="T2" fmla="*/ 131 w 114"/>
                <a:gd name="T3" fmla="*/ 55 h 43"/>
                <a:gd name="T4" fmla="*/ 135 w 114"/>
                <a:gd name="T5" fmla="*/ 52 h 43"/>
                <a:gd name="T6" fmla="*/ 137 w 114"/>
                <a:gd name="T7" fmla="*/ 50 h 43"/>
                <a:gd name="T8" fmla="*/ 140 w 114"/>
                <a:gd name="T9" fmla="*/ 47 h 43"/>
                <a:gd name="T10" fmla="*/ 140 w 114"/>
                <a:gd name="T11" fmla="*/ 37 h 43"/>
                <a:gd name="T12" fmla="*/ 135 w 114"/>
                <a:gd name="T13" fmla="*/ 32 h 43"/>
                <a:gd name="T14" fmla="*/ 134 w 114"/>
                <a:gd name="T15" fmla="*/ 30 h 43"/>
                <a:gd name="T16" fmla="*/ 129 w 114"/>
                <a:gd name="T17" fmla="*/ 28 h 43"/>
                <a:gd name="T18" fmla="*/ 12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1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26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9"/>
            <p:cNvSpPr>
              <a:spLocks noChangeAspect="1"/>
            </p:cNvSpPr>
            <p:nvPr/>
          </p:nvSpPr>
          <p:spPr bwMode="auto">
            <a:xfrm>
              <a:off x="3690" y="2107"/>
              <a:ext cx="109" cy="109"/>
            </a:xfrm>
            <a:custGeom>
              <a:avLst/>
              <a:gdLst>
                <a:gd name="T0" fmla="*/ 129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29 w 105"/>
                <a:gd name="T7" fmla="*/ 2 h 105"/>
                <a:gd name="T8" fmla="*/ 129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4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8 w 105"/>
                <a:gd name="T25" fmla="*/ 131 h 105"/>
                <a:gd name="T26" fmla="*/ 8 w 105"/>
                <a:gd name="T27" fmla="*/ 130 h 105"/>
                <a:gd name="T28" fmla="*/ 129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3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8" y="105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Rectangle 10"/>
            <p:cNvSpPr>
              <a:spLocks noChangeAspect="1" noChangeArrowheads="1"/>
            </p:cNvSpPr>
            <p:nvPr/>
          </p:nvSpPr>
          <p:spPr bwMode="auto">
            <a:xfrm>
              <a:off x="3673" y="2050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1" name="Freeform 11"/>
            <p:cNvSpPr>
              <a:spLocks noChangeAspect="1"/>
            </p:cNvSpPr>
            <p:nvPr/>
          </p:nvSpPr>
          <p:spPr bwMode="auto">
            <a:xfrm>
              <a:off x="3549" y="1976"/>
              <a:ext cx="442" cy="22"/>
            </a:xfrm>
            <a:custGeom>
              <a:avLst/>
              <a:gdLst>
                <a:gd name="T0" fmla="*/ 10 w 425"/>
                <a:gd name="T1" fmla="*/ 0 h 21"/>
                <a:gd name="T2" fmla="*/ 7 w 425"/>
                <a:gd name="T3" fmla="*/ 0 h 21"/>
                <a:gd name="T4" fmla="*/ 3 w 425"/>
                <a:gd name="T5" fmla="*/ 3 h 21"/>
                <a:gd name="T6" fmla="*/ 0 w 425"/>
                <a:gd name="T7" fmla="*/ 7 h 21"/>
                <a:gd name="T8" fmla="*/ 0 w 425"/>
                <a:gd name="T9" fmla="*/ 20 h 21"/>
                <a:gd name="T10" fmla="*/ 3 w 425"/>
                <a:gd name="T11" fmla="*/ 23 h 21"/>
                <a:gd name="T12" fmla="*/ 7 w 425"/>
                <a:gd name="T13" fmla="*/ 27 h 21"/>
                <a:gd name="T14" fmla="*/ 529 w 425"/>
                <a:gd name="T15" fmla="*/ 27 h 21"/>
                <a:gd name="T16" fmla="*/ 535 w 425"/>
                <a:gd name="T17" fmla="*/ 23 h 21"/>
                <a:gd name="T18" fmla="*/ 538 w 425"/>
                <a:gd name="T19" fmla="*/ 20 h 21"/>
                <a:gd name="T20" fmla="*/ 538 w 425"/>
                <a:gd name="T21" fmla="*/ 7 h 21"/>
                <a:gd name="T22" fmla="*/ 535 w 425"/>
                <a:gd name="T23" fmla="*/ 3 h 21"/>
                <a:gd name="T24" fmla="*/ 529 w 425"/>
                <a:gd name="T25" fmla="*/ 0 h 21"/>
                <a:gd name="T26" fmla="*/ 525 w 425"/>
                <a:gd name="T27" fmla="*/ 0 h 21"/>
                <a:gd name="T28" fmla="*/ 10 w 425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8" y="21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8" y="0"/>
                  </a:lnTo>
                  <a:lnTo>
                    <a:pt x="41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2"/>
            <p:cNvSpPr>
              <a:spLocks noChangeAspect="1"/>
            </p:cNvSpPr>
            <p:nvPr/>
          </p:nvSpPr>
          <p:spPr bwMode="auto">
            <a:xfrm>
              <a:off x="3870" y="1976"/>
              <a:ext cx="121" cy="47"/>
            </a:xfrm>
            <a:custGeom>
              <a:avLst/>
              <a:gdLst>
                <a:gd name="T0" fmla="*/ 140 w 116"/>
                <a:gd name="T1" fmla="*/ 27 h 45"/>
                <a:gd name="T2" fmla="*/ 143 w 116"/>
                <a:gd name="T3" fmla="*/ 25 h 45"/>
                <a:gd name="T4" fmla="*/ 147 w 116"/>
                <a:gd name="T5" fmla="*/ 21 h 45"/>
                <a:gd name="T6" fmla="*/ 149 w 116"/>
                <a:gd name="T7" fmla="*/ 20 h 45"/>
                <a:gd name="T8" fmla="*/ 149 w 116"/>
                <a:gd name="T9" fmla="*/ 8 h 45"/>
                <a:gd name="T10" fmla="*/ 147 w 116"/>
                <a:gd name="T11" fmla="*/ 5 h 45"/>
                <a:gd name="T12" fmla="*/ 143 w 116"/>
                <a:gd name="T13" fmla="*/ 2 h 45"/>
                <a:gd name="T14" fmla="*/ 141 w 116"/>
                <a:gd name="T15" fmla="*/ 0 h 45"/>
                <a:gd name="T16" fmla="*/ 134 w 116"/>
                <a:gd name="T17" fmla="*/ 0 h 45"/>
                <a:gd name="T18" fmla="*/ 9 w 116"/>
                <a:gd name="T19" fmla="*/ 30 h 45"/>
                <a:gd name="T20" fmla="*/ 6 w 116"/>
                <a:gd name="T21" fmla="*/ 32 h 45"/>
                <a:gd name="T22" fmla="*/ 2 w 116"/>
                <a:gd name="T23" fmla="*/ 36 h 45"/>
                <a:gd name="T24" fmla="*/ 0 w 116"/>
                <a:gd name="T25" fmla="*/ 40 h 45"/>
                <a:gd name="T26" fmla="*/ 0 w 116"/>
                <a:gd name="T27" fmla="*/ 48 h 45"/>
                <a:gd name="T28" fmla="*/ 2 w 116"/>
                <a:gd name="T29" fmla="*/ 52 h 45"/>
                <a:gd name="T30" fmla="*/ 6 w 116"/>
                <a:gd name="T31" fmla="*/ 55 h 45"/>
                <a:gd name="T32" fmla="*/ 7 w 116"/>
                <a:gd name="T33" fmla="*/ 57 h 45"/>
                <a:gd name="T34" fmla="*/ 18 w 116"/>
                <a:gd name="T35" fmla="*/ 57 h 45"/>
                <a:gd name="T36" fmla="*/ 140 w 116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8" y="21"/>
                  </a:moveTo>
                  <a:lnTo>
                    <a:pt x="111" y="19"/>
                  </a:lnTo>
                  <a:lnTo>
                    <a:pt x="114" y="15"/>
                  </a:lnTo>
                  <a:lnTo>
                    <a:pt x="116" y="14"/>
                  </a:lnTo>
                  <a:lnTo>
                    <a:pt x="116" y="8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6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6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8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3"/>
            <p:cNvSpPr>
              <a:spLocks noChangeAspect="1"/>
            </p:cNvSpPr>
            <p:nvPr/>
          </p:nvSpPr>
          <p:spPr bwMode="auto">
            <a:xfrm>
              <a:off x="3870" y="1951"/>
              <a:ext cx="121" cy="47"/>
            </a:xfrm>
            <a:custGeom>
              <a:avLst/>
              <a:gdLst>
                <a:gd name="T0" fmla="*/ 134 w 116"/>
                <a:gd name="T1" fmla="*/ 57 h 45"/>
                <a:gd name="T2" fmla="*/ 141 w 116"/>
                <a:gd name="T3" fmla="*/ 57 h 45"/>
                <a:gd name="T4" fmla="*/ 146 w 116"/>
                <a:gd name="T5" fmla="*/ 53 h 45"/>
                <a:gd name="T6" fmla="*/ 147 w 116"/>
                <a:gd name="T7" fmla="*/ 51 h 45"/>
                <a:gd name="T8" fmla="*/ 149 w 116"/>
                <a:gd name="T9" fmla="*/ 48 h 45"/>
                <a:gd name="T10" fmla="*/ 149 w 116"/>
                <a:gd name="T11" fmla="*/ 40 h 45"/>
                <a:gd name="T12" fmla="*/ 146 w 116"/>
                <a:gd name="T13" fmla="*/ 33 h 45"/>
                <a:gd name="T14" fmla="*/ 143 w 116"/>
                <a:gd name="T15" fmla="*/ 32 h 45"/>
                <a:gd name="T16" fmla="*/ 140 w 116"/>
                <a:gd name="T17" fmla="*/ 30 h 45"/>
                <a:gd name="T18" fmla="*/ 18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9 h 45"/>
                <a:gd name="T30" fmla="*/ 4 w 116"/>
                <a:gd name="T31" fmla="*/ 23 h 45"/>
                <a:gd name="T32" fmla="*/ 6 w 116"/>
                <a:gd name="T33" fmla="*/ 25 h 45"/>
                <a:gd name="T34" fmla="*/ 9 w 116"/>
                <a:gd name="T35" fmla="*/ 26 h 45"/>
                <a:gd name="T36" fmla="*/ 134 w 116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3" y="41"/>
                  </a:lnTo>
                  <a:lnTo>
                    <a:pt x="114" y="39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3" y="27"/>
                  </a:lnTo>
                  <a:lnTo>
                    <a:pt x="111" y="26"/>
                  </a:lnTo>
                  <a:lnTo>
                    <a:pt x="108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6" y="19"/>
                  </a:lnTo>
                  <a:lnTo>
                    <a:pt x="9" y="20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4"/>
            <p:cNvSpPr>
              <a:spLocks noChangeAspect="1"/>
            </p:cNvSpPr>
            <p:nvPr/>
          </p:nvSpPr>
          <p:spPr bwMode="auto">
            <a:xfrm>
              <a:off x="3678" y="1931"/>
              <a:ext cx="110" cy="110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8 h 105"/>
                <a:gd name="T16" fmla="*/ 0 w 106"/>
                <a:gd name="T17" fmla="*/ 130 h 105"/>
                <a:gd name="T18" fmla="*/ 0 w 106"/>
                <a:gd name="T19" fmla="*/ 136 h 105"/>
                <a:gd name="T20" fmla="*/ 2 w 106"/>
                <a:gd name="T21" fmla="*/ 136 h 105"/>
                <a:gd name="T22" fmla="*/ 4 w 106"/>
                <a:gd name="T23" fmla="*/ 138 h 105"/>
                <a:gd name="T24" fmla="*/ 9 w 106"/>
                <a:gd name="T25" fmla="*/ 138 h 105"/>
                <a:gd name="T26" fmla="*/ 9 w 106"/>
                <a:gd name="T27" fmla="*/ 136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Rectangle 15"/>
            <p:cNvSpPr>
              <a:spLocks noChangeAspect="1" noChangeArrowheads="1"/>
            </p:cNvSpPr>
            <p:nvPr/>
          </p:nvSpPr>
          <p:spPr bwMode="auto">
            <a:xfrm>
              <a:off x="3663" y="1875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16" name="Freeform 16"/>
            <p:cNvSpPr>
              <a:spLocks noChangeAspect="1"/>
            </p:cNvSpPr>
            <p:nvPr/>
          </p:nvSpPr>
          <p:spPr bwMode="auto">
            <a:xfrm>
              <a:off x="3971" y="1793"/>
              <a:ext cx="444" cy="733"/>
            </a:xfrm>
            <a:custGeom>
              <a:avLst/>
              <a:gdLst>
                <a:gd name="T0" fmla="*/ 11 w 427"/>
                <a:gd name="T1" fmla="*/ 0 h 705"/>
                <a:gd name="T2" fmla="*/ 7 w 427"/>
                <a:gd name="T3" fmla="*/ 0 h 705"/>
                <a:gd name="T4" fmla="*/ 4 w 427"/>
                <a:gd name="T5" fmla="*/ 3 h 705"/>
                <a:gd name="T6" fmla="*/ 0 w 427"/>
                <a:gd name="T7" fmla="*/ 6 h 705"/>
                <a:gd name="T8" fmla="*/ 0 w 427"/>
                <a:gd name="T9" fmla="*/ 882 h 705"/>
                <a:gd name="T10" fmla="*/ 4 w 427"/>
                <a:gd name="T11" fmla="*/ 886 h 705"/>
                <a:gd name="T12" fmla="*/ 7 w 427"/>
                <a:gd name="T13" fmla="*/ 890 h 705"/>
                <a:gd name="T14" fmla="*/ 531 w 427"/>
                <a:gd name="T15" fmla="*/ 890 h 705"/>
                <a:gd name="T16" fmla="*/ 537 w 427"/>
                <a:gd name="T17" fmla="*/ 886 h 705"/>
                <a:gd name="T18" fmla="*/ 540 w 427"/>
                <a:gd name="T19" fmla="*/ 882 h 705"/>
                <a:gd name="T20" fmla="*/ 540 w 427"/>
                <a:gd name="T21" fmla="*/ 6 h 705"/>
                <a:gd name="T22" fmla="*/ 537 w 427"/>
                <a:gd name="T23" fmla="*/ 3 h 705"/>
                <a:gd name="T24" fmla="*/ 531 w 427"/>
                <a:gd name="T25" fmla="*/ 0 h 705"/>
                <a:gd name="T26" fmla="*/ 527 w 427"/>
                <a:gd name="T27" fmla="*/ 0 h 705"/>
                <a:gd name="T28" fmla="*/ 11 w 427"/>
                <a:gd name="T29" fmla="*/ 0 h 705"/>
                <a:gd name="T30" fmla="*/ 11 w 427"/>
                <a:gd name="T31" fmla="*/ 26 h 705"/>
                <a:gd name="T32" fmla="*/ 527 w 427"/>
                <a:gd name="T33" fmla="*/ 26 h 705"/>
                <a:gd name="T34" fmla="*/ 513 w 427"/>
                <a:gd name="T35" fmla="*/ 10 h 705"/>
                <a:gd name="T36" fmla="*/ 513 w 427"/>
                <a:gd name="T37" fmla="*/ 878 h 705"/>
                <a:gd name="T38" fmla="*/ 527 w 427"/>
                <a:gd name="T39" fmla="*/ 864 h 705"/>
                <a:gd name="T40" fmla="*/ 11 w 427"/>
                <a:gd name="T41" fmla="*/ 864 h 705"/>
                <a:gd name="T42" fmla="*/ 27 w 427"/>
                <a:gd name="T43" fmla="*/ 878 h 705"/>
                <a:gd name="T44" fmla="*/ 27 w 427"/>
                <a:gd name="T45" fmla="*/ 10 h 705"/>
                <a:gd name="T46" fmla="*/ 11 w 427"/>
                <a:gd name="T47" fmla="*/ 26 h 705"/>
                <a:gd name="T48" fmla="*/ 11 w 427"/>
                <a:gd name="T49" fmla="*/ 0 h 70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427" h="705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698"/>
                  </a:lnTo>
                  <a:lnTo>
                    <a:pt x="4" y="701"/>
                  </a:lnTo>
                  <a:lnTo>
                    <a:pt x="7" y="705"/>
                  </a:lnTo>
                  <a:lnTo>
                    <a:pt x="420" y="705"/>
                  </a:lnTo>
                  <a:lnTo>
                    <a:pt x="424" y="701"/>
                  </a:lnTo>
                  <a:lnTo>
                    <a:pt x="427" y="698"/>
                  </a:lnTo>
                  <a:lnTo>
                    <a:pt x="427" y="6"/>
                  </a:lnTo>
                  <a:lnTo>
                    <a:pt x="424" y="3"/>
                  </a:lnTo>
                  <a:lnTo>
                    <a:pt x="420" y="0"/>
                  </a:lnTo>
                  <a:lnTo>
                    <a:pt x="417" y="0"/>
                  </a:lnTo>
                  <a:lnTo>
                    <a:pt x="11" y="0"/>
                  </a:lnTo>
                  <a:lnTo>
                    <a:pt x="11" y="20"/>
                  </a:lnTo>
                  <a:lnTo>
                    <a:pt x="417" y="20"/>
                  </a:lnTo>
                  <a:lnTo>
                    <a:pt x="406" y="10"/>
                  </a:lnTo>
                  <a:lnTo>
                    <a:pt x="406" y="694"/>
                  </a:lnTo>
                  <a:lnTo>
                    <a:pt x="417" y="684"/>
                  </a:lnTo>
                  <a:lnTo>
                    <a:pt x="11" y="684"/>
                  </a:lnTo>
                  <a:lnTo>
                    <a:pt x="21" y="694"/>
                  </a:lnTo>
                  <a:lnTo>
                    <a:pt x="21" y="10"/>
                  </a:lnTo>
                  <a:lnTo>
                    <a:pt x="11" y="2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Rectangle 17"/>
            <p:cNvSpPr>
              <a:spLocks noChangeAspect="1" noChangeArrowheads="1"/>
            </p:cNvSpPr>
            <p:nvPr/>
          </p:nvSpPr>
          <p:spPr bwMode="auto">
            <a:xfrm>
              <a:off x="4178" y="2204"/>
              <a:ext cx="23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MUX</a:t>
              </a:r>
              <a:endParaRPr lang="en-US" altLang="zh-CN" sz="2800"/>
            </a:p>
          </p:txBody>
        </p:sp>
        <p:sp>
          <p:nvSpPr>
            <p:cNvPr id="18" name="Rectangle 18"/>
            <p:cNvSpPr>
              <a:spLocks noChangeAspect="1" noChangeArrowheads="1"/>
            </p:cNvSpPr>
            <p:nvPr/>
          </p:nvSpPr>
          <p:spPr bwMode="auto">
            <a:xfrm>
              <a:off x="4040" y="1819"/>
              <a:ext cx="3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S1 S0</a:t>
              </a:r>
              <a:endParaRPr lang="en-US" altLang="zh-CN" sz="2800"/>
            </a:p>
          </p:txBody>
        </p:sp>
        <p:sp>
          <p:nvSpPr>
            <p:cNvPr id="19" name="Rectangle 19"/>
            <p:cNvSpPr>
              <a:spLocks noChangeAspect="1" noChangeArrowheads="1"/>
            </p:cNvSpPr>
            <p:nvPr/>
          </p:nvSpPr>
          <p:spPr bwMode="auto">
            <a:xfrm>
              <a:off x="4022" y="1920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0</a:t>
              </a:r>
              <a:endParaRPr lang="en-US" altLang="zh-CN" sz="2800"/>
            </a:p>
          </p:txBody>
        </p:sp>
        <p:sp>
          <p:nvSpPr>
            <p:cNvPr id="20" name="Rectangle 20"/>
            <p:cNvSpPr>
              <a:spLocks noChangeAspect="1" noChangeArrowheads="1"/>
            </p:cNvSpPr>
            <p:nvPr/>
          </p:nvSpPr>
          <p:spPr bwMode="auto">
            <a:xfrm>
              <a:off x="4018" y="2095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1</a:t>
              </a:r>
              <a:endParaRPr lang="en-US" altLang="zh-CN" sz="2800"/>
            </a:p>
          </p:txBody>
        </p:sp>
        <p:sp>
          <p:nvSpPr>
            <p:cNvPr id="21" name="Freeform 21"/>
            <p:cNvSpPr>
              <a:spLocks noChangeAspect="1"/>
            </p:cNvSpPr>
            <p:nvPr/>
          </p:nvSpPr>
          <p:spPr bwMode="auto">
            <a:xfrm>
              <a:off x="3552" y="2332"/>
              <a:ext cx="441" cy="21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14 h 21"/>
                <a:gd name="T10" fmla="*/ 4 w 424"/>
                <a:gd name="T11" fmla="*/ 17 h 21"/>
                <a:gd name="T12" fmla="*/ 7 w 424"/>
                <a:gd name="T13" fmla="*/ 21 h 21"/>
                <a:gd name="T14" fmla="*/ 528 w 424"/>
                <a:gd name="T15" fmla="*/ 21 h 21"/>
                <a:gd name="T16" fmla="*/ 533 w 424"/>
                <a:gd name="T17" fmla="*/ 17 h 21"/>
                <a:gd name="T18" fmla="*/ 537 w 424"/>
                <a:gd name="T19" fmla="*/ 14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7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22"/>
            <p:cNvSpPr>
              <a:spLocks noChangeAspect="1"/>
            </p:cNvSpPr>
            <p:nvPr/>
          </p:nvSpPr>
          <p:spPr bwMode="auto">
            <a:xfrm>
              <a:off x="3873" y="2332"/>
              <a:ext cx="120" cy="46"/>
            </a:xfrm>
            <a:custGeom>
              <a:avLst/>
              <a:gdLst>
                <a:gd name="T0" fmla="*/ 131 w 116"/>
                <a:gd name="T1" fmla="*/ 21 h 45"/>
                <a:gd name="T2" fmla="*/ 136 w 116"/>
                <a:gd name="T3" fmla="*/ 19 h 45"/>
                <a:gd name="T4" fmla="*/ 139 w 116"/>
                <a:gd name="T5" fmla="*/ 16 h 45"/>
                <a:gd name="T6" fmla="*/ 142 w 116"/>
                <a:gd name="T7" fmla="*/ 14 h 45"/>
                <a:gd name="T8" fmla="*/ 142 w 116"/>
                <a:gd name="T9" fmla="*/ 9 h 45"/>
                <a:gd name="T10" fmla="*/ 139 w 116"/>
                <a:gd name="T11" fmla="*/ 5 h 45"/>
                <a:gd name="T12" fmla="*/ 136 w 116"/>
                <a:gd name="T13" fmla="*/ 2 h 45"/>
                <a:gd name="T14" fmla="*/ 133 w 116"/>
                <a:gd name="T15" fmla="*/ 0 h 45"/>
                <a:gd name="T16" fmla="*/ 128 w 116"/>
                <a:gd name="T17" fmla="*/ 0 h 45"/>
                <a:gd name="T18" fmla="*/ 9 w 116"/>
                <a:gd name="T19" fmla="*/ 30 h 45"/>
                <a:gd name="T20" fmla="*/ 5 w 116"/>
                <a:gd name="T21" fmla="*/ 32 h 45"/>
                <a:gd name="T22" fmla="*/ 2 w 116"/>
                <a:gd name="T23" fmla="*/ 35 h 45"/>
                <a:gd name="T24" fmla="*/ 0 w 116"/>
                <a:gd name="T25" fmla="*/ 37 h 45"/>
                <a:gd name="T26" fmla="*/ 0 w 116"/>
                <a:gd name="T27" fmla="*/ 42 h 45"/>
                <a:gd name="T28" fmla="*/ 2 w 116"/>
                <a:gd name="T29" fmla="*/ 46 h 45"/>
                <a:gd name="T30" fmla="*/ 5 w 116"/>
                <a:gd name="T31" fmla="*/ 49 h 45"/>
                <a:gd name="T32" fmla="*/ 7 w 116"/>
                <a:gd name="T33" fmla="*/ 51 h 45"/>
                <a:gd name="T34" fmla="*/ 12 w 116"/>
                <a:gd name="T35" fmla="*/ 51 h 45"/>
                <a:gd name="T36" fmla="*/ 131 w 116"/>
                <a:gd name="T37" fmla="*/ 2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7" y="21"/>
                  </a:moveTo>
                  <a:lnTo>
                    <a:pt x="111" y="19"/>
                  </a:lnTo>
                  <a:lnTo>
                    <a:pt x="114" y="16"/>
                  </a:lnTo>
                  <a:lnTo>
                    <a:pt x="116" y="14"/>
                  </a:lnTo>
                  <a:lnTo>
                    <a:pt x="116" y="9"/>
                  </a:lnTo>
                  <a:lnTo>
                    <a:pt x="114" y="5"/>
                  </a:lnTo>
                  <a:lnTo>
                    <a:pt x="111" y="2"/>
                  </a:lnTo>
                  <a:lnTo>
                    <a:pt x="109" y="0"/>
                  </a:lnTo>
                  <a:lnTo>
                    <a:pt x="104" y="0"/>
                  </a:lnTo>
                  <a:lnTo>
                    <a:pt x="9" y="24"/>
                  </a:lnTo>
                  <a:lnTo>
                    <a:pt x="5" y="26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36"/>
                  </a:lnTo>
                  <a:lnTo>
                    <a:pt x="2" y="40"/>
                  </a:lnTo>
                  <a:lnTo>
                    <a:pt x="5" y="43"/>
                  </a:lnTo>
                  <a:lnTo>
                    <a:pt x="7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23"/>
            <p:cNvSpPr>
              <a:spLocks noChangeAspect="1"/>
            </p:cNvSpPr>
            <p:nvPr/>
          </p:nvSpPr>
          <p:spPr bwMode="auto">
            <a:xfrm>
              <a:off x="3873" y="2307"/>
              <a:ext cx="120" cy="46"/>
            </a:xfrm>
            <a:custGeom>
              <a:avLst/>
              <a:gdLst>
                <a:gd name="T0" fmla="*/ 128 w 116"/>
                <a:gd name="T1" fmla="*/ 51 h 45"/>
                <a:gd name="T2" fmla="*/ 133 w 116"/>
                <a:gd name="T3" fmla="*/ 51 h 45"/>
                <a:gd name="T4" fmla="*/ 137 w 116"/>
                <a:gd name="T5" fmla="*/ 47 h 45"/>
                <a:gd name="T6" fmla="*/ 139 w 116"/>
                <a:gd name="T7" fmla="*/ 46 h 45"/>
                <a:gd name="T8" fmla="*/ 142 w 116"/>
                <a:gd name="T9" fmla="*/ 42 h 45"/>
                <a:gd name="T10" fmla="*/ 142 w 116"/>
                <a:gd name="T11" fmla="*/ 37 h 45"/>
                <a:gd name="T12" fmla="*/ 137 w 116"/>
                <a:gd name="T13" fmla="*/ 34 h 45"/>
                <a:gd name="T14" fmla="*/ 136 w 116"/>
                <a:gd name="T15" fmla="*/ 32 h 45"/>
                <a:gd name="T16" fmla="*/ 131 w 116"/>
                <a:gd name="T17" fmla="*/ 30 h 45"/>
                <a:gd name="T18" fmla="*/ 12 w 116"/>
                <a:gd name="T19" fmla="*/ 0 h 45"/>
                <a:gd name="T20" fmla="*/ 7 w 116"/>
                <a:gd name="T21" fmla="*/ 0 h 45"/>
                <a:gd name="T22" fmla="*/ 4 w 116"/>
                <a:gd name="T23" fmla="*/ 3 h 45"/>
                <a:gd name="T24" fmla="*/ 2 w 116"/>
                <a:gd name="T25" fmla="*/ 5 h 45"/>
                <a:gd name="T26" fmla="*/ 0 w 116"/>
                <a:gd name="T27" fmla="*/ 8 h 45"/>
                <a:gd name="T28" fmla="*/ 0 w 116"/>
                <a:gd name="T29" fmla="*/ 14 h 45"/>
                <a:gd name="T30" fmla="*/ 4 w 116"/>
                <a:gd name="T31" fmla="*/ 17 h 45"/>
                <a:gd name="T32" fmla="*/ 5 w 116"/>
                <a:gd name="T33" fmla="*/ 19 h 45"/>
                <a:gd name="T34" fmla="*/ 9 w 116"/>
                <a:gd name="T35" fmla="*/ 21 h 45"/>
                <a:gd name="T36" fmla="*/ 128 w 116"/>
                <a:gd name="T37" fmla="*/ 51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6" h="45">
                  <a:moveTo>
                    <a:pt x="104" y="45"/>
                  </a:moveTo>
                  <a:lnTo>
                    <a:pt x="109" y="45"/>
                  </a:lnTo>
                  <a:lnTo>
                    <a:pt x="112" y="41"/>
                  </a:lnTo>
                  <a:lnTo>
                    <a:pt x="114" y="40"/>
                  </a:lnTo>
                  <a:lnTo>
                    <a:pt x="116" y="36"/>
                  </a:lnTo>
                  <a:lnTo>
                    <a:pt x="116" y="31"/>
                  </a:lnTo>
                  <a:lnTo>
                    <a:pt x="112" y="28"/>
                  </a:lnTo>
                  <a:lnTo>
                    <a:pt x="111" y="26"/>
                  </a:lnTo>
                  <a:lnTo>
                    <a:pt x="107" y="24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1"/>
                  </a:lnTo>
                  <a:lnTo>
                    <a:pt x="104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24"/>
            <p:cNvSpPr>
              <a:spLocks noChangeAspect="1"/>
            </p:cNvSpPr>
            <p:nvPr/>
          </p:nvSpPr>
          <p:spPr bwMode="auto">
            <a:xfrm>
              <a:off x="3680" y="2287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2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2 h 105"/>
                <a:gd name="T14" fmla="*/ 2 w 106"/>
                <a:gd name="T15" fmla="*/ 121 h 105"/>
                <a:gd name="T16" fmla="*/ 0 w 106"/>
                <a:gd name="T17" fmla="*/ 122 h 105"/>
                <a:gd name="T18" fmla="*/ 0 w 106"/>
                <a:gd name="T19" fmla="*/ 130 h 105"/>
                <a:gd name="T20" fmla="*/ 2 w 106"/>
                <a:gd name="T21" fmla="*/ 130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30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25"/>
            <p:cNvSpPr>
              <a:spLocks noChangeAspect="1" noChangeArrowheads="1"/>
            </p:cNvSpPr>
            <p:nvPr/>
          </p:nvSpPr>
          <p:spPr bwMode="auto">
            <a:xfrm>
              <a:off x="3666" y="2231"/>
              <a:ext cx="64" cy="1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26" name="Rectangle 26"/>
            <p:cNvSpPr>
              <a:spLocks noChangeAspect="1" noChangeArrowheads="1"/>
            </p:cNvSpPr>
            <p:nvPr/>
          </p:nvSpPr>
          <p:spPr bwMode="auto">
            <a:xfrm>
              <a:off x="4027" y="228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2</a:t>
              </a:r>
              <a:endParaRPr lang="en-US" altLang="zh-CN" sz="2800"/>
            </a:p>
          </p:txBody>
        </p:sp>
        <p:sp>
          <p:nvSpPr>
            <p:cNvPr id="27" name="Freeform 27"/>
            <p:cNvSpPr>
              <a:spLocks noChangeAspect="1"/>
            </p:cNvSpPr>
            <p:nvPr/>
          </p:nvSpPr>
          <p:spPr bwMode="auto">
            <a:xfrm>
              <a:off x="4947" y="2432"/>
              <a:ext cx="154" cy="52"/>
            </a:xfrm>
            <a:custGeom>
              <a:avLst/>
              <a:gdLst>
                <a:gd name="T0" fmla="*/ 178 w 148"/>
                <a:gd name="T1" fmla="*/ 27 h 50"/>
                <a:gd name="T2" fmla="*/ 182 w 148"/>
                <a:gd name="T3" fmla="*/ 25 h 50"/>
                <a:gd name="T4" fmla="*/ 185 w 148"/>
                <a:gd name="T5" fmla="*/ 21 h 50"/>
                <a:gd name="T6" fmla="*/ 187 w 148"/>
                <a:gd name="T7" fmla="*/ 20 h 50"/>
                <a:gd name="T8" fmla="*/ 187 w 148"/>
                <a:gd name="T9" fmla="*/ 8 h 50"/>
                <a:gd name="T10" fmla="*/ 185 w 148"/>
                <a:gd name="T11" fmla="*/ 5 h 50"/>
                <a:gd name="T12" fmla="*/ 182 w 148"/>
                <a:gd name="T13" fmla="*/ 2 h 50"/>
                <a:gd name="T14" fmla="*/ 179 w 148"/>
                <a:gd name="T15" fmla="*/ 0 h 50"/>
                <a:gd name="T16" fmla="*/ 173 w 148"/>
                <a:gd name="T17" fmla="*/ 0 h 50"/>
                <a:gd name="T18" fmla="*/ 8 w 148"/>
                <a:gd name="T19" fmla="*/ 35 h 50"/>
                <a:gd name="T20" fmla="*/ 5 w 148"/>
                <a:gd name="T21" fmla="*/ 37 h 50"/>
                <a:gd name="T22" fmla="*/ 1 w 148"/>
                <a:gd name="T23" fmla="*/ 42 h 50"/>
                <a:gd name="T24" fmla="*/ 0 w 148"/>
                <a:gd name="T25" fmla="*/ 46 h 50"/>
                <a:gd name="T26" fmla="*/ 0 w 148"/>
                <a:gd name="T27" fmla="*/ 53 h 50"/>
                <a:gd name="T28" fmla="*/ 1 w 148"/>
                <a:gd name="T29" fmla="*/ 57 h 50"/>
                <a:gd name="T30" fmla="*/ 5 w 148"/>
                <a:gd name="T31" fmla="*/ 60 h 50"/>
                <a:gd name="T32" fmla="*/ 6 w 148"/>
                <a:gd name="T33" fmla="*/ 62 h 50"/>
                <a:gd name="T34" fmla="*/ 12 w 148"/>
                <a:gd name="T35" fmla="*/ 62 h 50"/>
                <a:gd name="T36" fmla="*/ 178 w 148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8" h="50">
                  <a:moveTo>
                    <a:pt x="140" y="21"/>
                  </a:moveTo>
                  <a:lnTo>
                    <a:pt x="143" y="19"/>
                  </a:lnTo>
                  <a:lnTo>
                    <a:pt x="146" y="15"/>
                  </a:lnTo>
                  <a:lnTo>
                    <a:pt x="148" y="14"/>
                  </a:lnTo>
                  <a:lnTo>
                    <a:pt x="148" y="8"/>
                  </a:lnTo>
                  <a:lnTo>
                    <a:pt x="146" y="5"/>
                  </a:lnTo>
                  <a:lnTo>
                    <a:pt x="143" y="2"/>
                  </a:lnTo>
                  <a:lnTo>
                    <a:pt x="141" y="0"/>
                  </a:lnTo>
                  <a:lnTo>
                    <a:pt x="136" y="0"/>
                  </a:lnTo>
                  <a:lnTo>
                    <a:pt x="8" y="29"/>
                  </a:lnTo>
                  <a:lnTo>
                    <a:pt x="5" y="31"/>
                  </a:lnTo>
                  <a:lnTo>
                    <a:pt x="1" y="34"/>
                  </a:lnTo>
                  <a:lnTo>
                    <a:pt x="0" y="36"/>
                  </a:lnTo>
                  <a:lnTo>
                    <a:pt x="0" y="41"/>
                  </a:lnTo>
                  <a:lnTo>
                    <a:pt x="1" y="45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28"/>
            <p:cNvSpPr>
              <a:spLocks noChangeAspect="1"/>
            </p:cNvSpPr>
            <p:nvPr/>
          </p:nvSpPr>
          <p:spPr bwMode="auto">
            <a:xfrm>
              <a:off x="4927" y="2470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6 w 178"/>
                <a:gd name="T3" fmla="*/ 0 h 50"/>
                <a:gd name="T4" fmla="*/ 5 w 178"/>
                <a:gd name="T5" fmla="*/ 2 h 50"/>
                <a:gd name="T6" fmla="*/ 1 w 178"/>
                <a:gd name="T7" fmla="*/ 4 h 50"/>
                <a:gd name="T8" fmla="*/ 1 w 178"/>
                <a:gd name="T9" fmla="*/ 5 h 50"/>
                <a:gd name="T10" fmla="*/ 0 w 178"/>
                <a:gd name="T11" fmla="*/ 9 h 50"/>
                <a:gd name="T12" fmla="*/ 0 w 178"/>
                <a:gd name="T13" fmla="*/ 20 h 50"/>
                <a:gd name="T14" fmla="*/ 1 w 178"/>
                <a:gd name="T15" fmla="*/ 22 h 50"/>
                <a:gd name="T16" fmla="*/ 3 w 178"/>
                <a:gd name="T17" fmla="*/ 25 h 50"/>
                <a:gd name="T18" fmla="*/ 5 w 178"/>
                <a:gd name="T19" fmla="*/ 25 h 50"/>
                <a:gd name="T20" fmla="*/ 8 w 178"/>
                <a:gd name="T21" fmla="*/ 27 h 50"/>
                <a:gd name="T22" fmla="*/ 208 w 178"/>
                <a:gd name="T23" fmla="*/ 62 h 50"/>
                <a:gd name="T24" fmla="*/ 216 w 178"/>
                <a:gd name="T25" fmla="*/ 62 h 50"/>
                <a:gd name="T26" fmla="*/ 217 w 178"/>
                <a:gd name="T27" fmla="*/ 61 h 50"/>
                <a:gd name="T28" fmla="*/ 221 w 178"/>
                <a:gd name="T29" fmla="*/ 59 h 50"/>
                <a:gd name="T30" fmla="*/ 221 w 178"/>
                <a:gd name="T31" fmla="*/ 57 h 50"/>
                <a:gd name="T32" fmla="*/ 224 w 178"/>
                <a:gd name="T33" fmla="*/ 54 h 50"/>
                <a:gd name="T34" fmla="*/ 224 w 178"/>
                <a:gd name="T35" fmla="*/ 46 h 50"/>
                <a:gd name="T36" fmla="*/ 221 w 178"/>
                <a:gd name="T37" fmla="*/ 44 h 50"/>
                <a:gd name="T38" fmla="*/ 219 w 178"/>
                <a:gd name="T39" fmla="*/ 37 h 50"/>
                <a:gd name="T40" fmla="*/ 217 w 178"/>
                <a:gd name="T41" fmla="*/ 37 h 50"/>
                <a:gd name="T42" fmla="*/ 213 w 178"/>
                <a:gd name="T43" fmla="*/ 36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" y="16"/>
                  </a:lnTo>
                  <a:lnTo>
                    <a:pt x="3" y="19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65" y="50"/>
                  </a:lnTo>
                  <a:lnTo>
                    <a:pt x="171" y="50"/>
                  </a:lnTo>
                  <a:lnTo>
                    <a:pt x="172" y="49"/>
                  </a:lnTo>
                  <a:lnTo>
                    <a:pt x="176" y="47"/>
                  </a:lnTo>
                  <a:lnTo>
                    <a:pt x="176" y="45"/>
                  </a:lnTo>
                  <a:lnTo>
                    <a:pt x="178" y="42"/>
                  </a:lnTo>
                  <a:lnTo>
                    <a:pt x="178" y="36"/>
                  </a:lnTo>
                  <a:lnTo>
                    <a:pt x="176" y="35"/>
                  </a:lnTo>
                  <a:lnTo>
                    <a:pt x="174" y="31"/>
                  </a:lnTo>
                  <a:lnTo>
                    <a:pt x="172" y="31"/>
                  </a:lnTo>
                  <a:lnTo>
                    <a:pt x="169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9"/>
            <p:cNvSpPr>
              <a:spLocks noChangeAspect="1" noChangeArrowheads="1"/>
            </p:cNvSpPr>
            <p:nvPr/>
          </p:nvSpPr>
          <p:spPr bwMode="auto">
            <a:xfrm>
              <a:off x="4212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S0</a:t>
              </a:r>
              <a:endParaRPr lang="en-US" altLang="zh-CN" sz="2800"/>
            </a:p>
          </p:txBody>
        </p:sp>
        <p:sp>
          <p:nvSpPr>
            <p:cNvPr id="30" name="Rectangle 30"/>
            <p:cNvSpPr>
              <a:spLocks noChangeAspect="1" noChangeArrowheads="1"/>
            </p:cNvSpPr>
            <p:nvPr/>
          </p:nvSpPr>
          <p:spPr bwMode="auto">
            <a:xfrm>
              <a:off x="4036" y="1489"/>
              <a:ext cx="15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S1</a:t>
              </a:r>
              <a:endParaRPr lang="en-US" altLang="zh-CN" sz="2800"/>
            </a:p>
          </p:txBody>
        </p:sp>
        <p:sp>
          <p:nvSpPr>
            <p:cNvPr id="31" name="Rectangle 31"/>
            <p:cNvSpPr>
              <a:spLocks noChangeAspect="1" noChangeArrowheads="1"/>
            </p:cNvSpPr>
            <p:nvPr/>
          </p:nvSpPr>
          <p:spPr bwMode="auto">
            <a:xfrm>
              <a:off x="5274" y="1676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L1</a:t>
              </a:r>
              <a:endParaRPr lang="en-US" altLang="zh-CN" sz="2800"/>
            </a:p>
          </p:txBody>
        </p:sp>
        <p:sp>
          <p:nvSpPr>
            <p:cNvPr id="32" name="Rectangle 32"/>
            <p:cNvSpPr>
              <a:spLocks noChangeAspect="1" noChangeArrowheads="1"/>
            </p:cNvSpPr>
            <p:nvPr/>
          </p:nvSpPr>
          <p:spPr bwMode="auto">
            <a:xfrm>
              <a:off x="5259" y="2793"/>
              <a:ext cx="14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L2</a:t>
              </a:r>
              <a:endParaRPr lang="en-US" altLang="zh-CN" sz="2800"/>
            </a:p>
          </p:txBody>
        </p:sp>
        <p:sp>
          <p:nvSpPr>
            <p:cNvPr id="33" name="Freeform 33"/>
            <p:cNvSpPr>
              <a:spLocks noChangeAspect="1"/>
            </p:cNvSpPr>
            <p:nvPr/>
          </p:nvSpPr>
          <p:spPr bwMode="auto">
            <a:xfrm>
              <a:off x="3549" y="1370"/>
              <a:ext cx="1624" cy="24"/>
            </a:xfrm>
            <a:custGeom>
              <a:avLst/>
              <a:gdLst>
                <a:gd name="T0" fmla="*/ 1961 w 1562"/>
                <a:gd name="T1" fmla="*/ 29 h 23"/>
                <a:gd name="T2" fmla="*/ 1964 w 1562"/>
                <a:gd name="T3" fmla="*/ 29 h 23"/>
                <a:gd name="T4" fmla="*/ 1969 w 1562"/>
                <a:gd name="T5" fmla="*/ 25 h 23"/>
                <a:gd name="T6" fmla="*/ 1972 w 1562"/>
                <a:gd name="T7" fmla="*/ 22 h 23"/>
                <a:gd name="T8" fmla="*/ 1972 w 1562"/>
                <a:gd name="T9" fmla="*/ 9 h 23"/>
                <a:gd name="T10" fmla="*/ 1969 w 1562"/>
                <a:gd name="T11" fmla="*/ 6 h 23"/>
                <a:gd name="T12" fmla="*/ 1964 w 1562"/>
                <a:gd name="T13" fmla="*/ 2 h 23"/>
                <a:gd name="T14" fmla="*/ 1961 w 1562"/>
                <a:gd name="T15" fmla="*/ 2 h 23"/>
                <a:gd name="T16" fmla="*/ 10 w 1562"/>
                <a:gd name="T17" fmla="*/ 0 h 23"/>
                <a:gd name="T18" fmla="*/ 7 w 1562"/>
                <a:gd name="T19" fmla="*/ 0 h 23"/>
                <a:gd name="T20" fmla="*/ 3 w 1562"/>
                <a:gd name="T21" fmla="*/ 4 h 23"/>
                <a:gd name="T22" fmla="*/ 0 w 1562"/>
                <a:gd name="T23" fmla="*/ 7 h 23"/>
                <a:gd name="T24" fmla="*/ 0 w 1562"/>
                <a:gd name="T25" fmla="*/ 20 h 23"/>
                <a:gd name="T26" fmla="*/ 3 w 1562"/>
                <a:gd name="T27" fmla="*/ 24 h 23"/>
                <a:gd name="T28" fmla="*/ 7 w 1562"/>
                <a:gd name="T29" fmla="*/ 27 h 23"/>
                <a:gd name="T30" fmla="*/ 10 w 1562"/>
                <a:gd name="T31" fmla="*/ 27 h 23"/>
                <a:gd name="T32" fmla="*/ 1961 w 1562"/>
                <a:gd name="T33" fmla="*/ 29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562" h="23">
                  <a:moveTo>
                    <a:pt x="1552" y="23"/>
                  </a:moveTo>
                  <a:lnTo>
                    <a:pt x="1555" y="23"/>
                  </a:lnTo>
                  <a:lnTo>
                    <a:pt x="1559" y="19"/>
                  </a:lnTo>
                  <a:lnTo>
                    <a:pt x="1562" y="16"/>
                  </a:lnTo>
                  <a:lnTo>
                    <a:pt x="1562" y="9"/>
                  </a:lnTo>
                  <a:lnTo>
                    <a:pt x="1559" y="6"/>
                  </a:lnTo>
                  <a:lnTo>
                    <a:pt x="1555" y="2"/>
                  </a:lnTo>
                  <a:lnTo>
                    <a:pt x="1552" y="2"/>
                  </a:lnTo>
                  <a:lnTo>
                    <a:pt x="1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5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34"/>
            <p:cNvSpPr>
              <a:spLocks noChangeAspect="1"/>
            </p:cNvSpPr>
            <p:nvPr/>
          </p:nvSpPr>
          <p:spPr bwMode="auto">
            <a:xfrm>
              <a:off x="3549" y="3609"/>
              <a:ext cx="1611" cy="22"/>
            </a:xfrm>
            <a:custGeom>
              <a:avLst/>
              <a:gdLst>
                <a:gd name="T0" fmla="*/ 1942 w 1550"/>
                <a:gd name="T1" fmla="*/ 27 h 21"/>
                <a:gd name="T2" fmla="*/ 1946 w 1550"/>
                <a:gd name="T3" fmla="*/ 27 h 21"/>
                <a:gd name="T4" fmla="*/ 1950 w 1550"/>
                <a:gd name="T5" fmla="*/ 23 h 21"/>
                <a:gd name="T6" fmla="*/ 1953 w 1550"/>
                <a:gd name="T7" fmla="*/ 20 h 21"/>
                <a:gd name="T8" fmla="*/ 1953 w 1550"/>
                <a:gd name="T9" fmla="*/ 7 h 21"/>
                <a:gd name="T10" fmla="*/ 1950 w 1550"/>
                <a:gd name="T11" fmla="*/ 3 h 21"/>
                <a:gd name="T12" fmla="*/ 1946 w 1550"/>
                <a:gd name="T13" fmla="*/ 0 h 21"/>
                <a:gd name="T14" fmla="*/ 7 w 1550"/>
                <a:gd name="T15" fmla="*/ 0 h 21"/>
                <a:gd name="T16" fmla="*/ 3 w 1550"/>
                <a:gd name="T17" fmla="*/ 3 h 21"/>
                <a:gd name="T18" fmla="*/ 0 w 1550"/>
                <a:gd name="T19" fmla="*/ 7 h 21"/>
                <a:gd name="T20" fmla="*/ 0 w 1550"/>
                <a:gd name="T21" fmla="*/ 20 h 21"/>
                <a:gd name="T22" fmla="*/ 3 w 1550"/>
                <a:gd name="T23" fmla="*/ 23 h 21"/>
                <a:gd name="T24" fmla="*/ 7 w 1550"/>
                <a:gd name="T25" fmla="*/ 27 h 21"/>
                <a:gd name="T26" fmla="*/ 10 w 1550"/>
                <a:gd name="T27" fmla="*/ 27 h 21"/>
                <a:gd name="T28" fmla="*/ 1942 w 1550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550" h="21">
                  <a:moveTo>
                    <a:pt x="1540" y="21"/>
                  </a:moveTo>
                  <a:lnTo>
                    <a:pt x="1543" y="21"/>
                  </a:lnTo>
                  <a:lnTo>
                    <a:pt x="1547" y="17"/>
                  </a:lnTo>
                  <a:lnTo>
                    <a:pt x="1550" y="14"/>
                  </a:lnTo>
                  <a:lnTo>
                    <a:pt x="1550" y="7"/>
                  </a:lnTo>
                  <a:lnTo>
                    <a:pt x="1547" y="3"/>
                  </a:lnTo>
                  <a:lnTo>
                    <a:pt x="154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5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35"/>
            <p:cNvSpPr>
              <a:spLocks noChangeAspect="1"/>
            </p:cNvSpPr>
            <p:nvPr/>
          </p:nvSpPr>
          <p:spPr bwMode="auto">
            <a:xfrm>
              <a:off x="4802" y="2470"/>
              <a:ext cx="371" cy="24"/>
            </a:xfrm>
            <a:custGeom>
              <a:avLst/>
              <a:gdLst>
                <a:gd name="T0" fmla="*/ 438 w 357"/>
                <a:gd name="T1" fmla="*/ 27 h 23"/>
                <a:gd name="T2" fmla="*/ 441 w 357"/>
                <a:gd name="T3" fmla="*/ 27 h 23"/>
                <a:gd name="T4" fmla="*/ 446 w 357"/>
                <a:gd name="T5" fmla="*/ 23 h 23"/>
                <a:gd name="T6" fmla="*/ 450 w 357"/>
                <a:gd name="T7" fmla="*/ 20 h 23"/>
                <a:gd name="T8" fmla="*/ 450 w 357"/>
                <a:gd name="T9" fmla="*/ 7 h 23"/>
                <a:gd name="T10" fmla="*/ 446 w 357"/>
                <a:gd name="T11" fmla="*/ 4 h 23"/>
                <a:gd name="T12" fmla="*/ 441 w 357"/>
                <a:gd name="T13" fmla="*/ 0 h 23"/>
                <a:gd name="T14" fmla="*/ 438 w 357"/>
                <a:gd name="T15" fmla="*/ 0 h 23"/>
                <a:gd name="T16" fmla="*/ 10 w 357"/>
                <a:gd name="T17" fmla="*/ 2 h 23"/>
                <a:gd name="T18" fmla="*/ 7 w 357"/>
                <a:gd name="T19" fmla="*/ 2 h 23"/>
                <a:gd name="T20" fmla="*/ 3 w 357"/>
                <a:gd name="T21" fmla="*/ 5 h 23"/>
                <a:gd name="T22" fmla="*/ 0 w 357"/>
                <a:gd name="T23" fmla="*/ 9 h 23"/>
                <a:gd name="T24" fmla="*/ 0 w 357"/>
                <a:gd name="T25" fmla="*/ 22 h 23"/>
                <a:gd name="T26" fmla="*/ 3 w 357"/>
                <a:gd name="T27" fmla="*/ 25 h 23"/>
                <a:gd name="T28" fmla="*/ 7 w 357"/>
                <a:gd name="T29" fmla="*/ 29 h 23"/>
                <a:gd name="T30" fmla="*/ 10 w 357"/>
                <a:gd name="T31" fmla="*/ 29 h 23"/>
                <a:gd name="T32" fmla="*/ 438 w 357"/>
                <a:gd name="T33" fmla="*/ 27 h 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357" h="23">
                  <a:moveTo>
                    <a:pt x="347" y="21"/>
                  </a:moveTo>
                  <a:lnTo>
                    <a:pt x="350" y="21"/>
                  </a:lnTo>
                  <a:lnTo>
                    <a:pt x="354" y="17"/>
                  </a:lnTo>
                  <a:lnTo>
                    <a:pt x="357" y="14"/>
                  </a:lnTo>
                  <a:lnTo>
                    <a:pt x="357" y="7"/>
                  </a:lnTo>
                  <a:lnTo>
                    <a:pt x="354" y="4"/>
                  </a:lnTo>
                  <a:lnTo>
                    <a:pt x="350" y="0"/>
                  </a:lnTo>
                  <a:lnTo>
                    <a:pt x="347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3" y="5"/>
                  </a:lnTo>
                  <a:lnTo>
                    <a:pt x="0" y="9"/>
                  </a:lnTo>
                  <a:lnTo>
                    <a:pt x="0" y="16"/>
                  </a:lnTo>
                  <a:lnTo>
                    <a:pt x="3" y="19"/>
                  </a:lnTo>
                  <a:lnTo>
                    <a:pt x="7" y="23"/>
                  </a:lnTo>
                  <a:lnTo>
                    <a:pt x="10" y="23"/>
                  </a:lnTo>
                  <a:lnTo>
                    <a:pt x="34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36"/>
            <p:cNvSpPr>
              <a:spLocks noChangeAspect="1" noChangeArrowheads="1"/>
            </p:cNvSpPr>
            <p:nvPr/>
          </p:nvSpPr>
          <p:spPr bwMode="auto">
            <a:xfrm>
              <a:off x="4709" y="2147"/>
              <a:ext cx="56" cy="56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7" name="Freeform 37"/>
            <p:cNvSpPr>
              <a:spLocks noChangeAspect="1"/>
            </p:cNvSpPr>
            <p:nvPr/>
          </p:nvSpPr>
          <p:spPr bwMode="auto">
            <a:xfrm>
              <a:off x="4699" y="2136"/>
              <a:ext cx="74" cy="74"/>
            </a:xfrm>
            <a:custGeom>
              <a:avLst/>
              <a:gdLst>
                <a:gd name="T0" fmla="*/ 5 w 71"/>
                <a:gd name="T1" fmla="*/ 66 h 71"/>
                <a:gd name="T2" fmla="*/ 7 w 71"/>
                <a:gd name="T3" fmla="*/ 73 h 71"/>
                <a:gd name="T4" fmla="*/ 22 w 71"/>
                <a:gd name="T5" fmla="*/ 83 h 71"/>
                <a:gd name="T6" fmla="*/ 22 w 71"/>
                <a:gd name="T7" fmla="*/ 82 h 71"/>
                <a:gd name="T8" fmla="*/ 25 w 71"/>
                <a:gd name="T9" fmla="*/ 85 h 71"/>
                <a:gd name="T10" fmla="*/ 59 w 71"/>
                <a:gd name="T11" fmla="*/ 80 h 71"/>
                <a:gd name="T12" fmla="*/ 66 w 71"/>
                <a:gd name="T13" fmla="*/ 83 h 71"/>
                <a:gd name="T14" fmla="*/ 73 w 71"/>
                <a:gd name="T15" fmla="*/ 82 h 71"/>
                <a:gd name="T16" fmla="*/ 84 w 71"/>
                <a:gd name="T17" fmla="*/ 70 h 71"/>
                <a:gd name="T18" fmla="*/ 82 w 71"/>
                <a:gd name="T19" fmla="*/ 70 h 71"/>
                <a:gd name="T20" fmla="*/ 85 w 71"/>
                <a:gd name="T21" fmla="*/ 66 h 71"/>
                <a:gd name="T22" fmla="*/ 88 w 71"/>
                <a:gd name="T23" fmla="*/ 35 h 71"/>
                <a:gd name="T24" fmla="*/ 84 w 71"/>
                <a:gd name="T25" fmla="*/ 25 h 71"/>
                <a:gd name="T26" fmla="*/ 82 w 71"/>
                <a:gd name="T27" fmla="*/ 19 h 71"/>
                <a:gd name="T28" fmla="*/ 70 w 71"/>
                <a:gd name="T29" fmla="*/ 5 h 71"/>
                <a:gd name="T30" fmla="*/ 70 w 71"/>
                <a:gd name="T31" fmla="*/ 7 h 71"/>
                <a:gd name="T32" fmla="*/ 66 w 71"/>
                <a:gd name="T33" fmla="*/ 3 h 71"/>
                <a:gd name="T34" fmla="*/ 25 w 71"/>
                <a:gd name="T35" fmla="*/ 5 h 71"/>
                <a:gd name="T36" fmla="*/ 20 w 71"/>
                <a:gd name="T37" fmla="*/ 7 h 71"/>
                <a:gd name="T38" fmla="*/ 5 w 71"/>
                <a:gd name="T39" fmla="*/ 21 h 71"/>
                <a:gd name="T40" fmla="*/ 7 w 71"/>
                <a:gd name="T41" fmla="*/ 21 h 71"/>
                <a:gd name="T42" fmla="*/ 4 w 71"/>
                <a:gd name="T43" fmla="*/ 25 h 71"/>
                <a:gd name="T44" fmla="*/ 23 w 71"/>
                <a:gd name="T45" fmla="*/ 42 h 71"/>
                <a:gd name="T46" fmla="*/ 27 w 71"/>
                <a:gd name="T47" fmla="*/ 35 h 71"/>
                <a:gd name="T48" fmla="*/ 32 w 71"/>
                <a:gd name="T49" fmla="*/ 28 h 71"/>
                <a:gd name="T50" fmla="*/ 34 w 71"/>
                <a:gd name="T51" fmla="*/ 26 h 71"/>
                <a:gd name="T52" fmla="*/ 42 w 71"/>
                <a:gd name="T53" fmla="*/ 25 h 71"/>
                <a:gd name="T54" fmla="*/ 50 w 71"/>
                <a:gd name="T55" fmla="*/ 23 h 71"/>
                <a:gd name="T56" fmla="*/ 54 w 71"/>
                <a:gd name="T57" fmla="*/ 26 h 71"/>
                <a:gd name="T58" fmla="*/ 60 w 71"/>
                <a:gd name="T59" fmla="*/ 32 h 71"/>
                <a:gd name="T60" fmla="*/ 63 w 71"/>
                <a:gd name="T61" fmla="*/ 33 h 71"/>
                <a:gd name="T62" fmla="*/ 66 w 71"/>
                <a:gd name="T63" fmla="*/ 42 h 71"/>
                <a:gd name="T64" fmla="*/ 70 w 71"/>
                <a:gd name="T65" fmla="*/ 55 h 71"/>
                <a:gd name="T66" fmla="*/ 69 w 71"/>
                <a:gd name="T67" fmla="*/ 50 h 71"/>
                <a:gd name="T68" fmla="*/ 63 w 71"/>
                <a:gd name="T69" fmla="*/ 53 h 71"/>
                <a:gd name="T70" fmla="*/ 57 w 71"/>
                <a:gd name="T71" fmla="*/ 60 h 71"/>
                <a:gd name="T72" fmla="*/ 55 w 71"/>
                <a:gd name="T73" fmla="*/ 63 h 71"/>
                <a:gd name="T74" fmla="*/ 50 w 71"/>
                <a:gd name="T75" fmla="*/ 66 h 71"/>
                <a:gd name="T76" fmla="*/ 32 w 71"/>
                <a:gd name="T77" fmla="*/ 80 h 71"/>
                <a:gd name="T78" fmla="*/ 42 w 71"/>
                <a:gd name="T79" fmla="*/ 67 h 71"/>
                <a:gd name="T80" fmla="*/ 35 w 71"/>
                <a:gd name="T81" fmla="*/ 63 h 71"/>
                <a:gd name="T82" fmla="*/ 29 w 71"/>
                <a:gd name="T83" fmla="*/ 57 h 71"/>
                <a:gd name="T84" fmla="*/ 27 w 71"/>
                <a:gd name="T85" fmla="*/ 55 h 71"/>
                <a:gd name="T86" fmla="*/ 25 w 71"/>
                <a:gd name="T87" fmla="*/ 50 h 71"/>
                <a:gd name="T88" fmla="*/ 0 w 71"/>
                <a:gd name="T89" fmla="*/ 48 h 7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1" h="71">
                  <a:moveTo>
                    <a:pt x="0" y="36"/>
                  </a:moveTo>
                  <a:lnTo>
                    <a:pt x="4" y="52"/>
                  </a:lnTo>
                  <a:lnTo>
                    <a:pt x="5" y="52"/>
                  </a:lnTo>
                  <a:lnTo>
                    <a:pt x="5" y="55"/>
                  </a:lnTo>
                  <a:lnTo>
                    <a:pt x="7" y="55"/>
                  </a:lnTo>
                  <a:lnTo>
                    <a:pt x="7" y="57"/>
                  </a:lnTo>
                  <a:lnTo>
                    <a:pt x="9" y="57"/>
                  </a:lnTo>
                  <a:lnTo>
                    <a:pt x="5" y="55"/>
                  </a:lnTo>
                  <a:lnTo>
                    <a:pt x="16" y="65"/>
                  </a:lnTo>
                  <a:lnTo>
                    <a:pt x="14" y="62"/>
                  </a:lnTo>
                  <a:lnTo>
                    <a:pt x="14" y="64"/>
                  </a:lnTo>
                  <a:lnTo>
                    <a:pt x="16" y="64"/>
                  </a:lnTo>
                  <a:lnTo>
                    <a:pt x="16" y="65"/>
                  </a:lnTo>
                  <a:lnTo>
                    <a:pt x="19" y="65"/>
                  </a:lnTo>
                  <a:lnTo>
                    <a:pt x="19" y="67"/>
                  </a:lnTo>
                  <a:lnTo>
                    <a:pt x="31" y="71"/>
                  </a:lnTo>
                  <a:lnTo>
                    <a:pt x="29" y="69"/>
                  </a:lnTo>
                  <a:lnTo>
                    <a:pt x="47" y="62"/>
                  </a:lnTo>
                  <a:lnTo>
                    <a:pt x="43" y="67"/>
                  </a:lnTo>
                  <a:lnTo>
                    <a:pt x="52" y="67"/>
                  </a:lnTo>
                  <a:lnTo>
                    <a:pt x="52" y="65"/>
                  </a:lnTo>
                  <a:lnTo>
                    <a:pt x="55" y="65"/>
                  </a:lnTo>
                  <a:lnTo>
                    <a:pt x="55" y="64"/>
                  </a:lnTo>
                  <a:lnTo>
                    <a:pt x="57" y="64"/>
                  </a:lnTo>
                  <a:lnTo>
                    <a:pt x="57" y="62"/>
                  </a:lnTo>
                  <a:lnTo>
                    <a:pt x="55" y="65"/>
                  </a:lnTo>
                  <a:lnTo>
                    <a:pt x="66" y="55"/>
                  </a:lnTo>
                  <a:lnTo>
                    <a:pt x="62" y="57"/>
                  </a:lnTo>
                  <a:lnTo>
                    <a:pt x="64" y="57"/>
                  </a:lnTo>
                  <a:lnTo>
                    <a:pt x="64" y="55"/>
                  </a:lnTo>
                  <a:lnTo>
                    <a:pt x="66" y="55"/>
                  </a:lnTo>
                  <a:lnTo>
                    <a:pt x="66" y="52"/>
                  </a:lnTo>
                  <a:lnTo>
                    <a:pt x="67" y="52"/>
                  </a:lnTo>
                  <a:lnTo>
                    <a:pt x="67" y="43"/>
                  </a:lnTo>
                  <a:lnTo>
                    <a:pt x="62" y="46"/>
                  </a:lnTo>
                  <a:lnTo>
                    <a:pt x="69" y="29"/>
                  </a:lnTo>
                  <a:lnTo>
                    <a:pt x="71" y="31"/>
                  </a:lnTo>
                  <a:lnTo>
                    <a:pt x="67" y="19"/>
                  </a:lnTo>
                  <a:lnTo>
                    <a:pt x="66" y="19"/>
                  </a:lnTo>
                  <a:lnTo>
                    <a:pt x="66" y="15"/>
                  </a:lnTo>
                  <a:lnTo>
                    <a:pt x="64" y="15"/>
                  </a:lnTo>
                  <a:lnTo>
                    <a:pt x="64" y="13"/>
                  </a:lnTo>
                  <a:lnTo>
                    <a:pt x="62" y="13"/>
                  </a:lnTo>
                  <a:lnTo>
                    <a:pt x="66" y="15"/>
                  </a:lnTo>
                  <a:lnTo>
                    <a:pt x="55" y="5"/>
                  </a:lnTo>
                  <a:lnTo>
                    <a:pt x="57" y="8"/>
                  </a:lnTo>
                  <a:lnTo>
                    <a:pt x="57" y="7"/>
                  </a:lnTo>
                  <a:lnTo>
                    <a:pt x="55" y="7"/>
                  </a:lnTo>
                  <a:lnTo>
                    <a:pt x="55" y="5"/>
                  </a:lnTo>
                  <a:lnTo>
                    <a:pt x="52" y="5"/>
                  </a:lnTo>
                  <a:lnTo>
                    <a:pt x="52" y="3"/>
                  </a:lnTo>
                  <a:lnTo>
                    <a:pt x="36" y="0"/>
                  </a:lnTo>
                  <a:lnTo>
                    <a:pt x="19" y="3"/>
                  </a:lnTo>
                  <a:lnTo>
                    <a:pt x="19" y="5"/>
                  </a:lnTo>
                  <a:lnTo>
                    <a:pt x="16" y="5"/>
                  </a:lnTo>
                  <a:lnTo>
                    <a:pt x="16" y="7"/>
                  </a:lnTo>
                  <a:lnTo>
                    <a:pt x="14" y="7"/>
                  </a:lnTo>
                  <a:lnTo>
                    <a:pt x="14" y="8"/>
                  </a:lnTo>
                  <a:lnTo>
                    <a:pt x="16" y="5"/>
                  </a:lnTo>
                  <a:lnTo>
                    <a:pt x="5" y="15"/>
                  </a:lnTo>
                  <a:lnTo>
                    <a:pt x="9" y="13"/>
                  </a:lnTo>
                  <a:lnTo>
                    <a:pt x="7" y="13"/>
                  </a:lnTo>
                  <a:lnTo>
                    <a:pt x="7" y="15"/>
                  </a:lnTo>
                  <a:lnTo>
                    <a:pt x="5" y="15"/>
                  </a:lnTo>
                  <a:lnTo>
                    <a:pt x="5" y="19"/>
                  </a:lnTo>
                  <a:lnTo>
                    <a:pt x="4" y="19"/>
                  </a:lnTo>
                  <a:lnTo>
                    <a:pt x="0" y="36"/>
                  </a:lnTo>
                  <a:lnTo>
                    <a:pt x="21" y="36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29"/>
                  </a:lnTo>
                  <a:lnTo>
                    <a:pt x="21" y="29"/>
                  </a:lnTo>
                  <a:lnTo>
                    <a:pt x="21" y="27"/>
                  </a:lnTo>
                  <a:lnTo>
                    <a:pt x="23" y="27"/>
                  </a:lnTo>
                  <a:lnTo>
                    <a:pt x="26" y="22"/>
                  </a:lnTo>
                  <a:lnTo>
                    <a:pt x="23" y="26"/>
                  </a:lnTo>
                  <a:lnTo>
                    <a:pt x="28" y="22"/>
                  </a:lnTo>
                  <a:lnTo>
                    <a:pt x="28" y="20"/>
                  </a:lnTo>
                  <a:lnTo>
                    <a:pt x="29" y="20"/>
                  </a:lnTo>
                  <a:lnTo>
                    <a:pt x="29" y="19"/>
                  </a:lnTo>
                  <a:lnTo>
                    <a:pt x="33" y="19"/>
                  </a:lnTo>
                  <a:lnTo>
                    <a:pt x="33" y="17"/>
                  </a:lnTo>
                  <a:lnTo>
                    <a:pt x="36" y="20"/>
                  </a:lnTo>
                  <a:lnTo>
                    <a:pt x="38" y="17"/>
                  </a:lnTo>
                  <a:lnTo>
                    <a:pt x="38" y="19"/>
                  </a:lnTo>
                  <a:lnTo>
                    <a:pt x="42" y="19"/>
                  </a:lnTo>
                  <a:lnTo>
                    <a:pt x="42" y="20"/>
                  </a:lnTo>
                  <a:lnTo>
                    <a:pt x="43" y="20"/>
                  </a:lnTo>
                  <a:lnTo>
                    <a:pt x="43" y="22"/>
                  </a:lnTo>
                  <a:lnTo>
                    <a:pt x="48" y="26"/>
                  </a:lnTo>
                  <a:lnTo>
                    <a:pt x="45" y="22"/>
                  </a:lnTo>
                  <a:lnTo>
                    <a:pt x="48" y="27"/>
                  </a:lnTo>
                  <a:lnTo>
                    <a:pt x="50" y="27"/>
                  </a:lnTo>
                  <a:lnTo>
                    <a:pt x="50" y="29"/>
                  </a:lnTo>
                  <a:lnTo>
                    <a:pt x="52" y="29"/>
                  </a:lnTo>
                  <a:lnTo>
                    <a:pt x="52" y="33"/>
                  </a:lnTo>
                  <a:lnTo>
                    <a:pt x="54" y="33"/>
                  </a:lnTo>
                  <a:lnTo>
                    <a:pt x="50" y="38"/>
                  </a:lnTo>
                  <a:lnTo>
                    <a:pt x="55" y="43"/>
                  </a:lnTo>
                  <a:lnTo>
                    <a:pt x="62" y="26"/>
                  </a:lnTo>
                  <a:lnTo>
                    <a:pt x="54" y="29"/>
                  </a:lnTo>
                  <a:lnTo>
                    <a:pt x="54" y="38"/>
                  </a:lnTo>
                  <a:lnTo>
                    <a:pt x="52" y="38"/>
                  </a:lnTo>
                  <a:lnTo>
                    <a:pt x="52" y="41"/>
                  </a:lnTo>
                  <a:lnTo>
                    <a:pt x="50" y="41"/>
                  </a:lnTo>
                  <a:lnTo>
                    <a:pt x="50" y="43"/>
                  </a:lnTo>
                  <a:lnTo>
                    <a:pt x="48" y="43"/>
                  </a:lnTo>
                  <a:lnTo>
                    <a:pt x="45" y="48"/>
                  </a:lnTo>
                  <a:lnTo>
                    <a:pt x="48" y="45"/>
                  </a:lnTo>
                  <a:lnTo>
                    <a:pt x="43" y="48"/>
                  </a:lnTo>
                  <a:lnTo>
                    <a:pt x="43" y="50"/>
                  </a:lnTo>
                  <a:lnTo>
                    <a:pt x="42" y="50"/>
                  </a:lnTo>
                  <a:lnTo>
                    <a:pt x="42" y="52"/>
                  </a:lnTo>
                  <a:lnTo>
                    <a:pt x="38" y="52"/>
                  </a:lnTo>
                  <a:lnTo>
                    <a:pt x="38" y="53"/>
                  </a:lnTo>
                  <a:lnTo>
                    <a:pt x="29" y="53"/>
                  </a:lnTo>
                  <a:lnTo>
                    <a:pt x="26" y="62"/>
                  </a:lnTo>
                  <a:lnTo>
                    <a:pt x="43" y="55"/>
                  </a:lnTo>
                  <a:lnTo>
                    <a:pt x="38" y="50"/>
                  </a:lnTo>
                  <a:lnTo>
                    <a:pt x="33" y="53"/>
                  </a:lnTo>
                  <a:lnTo>
                    <a:pt x="33" y="52"/>
                  </a:lnTo>
                  <a:lnTo>
                    <a:pt x="29" y="52"/>
                  </a:lnTo>
                  <a:lnTo>
                    <a:pt x="29" y="50"/>
                  </a:lnTo>
                  <a:lnTo>
                    <a:pt x="28" y="50"/>
                  </a:lnTo>
                  <a:lnTo>
                    <a:pt x="28" y="48"/>
                  </a:lnTo>
                  <a:lnTo>
                    <a:pt x="23" y="45"/>
                  </a:lnTo>
                  <a:lnTo>
                    <a:pt x="26" y="48"/>
                  </a:lnTo>
                  <a:lnTo>
                    <a:pt x="23" y="43"/>
                  </a:lnTo>
                  <a:lnTo>
                    <a:pt x="21" y="43"/>
                  </a:lnTo>
                  <a:lnTo>
                    <a:pt x="21" y="41"/>
                  </a:lnTo>
                  <a:lnTo>
                    <a:pt x="19" y="41"/>
                  </a:lnTo>
                  <a:lnTo>
                    <a:pt x="19" y="38"/>
                  </a:lnTo>
                  <a:lnTo>
                    <a:pt x="17" y="38"/>
                  </a:lnTo>
                  <a:lnTo>
                    <a:pt x="21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38"/>
            <p:cNvSpPr>
              <a:spLocks noChangeAspect="1"/>
            </p:cNvSpPr>
            <p:nvPr/>
          </p:nvSpPr>
          <p:spPr bwMode="auto">
            <a:xfrm>
              <a:off x="4728" y="1076"/>
              <a:ext cx="440" cy="22"/>
            </a:xfrm>
            <a:custGeom>
              <a:avLst/>
              <a:gdLst>
                <a:gd name="T0" fmla="*/ 10 w 423"/>
                <a:gd name="T1" fmla="*/ 0 h 21"/>
                <a:gd name="T2" fmla="*/ 7 w 423"/>
                <a:gd name="T3" fmla="*/ 0 h 21"/>
                <a:gd name="T4" fmla="*/ 3 w 423"/>
                <a:gd name="T5" fmla="*/ 3 h 21"/>
                <a:gd name="T6" fmla="*/ 0 w 423"/>
                <a:gd name="T7" fmla="*/ 7 h 21"/>
                <a:gd name="T8" fmla="*/ 0 w 423"/>
                <a:gd name="T9" fmla="*/ 20 h 21"/>
                <a:gd name="T10" fmla="*/ 3 w 423"/>
                <a:gd name="T11" fmla="*/ 23 h 21"/>
                <a:gd name="T12" fmla="*/ 7 w 423"/>
                <a:gd name="T13" fmla="*/ 27 h 21"/>
                <a:gd name="T14" fmla="*/ 527 w 423"/>
                <a:gd name="T15" fmla="*/ 27 h 21"/>
                <a:gd name="T16" fmla="*/ 533 w 423"/>
                <a:gd name="T17" fmla="*/ 23 h 21"/>
                <a:gd name="T18" fmla="*/ 536 w 423"/>
                <a:gd name="T19" fmla="*/ 20 h 21"/>
                <a:gd name="T20" fmla="*/ 536 w 423"/>
                <a:gd name="T21" fmla="*/ 7 h 21"/>
                <a:gd name="T22" fmla="*/ 533 w 423"/>
                <a:gd name="T23" fmla="*/ 3 h 21"/>
                <a:gd name="T24" fmla="*/ 527 w 423"/>
                <a:gd name="T25" fmla="*/ 0 h 21"/>
                <a:gd name="T26" fmla="*/ 523 w 423"/>
                <a:gd name="T27" fmla="*/ 0 h 21"/>
                <a:gd name="T28" fmla="*/ 10 w 423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3" h="2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416" y="21"/>
                  </a:lnTo>
                  <a:lnTo>
                    <a:pt x="420" y="17"/>
                  </a:lnTo>
                  <a:lnTo>
                    <a:pt x="423" y="14"/>
                  </a:lnTo>
                  <a:lnTo>
                    <a:pt x="423" y="7"/>
                  </a:lnTo>
                  <a:lnTo>
                    <a:pt x="420" y="3"/>
                  </a:lnTo>
                  <a:lnTo>
                    <a:pt x="416" y="0"/>
                  </a:lnTo>
                  <a:lnTo>
                    <a:pt x="413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39"/>
            <p:cNvSpPr>
              <a:spLocks noChangeAspect="1"/>
            </p:cNvSpPr>
            <p:nvPr/>
          </p:nvSpPr>
          <p:spPr bwMode="auto">
            <a:xfrm>
              <a:off x="5049" y="1076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4 w 114"/>
                <a:gd name="T3" fmla="*/ 23 h 45"/>
                <a:gd name="T4" fmla="*/ 147 w 114"/>
                <a:gd name="T5" fmla="*/ 20 h 45"/>
                <a:gd name="T6" fmla="*/ 147 w 114"/>
                <a:gd name="T7" fmla="*/ 7 h 45"/>
                <a:gd name="T8" fmla="*/ 144 w 114"/>
                <a:gd name="T9" fmla="*/ 3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0 h 45"/>
                <a:gd name="T16" fmla="*/ 4 w 114"/>
                <a:gd name="T17" fmla="*/ 34 h 45"/>
                <a:gd name="T18" fmla="*/ 0 w 114"/>
                <a:gd name="T19" fmla="*/ 40 h 45"/>
                <a:gd name="T20" fmla="*/ 0 w 114"/>
                <a:gd name="T21" fmla="*/ 50 h 45"/>
                <a:gd name="T22" fmla="*/ 4 w 114"/>
                <a:gd name="T23" fmla="*/ 53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1" y="17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1" y="3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4"/>
                  </a:lnTo>
                  <a:lnTo>
                    <a:pt x="4" y="28"/>
                  </a:lnTo>
                  <a:lnTo>
                    <a:pt x="0" y="31"/>
                  </a:lnTo>
                  <a:lnTo>
                    <a:pt x="0" y="38"/>
                  </a:lnTo>
                  <a:lnTo>
                    <a:pt x="4" y="41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40"/>
            <p:cNvSpPr>
              <a:spLocks noChangeAspect="1"/>
            </p:cNvSpPr>
            <p:nvPr/>
          </p:nvSpPr>
          <p:spPr bwMode="auto">
            <a:xfrm>
              <a:off x="5049" y="1053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4 w 114"/>
                <a:gd name="T5" fmla="*/ 51 h 43"/>
                <a:gd name="T6" fmla="*/ 145 w 114"/>
                <a:gd name="T7" fmla="*/ 50 h 43"/>
                <a:gd name="T8" fmla="*/ 147 w 114"/>
                <a:gd name="T9" fmla="*/ 46 h 43"/>
                <a:gd name="T10" fmla="*/ 147 w 114"/>
                <a:gd name="T11" fmla="*/ 37 h 43"/>
                <a:gd name="T12" fmla="*/ 144 w 114"/>
                <a:gd name="T13" fmla="*/ 31 h 43"/>
                <a:gd name="T14" fmla="*/ 141 w 114"/>
                <a:gd name="T15" fmla="*/ 30 h 43"/>
                <a:gd name="T16" fmla="*/ 138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4 w 114"/>
                <a:gd name="T23" fmla="*/ 3 h 43"/>
                <a:gd name="T24" fmla="*/ 2 w 114"/>
                <a:gd name="T25" fmla="*/ 5 h 43"/>
                <a:gd name="T26" fmla="*/ 0 w 114"/>
                <a:gd name="T27" fmla="*/ 8 h 43"/>
                <a:gd name="T28" fmla="*/ 0 w 114"/>
                <a:gd name="T29" fmla="*/ 19 h 43"/>
                <a:gd name="T30" fmla="*/ 4 w 114"/>
                <a:gd name="T31" fmla="*/ 23 h 43"/>
                <a:gd name="T32" fmla="*/ 5 w 114"/>
                <a:gd name="T33" fmla="*/ 25 h 43"/>
                <a:gd name="T34" fmla="*/ 9 w 114"/>
                <a:gd name="T35" fmla="*/ 26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1" y="39"/>
                  </a:lnTo>
                  <a:lnTo>
                    <a:pt x="112" y="38"/>
                  </a:lnTo>
                  <a:lnTo>
                    <a:pt x="114" y="34"/>
                  </a:lnTo>
                  <a:lnTo>
                    <a:pt x="114" y="29"/>
                  </a:lnTo>
                  <a:lnTo>
                    <a:pt x="111" y="25"/>
                  </a:lnTo>
                  <a:lnTo>
                    <a:pt x="109" y="24"/>
                  </a:lnTo>
                  <a:lnTo>
                    <a:pt x="106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41"/>
            <p:cNvSpPr>
              <a:spLocks noChangeAspect="1"/>
            </p:cNvSpPr>
            <p:nvPr/>
          </p:nvSpPr>
          <p:spPr bwMode="auto">
            <a:xfrm>
              <a:off x="4857" y="1033"/>
              <a:ext cx="110" cy="109"/>
            </a:xfrm>
            <a:custGeom>
              <a:avLst/>
              <a:gdLst>
                <a:gd name="T0" fmla="*/ 130 w 106"/>
                <a:gd name="T1" fmla="*/ 8 h 105"/>
                <a:gd name="T2" fmla="*/ 132 w 106"/>
                <a:gd name="T3" fmla="*/ 8 h 105"/>
                <a:gd name="T4" fmla="*/ 132 w 106"/>
                <a:gd name="T5" fmla="*/ 3 h 105"/>
                <a:gd name="T6" fmla="*/ 130 w 106"/>
                <a:gd name="T7" fmla="*/ 1 h 105"/>
                <a:gd name="T8" fmla="*/ 130 w 106"/>
                <a:gd name="T9" fmla="*/ 0 h 105"/>
                <a:gd name="T10" fmla="*/ 123 w 106"/>
                <a:gd name="T11" fmla="*/ 0 h 105"/>
                <a:gd name="T12" fmla="*/ 121 w 106"/>
                <a:gd name="T13" fmla="*/ 1 h 105"/>
                <a:gd name="T14" fmla="*/ 2 w 106"/>
                <a:gd name="T15" fmla="*/ 120 h 105"/>
                <a:gd name="T16" fmla="*/ 0 w 106"/>
                <a:gd name="T17" fmla="*/ 122 h 105"/>
                <a:gd name="T18" fmla="*/ 0 w 106"/>
                <a:gd name="T19" fmla="*/ 129 h 105"/>
                <a:gd name="T20" fmla="*/ 2 w 106"/>
                <a:gd name="T21" fmla="*/ 129 h 105"/>
                <a:gd name="T22" fmla="*/ 4 w 106"/>
                <a:gd name="T23" fmla="*/ 131 h 105"/>
                <a:gd name="T24" fmla="*/ 9 w 106"/>
                <a:gd name="T25" fmla="*/ 131 h 105"/>
                <a:gd name="T26" fmla="*/ 9 w 106"/>
                <a:gd name="T27" fmla="*/ 129 h 105"/>
                <a:gd name="T28" fmla="*/ 130 w 106"/>
                <a:gd name="T29" fmla="*/ 8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5">
                  <a:moveTo>
                    <a:pt x="104" y="8"/>
                  </a:moveTo>
                  <a:lnTo>
                    <a:pt x="106" y="8"/>
                  </a:lnTo>
                  <a:lnTo>
                    <a:pt x="106" y="3"/>
                  </a:lnTo>
                  <a:lnTo>
                    <a:pt x="104" y="1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1"/>
                  </a:lnTo>
                  <a:lnTo>
                    <a:pt x="2" y="96"/>
                  </a:lnTo>
                  <a:lnTo>
                    <a:pt x="0" y="98"/>
                  </a:lnTo>
                  <a:lnTo>
                    <a:pt x="0" y="103"/>
                  </a:lnTo>
                  <a:lnTo>
                    <a:pt x="2" y="103"/>
                  </a:lnTo>
                  <a:lnTo>
                    <a:pt x="4" y="105"/>
                  </a:lnTo>
                  <a:lnTo>
                    <a:pt x="9" y="105"/>
                  </a:lnTo>
                  <a:lnTo>
                    <a:pt x="9" y="103"/>
                  </a:lnTo>
                  <a:lnTo>
                    <a:pt x="10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42"/>
            <p:cNvSpPr>
              <a:spLocks noChangeAspect="1" noChangeArrowheads="1"/>
            </p:cNvSpPr>
            <p:nvPr/>
          </p:nvSpPr>
          <p:spPr bwMode="auto">
            <a:xfrm>
              <a:off x="4841" y="932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43" name="Freeform 43"/>
            <p:cNvSpPr>
              <a:spLocks noChangeAspect="1"/>
            </p:cNvSpPr>
            <p:nvPr/>
          </p:nvSpPr>
          <p:spPr bwMode="auto">
            <a:xfrm>
              <a:off x="4094" y="1606"/>
              <a:ext cx="21" cy="192"/>
            </a:xfrm>
            <a:custGeom>
              <a:avLst/>
              <a:gdLst>
                <a:gd name="T0" fmla="*/ 26 w 20"/>
                <a:gd name="T1" fmla="*/ 10 h 185"/>
                <a:gd name="T2" fmla="*/ 26 w 20"/>
                <a:gd name="T3" fmla="*/ 7 h 185"/>
                <a:gd name="T4" fmla="*/ 23 w 20"/>
                <a:gd name="T5" fmla="*/ 3 h 185"/>
                <a:gd name="T6" fmla="*/ 19 w 20"/>
                <a:gd name="T7" fmla="*/ 0 h 185"/>
                <a:gd name="T8" fmla="*/ 7 w 20"/>
                <a:gd name="T9" fmla="*/ 0 h 185"/>
                <a:gd name="T10" fmla="*/ 3 w 20"/>
                <a:gd name="T11" fmla="*/ 3 h 185"/>
                <a:gd name="T12" fmla="*/ 0 w 20"/>
                <a:gd name="T13" fmla="*/ 7 h 185"/>
                <a:gd name="T14" fmla="*/ 0 w 20"/>
                <a:gd name="T15" fmla="*/ 223 h 185"/>
                <a:gd name="T16" fmla="*/ 3 w 20"/>
                <a:gd name="T17" fmla="*/ 226 h 185"/>
                <a:gd name="T18" fmla="*/ 7 w 20"/>
                <a:gd name="T19" fmla="*/ 231 h 185"/>
                <a:gd name="T20" fmla="*/ 19 w 20"/>
                <a:gd name="T21" fmla="*/ 231 h 185"/>
                <a:gd name="T22" fmla="*/ 23 w 20"/>
                <a:gd name="T23" fmla="*/ 226 h 185"/>
                <a:gd name="T24" fmla="*/ 26 w 20"/>
                <a:gd name="T25" fmla="*/ 223 h 185"/>
                <a:gd name="T26" fmla="*/ 26 w 20"/>
                <a:gd name="T27" fmla="*/ 218 h 185"/>
                <a:gd name="T28" fmla="*/ 26 w 20"/>
                <a:gd name="T29" fmla="*/ 10 h 18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85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78"/>
                  </a:lnTo>
                  <a:lnTo>
                    <a:pt x="3" y="181"/>
                  </a:lnTo>
                  <a:lnTo>
                    <a:pt x="7" y="185"/>
                  </a:lnTo>
                  <a:lnTo>
                    <a:pt x="13" y="185"/>
                  </a:lnTo>
                  <a:lnTo>
                    <a:pt x="17" y="181"/>
                  </a:lnTo>
                  <a:lnTo>
                    <a:pt x="20" y="178"/>
                  </a:lnTo>
                  <a:lnTo>
                    <a:pt x="20" y="17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4"/>
            <p:cNvSpPr>
              <a:spLocks noChangeAspect="1"/>
            </p:cNvSpPr>
            <p:nvPr/>
          </p:nvSpPr>
          <p:spPr bwMode="auto">
            <a:xfrm>
              <a:off x="4087" y="1710"/>
              <a:ext cx="47" cy="96"/>
            </a:xfrm>
            <a:custGeom>
              <a:avLst/>
              <a:gdLst>
                <a:gd name="T0" fmla="*/ 0 w 46"/>
                <a:gd name="T1" fmla="*/ 101 h 92"/>
                <a:gd name="T2" fmla="*/ 0 w 46"/>
                <a:gd name="T3" fmla="*/ 107 h 92"/>
                <a:gd name="T4" fmla="*/ 1 w 46"/>
                <a:gd name="T5" fmla="*/ 111 h 92"/>
                <a:gd name="T6" fmla="*/ 1 w 46"/>
                <a:gd name="T7" fmla="*/ 114 h 92"/>
                <a:gd name="T8" fmla="*/ 5 w 46"/>
                <a:gd name="T9" fmla="*/ 116 h 92"/>
                <a:gd name="T10" fmla="*/ 7 w 46"/>
                <a:gd name="T11" fmla="*/ 119 h 92"/>
                <a:gd name="T12" fmla="*/ 12 w 46"/>
                <a:gd name="T13" fmla="*/ 119 h 92"/>
                <a:gd name="T14" fmla="*/ 15 w 46"/>
                <a:gd name="T15" fmla="*/ 116 h 92"/>
                <a:gd name="T16" fmla="*/ 17 w 46"/>
                <a:gd name="T17" fmla="*/ 116 h 92"/>
                <a:gd name="T18" fmla="*/ 19 w 46"/>
                <a:gd name="T19" fmla="*/ 111 h 92"/>
                <a:gd name="T20" fmla="*/ 20 w 46"/>
                <a:gd name="T21" fmla="*/ 110 h 92"/>
                <a:gd name="T22" fmla="*/ 52 w 46"/>
                <a:gd name="T23" fmla="*/ 20 h 92"/>
                <a:gd name="T24" fmla="*/ 52 w 46"/>
                <a:gd name="T25" fmla="*/ 9 h 92"/>
                <a:gd name="T26" fmla="*/ 51 w 46"/>
                <a:gd name="T27" fmla="*/ 5 h 92"/>
                <a:gd name="T28" fmla="*/ 51 w 46"/>
                <a:gd name="T29" fmla="*/ 4 h 92"/>
                <a:gd name="T30" fmla="*/ 47 w 46"/>
                <a:gd name="T31" fmla="*/ 2 h 92"/>
                <a:gd name="T32" fmla="*/ 45 w 46"/>
                <a:gd name="T33" fmla="*/ 0 h 92"/>
                <a:gd name="T34" fmla="*/ 40 w 46"/>
                <a:gd name="T35" fmla="*/ 0 h 92"/>
                <a:gd name="T36" fmla="*/ 37 w 46"/>
                <a:gd name="T37" fmla="*/ 2 h 92"/>
                <a:gd name="T38" fmla="*/ 35 w 46"/>
                <a:gd name="T39" fmla="*/ 2 h 92"/>
                <a:gd name="T40" fmla="*/ 33 w 46"/>
                <a:gd name="T41" fmla="*/ 5 h 92"/>
                <a:gd name="T42" fmla="*/ 32 w 46"/>
                <a:gd name="T43" fmla="*/ 7 h 92"/>
                <a:gd name="T44" fmla="*/ 0 w 46"/>
                <a:gd name="T45" fmla="*/ 101 h 9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92">
                  <a:moveTo>
                    <a:pt x="0" y="78"/>
                  </a:moveTo>
                  <a:lnTo>
                    <a:pt x="0" y="83"/>
                  </a:lnTo>
                  <a:lnTo>
                    <a:pt x="1" y="86"/>
                  </a:lnTo>
                  <a:lnTo>
                    <a:pt x="1" y="88"/>
                  </a:lnTo>
                  <a:lnTo>
                    <a:pt x="5" y="90"/>
                  </a:lnTo>
                  <a:lnTo>
                    <a:pt x="7" y="92"/>
                  </a:lnTo>
                  <a:lnTo>
                    <a:pt x="12" y="92"/>
                  </a:lnTo>
                  <a:lnTo>
                    <a:pt x="15" y="90"/>
                  </a:lnTo>
                  <a:lnTo>
                    <a:pt x="17" y="90"/>
                  </a:lnTo>
                  <a:lnTo>
                    <a:pt x="19" y="86"/>
                  </a:lnTo>
                  <a:lnTo>
                    <a:pt x="20" y="85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1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2"/>
                  </a:lnTo>
                  <a:lnTo>
                    <a:pt x="27" y="5"/>
                  </a:lnTo>
                  <a:lnTo>
                    <a:pt x="26" y="7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45"/>
            <p:cNvSpPr>
              <a:spLocks noChangeAspect="1"/>
            </p:cNvSpPr>
            <p:nvPr/>
          </p:nvSpPr>
          <p:spPr bwMode="auto">
            <a:xfrm>
              <a:off x="4065" y="1710"/>
              <a:ext cx="42" cy="88"/>
            </a:xfrm>
            <a:custGeom>
              <a:avLst/>
              <a:gdLst>
                <a:gd name="T0" fmla="*/ 27 w 41"/>
                <a:gd name="T1" fmla="*/ 96 h 85"/>
                <a:gd name="T2" fmla="*/ 30 w 41"/>
                <a:gd name="T3" fmla="*/ 99 h 85"/>
                <a:gd name="T4" fmla="*/ 32 w 41"/>
                <a:gd name="T5" fmla="*/ 101 h 85"/>
                <a:gd name="T6" fmla="*/ 35 w 41"/>
                <a:gd name="T7" fmla="*/ 104 h 85"/>
                <a:gd name="T8" fmla="*/ 41 w 41"/>
                <a:gd name="T9" fmla="*/ 104 h 85"/>
                <a:gd name="T10" fmla="*/ 44 w 41"/>
                <a:gd name="T11" fmla="*/ 99 h 85"/>
                <a:gd name="T12" fmla="*/ 46 w 41"/>
                <a:gd name="T13" fmla="*/ 98 h 85"/>
                <a:gd name="T14" fmla="*/ 47 w 41"/>
                <a:gd name="T15" fmla="*/ 94 h 85"/>
                <a:gd name="T16" fmla="*/ 47 w 41"/>
                <a:gd name="T17" fmla="*/ 89 h 85"/>
                <a:gd name="T18" fmla="*/ 27 w 41"/>
                <a:gd name="T19" fmla="*/ 7 h 85"/>
                <a:gd name="T20" fmla="*/ 17 w 41"/>
                <a:gd name="T21" fmla="*/ 4 h 85"/>
                <a:gd name="T22" fmla="*/ 16 w 41"/>
                <a:gd name="T23" fmla="*/ 2 h 85"/>
                <a:gd name="T24" fmla="*/ 12 w 41"/>
                <a:gd name="T25" fmla="*/ 0 h 85"/>
                <a:gd name="T26" fmla="*/ 7 w 41"/>
                <a:gd name="T27" fmla="*/ 0 h 85"/>
                <a:gd name="T28" fmla="*/ 3 w 41"/>
                <a:gd name="T29" fmla="*/ 4 h 85"/>
                <a:gd name="T30" fmla="*/ 2 w 41"/>
                <a:gd name="T31" fmla="*/ 5 h 85"/>
                <a:gd name="T32" fmla="*/ 0 w 41"/>
                <a:gd name="T33" fmla="*/ 9 h 85"/>
                <a:gd name="T34" fmla="*/ 0 w 41"/>
                <a:gd name="T35" fmla="*/ 14 h 85"/>
                <a:gd name="T36" fmla="*/ 27 w 41"/>
                <a:gd name="T37" fmla="*/ 96 h 8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1" h="85">
                  <a:moveTo>
                    <a:pt x="21" y="78"/>
                  </a:moveTo>
                  <a:lnTo>
                    <a:pt x="24" y="81"/>
                  </a:lnTo>
                  <a:lnTo>
                    <a:pt x="26" y="83"/>
                  </a:lnTo>
                  <a:lnTo>
                    <a:pt x="29" y="85"/>
                  </a:lnTo>
                  <a:lnTo>
                    <a:pt x="35" y="85"/>
                  </a:lnTo>
                  <a:lnTo>
                    <a:pt x="38" y="81"/>
                  </a:lnTo>
                  <a:lnTo>
                    <a:pt x="40" y="80"/>
                  </a:lnTo>
                  <a:lnTo>
                    <a:pt x="41" y="76"/>
                  </a:lnTo>
                  <a:lnTo>
                    <a:pt x="41" y="71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46"/>
            <p:cNvSpPr>
              <a:spLocks noChangeAspect="1"/>
            </p:cNvSpPr>
            <p:nvPr/>
          </p:nvSpPr>
          <p:spPr bwMode="auto">
            <a:xfrm>
              <a:off x="5320" y="711"/>
              <a:ext cx="22" cy="180"/>
            </a:xfrm>
            <a:custGeom>
              <a:avLst/>
              <a:gdLst>
                <a:gd name="T0" fmla="*/ 27 w 21"/>
                <a:gd name="T1" fmla="*/ 11 h 173"/>
                <a:gd name="T2" fmla="*/ 27 w 21"/>
                <a:gd name="T3" fmla="*/ 7 h 173"/>
                <a:gd name="T4" fmla="*/ 23 w 21"/>
                <a:gd name="T5" fmla="*/ 4 h 173"/>
                <a:gd name="T6" fmla="*/ 20 w 21"/>
                <a:gd name="T7" fmla="*/ 0 h 173"/>
                <a:gd name="T8" fmla="*/ 7 w 21"/>
                <a:gd name="T9" fmla="*/ 0 h 173"/>
                <a:gd name="T10" fmla="*/ 4 w 21"/>
                <a:gd name="T11" fmla="*/ 4 h 173"/>
                <a:gd name="T12" fmla="*/ 0 w 21"/>
                <a:gd name="T13" fmla="*/ 7 h 173"/>
                <a:gd name="T14" fmla="*/ 0 w 21"/>
                <a:gd name="T15" fmla="*/ 211 h 173"/>
                <a:gd name="T16" fmla="*/ 4 w 21"/>
                <a:gd name="T17" fmla="*/ 215 h 173"/>
                <a:gd name="T18" fmla="*/ 7 w 21"/>
                <a:gd name="T19" fmla="*/ 220 h 173"/>
                <a:gd name="T20" fmla="*/ 20 w 21"/>
                <a:gd name="T21" fmla="*/ 220 h 173"/>
                <a:gd name="T22" fmla="*/ 23 w 21"/>
                <a:gd name="T23" fmla="*/ 215 h 173"/>
                <a:gd name="T24" fmla="*/ 27 w 21"/>
                <a:gd name="T25" fmla="*/ 211 h 173"/>
                <a:gd name="T26" fmla="*/ 27 w 21"/>
                <a:gd name="T27" fmla="*/ 207 h 173"/>
                <a:gd name="T28" fmla="*/ 27 w 21"/>
                <a:gd name="T29" fmla="*/ 11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4" y="170"/>
                  </a:lnTo>
                  <a:lnTo>
                    <a:pt x="7" y="173"/>
                  </a:lnTo>
                  <a:lnTo>
                    <a:pt x="14" y="173"/>
                  </a:lnTo>
                  <a:lnTo>
                    <a:pt x="17" y="170"/>
                  </a:lnTo>
                  <a:lnTo>
                    <a:pt x="21" y="166"/>
                  </a:lnTo>
                  <a:lnTo>
                    <a:pt x="21" y="16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47"/>
            <p:cNvSpPr>
              <a:spLocks noChangeAspect="1"/>
            </p:cNvSpPr>
            <p:nvPr/>
          </p:nvSpPr>
          <p:spPr bwMode="auto">
            <a:xfrm>
              <a:off x="5311" y="808"/>
              <a:ext cx="51" cy="90"/>
            </a:xfrm>
            <a:custGeom>
              <a:avLst/>
              <a:gdLst>
                <a:gd name="T0" fmla="*/ 0 w 49"/>
                <a:gd name="T1" fmla="*/ 91 h 87"/>
                <a:gd name="T2" fmla="*/ 0 w 49"/>
                <a:gd name="T3" fmla="*/ 98 h 87"/>
                <a:gd name="T4" fmla="*/ 2 w 49"/>
                <a:gd name="T5" fmla="*/ 101 h 87"/>
                <a:gd name="T6" fmla="*/ 4 w 49"/>
                <a:gd name="T7" fmla="*/ 103 h 87"/>
                <a:gd name="T8" fmla="*/ 7 w 49"/>
                <a:gd name="T9" fmla="*/ 106 h 87"/>
                <a:gd name="T10" fmla="*/ 20 w 49"/>
                <a:gd name="T11" fmla="*/ 106 h 87"/>
                <a:gd name="T12" fmla="*/ 24 w 49"/>
                <a:gd name="T13" fmla="*/ 103 h 87"/>
                <a:gd name="T14" fmla="*/ 25 w 49"/>
                <a:gd name="T15" fmla="*/ 101 h 87"/>
                <a:gd name="T16" fmla="*/ 27 w 49"/>
                <a:gd name="T17" fmla="*/ 98 h 87"/>
                <a:gd name="T18" fmla="*/ 61 w 49"/>
                <a:gd name="T19" fmla="*/ 14 h 87"/>
                <a:gd name="T20" fmla="*/ 61 w 49"/>
                <a:gd name="T21" fmla="*/ 7 h 87"/>
                <a:gd name="T22" fmla="*/ 59 w 49"/>
                <a:gd name="T23" fmla="*/ 4 h 87"/>
                <a:gd name="T24" fmla="*/ 57 w 49"/>
                <a:gd name="T25" fmla="*/ 2 h 87"/>
                <a:gd name="T26" fmla="*/ 54 w 49"/>
                <a:gd name="T27" fmla="*/ 0 h 87"/>
                <a:gd name="T28" fmla="*/ 45 w 49"/>
                <a:gd name="T29" fmla="*/ 0 h 87"/>
                <a:gd name="T30" fmla="*/ 39 w 49"/>
                <a:gd name="T31" fmla="*/ 2 h 87"/>
                <a:gd name="T32" fmla="*/ 36 w 49"/>
                <a:gd name="T33" fmla="*/ 4 h 87"/>
                <a:gd name="T34" fmla="*/ 34 w 49"/>
                <a:gd name="T35" fmla="*/ 7 h 87"/>
                <a:gd name="T36" fmla="*/ 0 w 49"/>
                <a:gd name="T37" fmla="*/ 91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8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2" y="2"/>
                  </a:lnTo>
                  <a:lnTo>
                    <a:pt x="30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48"/>
            <p:cNvSpPr>
              <a:spLocks noChangeAspect="1"/>
            </p:cNvSpPr>
            <p:nvPr/>
          </p:nvSpPr>
          <p:spPr bwMode="auto">
            <a:xfrm>
              <a:off x="5291" y="808"/>
              <a:ext cx="42" cy="83"/>
            </a:xfrm>
            <a:custGeom>
              <a:avLst/>
              <a:gdLst>
                <a:gd name="T0" fmla="*/ 25 w 40"/>
                <a:gd name="T1" fmla="*/ 91 h 80"/>
                <a:gd name="T2" fmla="*/ 29 w 40"/>
                <a:gd name="T3" fmla="*/ 95 h 80"/>
                <a:gd name="T4" fmla="*/ 32 w 40"/>
                <a:gd name="T5" fmla="*/ 96 h 80"/>
                <a:gd name="T6" fmla="*/ 38 w 40"/>
                <a:gd name="T7" fmla="*/ 99 h 80"/>
                <a:gd name="T8" fmla="*/ 45 w 40"/>
                <a:gd name="T9" fmla="*/ 99 h 80"/>
                <a:gd name="T10" fmla="*/ 49 w 40"/>
                <a:gd name="T11" fmla="*/ 95 h 80"/>
                <a:gd name="T12" fmla="*/ 50 w 40"/>
                <a:gd name="T13" fmla="*/ 93 h 80"/>
                <a:gd name="T14" fmla="*/ 53 w 40"/>
                <a:gd name="T15" fmla="*/ 89 h 80"/>
                <a:gd name="T16" fmla="*/ 53 w 40"/>
                <a:gd name="T17" fmla="*/ 83 h 80"/>
                <a:gd name="T18" fmla="*/ 27 w 40"/>
                <a:gd name="T19" fmla="*/ 7 h 80"/>
                <a:gd name="T20" fmla="*/ 24 w 40"/>
                <a:gd name="T21" fmla="*/ 4 h 80"/>
                <a:gd name="T22" fmla="*/ 22 w 40"/>
                <a:gd name="T23" fmla="*/ 2 h 80"/>
                <a:gd name="T24" fmla="*/ 19 w 40"/>
                <a:gd name="T25" fmla="*/ 0 h 80"/>
                <a:gd name="T26" fmla="*/ 7 w 40"/>
                <a:gd name="T27" fmla="*/ 0 h 80"/>
                <a:gd name="T28" fmla="*/ 4 w 40"/>
                <a:gd name="T29" fmla="*/ 4 h 80"/>
                <a:gd name="T30" fmla="*/ 2 w 40"/>
                <a:gd name="T31" fmla="*/ 6 h 80"/>
                <a:gd name="T32" fmla="*/ 0 w 40"/>
                <a:gd name="T33" fmla="*/ 9 h 80"/>
                <a:gd name="T34" fmla="*/ 0 w 40"/>
                <a:gd name="T35" fmla="*/ 20 h 80"/>
                <a:gd name="T36" fmla="*/ 25 w 40"/>
                <a:gd name="T37" fmla="*/ 91 h 8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0">
                  <a:moveTo>
                    <a:pt x="19" y="73"/>
                  </a:moveTo>
                  <a:lnTo>
                    <a:pt x="23" y="77"/>
                  </a:lnTo>
                  <a:lnTo>
                    <a:pt x="25" y="78"/>
                  </a:lnTo>
                  <a:lnTo>
                    <a:pt x="28" y="80"/>
                  </a:lnTo>
                  <a:lnTo>
                    <a:pt x="33" y="80"/>
                  </a:lnTo>
                  <a:lnTo>
                    <a:pt x="37" y="77"/>
                  </a:lnTo>
                  <a:lnTo>
                    <a:pt x="38" y="75"/>
                  </a:lnTo>
                  <a:lnTo>
                    <a:pt x="40" y="71"/>
                  </a:lnTo>
                  <a:lnTo>
                    <a:pt x="40" y="66"/>
                  </a:lnTo>
                  <a:lnTo>
                    <a:pt x="21" y="7"/>
                  </a:lnTo>
                  <a:lnTo>
                    <a:pt x="18" y="4"/>
                  </a:lnTo>
                  <a:lnTo>
                    <a:pt x="16" y="2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Rectangle 49"/>
            <p:cNvSpPr>
              <a:spLocks noChangeAspect="1" noChangeArrowheads="1"/>
            </p:cNvSpPr>
            <p:nvPr/>
          </p:nvSpPr>
          <p:spPr bwMode="auto">
            <a:xfrm>
              <a:off x="5293" y="1158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R0</a:t>
              </a:r>
              <a:endParaRPr lang="en-US" altLang="zh-CN" sz="2800"/>
            </a:p>
          </p:txBody>
        </p:sp>
        <p:sp>
          <p:nvSpPr>
            <p:cNvPr id="50" name="Rectangle 50"/>
            <p:cNvSpPr>
              <a:spLocks noChangeAspect="1" noChangeArrowheads="1"/>
            </p:cNvSpPr>
            <p:nvPr/>
          </p:nvSpPr>
          <p:spPr bwMode="auto">
            <a:xfrm>
              <a:off x="5239" y="913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51" name="Freeform 51"/>
            <p:cNvSpPr>
              <a:spLocks noChangeAspect="1"/>
            </p:cNvSpPr>
            <p:nvPr/>
          </p:nvSpPr>
          <p:spPr bwMode="auto">
            <a:xfrm>
              <a:off x="5155" y="888"/>
              <a:ext cx="392" cy="612"/>
            </a:xfrm>
            <a:custGeom>
              <a:avLst/>
              <a:gdLst>
                <a:gd name="T0" fmla="*/ 10 w 377"/>
                <a:gd name="T1" fmla="*/ 0 h 589"/>
                <a:gd name="T2" fmla="*/ 7 w 377"/>
                <a:gd name="T3" fmla="*/ 0 h 589"/>
                <a:gd name="T4" fmla="*/ 4 w 377"/>
                <a:gd name="T5" fmla="*/ 3 h 589"/>
                <a:gd name="T6" fmla="*/ 0 w 377"/>
                <a:gd name="T7" fmla="*/ 6 h 589"/>
                <a:gd name="T8" fmla="*/ 0 w 377"/>
                <a:gd name="T9" fmla="*/ 735 h 589"/>
                <a:gd name="T10" fmla="*/ 4 w 377"/>
                <a:gd name="T11" fmla="*/ 738 h 589"/>
                <a:gd name="T12" fmla="*/ 7 w 377"/>
                <a:gd name="T13" fmla="*/ 742 h 589"/>
                <a:gd name="T14" fmla="*/ 468 w 377"/>
                <a:gd name="T15" fmla="*/ 742 h 589"/>
                <a:gd name="T16" fmla="*/ 471 w 377"/>
                <a:gd name="T17" fmla="*/ 738 h 589"/>
                <a:gd name="T18" fmla="*/ 477 w 377"/>
                <a:gd name="T19" fmla="*/ 735 h 589"/>
                <a:gd name="T20" fmla="*/ 477 w 377"/>
                <a:gd name="T21" fmla="*/ 6 h 589"/>
                <a:gd name="T22" fmla="*/ 471 w 377"/>
                <a:gd name="T23" fmla="*/ 3 h 589"/>
                <a:gd name="T24" fmla="*/ 468 w 377"/>
                <a:gd name="T25" fmla="*/ 0 h 589"/>
                <a:gd name="T26" fmla="*/ 463 w 377"/>
                <a:gd name="T27" fmla="*/ 0 h 589"/>
                <a:gd name="T28" fmla="*/ 10 w 377"/>
                <a:gd name="T29" fmla="*/ 0 h 589"/>
                <a:gd name="T30" fmla="*/ 10 w 377"/>
                <a:gd name="T31" fmla="*/ 26 h 589"/>
                <a:gd name="T32" fmla="*/ 463 w 377"/>
                <a:gd name="T33" fmla="*/ 26 h 589"/>
                <a:gd name="T34" fmla="*/ 450 w 377"/>
                <a:gd name="T35" fmla="*/ 10 h 589"/>
                <a:gd name="T36" fmla="*/ 450 w 377"/>
                <a:gd name="T37" fmla="*/ 726 h 589"/>
                <a:gd name="T38" fmla="*/ 463 w 377"/>
                <a:gd name="T39" fmla="*/ 715 h 589"/>
                <a:gd name="T40" fmla="*/ 10 w 377"/>
                <a:gd name="T41" fmla="*/ 715 h 589"/>
                <a:gd name="T42" fmla="*/ 27 w 377"/>
                <a:gd name="T43" fmla="*/ 726 h 589"/>
                <a:gd name="T44" fmla="*/ 27 w 377"/>
                <a:gd name="T45" fmla="*/ 10 h 589"/>
                <a:gd name="T46" fmla="*/ 10 w 377"/>
                <a:gd name="T47" fmla="*/ 26 h 589"/>
                <a:gd name="T48" fmla="*/ 10 w 377"/>
                <a:gd name="T49" fmla="*/ 0 h 589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89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582"/>
                  </a:lnTo>
                  <a:lnTo>
                    <a:pt x="4" y="585"/>
                  </a:lnTo>
                  <a:lnTo>
                    <a:pt x="7" y="589"/>
                  </a:lnTo>
                  <a:lnTo>
                    <a:pt x="370" y="589"/>
                  </a:lnTo>
                  <a:lnTo>
                    <a:pt x="373" y="585"/>
                  </a:lnTo>
                  <a:lnTo>
                    <a:pt x="377" y="582"/>
                  </a:lnTo>
                  <a:lnTo>
                    <a:pt x="377" y="6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366" y="20"/>
                  </a:lnTo>
                  <a:lnTo>
                    <a:pt x="356" y="10"/>
                  </a:lnTo>
                  <a:lnTo>
                    <a:pt x="356" y="578"/>
                  </a:lnTo>
                  <a:lnTo>
                    <a:pt x="366" y="568"/>
                  </a:lnTo>
                  <a:lnTo>
                    <a:pt x="10" y="568"/>
                  </a:lnTo>
                  <a:lnTo>
                    <a:pt x="21" y="578"/>
                  </a:lnTo>
                  <a:lnTo>
                    <a:pt x="21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52"/>
            <p:cNvSpPr>
              <a:spLocks noChangeAspect="1"/>
            </p:cNvSpPr>
            <p:nvPr/>
          </p:nvSpPr>
          <p:spPr bwMode="auto">
            <a:xfrm>
              <a:off x="4729" y="2157"/>
              <a:ext cx="441" cy="22"/>
            </a:xfrm>
            <a:custGeom>
              <a:avLst/>
              <a:gdLst>
                <a:gd name="T0" fmla="*/ 11 w 424"/>
                <a:gd name="T1" fmla="*/ 0 h 21"/>
                <a:gd name="T2" fmla="*/ 7 w 424"/>
                <a:gd name="T3" fmla="*/ 0 h 21"/>
                <a:gd name="T4" fmla="*/ 4 w 424"/>
                <a:gd name="T5" fmla="*/ 4 h 21"/>
                <a:gd name="T6" fmla="*/ 0 w 424"/>
                <a:gd name="T7" fmla="*/ 7 h 21"/>
                <a:gd name="T8" fmla="*/ 0 w 424"/>
                <a:gd name="T9" fmla="*/ 20 h 21"/>
                <a:gd name="T10" fmla="*/ 4 w 424"/>
                <a:gd name="T11" fmla="*/ 24 h 21"/>
                <a:gd name="T12" fmla="*/ 7 w 424"/>
                <a:gd name="T13" fmla="*/ 27 h 21"/>
                <a:gd name="T14" fmla="*/ 528 w 424"/>
                <a:gd name="T15" fmla="*/ 27 h 21"/>
                <a:gd name="T16" fmla="*/ 533 w 424"/>
                <a:gd name="T17" fmla="*/ 24 h 21"/>
                <a:gd name="T18" fmla="*/ 537 w 424"/>
                <a:gd name="T19" fmla="*/ 20 h 21"/>
                <a:gd name="T20" fmla="*/ 537 w 424"/>
                <a:gd name="T21" fmla="*/ 7 h 21"/>
                <a:gd name="T22" fmla="*/ 533 w 424"/>
                <a:gd name="T23" fmla="*/ 4 h 21"/>
                <a:gd name="T24" fmla="*/ 528 w 424"/>
                <a:gd name="T25" fmla="*/ 0 h 21"/>
                <a:gd name="T26" fmla="*/ 524 w 424"/>
                <a:gd name="T27" fmla="*/ 0 h 21"/>
                <a:gd name="T28" fmla="*/ 11 w 424"/>
                <a:gd name="T29" fmla="*/ 0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4" h="21">
                  <a:moveTo>
                    <a:pt x="11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8"/>
                  </a:lnTo>
                  <a:lnTo>
                    <a:pt x="7" y="21"/>
                  </a:lnTo>
                  <a:lnTo>
                    <a:pt x="417" y="21"/>
                  </a:lnTo>
                  <a:lnTo>
                    <a:pt x="420" y="18"/>
                  </a:lnTo>
                  <a:lnTo>
                    <a:pt x="424" y="14"/>
                  </a:lnTo>
                  <a:lnTo>
                    <a:pt x="424" y="7"/>
                  </a:lnTo>
                  <a:lnTo>
                    <a:pt x="420" y="4"/>
                  </a:lnTo>
                  <a:lnTo>
                    <a:pt x="417" y="0"/>
                  </a:lnTo>
                  <a:lnTo>
                    <a:pt x="414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53"/>
            <p:cNvSpPr>
              <a:spLocks noChangeAspect="1"/>
            </p:cNvSpPr>
            <p:nvPr/>
          </p:nvSpPr>
          <p:spPr bwMode="auto">
            <a:xfrm>
              <a:off x="5051" y="2157"/>
              <a:ext cx="119" cy="47"/>
            </a:xfrm>
            <a:custGeom>
              <a:avLst/>
              <a:gdLst>
                <a:gd name="T0" fmla="*/ 139 w 114"/>
                <a:gd name="T1" fmla="*/ 27 h 45"/>
                <a:gd name="T2" fmla="*/ 142 w 114"/>
                <a:gd name="T3" fmla="*/ 24 h 45"/>
                <a:gd name="T4" fmla="*/ 147 w 114"/>
                <a:gd name="T5" fmla="*/ 20 h 45"/>
                <a:gd name="T6" fmla="*/ 147 w 114"/>
                <a:gd name="T7" fmla="*/ 7 h 45"/>
                <a:gd name="T8" fmla="*/ 142 w 114"/>
                <a:gd name="T9" fmla="*/ 4 h 45"/>
                <a:gd name="T10" fmla="*/ 139 w 114"/>
                <a:gd name="T11" fmla="*/ 0 h 45"/>
                <a:gd name="T12" fmla="*/ 129 w 114"/>
                <a:gd name="T13" fmla="*/ 0 h 45"/>
                <a:gd name="T14" fmla="*/ 7 w 114"/>
                <a:gd name="T15" fmla="*/ 31 h 45"/>
                <a:gd name="T16" fmla="*/ 3 w 114"/>
                <a:gd name="T17" fmla="*/ 34 h 45"/>
                <a:gd name="T18" fmla="*/ 0 w 114"/>
                <a:gd name="T19" fmla="*/ 42 h 45"/>
                <a:gd name="T20" fmla="*/ 0 w 114"/>
                <a:gd name="T21" fmla="*/ 50 h 45"/>
                <a:gd name="T22" fmla="*/ 3 w 114"/>
                <a:gd name="T23" fmla="*/ 54 h 45"/>
                <a:gd name="T24" fmla="*/ 7 w 114"/>
                <a:gd name="T25" fmla="*/ 57 h 45"/>
                <a:gd name="T26" fmla="*/ 20 w 114"/>
                <a:gd name="T27" fmla="*/ 57 h 45"/>
                <a:gd name="T28" fmla="*/ 139 w 114"/>
                <a:gd name="T29" fmla="*/ 27 h 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14" h="45">
                  <a:moveTo>
                    <a:pt x="107" y="21"/>
                  </a:moveTo>
                  <a:lnTo>
                    <a:pt x="110" y="18"/>
                  </a:lnTo>
                  <a:lnTo>
                    <a:pt x="114" y="14"/>
                  </a:lnTo>
                  <a:lnTo>
                    <a:pt x="114" y="7"/>
                  </a:lnTo>
                  <a:lnTo>
                    <a:pt x="110" y="4"/>
                  </a:lnTo>
                  <a:lnTo>
                    <a:pt x="107" y="0"/>
                  </a:lnTo>
                  <a:lnTo>
                    <a:pt x="100" y="0"/>
                  </a:lnTo>
                  <a:lnTo>
                    <a:pt x="7" y="25"/>
                  </a:lnTo>
                  <a:lnTo>
                    <a:pt x="3" y="28"/>
                  </a:lnTo>
                  <a:lnTo>
                    <a:pt x="0" y="32"/>
                  </a:lnTo>
                  <a:lnTo>
                    <a:pt x="0" y="38"/>
                  </a:lnTo>
                  <a:lnTo>
                    <a:pt x="3" y="42"/>
                  </a:lnTo>
                  <a:lnTo>
                    <a:pt x="7" y="45"/>
                  </a:lnTo>
                  <a:lnTo>
                    <a:pt x="14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4"/>
            <p:cNvSpPr>
              <a:spLocks noChangeAspect="1"/>
            </p:cNvSpPr>
            <p:nvPr/>
          </p:nvSpPr>
          <p:spPr bwMode="auto">
            <a:xfrm>
              <a:off x="5051" y="2134"/>
              <a:ext cx="119" cy="45"/>
            </a:xfrm>
            <a:custGeom>
              <a:avLst/>
              <a:gdLst>
                <a:gd name="T0" fmla="*/ 132 w 114"/>
                <a:gd name="T1" fmla="*/ 55 h 43"/>
                <a:gd name="T2" fmla="*/ 139 w 114"/>
                <a:gd name="T3" fmla="*/ 55 h 43"/>
                <a:gd name="T4" fmla="*/ 142 w 114"/>
                <a:gd name="T5" fmla="*/ 52 h 43"/>
                <a:gd name="T6" fmla="*/ 145 w 114"/>
                <a:gd name="T7" fmla="*/ 50 h 43"/>
                <a:gd name="T8" fmla="*/ 147 w 114"/>
                <a:gd name="T9" fmla="*/ 47 h 43"/>
                <a:gd name="T10" fmla="*/ 147 w 114"/>
                <a:gd name="T11" fmla="*/ 37 h 43"/>
                <a:gd name="T12" fmla="*/ 142 w 114"/>
                <a:gd name="T13" fmla="*/ 32 h 43"/>
                <a:gd name="T14" fmla="*/ 141 w 114"/>
                <a:gd name="T15" fmla="*/ 30 h 43"/>
                <a:gd name="T16" fmla="*/ 136 w 114"/>
                <a:gd name="T17" fmla="*/ 28 h 43"/>
                <a:gd name="T18" fmla="*/ 18 w 114"/>
                <a:gd name="T19" fmla="*/ 0 h 43"/>
                <a:gd name="T20" fmla="*/ 7 w 114"/>
                <a:gd name="T21" fmla="*/ 0 h 43"/>
                <a:gd name="T22" fmla="*/ 3 w 114"/>
                <a:gd name="T23" fmla="*/ 3 h 43"/>
                <a:gd name="T24" fmla="*/ 2 w 114"/>
                <a:gd name="T25" fmla="*/ 5 h 43"/>
                <a:gd name="T26" fmla="*/ 0 w 114"/>
                <a:gd name="T27" fmla="*/ 9 h 43"/>
                <a:gd name="T28" fmla="*/ 0 w 114"/>
                <a:gd name="T29" fmla="*/ 20 h 43"/>
                <a:gd name="T30" fmla="*/ 3 w 114"/>
                <a:gd name="T31" fmla="*/ 23 h 43"/>
                <a:gd name="T32" fmla="*/ 5 w 114"/>
                <a:gd name="T33" fmla="*/ 25 h 43"/>
                <a:gd name="T34" fmla="*/ 8 w 114"/>
                <a:gd name="T35" fmla="*/ 27 h 43"/>
                <a:gd name="T36" fmla="*/ 132 w 114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43">
                  <a:moveTo>
                    <a:pt x="102" y="43"/>
                  </a:moveTo>
                  <a:lnTo>
                    <a:pt x="107" y="43"/>
                  </a:lnTo>
                  <a:lnTo>
                    <a:pt x="110" y="40"/>
                  </a:lnTo>
                  <a:lnTo>
                    <a:pt x="112" y="38"/>
                  </a:lnTo>
                  <a:lnTo>
                    <a:pt x="114" y="35"/>
                  </a:lnTo>
                  <a:lnTo>
                    <a:pt x="114" y="29"/>
                  </a:lnTo>
                  <a:lnTo>
                    <a:pt x="110" y="26"/>
                  </a:lnTo>
                  <a:lnTo>
                    <a:pt x="109" y="24"/>
                  </a:lnTo>
                  <a:lnTo>
                    <a:pt x="105" y="2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2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5"/>
            <p:cNvSpPr>
              <a:spLocks noChangeAspect="1"/>
            </p:cNvSpPr>
            <p:nvPr/>
          </p:nvSpPr>
          <p:spPr bwMode="auto">
            <a:xfrm>
              <a:off x="4859" y="2114"/>
              <a:ext cx="109" cy="109"/>
            </a:xfrm>
            <a:custGeom>
              <a:avLst/>
              <a:gdLst>
                <a:gd name="T0" fmla="*/ 130 w 105"/>
                <a:gd name="T1" fmla="*/ 9 h 105"/>
                <a:gd name="T2" fmla="*/ 131 w 105"/>
                <a:gd name="T3" fmla="*/ 9 h 105"/>
                <a:gd name="T4" fmla="*/ 131 w 105"/>
                <a:gd name="T5" fmla="*/ 3 h 105"/>
                <a:gd name="T6" fmla="*/ 130 w 105"/>
                <a:gd name="T7" fmla="*/ 2 h 105"/>
                <a:gd name="T8" fmla="*/ 130 w 105"/>
                <a:gd name="T9" fmla="*/ 0 h 105"/>
                <a:gd name="T10" fmla="*/ 122 w 105"/>
                <a:gd name="T11" fmla="*/ 0 h 105"/>
                <a:gd name="T12" fmla="*/ 121 w 105"/>
                <a:gd name="T13" fmla="*/ 2 h 105"/>
                <a:gd name="T14" fmla="*/ 2 w 105"/>
                <a:gd name="T15" fmla="*/ 121 h 105"/>
                <a:gd name="T16" fmla="*/ 0 w 105"/>
                <a:gd name="T17" fmla="*/ 122 h 105"/>
                <a:gd name="T18" fmla="*/ 0 w 105"/>
                <a:gd name="T19" fmla="*/ 130 h 105"/>
                <a:gd name="T20" fmla="*/ 2 w 105"/>
                <a:gd name="T21" fmla="*/ 130 h 105"/>
                <a:gd name="T22" fmla="*/ 3 w 105"/>
                <a:gd name="T23" fmla="*/ 131 h 105"/>
                <a:gd name="T24" fmla="*/ 9 w 105"/>
                <a:gd name="T25" fmla="*/ 131 h 105"/>
                <a:gd name="T26" fmla="*/ 9 w 105"/>
                <a:gd name="T27" fmla="*/ 130 h 105"/>
                <a:gd name="T28" fmla="*/ 130 w 105"/>
                <a:gd name="T29" fmla="*/ 9 h 10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5">
                  <a:moveTo>
                    <a:pt x="104" y="9"/>
                  </a:moveTo>
                  <a:lnTo>
                    <a:pt x="105" y="9"/>
                  </a:lnTo>
                  <a:lnTo>
                    <a:pt x="105" y="3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8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8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3" y="105"/>
                  </a:lnTo>
                  <a:lnTo>
                    <a:pt x="9" y="105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Rectangle 56"/>
            <p:cNvSpPr>
              <a:spLocks noChangeAspect="1" noChangeArrowheads="1"/>
            </p:cNvSpPr>
            <p:nvPr/>
          </p:nvSpPr>
          <p:spPr bwMode="auto">
            <a:xfrm>
              <a:off x="4842" y="2013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57" name="Freeform 57"/>
            <p:cNvSpPr>
              <a:spLocks noChangeAspect="1"/>
            </p:cNvSpPr>
            <p:nvPr/>
          </p:nvSpPr>
          <p:spPr bwMode="auto">
            <a:xfrm>
              <a:off x="5320" y="1793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6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4 w 21"/>
                <a:gd name="T11" fmla="*/ 3 h 174"/>
                <a:gd name="T12" fmla="*/ 0 w 21"/>
                <a:gd name="T13" fmla="*/ 6 h 174"/>
                <a:gd name="T14" fmla="*/ 0 w 21"/>
                <a:gd name="T15" fmla="*/ 212 h 174"/>
                <a:gd name="T16" fmla="*/ 4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67"/>
                  </a:lnTo>
                  <a:lnTo>
                    <a:pt x="4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ChangeAspect="1"/>
            </p:cNvSpPr>
            <p:nvPr/>
          </p:nvSpPr>
          <p:spPr bwMode="auto">
            <a:xfrm>
              <a:off x="5313" y="1890"/>
              <a:ext cx="51" cy="89"/>
            </a:xfrm>
            <a:custGeom>
              <a:avLst/>
              <a:gdLst>
                <a:gd name="T0" fmla="*/ 0 w 49"/>
                <a:gd name="T1" fmla="*/ 90 h 86"/>
                <a:gd name="T2" fmla="*/ 0 w 49"/>
                <a:gd name="T3" fmla="*/ 97 h 86"/>
                <a:gd name="T4" fmla="*/ 2 w 49"/>
                <a:gd name="T5" fmla="*/ 101 h 86"/>
                <a:gd name="T6" fmla="*/ 4 w 49"/>
                <a:gd name="T7" fmla="*/ 103 h 86"/>
                <a:gd name="T8" fmla="*/ 7 w 49"/>
                <a:gd name="T9" fmla="*/ 105 h 86"/>
                <a:gd name="T10" fmla="*/ 20 w 49"/>
                <a:gd name="T11" fmla="*/ 105 h 86"/>
                <a:gd name="T12" fmla="*/ 23 w 49"/>
                <a:gd name="T13" fmla="*/ 103 h 86"/>
                <a:gd name="T14" fmla="*/ 25 w 49"/>
                <a:gd name="T15" fmla="*/ 101 h 86"/>
                <a:gd name="T16" fmla="*/ 27 w 49"/>
                <a:gd name="T17" fmla="*/ 97 h 86"/>
                <a:gd name="T18" fmla="*/ 61 w 49"/>
                <a:gd name="T19" fmla="*/ 14 h 86"/>
                <a:gd name="T20" fmla="*/ 61 w 49"/>
                <a:gd name="T21" fmla="*/ 7 h 86"/>
                <a:gd name="T22" fmla="*/ 59 w 49"/>
                <a:gd name="T23" fmla="*/ 3 h 86"/>
                <a:gd name="T24" fmla="*/ 57 w 49"/>
                <a:gd name="T25" fmla="*/ 2 h 86"/>
                <a:gd name="T26" fmla="*/ 54 w 49"/>
                <a:gd name="T27" fmla="*/ 0 h 86"/>
                <a:gd name="T28" fmla="*/ 45 w 49"/>
                <a:gd name="T29" fmla="*/ 0 h 86"/>
                <a:gd name="T30" fmla="*/ 37 w 49"/>
                <a:gd name="T31" fmla="*/ 2 h 86"/>
                <a:gd name="T32" fmla="*/ 36 w 49"/>
                <a:gd name="T33" fmla="*/ 3 h 86"/>
                <a:gd name="T34" fmla="*/ 34 w 49"/>
                <a:gd name="T35" fmla="*/ 7 h 86"/>
                <a:gd name="T36" fmla="*/ 0 w 49"/>
                <a:gd name="T37" fmla="*/ 90 h 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9" h="86">
                  <a:moveTo>
                    <a:pt x="0" y="72"/>
                  </a:moveTo>
                  <a:lnTo>
                    <a:pt x="0" y="79"/>
                  </a:lnTo>
                  <a:lnTo>
                    <a:pt x="2" y="83"/>
                  </a:lnTo>
                  <a:lnTo>
                    <a:pt x="4" y="85"/>
                  </a:lnTo>
                  <a:lnTo>
                    <a:pt x="7" y="86"/>
                  </a:lnTo>
                  <a:lnTo>
                    <a:pt x="14" y="86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79"/>
                  </a:lnTo>
                  <a:lnTo>
                    <a:pt x="49" y="14"/>
                  </a:lnTo>
                  <a:lnTo>
                    <a:pt x="49" y="7"/>
                  </a:lnTo>
                  <a:lnTo>
                    <a:pt x="47" y="3"/>
                  </a:lnTo>
                  <a:lnTo>
                    <a:pt x="45" y="2"/>
                  </a:lnTo>
                  <a:lnTo>
                    <a:pt x="42" y="0"/>
                  </a:lnTo>
                  <a:lnTo>
                    <a:pt x="35" y="0"/>
                  </a:lnTo>
                  <a:lnTo>
                    <a:pt x="31" y="2"/>
                  </a:lnTo>
                  <a:lnTo>
                    <a:pt x="30" y="3"/>
                  </a:lnTo>
                  <a:lnTo>
                    <a:pt x="28" y="7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59"/>
            <p:cNvSpPr>
              <a:spLocks noChangeAspect="1"/>
            </p:cNvSpPr>
            <p:nvPr/>
          </p:nvSpPr>
          <p:spPr bwMode="auto">
            <a:xfrm>
              <a:off x="5293" y="1890"/>
              <a:ext cx="42" cy="84"/>
            </a:xfrm>
            <a:custGeom>
              <a:avLst/>
              <a:gdLst>
                <a:gd name="T0" fmla="*/ 25 w 40"/>
                <a:gd name="T1" fmla="*/ 92 h 81"/>
                <a:gd name="T2" fmla="*/ 29 w 40"/>
                <a:gd name="T3" fmla="*/ 96 h 81"/>
                <a:gd name="T4" fmla="*/ 30 w 40"/>
                <a:gd name="T5" fmla="*/ 97 h 81"/>
                <a:gd name="T6" fmla="*/ 38 w 40"/>
                <a:gd name="T7" fmla="*/ 100 h 81"/>
                <a:gd name="T8" fmla="*/ 45 w 40"/>
                <a:gd name="T9" fmla="*/ 100 h 81"/>
                <a:gd name="T10" fmla="*/ 48 w 40"/>
                <a:gd name="T11" fmla="*/ 96 h 81"/>
                <a:gd name="T12" fmla="*/ 50 w 40"/>
                <a:gd name="T13" fmla="*/ 94 h 81"/>
                <a:gd name="T14" fmla="*/ 53 w 40"/>
                <a:gd name="T15" fmla="*/ 90 h 81"/>
                <a:gd name="T16" fmla="*/ 53 w 40"/>
                <a:gd name="T17" fmla="*/ 84 h 81"/>
                <a:gd name="T18" fmla="*/ 27 w 40"/>
                <a:gd name="T19" fmla="*/ 7 h 81"/>
                <a:gd name="T20" fmla="*/ 23 w 40"/>
                <a:gd name="T21" fmla="*/ 3 h 81"/>
                <a:gd name="T22" fmla="*/ 22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4 w 40"/>
                <a:gd name="T29" fmla="*/ 3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2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3" y="78"/>
                  </a:lnTo>
                  <a:lnTo>
                    <a:pt x="24" y="79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2"/>
                  </a:lnTo>
                  <a:lnTo>
                    <a:pt x="40" y="67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Rectangle 60"/>
            <p:cNvSpPr>
              <a:spLocks noChangeAspect="1" noChangeArrowheads="1"/>
            </p:cNvSpPr>
            <p:nvPr/>
          </p:nvSpPr>
          <p:spPr bwMode="auto">
            <a:xfrm>
              <a:off x="5295" y="2240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R1</a:t>
              </a:r>
              <a:endParaRPr lang="en-US" altLang="zh-CN" sz="2800"/>
            </a:p>
          </p:txBody>
        </p:sp>
        <p:sp>
          <p:nvSpPr>
            <p:cNvPr id="61" name="Rectangle 61"/>
            <p:cNvSpPr>
              <a:spLocks noChangeAspect="1" noChangeArrowheads="1"/>
            </p:cNvSpPr>
            <p:nvPr/>
          </p:nvSpPr>
          <p:spPr bwMode="auto">
            <a:xfrm>
              <a:off x="5241" y="1994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62" name="Freeform 62"/>
            <p:cNvSpPr>
              <a:spLocks noChangeAspect="1"/>
            </p:cNvSpPr>
            <p:nvPr/>
          </p:nvSpPr>
          <p:spPr bwMode="auto">
            <a:xfrm>
              <a:off x="5157" y="1969"/>
              <a:ext cx="392" cy="614"/>
            </a:xfrm>
            <a:custGeom>
              <a:avLst/>
              <a:gdLst>
                <a:gd name="T0" fmla="*/ 10 w 377"/>
                <a:gd name="T1" fmla="*/ 0 h 591"/>
                <a:gd name="T2" fmla="*/ 7 w 377"/>
                <a:gd name="T3" fmla="*/ 0 h 591"/>
                <a:gd name="T4" fmla="*/ 3 w 377"/>
                <a:gd name="T5" fmla="*/ 3 h 591"/>
                <a:gd name="T6" fmla="*/ 0 w 377"/>
                <a:gd name="T7" fmla="*/ 7 h 591"/>
                <a:gd name="T8" fmla="*/ 0 w 377"/>
                <a:gd name="T9" fmla="*/ 737 h 591"/>
                <a:gd name="T10" fmla="*/ 3 w 377"/>
                <a:gd name="T11" fmla="*/ 741 h 591"/>
                <a:gd name="T12" fmla="*/ 7 w 377"/>
                <a:gd name="T13" fmla="*/ 744 h 591"/>
                <a:gd name="T14" fmla="*/ 468 w 377"/>
                <a:gd name="T15" fmla="*/ 744 h 591"/>
                <a:gd name="T16" fmla="*/ 471 w 377"/>
                <a:gd name="T17" fmla="*/ 741 h 591"/>
                <a:gd name="T18" fmla="*/ 477 w 377"/>
                <a:gd name="T19" fmla="*/ 737 h 591"/>
                <a:gd name="T20" fmla="*/ 477 w 377"/>
                <a:gd name="T21" fmla="*/ 7 h 591"/>
                <a:gd name="T22" fmla="*/ 471 w 377"/>
                <a:gd name="T23" fmla="*/ 3 h 591"/>
                <a:gd name="T24" fmla="*/ 468 w 377"/>
                <a:gd name="T25" fmla="*/ 0 h 591"/>
                <a:gd name="T26" fmla="*/ 463 w 377"/>
                <a:gd name="T27" fmla="*/ 0 h 591"/>
                <a:gd name="T28" fmla="*/ 10 w 377"/>
                <a:gd name="T29" fmla="*/ 0 h 591"/>
                <a:gd name="T30" fmla="*/ 10 w 377"/>
                <a:gd name="T31" fmla="*/ 27 h 591"/>
                <a:gd name="T32" fmla="*/ 463 w 377"/>
                <a:gd name="T33" fmla="*/ 27 h 591"/>
                <a:gd name="T34" fmla="*/ 450 w 377"/>
                <a:gd name="T35" fmla="*/ 10 h 591"/>
                <a:gd name="T36" fmla="*/ 450 w 377"/>
                <a:gd name="T37" fmla="*/ 730 h 591"/>
                <a:gd name="T38" fmla="*/ 463 w 377"/>
                <a:gd name="T39" fmla="*/ 717 h 591"/>
                <a:gd name="T40" fmla="*/ 10 w 377"/>
                <a:gd name="T41" fmla="*/ 717 h 591"/>
                <a:gd name="T42" fmla="*/ 27 w 377"/>
                <a:gd name="T43" fmla="*/ 730 h 591"/>
                <a:gd name="T44" fmla="*/ 27 w 377"/>
                <a:gd name="T45" fmla="*/ 10 h 591"/>
                <a:gd name="T46" fmla="*/ 10 w 377"/>
                <a:gd name="T47" fmla="*/ 27 h 591"/>
                <a:gd name="T48" fmla="*/ 10 w 377"/>
                <a:gd name="T49" fmla="*/ 0 h 591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7" h="5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584"/>
                  </a:lnTo>
                  <a:lnTo>
                    <a:pt x="3" y="588"/>
                  </a:lnTo>
                  <a:lnTo>
                    <a:pt x="7" y="591"/>
                  </a:lnTo>
                  <a:lnTo>
                    <a:pt x="370" y="591"/>
                  </a:lnTo>
                  <a:lnTo>
                    <a:pt x="373" y="588"/>
                  </a:lnTo>
                  <a:lnTo>
                    <a:pt x="377" y="584"/>
                  </a:lnTo>
                  <a:lnTo>
                    <a:pt x="377" y="7"/>
                  </a:lnTo>
                  <a:lnTo>
                    <a:pt x="373" y="3"/>
                  </a:lnTo>
                  <a:lnTo>
                    <a:pt x="370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0"/>
                  </a:lnTo>
                  <a:lnTo>
                    <a:pt x="356" y="581"/>
                  </a:lnTo>
                  <a:lnTo>
                    <a:pt x="366" y="570"/>
                  </a:lnTo>
                  <a:lnTo>
                    <a:pt x="10" y="570"/>
                  </a:lnTo>
                  <a:lnTo>
                    <a:pt x="21" y="581"/>
                  </a:lnTo>
                  <a:lnTo>
                    <a:pt x="21" y="10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63"/>
            <p:cNvSpPr>
              <a:spLocks noChangeAspect="1"/>
            </p:cNvSpPr>
            <p:nvPr/>
          </p:nvSpPr>
          <p:spPr bwMode="auto">
            <a:xfrm>
              <a:off x="4724" y="3313"/>
              <a:ext cx="441" cy="21"/>
            </a:xfrm>
            <a:custGeom>
              <a:avLst/>
              <a:gdLst>
                <a:gd name="T0" fmla="*/ 11 w 425"/>
                <a:gd name="T1" fmla="*/ 0 h 20"/>
                <a:gd name="T2" fmla="*/ 7 w 425"/>
                <a:gd name="T3" fmla="*/ 0 h 20"/>
                <a:gd name="T4" fmla="*/ 4 w 425"/>
                <a:gd name="T5" fmla="*/ 3 h 20"/>
                <a:gd name="T6" fmla="*/ 0 w 425"/>
                <a:gd name="T7" fmla="*/ 7 h 20"/>
                <a:gd name="T8" fmla="*/ 0 w 425"/>
                <a:gd name="T9" fmla="*/ 20 h 20"/>
                <a:gd name="T10" fmla="*/ 4 w 425"/>
                <a:gd name="T11" fmla="*/ 23 h 20"/>
                <a:gd name="T12" fmla="*/ 7 w 425"/>
                <a:gd name="T13" fmla="*/ 26 h 20"/>
                <a:gd name="T14" fmla="*/ 523 w 425"/>
                <a:gd name="T15" fmla="*/ 26 h 20"/>
                <a:gd name="T16" fmla="*/ 526 w 425"/>
                <a:gd name="T17" fmla="*/ 23 h 20"/>
                <a:gd name="T18" fmla="*/ 531 w 425"/>
                <a:gd name="T19" fmla="*/ 20 h 20"/>
                <a:gd name="T20" fmla="*/ 531 w 425"/>
                <a:gd name="T21" fmla="*/ 7 h 20"/>
                <a:gd name="T22" fmla="*/ 526 w 425"/>
                <a:gd name="T23" fmla="*/ 3 h 20"/>
                <a:gd name="T24" fmla="*/ 523 w 425"/>
                <a:gd name="T25" fmla="*/ 0 h 20"/>
                <a:gd name="T26" fmla="*/ 518 w 425"/>
                <a:gd name="T27" fmla="*/ 0 h 20"/>
                <a:gd name="T28" fmla="*/ 11 w 425"/>
                <a:gd name="T29" fmla="*/ 0 h 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5" h="20">
                  <a:moveTo>
                    <a:pt x="11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419" y="20"/>
                  </a:lnTo>
                  <a:lnTo>
                    <a:pt x="422" y="17"/>
                  </a:lnTo>
                  <a:lnTo>
                    <a:pt x="425" y="14"/>
                  </a:lnTo>
                  <a:lnTo>
                    <a:pt x="425" y="7"/>
                  </a:lnTo>
                  <a:lnTo>
                    <a:pt x="422" y="3"/>
                  </a:lnTo>
                  <a:lnTo>
                    <a:pt x="419" y="0"/>
                  </a:lnTo>
                  <a:lnTo>
                    <a:pt x="415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64"/>
            <p:cNvSpPr>
              <a:spLocks noChangeAspect="1"/>
            </p:cNvSpPr>
            <p:nvPr/>
          </p:nvSpPr>
          <p:spPr bwMode="auto">
            <a:xfrm>
              <a:off x="5046" y="3313"/>
              <a:ext cx="119" cy="45"/>
            </a:xfrm>
            <a:custGeom>
              <a:avLst/>
              <a:gdLst>
                <a:gd name="T0" fmla="*/ 131 w 115"/>
                <a:gd name="T1" fmla="*/ 26 h 43"/>
                <a:gd name="T2" fmla="*/ 135 w 115"/>
                <a:gd name="T3" fmla="*/ 25 h 43"/>
                <a:gd name="T4" fmla="*/ 140 w 115"/>
                <a:gd name="T5" fmla="*/ 21 h 43"/>
                <a:gd name="T6" fmla="*/ 141 w 115"/>
                <a:gd name="T7" fmla="*/ 20 h 43"/>
                <a:gd name="T8" fmla="*/ 141 w 115"/>
                <a:gd name="T9" fmla="*/ 8 h 43"/>
                <a:gd name="T10" fmla="*/ 140 w 115"/>
                <a:gd name="T11" fmla="*/ 5 h 43"/>
                <a:gd name="T12" fmla="*/ 135 w 115"/>
                <a:gd name="T13" fmla="*/ 1 h 43"/>
                <a:gd name="T14" fmla="*/ 133 w 115"/>
                <a:gd name="T15" fmla="*/ 0 h 43"/>
                <a:gd name="T16" fmla="*/ 127 w 115"/>
                <a:gd name="T17" fmla="*/ 0 h 43"/>
                <a:gd name="T18" fmla="*/ 8 w 115"/>
                <a:gd name="T19" fmla="*/ 28 h 43"/>
                <a:gd name="T20" fmla="*/ 5 w 115"/>
                <a:gd name="T21" fmla="*/ 30 h 43"/>
                <a:gd name="T22" fmla="*/ 1 w 115"/>
                <a:gd name="T23" fmla="*/ 33 h 43"/>
                <a:gd name="T24" fmla="*/ 0 w 115"/>
                <a:gd name="T25" fmla="*/ 37 h 43"/>
                <a:gd name="T26" fmla="*/ 0 w 115"/>
                <a:gd name="T27" fmla="*/ 46 h 43"/>
                <a:gd name="T28" fmla="*/ 1 w 115"/>
                <a:gd name="T29" fmla="*/ 50 h 43"/>
                <a:gd name="T30" fmla="*/ 5 w 115"/>
                <a:gd name="T31" fmla="*/ 53 h 43"/>
                <a:gd name="T32" fmla="*/ 7 w 115"/>
                <a:gd name="T33" fmla="*/ 55 h 43"/>
                <a:gd name="T34" fmla="*/ 12 w 115"/>
                <a:gd name="T35" fmla="*/ 55 h 43"/>
                <a:gd name="T36" fmla="*/ 131 w 115"/>
                <a:gd name="T37" fmla="*/ 26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7" y="20"/>
                  </a:moveTo>
                  <a:lnTo>
                    <a:pt x="110" y="19"/>
                  </a:lnTo>
                  <a:lnTo>
                    <a:pt x="114" y="15"/>
                  </a:lnTo>
                  <a:lnTo>
                    <a:pt x="115" y="14"/>
                  </a:lnTo>
                  <a:lnTo>
                    <a:pt x="115" y="8"/>
                  </a:lnTo>
                  <a:lnTo>
                    <a:pt x="114" y="5"/>
                  </a:lnTo>
                  <a:lnTo>
                    <a:pt x="110" y="1"/>
                  </a:lnTo>
                  <a:lnTo>
                    <a:pt x="109" y="0"/>
                  </a:lnTo>
                  <a:lnTo>
                    <a:pt x="103" y="0"/>
                  </a:lnTo>
                  <a:lnTo>
                    <a:pt x="8" y="22"/>
                  </a:lnTo>
                  <a:lnTo>
                    <a:pt x="5" y="24"/>
                  </a:lnTo>
                  <a:lnTo>
                    <a:pt x="1" y="27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1" y="38"/>
                  </a:lnTo>
                  <a:lnTo>
                    <a:pt x="5" y="41"/>
                  </a:lnTo>
                  <a:lnTo>
                    <a:pt x="7" y="43"/>
                  </a:lnTo>
                  <a:lnTo>
                    <a:pt x="12" y="43"/>
                  </a:lnTo>
                  <a:lnTo>
                    <a:pt x="107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65"/>
            <p:cNvSpPr>
              <a:spLocks noChangeAspect="1"/>
            </p:cNvSpPr>
            <p:nvPr/>
          </p:nvSpPr>
          <p:spPr bwMode="auto">
            <a:xfrm>
              <a:off x="5046" y="3287"/>
              <a:ext cx="119" cy="47"/>
            </a:xfrm>
            <a:custGeom>
              <a:avLst/>
              <a:gdLst>
                <a:gd name="T0" fmla="*/ 127 w 115"/>
                <a:gd name="T1" fmla="*/ 57 h 45"/>
                <a:gd name="T2" fmla="*/ 133 w 115"/>
                <a:gd name="T3" fmla="*/ 57 h 45"/>
                <a:gd name="T4" fmla="*/ 137 w 115"/>
                <a:gd name="T5" fmla="*/ 54 h 45"/>
                <a:gd name="T6" fmla="*/ 140 w 115"/>
                <a:gd name="T7" fmla="*/ 52 h 45"/>
                <a:gd name="T8" fmla="*/ 141 w 115"/>
                <a:gd name="T9" fmla="*/ 49 h 45"/>
                <a:gd name="T10" fmla="*/ 141 w 115"/>
                <a:gd name="T11" fmla="*/ 42 h 45"/>
                <a:gd name="T12" fmla="*/ 137 w 115"/>
                <a:gd name="T13" fmla="*/ 34 h 45"/>
                <a:gd name="T14" fmla="*/ 135 w 115"/>
                <a:gd name="T15" fmla="*/ 32 h 45"/>
                <a:gd name="T16" fmla="*/ 131 w 115"/>
                <a:gd name="T17" fmla="*/ 31 h 45"/>
                <a:gd name="T18" fmla="*/ 12 w 115"/>
                <a:gd name="T19" fmla="*/ 0 h 45"/>
                <a:gd name="T20" fmla="*/ 7 w 115"/>
                <a:gd name="T21" fmla="*/ 0 h 45"/>
                <a:gd name="T22" fmla="*/ 3 w 115"/>
                <a:gd name="T23" fmla="*/ 4 h 45"/>
                <a:gd name="T24" fmla="*/ 1 w 115"/>
                <a:gd name="T25" fmla="*/ 6 h 45"/>
                <a:gd name="T26" fmla="*/ 0 w 115"/>
                <a:gd name="T27" fmla="*/ 9 h 45"/>
                <a:gd name="T28" fmla="*/ 0 w 115"/>
                <a:gd name="T29" fmla="*/ 20 h 45"/>
                <a:gd name="T30" fmla="*/ 3 w 115"/>
                <a:gd name="T31" fmla="*/ 24 h 45"/>
                <a:gd name="T32" fmla="*/ 5 w 115"/>
                <a:gd name="T33" fmla="*/ 25 h 45"/>
                <a:gd name="T34" fmla="*/ 8 w 115"/>
                <a:gd name="T35" fmla="*/ 27 h 45"/>
                <a:gd name="T36" fmla="*/ 127 w 115"/>
                <a:gd name="T37" fmla="*/ 5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3" y="45"/>
                  </a:moveTo>
                  <a:lnTo>
                    <a:pt x="109" y="45"/>
                  </a:lnTo>
                  <a:lnTo>
                    <a:pt x="112" y="42"/>
                  </a:lnTo>
                  <a:lnTo>
                    <a:pt x="114" y="40"/>
                  </a:lnTo>
                  <a:lnTo>
                    <a:pt x="115" y="37"/>
                  </a:lnTo>
                  <a:lnTo>
                    <a:pt x="115" y="32"/>
                  </a:lnTo>
                  <a:lnTo>
                    <a:pt x="112" y="28"/>
                  </a:lnTo>
                  <a:lnTo>
                    <a:pt x="110" y="26"/>
                  </a:lnTo>
                  <a:lnTo>
                    <a:pt x="107" y="25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1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Freeform 66"/>
            <p:cNvSpPr>
              <a:spLocks noChangeAspect="1"/>
            </p:cNvSpPr>
            <p:nvPr/>
          </p:nvSpPr>
          <p:spPr bwMode="auto">
            <a:xfrm>
              <a:off x="4854" y="3267"/>
              <a:ext cx="109" cy="110"/>
            </a:xfrm>
            <a:custGeom>
              <a:avLst/>
              <a:gdLst>
                <a:gd name="T0" fmla="*/ 129 w 105"/>
                <a:gd name="T1" fmla="*/ 9 h 106"/>
                <a:gd name="T2" fmla="*/ 131 w 105"/>
                <a:gd name="T3" fmla="*/ 9 h 106"/>
                <a:gd name="T4" fmla="*/ 131 w 105"/>
                <a:gd name="T5" fmla="*/ 4 h 106"/>
                <a:gd name="T6" fmla="*/ 129 w 105"/>
                <a:gd name="T7" fmla="*/ 2 h 106"/>
                <a:gd name="T8" fmla="*/ 129 w 105"/>
                <a:gd name="T9" fmla="*/ 0 h 106"/>
                <a:gd name="T10" fmla="*/ 122 w 105"/>
                <a:gd name="T11" fmla="*/ 0 h 106"/>
                <a:gd name="T12" fmla="*/ 120 w 105"/>
                <a:gd name="T13" fmla="*/ 2 h 106"/>
                <a:gd name="T14" fmla="*/ 1 w 105"/>
                <a:gd name="T15" fmla="*/ 121 h 106"/>
                <a:gd name="T16" fmla="*/ 0 w 105"/>
                <a:gd name="T17" fmla="*/ 123 h 106"/>
                <a:gd name="T18" fmla="*/ 0 w 105"/>
                <a:gd name="T19" fmla="*/ 130 h 106"/>
                <a:gd name="T20" fmla="*/ 1 w 105"/>
                <a:gd name="T21" fmla="*/ 130 h 106"/>
                <a:gd name="T22" fmla="*/ 3 w 105"/>
                <a:gd name="T23" fmla="*/ 132 h 106"/>
                <a:gd name="T24" fmla="*/ 8 w 105"/>
                <a:gd name="T25" fmla="*/ 132 h 106"/>
                <a:gd name="T26" fmla="*/ 8 w 105"/>
                <a:gd name="T27" fmla="*/ 130 h 106"/>
                <a:gd name="T28" fmla="*/ 129 w 105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5" h="106">
                  <a:moveTo>
                    <a:pt x="103" y="9"/>
                  </a:moveTo>
                  <a:lnTo>
                    <a:pt x="105" y="9"/>
                  </a:lnTo>
                  <a:lnTo>
                    <a:pt x="105" y="4"/>
                  </a:lnTo>
                  <a:lnTo>
                    <a:pt x="103" y="2"/>
                  </a:lnTo>
                  <a:lnTo>
                    <a:pt x="103" y="0"/>
                  </a:lnTo>
                  <a:lnTo>
                    <a:pt x="98" y="0"/>
                  </a:lnTo>
                  <a:lnTo>
                    <a:pt x="96" y="2"/>
                  </a:lnTo>
                  <a:lnTo>
                    <a:pt x="1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1" y="104"/>
                  </a:lnTo>
                  <a:lnTo>
                    <a:pt x="3" y="106"/>
                  </a:lnTo>
                  <a:lnTo>
                    <a:pt x="8" y="106"/>
                  </a:lnTo>
                  <a:lnTo>
                    <a:pt x="8" y="104"/>
                  </a:lnTo>
                  <a:lnTo>
                    <a:pt x="103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67"/>
            <p:cNvSpPr>
              <a:spLocks noChangeAspect="1" noChangeArrowheads="1"/>
            </p:cNvSpPr>
            <p:nvPr/>
          </p:nvSpPr>
          <p:spPr bwMode="auto">
            <a:xfrm>
              <a:off x="4839" y="3167"/>
              <a:ext cx="7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  <p:sp>
          <p:nvSpPr>
            <p:cNvPr id="68" name="Freeform 68"/>
            <p:cNvSpPr>
              <a:spLocks noChangeAspect="1"/>
            </p:cNvSpPr>
            <p:nvPr/>
          </p:nvSpPr>
          <p:spPr bwMode="auto">
            <a:xfrm>
              <a:off x="4264" y="1626"/>
              <a:ext cx="22" cy="181"/>
            </a:xfrm>
            <a:custGeom>
              <a:avLst/>
              <a:gdLst>
                <a:gd name="T0" fmla="*/ 27 w 21"/>
                <a:gd name="T1" fmla="*/ 10 h 174"/>
                <a:gd name="T2" fmla="*/ 27 w 21"/>
                <a:gd name="T3" fmla="*/ 7 h 174"/>
                <a:gd name="T4" fmla="*/ 23 w 21"/>
                <a:gd name="T5" fmla="*/ 3 h 174"/>
                <a:gd name="T6" fmla="*/ 20 w 21"/>
                <a:gd name="T7" fmla="*/ 0 h 174"/>
                <a:gd name="T8" fmla="*/ 7 w 21"/>
                <a:gd name="T9" fmla="*/ 0 h 174"/>
                <a:gd name="T10" fmla="*/ 3 w 21"/>
                <a:gd name="T11" fmla="*/ 3 h 174"/>
                <a:gd name="T12" fmla="*/ 0 w 21"/>
                <a:gd name="T13" fmla="*/ 7 h 174"/>
                <a:gd name="T14" fmla="*/ 0 w 21"/>
                <a:gd name="T15" fmla="*/ 212 h 174"/>
                <a:gd name="T16" fmla="*/ 3 w 21"/>
                <a:gd name="T17" fmla="*/ 216 h 174"/>
                <a:gd name="T18" fmla="*/ 7 w 21"/>
                <a:gd name="T19" fmla="*/ 221 h 174"/>
                <a:gd name="T20" fmla="*/ 20 w 21"/>
                <a:gd name="T21" fmla="*/ 221 h 174"/>
                <a:gd name="T22" fmla="*/ 23 w 21"/>
                <a:gd name="T23" fmla="*/ 216 h 174"/>
                <a:gd name="T24" fmla="*/ 27 w 21"/>
                <a:gd name="T25" fmla="*/ 212 h 174"/>
                <a:gd name="T26" fmla="*/ 27 w 21"/>
                <a:gd name="T27" fmla="*/ 208 h 174"/>
                <a:gd name="T28" fmla="*/ 27 w 21"/>
                <a:gd name="T29" fmla="*/ 10 h 17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74">
                  <a:moveTo>
                    <a:pt x="21" y="10"/>
                  </a:move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7"/>
                  </a:lnTo>
                  <a:lnTo>
                    <a:pt x="3" y="171"/>
                  </a:lnTo>
                  <a:lnTo>
                    <a:pt x="7" y="174"/>
                  </a:lnTo>
                  <a:lnTo>
                    <a:pt x="14" y="174"/>
                  </a:lnTo>
                  <a:lnTo>
                    <a:pt x="17" y="171"/>
                  </a:lnTo>
                  <a:lnTo>
                    <a:pt x="21" y="167"/>
                  </a:lnTo>
                  <a:lnTo>
                    <a:pt x="21" y="164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69"/>
            <p:cNvSpPr>
              <a:spLocks noChangeAspect="1"/>
            </p:cNvSpPr>
            <p:nvPr/>
          </p:nvSpPr>
          <p:spPr bwMode="auto">
            <a:xfrm>
              <a:off x="4257" y="1722"/>
              <a:ext cx="50" cy="91"/>
            </a:xfrm>
            <a:custGeom>
              <a:avLst/>
              <a:gdLst>
                <a:gd name="T0" fmla="*/ 0 w 48"/>
                <a:gd name="T1" fmla="*/ 95 h 87"/>
                <a:gd name="T2" fmla="*/ 0 w 48"/>
                <a:gd name="T3" fmla="*/ 105 h 87"/>
                <a:gd name="T4" fmla="*/ 2 w 48"/>
                <a:gd name="T5" fmla="*/ 109 h 87"/>
                <a:gd name="T6" fmla="*/ 3 w 48"/>
                <a:gd name="T7" fmla="*/ 111 h 87"/>
                <a:gd name="T8" fmla="*/ 7 w 48"/>
                <a:gd name="T9" fmla="*/ 114 h 87"/>
                <a:gd name="T10" fmla="*/ 20 w 48"/>
                <a:gd name="T11" fmla="*/ 114 h 87"/>
                <a:gd name="T12" fmla="*/ 23 w 48"/>
                <a:gd name="T13" fmla="*/ 111 h 87"/>
                <a:gd name="T14" fmla="*/ 25 w 48"/>
                <a:gd name="T15" fmla="*/ 109 h 87"/>
                <a:gd name="T16" fmla="*/ 27 w 48"/>
                <a:gd name="T17" fmla="*/ 105 h 87"/>
                <a:gd name="T18" fmla="*/ 60 w 48"/>
                <a:gd name="T19" fmla="*/ 20 h 87"/>
                <a:gd name="T20" fmla="*/ 60 w 48"/>
                <a:gd name="T21" fmla="*/ 7 h 87"/>
                <a:gd name="T22" fmla="*/ 59 w 48"/>
                <a:gd name="T23" fmla="*/ 4 h 87"/>
                <a:gd name="T24" fmla="*/ 57 w 48"/>
                <a:gd name="T25" fmla="*/ 2 h 87"/>
                <a:gd name="T26" fmla="*/ 53 w 48"/>
                <a:gd name="T27" fmla="*/ 0 h 87"/>
                <a:gd name="T28" fmla="*/ 44 w 48"/>
                <a:gd name="T29" fmla="*/ 0 h 87"/>
                <a:gd name="T30" fmla="*/ 38 w 48"/>
                <a:gd name="T31" fmla="*/ 2 h 87"/>
                <a:gd name="T32" fmla="*/ 35 w 48"/>
                <a:gd name="T33" fmla="*/ 4 h 87"/>
                <a:gd name="T34" fmla="*/ 34 w 48"/>
                <a:gd name="T35" fmla="*/ 7 h 87"/>
                <a:gd name="T36" fmla="*/ 0 w 48"/>
                <a:gd name="T37" fmla="*/ 95 h 8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" h="87">
                  <a:moveTo>
                    <a:pt x="0" y="73"/>
                  </a:moveTo>
                  <a:lnTo>
                    <a:pt x="0" y="80"/>
                  </a:lnTo>
                  <a:lnTo>
                    <a:pt x="2" y="83"/>
                  </a:lnTo>
                  <a:lnTo>
                    <a:pt x="3" y="85"/>
                  </a:lnTo>
                  <a:lnTo>
                    <a:pt x="7" y="87"/>
                  </a:lnTo>
                  <a:lnTo>
                    <a:pt x="14" y="87"/>
                  </a:lnTo>
                  <a:lnTo>
                    <a:pt x="17" y="85"/>
                  </a:lnTo>
                  <a:lnTo>
                    <a:pt x="19" y="83"/>
                  </a:lnTo>
                  <a:lnTo>
                    <a:pt x="21" y="80"/>
                  </a:lnTo>
                  <a:lnTo>
                    <a:pt x="48" y="14"/>
                  </a:lnTo>
                  <a:lnTo>
                    <a:pt x="48" y="7"/>
                  </a:lnTo>
                  <a:lnTo>
                    <a:pt x="47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4" y="0"/>
                  </a:lnTo>
                  <a:lnTo>
                    <a:pt x="31" y="2"/>
                  </a:lnTo>
                  <a:lnTo>
                    <a:pt x="29" y="4"/>
                  </a:lnTo>
                  <a:lnTo>
                    <a:pt x="28" y="7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70"/>
            <p:cNvSpPr>
              <a:spLocks noChangeAspect="1"/>
            </p:cNvSpPr>
            <p:nvPr/>
          </p:nvSpPr>
          <p:spPr bwMode="auto">
            <a:xfrm>
              <a:off x="4237" y="1722"/>
              <a:ext cx="42" cy="85"/>
            </a:xfrm>
            <a:custGeom>
              <a:avLst/>
              <a:gdLst>
                <a:gd name="T0" fmla="*/ 25 w 40"/>
                <a:gd name="T1" fmla="*/ 99 h 81"/>
                <a:gd name="T2" fmla="*/ 28 w 40"/>
                <a:gd name="T3" fmla="*/ 104 h 81"/>
                <a:gd name="T4" fmla="*/ 30 w 40"/>
                <a:gd name="T5" fmla="*/ 107 h 81"/>
                <a:gd name="T6" fmla="*/ 38 w 40"/>
                <a:gd name="T7" fmla="*/ 108 h 81"/>
                <a:gd name="T8" fmla="*/ 45 w 40"/>
                <a:gd name="T9" fmla="*/ 108 h 81"/>
                <a:gd name="T10" fmla="*/ 48 w 40"/>
                <a:gd name="T11" fmla="*/ 104 h 81"/>
                <a:gd name="T12" fmla="*/ 50 w 40"/>
                <a:gd name="T13" fmla="*/ 102 h 81"/>
                <a:gd name="T14" fmla="*/ 53 w 40"/>
                <a:gd name="T15" fmla="*/ 98 h 81"/>
                <a:gd name="T16" fmla="*/ 53 w 40"/>
                <a:gd name="T17" fmla="*/ 91 h 81"/>
                <a:gd name="T18" fmla="*/ 27 w 40"/>
                <a:gd name="T19" fmla="*/ 7 h 81"/>
                <a:gd name="T20" fmla="*/ 23 w 40"/>
                <a:gd name="T21" fmla="*/ 4 h 81"/>
                <a:gd name="T22" fmla="*/ 21 w 40"/>
                <a:gd name="T23" fmla="*/ 2 h 81"/>
                <a:gd name="T24" fmla="*/ 18 w 40"/>
                <a:gd name="T25" fmla="*/ 0 h 81"/>
                <a:gd name="T26" fmla="*/ 7 w 40"/>
                <a:gd name="T27" fmla="*/ 0 h 81"/>
                <a:gd name="T28" fmla="*/ 3 w 40"/>
                <a:gd name="T29" fmla="*/ 4 h 81"/>
                <a:gd name="T30" fmla="*/ 2 w 40"/>
                <a:gd name="T31" fmla="*/ 5 h 81"/>
                <a:gd name="T32" fmla="*/ 0 w 40"/>
                <a:gd name="T33" fmla="*/ 9 h 81"/>
                <a:gd name="T34" fmla="*/ 0 w 40"/>
                <a:gd name="T35" fmla="*/ 20 h 81"/>
                <a:gd name="T36" fmla="*/ 25 w 40"/>
                <a:gd name="T37" fmla="*/ 99 h 8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0" h="81">
                  <a:moveTo>
                    <a:pt x="19" y="74"/>
                  </a:moveTo>
                  <a:lnTo>
                    <a:pt x="22" y="78"/>
                  </a:lnTo>
                  <a:lnTo>
                    <a:pt x="24" y="80"/>
                  </a:lnTo>
                  <a:lnTo>
                    <a:pt x="28" y="81"/>
                  </a:lnTo>
                  <a:lnTo>
                    <a:pt x="33" y="81"/>
                  </a:lnTo>
                  <a:lnTo>
                    <a:pt x="36" y="78"/>
                  </a:lnTo>
                  <a:lnTo>
                    <a:pt x="38" y="76"/>
                  </a:lnTo>
                  <a:lnTo>
                    <a:pt x="40" y="73"/>
                  </a:lnTo>
                  <a:lnTo>
                    <a:pt x="40" y="68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71"/>
            <p:cNvSpPr>
              <a:spLocks noChangeAspect="1"/>
            </p:cNvSpPr>
            <p:nvPr/>
          </p:nvSpPr>
          <p:spPr bwMode="auto">
            <a:xfrm>
              <a:off x="5317" y="2948"/>
              <a:ext cx="21" cy="180"/>
            </a:xfrm>
            <a:custGeom>
              <a:avLst/>
              <a:gdLst>
                <a:gd name="T0" fmla="*/ 26 w 20"/>
                <a:gd name="T1" fmla="*/ 10 h 173"/>
                <a:gd name="T2" fmla="*/ 26 w 20"/>
                <a:gd name="T3" fmla="*/ 7 h 173"/>
                <a:gd name="T4" fmla="*/ 23 w 20"/>
                <a:gd name="T5" fmla="*/ 3 h 173"/>
                <a:gd name="T6" fmla="*/ 19 w 20"/>
                <a:gd name="T7" fmla="*/ 0 h 173"/>
                <a:gd name="T8" fmla="*/ 7 w 20"/>
                <a:gd name="T9" fmla="*/ 0 h 173"/>
                <a:gd name="T10" fmla="*/ 3 w 20"/>
                <a:gd name="T11" fmla="*/ 3 h 173"/>
                <a:gd name="T12" fmla="*/ 0 w 20"/>
                <a:gd name="T13" fmla="*/ 7 h 173"/>
                <a:gd name="T14" fmla="*/ 0 w 20"/>
                <a:gd name="T15" fmla="*/ 211 h 173"/>
                <a:gd name="T16" fmla="*/ 3 w 20"/>
                <a:gd name="T17" fmla="*/ 214 h 173"/>
                <a:gd name="T18" fmla="*/ 7 w 20"/>
                <a:gd name="T19" fmla="*/ 220 h 173"/>
                <a:gd name="T20" fmla="*/ 19 w 20"/>
                <a:gd name="T21" fmla="*/ 220 h 173"/>
                <a:gd name="T22" fmla="*/ 23 w 20"/>
                <a:gd name="T23" fmla="*/ 214 h 173"/>
                <a:gd name="T24" fmla="*/ 26 w 20"/>
                <a:gd name="T25" fmla="*/ 211 h 173"/>
                <a:gd name="T26" fmla="*/ 26 w 20"/>
                <a:gd name="T27" fmla="*/ 206 h 173"/>
                <a:gd name="T28" fmla="*/ 26 w 20"/>
                <a:gd name="T29" fmla="*/ 10 h 17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173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66"/>
                  </a:lnTo>
                  <a:lnTo>
                    <a:pt x="3" y="169"/>
                  </a:lnTo>
                  <a:lnTo>
                    <a:pt x="7" y="173"/>
                  </a:lnTo>
                  <a:lnTo>
                    <a:pt x="13" y="173"/>
                  </a:lnTo>
                  <a:lnTo>
                    <a:pt x="17" y="169"/>
                  </a:lnTo>
                  <a:lnTo>
                    <a:pt x="20" y="166"/>
                  </a:lnTo>
                  <a:lnTo>
                    <a:pt x="20" y="16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72"/>
            <p:cNvSpPr>
              <a:spLocks noChangeAspect="1"/>
            </p:cNvSpPr>
            <p:nvPr/>
          </p:nvSpPr>
          <p:spPr bwMode="auto">
            <a:xfrm>
              <a:off x="5310" y="3043"/>
              <a:ext cx="48" cy="92"/>
            </a:xfrm>
            <a:custGeom>
              <a:avLst/>
              <a:gdLst>
                <a:gd name="T0" fmla="*/ 0 w 46"/>
                <a:gd name="T1" fmla="*/ 93 h 89"/>
                <a:gd name="T2" fmla="*/ 0 w 46"/>
                <a:gd name="T3" fmla="*/ 98 h 89"/>
                <a:gd name="T4" fmla="*/ 1 w 46"/>
                <a:gd name="T5" fmla="*/ 100 h 89"/>
                <a:gd name="T6" fmla="*/ 1 w 46"/>
                <a:gd name="T7" fmla="*/ 103 h 89"/>
                <a:gd name="T8" fmla="*/ 3 w 46"/>
                <a:gd name="T9" fmla="*/ 105 h 89"/>
                <a:gd name="T10" fmla="*/ 7 w 46"/>
                <a:gd name="T11" fmla="*/ 108 h 89"/>
                <a:gd name="T12" fmla="*/ 18 w 46"/>
                <a:gd name="T13" fmla="*/ 108 h 89"/>
                <a:gd name="T14" fmla="*/ 20 w 46"/>
                <a:gd name="T15" fmla="*/ 105 h 89"/>
                <a:gd name="T16" fmla="*/ 23 w 46"/>
                <a:gd name="T17" fmla="*/ 105 h 89"/>
                <a:gd name="T18" fmla="*/ 25 w 46"/>
                <a:gd name="T19" fmla="*/ 103 h 89"/>
                <a:gd name="T20" fmla="*/ 26 w 46"/>
                <a:gd name="T21" fmla="*/ 100 h 89"/>
                <a:gd name="T22" fmla="*/ 58 w 46"/>
                <a:gd name="T23" fmla="*/ 14 h 89"/>
                <a:gd name="T24" fmla="*/ 58 w 46"/>
                <a:gd name="T25" fmla="*/ 9 h 89"/>
                <a:gd name="T26" fmla="*/ 57 w 46"/>
                <a:gd name="T27" fmla="*/ 7 h 89"/>
                <a:gd name="T28" fmla="*/ 57 w 46"/>
                <a:gd name="T29" fmla="*/ 4 h 89"/>
                <a:gd name="T30" fmla="*/ 55 w 46"/>
                <a:gd name="T31" fmla="*/ 2 h 89"/>
                <a:gd name="T32" fmla="*/ 51 w 46"/>
                <a:gd name="T33" fmla="*/ 0 h 89"/>
                <a:gd name="T34" fmla="*/ 45 w 46"/>
                <a:gd name="T35" fmla="*/ 0 h 89"/>
                <a:gd name="T36" fmla="*/ 43 w 46"/>
                <a:gd name="T37" fmla="*/ 2 h 89"/>
                <a:gd name="T38" fmla="*/ 35 w 46"/>
                <a:gd name="T39" fmla="*/ 2 h 89"/>
                <a:gd name="T40" fmla="*/ 33 w 46"/>
                <a:gd name="T41" fmla="*/ 4 h 89"/>
                <a:gd name="T42" fmla="*/ 32 w 46"/>
                <a:gd name="T43" fmla="*/ 7 h 89"/>
                <a:gd name="T44" fmla="*/ 0 w 46"/>
                <a:gd name="T45" fmla="*/ 93 h 89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6" h="89">
                  <a:moveTo>
                    <a:pt x="0" y="75"/>
                  </a:moveTo>
                  <a:lnTo>
                    <a:pt x="0" y="80"/>
                  </a:lnTo>
                  <a:lnTo>
                    <a:pt x="1" y="82"/>
                  </a:lnTo>
                  <a:lnTo>
                    <a:pt x="1" y="85"/>
                  </a:lnTo>
                  <a:lnTo>
                    <a:pt x="3" y="87"/>
                  </a:lnTo>
                  <a:lnTo>
                    <a:pt x="7" y="89"/>
                  </a:lnTo>
                  <a:lnTo>
                    <a:pt x="12" y="89"/>
                  </a:lnTo>
                  <a:lnTo>
                    <a:pt x="14" y="87"/>
                  </a:lnTo>
                  <a:lnTo>
                    <a:pt x="17" y="87"/>
                  </a:lnTo>
                  <a:lnTo>
                    <a:pt x="19" y="85"/>
                  </a:lnTo>
                  <a:lnTo>
                    <a:pt x="20" y="82"/>
                  </a:lnTo>
                  <a:lnTo>
                    <a:pt x="46" y="14"/>
                  </a:lnTo>
                  <a:lnTo>
                    <a:pt x="46" y="9"/>
                  </a:lnTo>
                  <a:lnTo>
                    <a:pt x="45" y="7"/>
                  </a:lnTo>
                  <a:lnTo>
                    <a:pt x="45" y="4"/>
                  </a:lnTo>
                  <a:lnTo>
                    <a:pt x="43" y="2"/>
                  </a:lnTo>
                  <a:lnTo>
                    <a:pt x="39" y="0"/>
                  </a:lnTo>
                  <a:lnTo>
                    <a:pt x="34" y="0"/>
                  </a:lnTo>
                  <a:lnTo>
                    <a:pt x="33" y="2"/>
                  </a:lnTo>
                  <a:lnTo>
                    <a:pt x="29" y="2"/>
                  </a:lnTo>
                  <a:lnTo>
                    <a:pt x="27" y="4"/>
                  </a:lnTo>
                  <a:lnTo>
                    <a:pt x="26" y="7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73"/>
            <p:cNvSpPr>
              <a:spLocks noChangeAspect="1"/>
            </p:cNvSpPr>
            <p:nvPr/>
          </p:nvSpPr>
          <p:spPr bwMode="auto">
            <a:xfrm>
              <a:off x="5288" y="3043"/>
              <a:ext cx="43" cy="85"/>
            </a:xfrm>
            <a:custGeom>
              <a:avLst/>
              <a:gdLst>
                <a:gd name="T0" fmla="*/ 27 w 41"/>
                <a:gd name="T1" fmla="*/ 93 h 82"/>
                <a:gd name="T2" fmla="*/ 28 w 41"/>
                <a:gd name="T3" fmla="*/ 94 h 82"/>
                <a:gd name="T4" fmla="*/ 30 w 41"/>
                <a:gd name="T5" fmla="*/ 98 h 82"/>
                <a:gd name="T6" fmla="*/ 33 w 41"/>
                <a:gd name="T7" fmla="*/ 98 h 82"/>
                <a:gd name="T8" fmla="*/ 39 w 41"/>
                <a:gd name="T9" fmla="*/ 101 h 82"/>
                <a:gd name="T10" fmla="*/ 47 w 41"/>
                <a:gd name="T11" fmla="*/ 101 h 82"/>
                <a:gd name="T12" fmla="*/ 48 w 41"/>
                <a:gd name="T13" fmla="*/ 98 h 82"/>
                <a:gd name="T14" fmla="*/ 52 w 41"/>
                <a:gd name="T15" fmla="*/ 96 h 82"/>
                <a:gd name="T16" fmla="*/ 52 w 41"/>
                <a:gd name="T17" fmla="*/ 94 h 82"/>
                <a:gd name="T18" fmla="*/ 53 w 41"/>
                <a:gd name="T19" fmla="*/ 91 h 82"/>
                <a:gd name="T20" fmla="*/ 53 w 41"/>
                <a:gd name="T21" fmla="*/ 85 h 82"/>
                <a:gd name="T22" fmla="*/ 27 w 41"/>
                <a:gd name="T23" fmla="*/ 7 h 82"/>
                <a:gd name="T24" fmla="*/ 25 w 41"/>
                <a:gd name="T25" fmla="*/ 6 h 82"/>
                <a:gd name="T26" fmla="*/ 23 w 41"/>
                <a:gd name="T27" fmla="*/ 2 h 82"/>
                <a:gd name="T28" fmla="*/ 22 w 41"/>
                <a:gd name="T29" fmla="*/ 2 h 82"/>
                <a:gd name="T30" fmla="*/ 18 w 41"/>
                <a:gd name="T31" fmla="*/ 0 h 82"/>
                <a:gd name="T32" fmla="*/ 7 w 41"/>
                <a:gd name="T33" fmla="*/ 0 h 82"/>
                <a:gd name="T34" fmla="*/ 5 w 41"/>
                <a:gd name="T35" fmla="*/ 2 h 82"/>
                <a:gd name="T36" fmla="*/ 2 w 41"/>
                <a:gd name="T37" fmla="*/ 4 h 82"/>
                <a:gd name="T38" fmla="*/ 2 w 41"/>
                <a:gd name="T39" fmla="*/ 6 h 82"/>
                <a:gd name="T40" fmla="*/ 0 w 41"/>
                <a:gd name="T41" fmla="*/ 9 h 82"/>
                <a:gd name="T42" fmla="*/ 0 w 41"/>
                <a:gd name="T43" fmla="*/ 20 h 82"/>
                <a:gd name="T44" fmla="*/ 27 w 41"/>
                <a:gd name="T45" fmla="*/ 93 h 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41" h="82">
                  <a:moveTo>
                    <a:pt x="21" y="75"/>
                  </a:moveTo>
                  <a:lnTo>
                    <a:pt x="22" y="76"/>
                  </a:lnTo>
                  <a:lnTo>
                    <a:pt x="24" y="80"/>
                  </a:lnTo>
                  <a:lnTo>
                    <a:pt x="26" y="80"/>
                  </a:lnTo>
                  <a:lnTo>
                    <a:pt x="29" y="82"/>
                  </a:lnTo>
                  <a:lnTo>
                    <a:pt x="35" y="82"/>
                  </a:lnTo>
                  <a:lnTo>
                    <a:pt x="36" y="80"/>
                  </a:lnTo>
                  <a:lnTo>
                    <a:pt x="40" y="78"/>
                  </a:lnTo>
                  <a:lnTo>
                    <a:pt x="40" y="76"/>
                  </a:lnTo>
                  <a:lnTo>
                    <a:pt x="41" y="73"/>
                  </a:lnTo>
                  <a:lnTo>
                    <a:pt x="41" y="68"/>
                  </a:lnTo>
                  <a:lnTo>
                    <a:pt x="21" y="7"/>
                  </a:lnTo>
                  <a:lnTo>
                    <a:pt x="19" y="6"/>
                  </a:lnTo>
                  <a:lnTo>
                    <a:pt x="17" y="2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5" y="2"/>
                  </a:lnTo>
                  <a:lnTo>
                    <a:pt x="2" y="4"/>
                  </a:lnTo>
                  <a:lnTo>
                    <a:pt x="2" y="6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1" y="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Rectangle 74"/>
            <p:cNvSpPr>
              <a:spLocks noChangeAspect="1" noChangeArrowheads="1"/>
            </p:cNvSpPr>
            <p:nvPr/>
          </p:nvSpPr>
          <p:spPr bwMode="auto">
            <a:xfrm>
              <a:off x="5290" y="3393"/>
              <a:ext cx="1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R2</a:t>
              </a:r>
              <a:endParaRPr lang="en-US" altLang="zh-CN" sz="2800"/>
            </a:p>
          </p:txBody>
        </p:sp>
        <p:sp>
          <p:nvSpPr>
            <p:cNvPr id="75" name="Rectangle 75"/>
            <p:cNvSpPr>
              <a:spLocks noChangeAspect="1" noChangeArrowheads="1"/>
            </p:cNvSpPr>
            <p:nvPr/>
          </p:nvSpPr>
          <p:spPr bwMode="auto">
            <a:xfrm>
              <a:off x="5236" y="3148"/>
              <a:ext cx="30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>
                  <a:solidFill>
                    <a:srgbClr val="000000"/>
                  </a:solidFill>
                  <a:latin typeface="Swiss 721 SWA" charset="0"/>
                </a:rPr>
                <a:t>Load</a:t>
              </a:r>
              <a:endParaRPr lang="en-US" altLang="zh-CN" sz="2800"/>
            </a:p>
          </p:txBody>
        </p:sp>
        <p:sp>
          <p:nvSpPr>
            <p:cNvPr id="76" name="Freeform 76"/>
            <p:cNvSpPr>
              <a:spLocks noChangeAspect="1"/>
            </p:cNvSpPr>
            <p:nvPr/>
          </p:nvSpPr>
          <p:spPr bwMode="auto">
            <a:xfrm>
              <a:off x="5152" y="3124"/>
              <a:ext cx="391" cy="613"/>
            </a:xfrm>
            <a:custGeom>
              <a:avLst/>
              <a:gdLst>
                <a:gd name="T0" fmla="*/ 10 w 376"/>
                <a:gd name="T1" fmla="*/ 0 h 590"/>
                <a:gd name="T2" fmla="*/ 7 w 376"/>
                <a:gd name="T3" fmla="*/ 0 h 590"/>
                <a:gd name="T4" fmla="*/ 3 w 376"/>
                <a:gd name="T5" fmla="*/ 4 h 590"/>
                <a:gd name="T6" fmla="*/ 0 w 376"/>
                <a:gd name="T7" fmla="*/ 7 h 590"/>
                <a:gd name="T8" fmla="*/ 0 w 376"/>
                <a:gd name="T9" fmla="*/ 736 h 590"/>
                <a:gd name="T10" fmla="*/ 3 w 376"/>
                <a:gd name="T11" fmla="*/ 739 h 590"/>
                <a:gd name="T12" fmla="*/ 7 w 376"/>
                <a:gd name="T13" fmla="*/ 743 h 590"/>
                <a:gd name="T14" fmla="*/ 467 w 376"/>
                <a:gd name="T15" fmla="*/ 743 h 590"/>
                <a:gd name="T16" fmla="*/ 471 w 376"/>
                <a:gd name="T17" fmla="*/ 739 h 590"/>
                <a:gd name="T18" fmla="*/ 476 w 376"/>
                <a:gd name="T19" fmla="*/ 736 h 590"/>
                <a:gd name="T20" fmla="*/ 476 w 376"/>
                <a:gd name="T21" fmla="*/ 7 h 590"/>
                <a:gd name="T22" fmla="*/ 471 w 376"/>
                <a:gd name="T23" fmla="*/ 4 h 590"/>
                <a:gd name="T24" fmla="*/ 467 w 376"/>
                <a:gd name="T25" fmla="*/ 0 h 590"/>
                <a:gd name="T26" fmla="*/ 463 w 376"/>
                <a:gd name="T27" fmla="*/ 0 h 590"/>
                <a:gd name="T28" fmla="*/ 10 w 376"/>
                <a:gd name="T29" fmla="*/ 0 h 590"/>
                <a:gd name="T30" fmla="*/ 10 w 376"/>
                <a:gd name="T31" fmla="*/ 27 h 590"/>
                <a:gd name="T32" fmla="*/ 463 w 376"/>
                <a:gd name="T33" fmla="*/ 27 h 590"/>
                <a:gd name="T34" fmla="*/ 450 w 376"/>
                <a:gd name="T35" fmla="*/ 11 h 590"/>
                <a:gd name="T36" fmla="*/ 450 w 376"/>
                <a:gd name="T37" fmla="*/ 727 h 590"/>
                <a:gd name="T38" fmla="*/ 463 w 376"/>
                <a:gd name="T39" fmla="*/ 716 h 590"/>
                <a:gd name="T40" fmla="*/ 10 w 376"/>
                <a:gd name="T41" fmla="*/ 716 h 590"/>
                <a:gd name="T42" fmla="*/ 26 w 376"/>
                <a:gd name="T43" fmla="*/ 727 h 590"/>
                <a:gd name="T44" fmla="*/ 26 w 376"/>
                <a:gd name="T45" fmla="*/ 11 h 590"/>
                <a:gd name="T46" fmla="*/ 10 w 376"/>
                <a:gd name="T47" fmla="*/ 27 h 590"/>
                <a:gd name="T48" fmla="*/ 10 w 376"/>
                <a:gd name="T49" fmla="*/ 0 h 59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376" h="590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583"/>
                  </a:lnTo>
                  <a:lnTo>
                    <a:pt x="3" y="586"/>
                  </a:lnTo>
                  <a:lnTo>
                    <a:pt x="7" y="590"/>
                  </a:lnTo>
                  <a:lnTo>
                    <a:pt x="369" y="590"/>
                  </a:lnTo>
                  <a:lnTo>
                    <a:pt x="373" y="586"/>
                  </a:lnTo>
                  <a:lnTo>
                    <a:pt x="376" y="583"/>
                  </a:lnTo>
                  <a:lnTo>
                    <a:pt x="376" y="7"/>
                  </a:lnTo>
                  <a:lnTo>
                    <a:pt x="373" y="4"/>
                  </a:lnTo>
                  <a:lnTo>
                    <a:pt x="369" y="0"/>
                  </a:lnTo>
                  <a:lnTo>
                    <a:pt x="366" y="0"/>
                  </a:lnTo>
                  <a:lnTo>
                    <a:pt x="10" y="0"/>
                  </a:lnTo>
                  <a:lnTo>
                    <a:pt x="10" y="21"/>
                  </a:lnTo>
                  <a:lnTo>
                    <a:pt x="366" y="21"/>
                  </a:lnTo>
                  <a:lnTo>
                    <a:pt x="356" y="11"/>
                  </a:lnTo>
                  <a:lnTo>
                    <a:pt x="356" y="579"/>
                  </a:lnTo>
                  <a:lnTo>
                    <a:pt x="366" y="569"/>
                  </a:lnTo>
                  <a:lnTo>
                    <a:pt x="10" y="569"/>
                  </a:lnTo>
                  <a:lnTo>
                    <a:pt x="20" y="579"/>
                  </a:lnTo>
                  <a:lnTo>
                    <a:pt x="20" y="11"/>
                  </a:lnTo>
                  <a:lnTo>
                    <a:pt x="10" y="21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77"/>
            <p:cNvSpPr>
              <a:spLocks noChangeAspect="1"/>
            </p:cNvSpPr>
            <p:nvPr/>
          </p:nvSpPr>
          <p:spPr bwMode="auto">
            <a:xfrm>
              <a:off x="4916" y="1338"/>
              <a:ext cx="157" cy="52"/>
            </a:xfrm>
            <a:custGeom>
              <a:avLst/>
              <a:gdLst>
                <a:gd name="T0" fmla="*/ 180 w 151"/>
                <a:gd name="T1" fmla="*/ 27 h 50"/>
                <a:gd name="T2" fmla="*/ 183 w 151"/>
                <a:gd name="T3" fmla="*/ 25 h 50"/>
                <a:gd name="T4" fmla="*/ 188 w 151"/>
                <a:gd name="T5" fmla="*/ 22 h 50"/>
                <a:gd name="T6" fmla="*/ 190 w 151"/>
                <a:gd name="T7" fmla="*/ 20 h 50"/>
                <a:gd name="T8" fmla="*/ 190 w 151"/>
                <a:gd name="T9" fmla="*/ 9 h 50"/>
                <a:gd name="T10" fmla="*/ 188 w 151"/>
                <a:gd name="T11" fmla="*/ 6 h 50"/>
                <a:gd name="T12" fmla="*/ 183 w 151"/>
                <a:gd name="T13" fmla="*/ 2 h 50"/>
                <a:gd name="T14" fmla="*/ 182 w 151"/>
                <a:gd name="T15" fmla="*/ 0 h 50"/>
                <a:gd name="T16" fmla="*/ 174 w 151"/>
                <a:gd name="T17" fmla="*/ 0 h 50"/>
                <a:gd name="T18" fmla="*/ 9 w 151"/>
                <a:gd name="T19" fmla="*/ 36 h 50"/>
                <a:gd name="T20" fmla="*/ 5 w 151"/>
                <a:gd name="T21" fmla="*/ 37 h 50"/>
                <a:gd name="T22" fmla="*/ 2 w 151"/>
                <a:gd name="T23" fmla="*/ 44 h 50"/>
                <a:gd name="T24" fmla="*/ 0 w 151"/>
                <a:gd name="T25" fmla="*/ 48 h 50"/>
                <a:gd name="T26" fmla="*/ 0 w 151"/>
                <a:gd name="T27" fmla="*/ 54 h 50"/>
                <a:gd name="T28" fmla="*/ 2 w 151"/>
                <a:gd name="T29" fmla="*/ 57 h 50"/>
                <a:gd name="T30" fmla="*/ 5 w 151"/>
                <a:gd name="T31" fmla="*/ 61 h 50"/>
                <a:gd name="T32" fmla="*/ 7 w 151"/>
                <a:gd name="T33" fmla="*/ 62 h 50"/>
                <a:gd name="T34" fmla="*/ 12 w 151"/>
                <a:gd name="T35" fmla="*/ 62 h 50"/>
                <a:gd name="T36" fmla="*/ 180 w 151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51" h="50">
                  <a:moveTo>
                    <a:pt x="142" y="21"/>
                  </a:moveTo>
                  <a:lnTo>
                    <a:pt x="145" y="19"/>
                  </a:lnTo>
                  <a:lnTo>
                    <a:pt x="149" y="16"/>
                  </a:lnTo>
                  <a:lnTo>
                    <a:pt x="151" y="14"/>
                  </a:lnTo>
                  <a:lnTo>
                    <a:pt x="151" y="9"/>
                  </a:lnTo>
                  <a:lnTo>
                    <a:pt x="149" y="6"/>
                  </a:lnTo>
                  <a:lnTo>
                    <a:pt x="145" y="2"/>
                  </a:lnTo>
                  <a:lnTo>
                    <a:pt x="144" y="0"/>
                  </a:lnTo>
                  <a:lnTo>
                    <a:pt x="138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2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Freeform 78"/>
            <p:cNvSpPr>
              <a:spLocks noChangeAspect="1"/>
            </p:cNvSpPr>
            <p:nvPr/>
          </p:nvSpPr>
          <p:spPr bwMode="auto">
            <a:xfrm>
              <a:off x="4896" y="1376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1 w 178"/>
                <a:gd name="T29" fmla="*/ 58 h 50"/>
                <a:gd name="T30" fmla="*/ 221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1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6" y="46"/>
                  </a:lnTo>
                  <a:lnTo>
                    <a:pt x="176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6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79"/>
            <p:cNvSpPr>
              <a:spLocks noChangeAspect="1"/>
            </p:cNvSpPr>
            <p:nvPr/>
          </p:nvSpPr>
          <p:spPr bwMode="auto">
            <a:xfrm>
              <a:off x="4931" y="3573"/>
              <a:ext cx="154" cy="52"/>
            </a:xfrm>
            <a:custGeom>
              <a:avLst/>
              <a:gdLst>
                <a:gd name="T0" fmla="*/ 171 w 149"/>
                <a:gd name="T1" fmla="*/ 27 h 50"/>
                <a:gd name="T2" fmla="*/ 174 w 149"/>
                <a:gd name="T3" fmla="*/ 25 h 50"/>
                <a:gd name="T4" fmla="*/ 179 w 149"/>
                <a:gd name="T5" fmla="*/ 22 h 50"/>
                <a:gd name="T6" fmla="*/ 182 w 149"/>
                <a:gd name="T7" fmla="*/ 20 h 50"/>
                <a:gd name="T8" fmla="*/ 182 w 149"/>
                <a:gd name="T9" fmla="*/ 9 h 50"/>
                <a:gd name="T10" fmla="*/ 179 w 149"/>
                <a:gd name="T11" fmla="*/ 5 h 50"/>
                <a:gd name="T12" fmla="*/ 174 w 149"/>
                <a:gd name="T13" fmla="*/ 2 h 50"/>
                <a:gd name="T14" fmla="*/ 173 w 149"/>
                <a:gd name="T15" fmla="*/ 0 h 50"/>
                <a:gd name="T16" fmla="*/ 167 w 149"/>
                <a:gd name="T17" fmla="*/ 0 h 50"/>
                <a:gd name="T18" fmla="*/ 9 w 149"/>
                <a:gd name="T19" fmla="*/ 36 h 50"/>
                <a:gd name="T20" fmla="*/ 5 w 149"/>
                <a:gd name="T21" fmla="*/ 37 h 50"/>
                <a:gd name="T22" fmla="*/ 2 w 149"/>
                <a:gd name="T23" fmla="*/ 44 h 50"/>
                <a:gd name="T24" fmla="*/ 0 w 149"/>
                <a:gd name="T25" fmla="*/ 48 h 50"/>
                <a:gd name="T26" fmla="*/ 0 w 149"/>
                <a:gd name="T27" fmla="*/ 54 h 50"/>
                <a:gd name="T28" fmla="*/ 2 w 149"/>
                <a:gd name="T29" fmla="*/ 57 h 50"/>
                <a:gd name="T30" fmla="*/ 5 w 149"/>
                <a:gd name="T31" fmla="*/ 61 h 50"/>
                <a:gd name="T32" fmla="*/ 7 w 149"/>
                <a:gd name="T33" fmla="*/ 62 h 50"/>
                <a:gd name="T34" fmla="*/ 12 w 149"/>
                <a:gd name="T35" fmla="*/ 62 h 50"/>
                <a:gd name="T36" fmla="*/ 171 w 149"/>
                <a:gd name="T37" fmla="*/ 27 h 5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49" h="50">
                  <a:moveTo>
                    <a:pt x="140" y="21"/>
                  </a:moveTo>
                  <a:lnTo>
                    <a:pt x="143" y="19"/>
                  </a:lnTo>
                  <a:lnTo>
                    <a:pt x="147" y="16"/>
                  </a:lnTo>
                  <a:lnTo>
                    <a:pt x="149" y="14"/>
                  </a:lnTo>
                  <a:lnTo>
                    <a:pt x="149" y="9"/>
                  </a:lnTo>
                  <a:lnTo>
                    <a:pt x="147" y="5"/>
                  </a:lnTo>
                  <a:lnTo>
                    <a:pt x="143" y="2"/>
                  </a:lnTo>
                  <a:lnTo>
                    <a:pt x="142" y="0"/>
                  </a:lnTo>
                  <a:lnTo>
                    <a:pt x="137" y="0"/>
                  </a:lnTo>
                  <a:lnTo>
                    <a:pt x="9" y="30"/>
                  </a:lnTo>
                  <a:lnTo>
                    <a:pt x="5" y="31"/>
                  </a:lnTo>
                  <a:lnTo>
                    <a:pt x="2" y="35"/>
                  </a:lnTo>
                  <a:lnTo>
                    <a:pt x="0" y="37"/>
                  </a:lnTo>
                  <a:lnTo>
                    <a:pt x="0" y="42"/>
                  </a:lnTo>
                  <a:lnTo>
                    <a:pt x="2" y="45"/>
                  </a:lnTo>
                  <a:lnTo>
                    <a:pt x="5" y="49"/>
                  </a:lnTo>
                  <a:lnTo>
                    <a:pt x="7" y="50"/>
                  </a:lnTo>
                  <a:lnTo>
                    <a:pt x="12" y="50"/>
                  </a:lnTo>
                  <a:lnTo>
                    <a:pt x="14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80"/>
            <p:cNvSpPr>
              <a:spLocks noChangeAspect="1"/>
            </p:cNvSpPr>
            <p:nvPr/>
          </p:nvSpPr>
          <p:spPr bwMode="auto">
            <a:xfrm>
              <a:off x="4909" y="3611"/>
              <a:ext cx="185" cy="52"/>
            </a:xfrm>
            <a:custGeom>
              <a:avLst/>
              <a:gdLst>
                <a:gd name="T0" fmla="*/ 12 w 178"/>
                <a:gd name="T1" fmla="*/ 0 h 50"/>
                <a:gd name="T2" fmla="*/ 7 w 178"/>
                <a:gd name="T3" fmla="*/ 0 h 50"/>
                <a:gd name="T4" fmla="*/ 5 w 178"/>
                <a:gd name="T5" fmla="*/ 1 h 50"/>
                <a:gd name="T6" fmla="*/ 2 w 178"/>
                <a:gd name="T7" fmla="*/ 3 h 50"/>
                <a:gd name="T8" fmla="*/ 2 w 178"/>
                <a:gd name="T9" fmla="*/ 5 h 50"/>
                <a:gd name="T10" fmla="*/ 0 w 178"/>
                <a:gd name="T11" fmla="*/ 8 h 50"/>
                <a:gd name="T12" fmla="*/ 0 w 178"/>
                <a:gd name="T13" fmla="*/ 19 h 50"/>
                <a:gd name="T14" fmla="*/ 2 w 178"/>
                <a:gd name="T15" fmla="*/ 21 h 50"/>
                <a:gd name="T16" fmla="*/ 4 w 178"/>
                <a:gd name="T17" fmla="*/ 25 h 50"/>
                <a:gd name="T18" fmla="*/ 5 w 178"/>
                <a:gd name="T19" fmla="*/ 25 h 50"/>
                <a:gd name="T20" fmla="*/ 9 w 178"/>
                <a:gd name="T21" fmla="*/ 26 h 50"/>
                <a:gd name="T22" fmla="*/ 210 w 178"/>
                <a:gd name="T23" fmla="*/ 62 h 50"/>
                <a:gd name="T24" fmla="*/ 216 w 178"/>
                <a:gd name="T25" fmla="*/ 62 h 50"/>
                <a:gd name="T26" fmla="*/ 218 w 178"/>
                <a:gd name="T27" fmla="*/ 60 h 50"/>
                <a:gd name="T28" fmla="*/ 223 w 178"/>
                <a:gd name="T29" fmla="*/ 58 h 50"/>
                <a:gd name="T30" fmla="*/ 223 w 178"/>
                <a:gd name="T31" fmla="*/ 57 h 50"/>
                <a:gd name="T32" fmla="*/ 224 w 178"/>
                <a:gd name="T33" fmla="*/ 53 h 50"/>
                <a:gd name="T34" fmla="*/ 224 w 178"/>
                <a:gd name="T35" fmla="*/ 46 h 50"/>
                <a:gd name="T36" fmla="*/ 223 w 178"/>
                <a:gd name="T37" fmla="*/ 42 h 50"/>
                <a:gd name="T38" fmla="*/ 220 w 178"/>
                <a:gd name="T39" fmla="*/ 37 h 50"/>
                <a:gd name="T40" fmla="*/ 218 w 178"/>
                <a:gd name="T41" fmla="*/ 37 h 50"/>
                <a:gd name="T42" fmla="*/ 215 w 178"/>
                <a:gd name="T43" fmla="*/ 35 h 50"/>
                <a:gd name="T44" fmla="*/ 12 w 178"/>
                <a:gd name="T45" fmla="*/ 0 h 5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78" h="50">
                  <a:moveTo>
                    <a:pt x="12" y="0"/>
                  </a:moveTo>
                  <a:lnTo>
                    <a:pt x="7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4" y="19"/>
                  </a:lnTo>
                  <a:lnTo>
                    <a:pt x="5" y="19"/>
                  </a:lnTo>
                  <a:lnTo>
                    <a:pt x="9" y="20"/>
                  </a:lnTo>
                  <a:lnTo>
                    <a:pt x="166" y="50"/>
                  </a:lnTo>
                  <a:lnTo>
                    <a:pt x="171" y="50"/>
                  </a:lnTo>
                  <a:lnTo>
                    <a:pt x="173" y="48"/>
                  </a:lnTo>
                  <a:lnTo>
                    <a:pt x="177" y="46"/>
                  </a:lnTo>
                  <a:lnTo>
                    <a:pt x="177" y="45"/>
                  </a:lnTo>
                  <a:lnTo>
                    <a:pt x="178" y="41"/>
                  </a:lnTo>
                  <a:lnTo>
                    <a:pt x="178" y="36"/>
                  </a:lnTo>
                  <a:lnTo>
                    <a:pt x="177" y="34"/>
                  </a:lnTo>
                  <a:lnTo>
                    <a:pt x="175" y="31"/>
                  </a:lnTo>
                  <a:lnTo>
                    <a:pt x="173" y="31"/>
                  </a:lnTo>
                  <a:lnTo>
                    <a:pt x="170" y="2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81"/>
            <p:cNvSpPr>
              <a:spLocks noChangeAspect="1"/>
            </p:cNvSpPr>
            <p:nvPr/>
          </p:nvSpPr>
          <p:spPr bwMode="auto">
            <a:xfrm>
              <a:off x="3542" y="1377"/>
              <a:ext cx="22" cy="615"/>
            </a:xfrm>
            <a:custGeom>
              <a:avLst/>
              <a:gdLst>
                <a:gd name="T0" fmla="*/ 0 w 21"/>
                <a:gd name="T1" fmla="*/ 740 h 591"/>
                <a:gd name="T2" fmla="*/ 0 w 21"/>
                <a:gd name="T3" fmla="*/ 743 h 591"/>
                <a:gd name="T4" fmla="*/ 4 w 21"/>
                <a:gd name="T5" fmla="*/ 747 h 591"/>
                <a:gd name="T6" fmla="*/ 7 w 21"/>
                <a:gd name="T7" fmla="*/ 750 h 591"/>
                <a:gd name="T8" fmla="*/ 20 w 21"/>
                <a:gd name="T9" fmla="*/ 750 h 591"/>
                <a:gd name="T10" fmla="*/ 23 w 21"/>
                <a:gd name="T11" fmla="*/ 747 h 591"/>
                <a:gd name="T12" fmla="*/ 27 w 21"/>
                <a:gd name="T13" fmla="*/ 743 h 591"/>
                <a:gd name="T14" fmla="*/ 27 w 21"/>
                <a:gd name="T15" fmla="*/ 7 h 591"/>
                <a:gd name="T16" fmla="*/ 23 w 21"/>
                <a:gd name="T17" fmla="*/ 4 h 591"/>
                <a:gd name="T18" fmla="*/ 20 w 21"/>
                <a:gd name="T19" fmla="*/ 0 h 591"/>
                <a:gd name="T20" fmla="*/ 7 w 21"/>
                <a:gd name="T21" fmla="*/ 0 h 591"/>
                <a:gd name="T22" fmla="*/ 4 w 21"/>
                <a:gd name="T23" fmla="*/ 4 h 591"/>
                <a:gd name="T24" fmla="*/ 0 w 21"/>
                <a:gd name="T25" fmla="*/ 7 h 591"/>
                <a:gd name="T26" fmla="*/ 0 w 21"/>
                <a:gd name="T27" fmla="*/ 11 h 591"/>
                <a:gd name="T28" fmla="*/ 0 w 21"/>
                <a:gd name="T29" fmla="*/ 740 h 59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91">
                  <a:moveTo>
                    <a:pt x="0" y="581"/>
                  </a:moveTo>
                  <a:lnTo>
                    <a:pt x="0" y="584"/>
                  </a:lnTo>
                  <a:lnTo>
                    <a:pt x="4" y="588"/>
                  </a:lnTo>
                  <a:lnTo>
                    <a:pt x="7" y="591"/>
                  </a:lnTo>
                  <a:lnTo>
                    <a:pt x="14" y="591"/>
                  </a:lnTo>
                  <a:lnTo>
                    <a:pt x="17" y="588"/>
                  </a:lnTo>
                  <a:lnTo>
                    <a:pt x="21" y="58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82"/>
            <p:cNvSpPr>
              <a:spLocks noChangeAspect="1"/>
            </p:cNvSpPr>
            <p:nvPr/>
          </p:nvSpPr>
          <p:spPr bwMode="auto">
            <a:xfrm>
              <a:off x="3542" y="2324"/>
              <a:ext cx="22" cy="1300"/>
            </a:xfrm>
            <a:custGeom>
              <a:avLst/>
              <a:gdLst>
                <a:gd name="T0" fmla="*/ 27 w 21"/>
                <a:gd name="T1" fmla="*/ 11 h 1250"/>
                <a:gd name="T2" fmla="*/ 27 w 21"/>
                <a:gd name="T3" fmla="*/ 7 h 1250"/>
                <a:gd name="T4" fmla="*/ 23 w 21"/>
                <a:gd name="T5" fmla="*/ 4 h 1250"/>
                <a:gd name="T6" fmla="*/ 20 w 21"/>
                <a:gd name="T7" fmla="*/ 0 h 1250"/>
                <a:gd name="T8" fmla="*/ 7 w 21"/>
                <a:gd name="T9" fmla="*/ 0 h 1250"/>
                <a:gd name="T10" fmla="*/ 4 w 21"/>
                <a:gd name="T11" fmla="*/ 4 h 1250"/>
                <a:gd name="T12" fmla="*/ 0 w 21"/>
                <a:gd name="T13" fmla="*/ 7 h 1250"/>
                <a:gd name="T14" fmla="*/ 0 w 21"/>
                <a:gd name="T15" fmla="*/ 1574 h 1250"/>
                <a:gd name="T16" fmla="*/ 4 w 21"/>
                <a:gd name="T17" fmla="*/ 1577 h 1250"/>
                <a:gd name="T18" fmla="*/ 7 w 21"/>
                <a:gd name="T19" fmla="*/ 1581 h 1250"/>
                <a:gd name="T20" fmla="*/ 20 w 21"/>
                <a:gd name="T21" fmla="*/ 1581 h 1250"/>
                <a:gd name="T22" fmla="*/ 23 w 21"/>
                <a:gd name="T23" fmla="*/ 1577 h 1250"/>
                <a:gd name="T24" fmla="*/ 27 w 21"/>
                <a:gd name="T25" fmla="*/ 1574 h 1250"/>
                <a:gd name="T26" fmla="*/ 27 w 21"/>
                <a:gd name="T27" fmla="*/ 1569 h 1250"/>
                <a:gd name="T28" fmla="*/ 27 w 21"/>
                <a:gd name="T29" fmla="*/ 11 h 125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1250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243"/>
                  </a:lnTo>
                  <a:lnTo>
                    <a:pt x="4" y="1246"/>
                  </a:lnTo>
                  <a:lnTo>
                    <a:pt x="7" y="1250"/>
                  </a:lnTo>
                  <a:lnTo>
                    <a:pt x="14" y="1250"/>
                  </a:lnTo>
                  <a:lnTo>
                    <a:pt x="17" y="1246"/>
                  </a:lnTo>
                  <a:lnTo>
                    <a:pt x="21" y="1243"/>
                  </a:lnTo>
                  <a:lnTo>
                    <a:pt x="21" y="1239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83"/>
            <p:cNvSpPr>
              <a:spLocks noChangeAspect="1"/>
            </p:cNvSpPr>
            <p:nvPr/>
          </p:nvSpPr>
          <p:spPr bwMode="auto">
            <a:xfrm>
              <a:off x="4798" y="2475"/>
              <a:ext cx="21" cy="263"/>
            </a:xfrm>
            <a:custGeom>
              <a:avLst/>
              <a:gdLst>
                <a:gd name="T0" fmla="*/ 21 w 21"/>
                <a:gd name="T1" fmla="*/ 11 h 253"/>
                <a:gd name="T2" fmla="*/ 21 w 21"/>
                <a:gd name="T3" fmla="*/ 7 h 253"/>
                <a:gd name="T4" fmla="*/ 17 w 21"/>
                <a:gd name="T5" fmla="*/ 4 h 253"/>
                <a:gd name="T6" fmla="*/ 14 w 21"/>
                <a:gd name="T7" fmla="*/ 0 h 253"/>
                <a:gd name="T8" fmla="*/ 7 w 21"/>
                <a:gd name="T9" fmla="*/ 0 h 253"/>
                <a:gd name="T10" fmla="*/ 4 w 21"/>
                <a:gd name="T11" fmla="*/ 4 h 253"/>
                <a:gd name="T12" fmla="*/ 0 w 21"/>
                <a:gd name="T13" fmla="*/ 7 h 253"/>
                <a:gd name="T14" fmla="*/ 0 w 21"/>
                <a:gd name="T15" fmla="*/ 311 h 253"/>
                <a:gd name="T16" fmla="*/ 4 w 21"/>
                <a:gd name="T17" fmla="*/ 315 h 253"/>
                <a:gd name="T18" fmla="*/ 7 w 21"/>
                <a:gd name="T19" fmla="*/ 319 h 253"/>
                <a:gd name="T20" fmla="*/ 14 w 21"/>
                <a:gd name="T21" fmla="*/ 319 h 253"/>
                <a:gd name="T22" fmla="*/ 17 w 21"/>
                <a:gd name="T23" fmla="*/ 315 h 253"/>
                <a:gd name="T24" fmla="*/ 21 w 21"/>
                <a:gd name="T25" fmla="*/ 311 h 253"/>
                <a:gd name="T26" fmla="*/ 21 w 21"/>
                <a:gd name="T27" fmla="*/ 306 h 253"/>
                <a:gd name="T28" fmla="*/ 21 w 21"/>
                <a:gd name="T29" fmla="*/ 11 h 25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25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46"/>
                  </a:lnTo>
                  <a:lnTo>
                    <a:pt x="4" y="249"/>
                  </a:lnTo>
                  <a:lnTo>
                    <a:pt x="7" y="253"/>
                  </a:lnTo>
                  <a:lnTo>
                    <a:pt x="14" y="253"/>
                  </a:lnTo>
                  <a:lnTo>
                    <a:pt x="17" y="249"/>
                  </a:lnTo>
                  <a:lnTo>
                    <a:pt x="21" y="246"/>
                  </a:lnTo>
                  <a:lnTo>
                    <a:pt x="21" y="242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84"/>
            <p:cNvSpPr>
              <a:spLocks noChangeAspect="1"/>
            </p:cNvSpPr>
            <p:nvPr/>
          </p:nvSpPr>
          <p:spPr bwMode="auto">
            <a:xfrm>
              <a:off x="3399" y="2707"/>
              <a:ext cx="1420" cy="22"/>
            </a:xfrm>
            <a:custGeom>
              <a:avLst/>
              <a:gdLst>
                <a:gd name="T0" fmla="*/ 1706 w 1367"/>
                <a:gd name="T1" fmla="*/ 27 h 21"/>
                <a:gd name="T2" fmla="*/ 1709 w 1367"/>
                <a:gd name="T3" fmla="*/ 27 h 21"/>
                <a:gd name="T4" fmla="*/ 1713 w 1367"/>
                <a:gd name="T5" fmla="*/ 24 h 21"/>
                <a:gd name="T6" fmla="*/ 1717 w 1367"/>
                <a:gd name="T7" fmla="*/ 20 h 21"/>
                <a:gd name="T8" fmla="*/ 1717 w 1367"/>
                <a:gd name="T9" fmla="*/ 7 h 21"/>
                <a:gd name="T10" fmla="*/ 1713 w 1367"/>
                <a:gd name="T11" fmla="*/ 4 h 21"/>
                <a:gd name="T12" fmla="*/ 1709 w 1367"/>
                <a:gd name="T13" fmla="*/ 0 h 21"/>
                <a:gd name="T14" fmla="*/ 7 w 1367"/>
                <a:gd name="T15" fmla="*/ 0 h 21"/>
                <a:gd name="T16" fmla="*/ 3 w 1367"/>
                <a:gd name="T17" fmla="*/ 4 h 21"/>
                <a:gd name="T18" fmla="*/ 0 w 1367"/>
                <a:gd name="T19" fmla="*/ 7 h 21"/>
                <a:gd name="T20" fmla="*/ 0 w 1367"/>
                <a:gd name="T21" fmla="*/ 20 h 21"/>
                <a:gd name="T22" fmla="*/ 3 w 1367"/>
                <a:gd name="T23" fmla="*/ 24 h 21"/>
                <a:gd name="T24" fmla="*/ 7 w 1367"/>
                <a:gd name="T25" fmla="*/ 27 h 21"/>
                <a:gd name="T26" fmla="*/ 10 w 1367"/>
                <a:gd name="T27" fmla="*/ 27 h 21"/>
                <a:gd name="T28" fmla="*/ 1706 w 1367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367" h="21">
                  <a:moveTo>
                    <a:pt x="1357" y="21"/>
                  </a:moveTo>
                  <a:lnTo>
                    <a:pt x="1360" y="21"/>
                  </a:lnTo>
                  <a:lnTo>
                    <a:pt x="1363" y="18"/>
                  </a:lnTo>
                  <a:lnTo>
                    <a:pt x="1367" y="14"/>
                  </a:lnTo>
                  <a:lnTo>
                    <a:pt x="1367" y="7"/>
                  </a:lnTo>
                  <a:lnTo>
                    <a:pt x="1363" y="4"/>
                  </a:lnTo>
                  <a:lnTo>
                    <a:pt x="1360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7" y="21"/>
                  </a:lnTo>
                  <a:lnTo>
                    <a:pt x="10" y="21"/>
                  </a:lnTo>
                  <a:lnTo>
                    <a:pt x="135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85"/>
            <p:cNvSpPr>
              <a:spLocks noChangeAspect="1"/>
            </p:cNvSpPr>
            <p:nvPr/>
          </p:nvSpPr>
          <p:spPr bwMode="auto">
            <a:xfrm>
              <a:off x="3384" y="2159"/>
              <a:ext cx="22" cy="562"/>
            </a:xfrm>
            <a:custGeom>
              <a:avLst/>
              <a:gdLst>
                <a:gd name="T0" fmla="*/ 0 w 21"/>
                <a:gd name="T1" fmla="*/ 667 h 541"/>
                <a:gd name="T2" fmla="*/ 0 w 21"/>
                <a:gd name="T3" fmla="*/ 671 h 541"/>
                <a:gd name="T4" fmla="*/ 3 w 21"/>
                <a:gd name="T5" fmla="*/ 676 h 541"/>
                <a:gd name="T6" fmla="*/ 7 w 21"/>
                <a:gd name="T7" fmla="*/ 680 h 541"/>
                <a:gd name="T8" fmla="*/ 20 w 21"/>
                <a:gd name="T9" fmla="*/ 680 h 541"/>
                <a:gd name="T10" fmla="*/ 23 w 21"/>
                <a:gd name="T11" fmla="*/ 676 h 541"/>
                <a:gd name="T12" fmla="*/ 27 w 21"/>
                <a:gd name="T13" fmla="*/ 671 h 541"/>
                <a:gd name="T14" fmla="*/ 27 w 21"/>
                <a:gd name="T15" fmla="*/ 7 h 541"/>
                <a:gd name="T16" fmla="*/ 23 w 21"/>
                <a:gd name="T17" fmla="*/ 4 h 541"/>
                <a:gd name="T18" fmla="*/ 20 w 21"/>
                <a:gd name="T19" fmla="*/ 0 h 541"/>
                <a:gd name="T20" fmla="*/ 7 w 21"/>
                <a:gd name="T21" fmla="*/ 0 h 541"/>
                <a:gd name="T22" fmla="*/ 3 w 21"/>
                <a:gd name="T23" fmla="*/ 4 h 541"/>
                <a:gd name="T24" fmla="*/ 0 w 21"/>
                <a:gd name="T25" fmla="*/ 7 h 541"/>
                <a:gd name="T26" fmla="*/ 0 w 21"/>
                <a:gd name="T27" fmla="*/ 11 h 541"/>
                <a:gd name="T28" fmla="*/ 0 w 21"/>
                <a:gd name="T29" fmla="*/ 667 h 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" h="541">
                  <a:moveTo>
                    <a:pt x="0" y="531"/>
                  </a:moveTo>
                  <a:lnTo>
                    <a:pt x="0" y="534"/>
                  </a:lnTo>
                  <a:lnTo>
                    <a:pt x="3" y="538"/>
                  </a:lnTo>
                  <a:lnTo>
                    <a:pt x="7" y="541"/>
                  </a:lnTo>
                  <a:lnTo>
                    <a:pt x="14" y="541"/>
                  </a:lnTo>
                  <a:lnTo>
                    <a:pt x="17" y="538"/>
                  </a:lnTo>
                  <a:lnTo>
                    <a:pt x="21" y="534"/>
                  </a:ln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86"/>
            <p:cNvSpPr>
              <a:spLocks noChangeAspect="1"/>
            </p:cNvSpPr>
            <p:nvPr/>
          </p:nvSpPr>
          <p:spPr bwMode="auto">
            <a:xfrm>
              <a:off x="3401" y="2152"/>
              <a:ext cx="170" cy="22"/>
            </a:xfrm>
            <a:custGeom>
              <a:avLst/>
              <a:gdLst>
                <a:gd name="T0" fmla="*/ 190 w 164"/>
                <a:gd name="T1" fmla="*/ 27 h 21"/>
                <a:gd name="T2" fmla="*/ 195 w 164"/>
                <a:gd name="T3" fmla="*/ 27 h 21"/>
                <a:gd name="T4" fmla="*/ 199 w 164"/>
                <a:gd name="T5" fmla="*/ 24 h 21"/>
                <a:gd name="T6" fmla="*/ 203 w 164"/>
                <a:gd name="T7" fmla="*/ 20 h 21"/>
                <a:gd name="T8" fmla="*/ 203 w 164"/>
                <a:gd name="T9" fmla="*/ 7 h 21"/>
                <a:gd name="T10" fmla="*/ 199 w 164"/>
                <a:gd name="T11" fmla="*/ 4 h 21"/>
                <a:gd name="T12" fmla="*/ 195 w 164"/>
                <a:gd name="T13" fmla="*/ 0 h 21"/>
                <a:gd name="T14" fmla="*/ 6 w 164"/>
                <a:gd name="T15" fmla="*/ 0 h 21"/>
                <a:gd name="T16" fmla="*/ 3 w 164"/>
                <a:gd name="T17" fmla="*/ 4 h 21"/>
                <a:gd name="T18" fmla="*/ 0 w 164"/>
                <a:gd name="T19" fmla="*/ 7 h 21"/>
                <a:gd name="T20" fmla="*/ 0 w 164"/>
                <a:gd name="T21" fmla="*/ 20 h 21"/>
                <a:gd name="T22" fmla="*/ 3 w 164"/>
                <a:gd name="T23" fmla="*/ 24 h 21"/>
                <a:gd name="T24" fmla="*/ 6 w 164"/>
                <a:gd name="T25" fmla="*/ 27 h 21"/>
                <a:gd name="T26" fmla="*/ 10 w 164"/>
                <a:gd name="T27" fmla="*/ 27 h 21"/>
                <a:gd name="T28" fmla="*/ 190 w 164"/>
                <a:gd name="T29" fmla="*/ 27 h 2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4" h="21">
                  <a:moveTo>
                    <a:pt x="153" y="21"/>
                  </a:moveTo>
                  <a:lnTo>
                    <a:pt x="157" y="21"/>
                  </a:lnTo>
                  <a:lnTo>
                    <a:pt x="160" y="18"/>
                  </a:lnTo>
                  <a:lnTo>
                    <a:pt x="164" y="14"/>
                  </a:lnTo>
                  <a:lnTo>
                    <a:pt x="164" y="7"/>
                  </a:lnTo>
                  <a:lnTo>
                    <a:pt x="160" y="4"/>
                  </a:lnTo>
                  <a:lnTo>
                    <a:pt x="157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8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5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87"/>
            <p:cNvSpPr>
              <a:spLocks noChangeAspect="1"/>
            </p:cNvSpPr>
            <p:nvPr/>
          </p:nvSpPr>
          <p:spPr bwMode="auto">
            <a:xfrm>
              <a:off x="4723" y="1076"/>
              <a:ext cx="20" cy="2247"/>
            </a:xfrm>
            <a:custGeom>
              <a:avLst/>
              <a:gdLst>
                <a:gd name="T0" fmla="*/ 20 w 20"/>
                <a:gd name="T1" fmla="*/ 10 h 2162"/>
                <a:gd name="T2" fmla="*/ 20 w 20"/>
                <a:gd name="T3" fmla="*/ 7 h 2162"/>
                <a:gd name="T4" fmla="*/ 17 w 20"/>
                <a:gd name="T5" fmla="*/ 3 h 2162"/>
                <a:gd name="T6" fmla="*/ 13 w 20"/>
                <a:gd name="T7" fmla="*/ 0 h 2162"/>
                <a:gd name="T8" fmla="*/ 6 w 20"/>
                <a:gd name="T9" fmla="*/ 0 h 2162"/>
                <a:gd name="T10" fmla="*/ 3 w 20"/>
                <a:gd name="T11" fmla="*/ 3 h 2162"/>
                <a:gd name="T12" fmla="*/ 0 w 20"/>
                <a:gd name="T13" fmla="*/ 7 h 2162"/>
                <a:gd name="T14" fmla="*/ 0 w 20"/>
                <a:gd name="T15" fmla="*/ 2717 h 2162"/>
                <a:gd name="T16" fmla="*/ 3 w 20"/>
                <a:gd name="T17" fmla="*/ 2721 h 2162"/>
                <a:gd name="T18" fmla="*/ 6 w 20"/>
                <a:gd name="T19" fmla="*/ 2724 h 2162"/>
                <a:gd name="T20" fmla="*/ 13 w 20"/>
                <a:gd name="T21" fmla="*/ 2724 h 2162"/>
                <a:gd name="T22" fmla="*/ 17 w 20"/>
                <a:gd name="T23" fmla="*/ 2721 h 2162"/>
                <a:gd name="T24" fmla="*/ 20 w 20"/>
                <a:gd name="T25" fmla="*/ 2717 h 2162"/>
                <a:gd name="T26" fmla="*/ 20 w 20"/>
                <a:gd name="T27" fmla="*/ 2713 h 2162"/>
                <a:gd name="T28" fmla="*/ 20 w 20"/>
                <a:gd name="T29" fmla="*/ 10 h 216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0" h="2162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2155"/>
                  </a:lnTo>
                  <a:lnTo>
                    <a:pt x="3" y="2159"/>
                  </a:lnTo>
                  <a:lnTo>
                    <a:pt x="6" y="2162"/>
                  </a:lnTo>
                  <a:lnTo>
                    <a:pt x="13" y="2162"/>
                  </a:lnTo>
                  <a:lnTo>
                    <a:pt x="17" y="2159"/>
                  </a:lnTo>
                  <a:lnTo>
                    <a:pt x="20" y="2155"/>
                  </a:lnTo>
                  <a:lnTo>
                    <a:pt x="20" y="215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88"/>
            <p:cNvSpPr>
              <a:spLocks noChangeAspect="1"/>
            </p:cNvSpPr>
            <p:nvPr/>
          </p:nvSpPr>
          <p:spPr bwMode="auto">
            <a:xfrm>
              <a:off x="4392" y="2157"/>
              <a:ext cx="344" cy="31"/>
            </a:xfrm>
            <a:custGeom>
              <a:avLst/>
              <a:gdLst>
                <a:gd name="T0" fmla="*/ 10 w 331"/>
                <a:gd name="T1" fmla="*/ 9 h 30"/>
                <a:gd name="T2" fmla="*/ 6 w 331"/>
                <a:gd name="T3" fmla="*/ 9 h 30"/>
                <a:gd name="T4" fmla="*/ 3 w 331"/>
                <a:gd name="T5" fmla="*/ 13 h 30"/>
                <a:gd name="T6" fmla="*/ 1 w 331"/>
                <a:gd name="T7" fmla="*/ 14 h 30"/>
                <a:gd name="T8" fmla="*/ 0 w 331"/>
                <a:gd name="T9" fmla="*/ 24 h 30"/>
                <a:gd name="T10" fmla="*/ 0 w 331"/>
                <a:gd name="T11" fmla="*/ 29 h 30"/>
                <a:gd name="T12" fmla="*/ 3 w 331"/>
                <a:gd name="T13" fmla="*/ 32 h 30"/>
                <a:gd name="T14" fmla="*/ 5 w 331"/>
                <a:gd name="T15" fmla="*/ 34 h 30"/>
                <a:gd name="T16" fmla="*/ 8 w 331"/>
                <a:gd name="T17" fmla="*/ 36 h 30"/>
                <a:gd name="T18" fmla="*/ 10 w 331"/>
                <a:gd name="T19" fmla="*/ 36 h 30"/>
                <a:gd name="T20" fmla="*/ 405 w 331"/>
                <a:gd name="T21" fmla="*/ 27 h 30"/>
                <a:gd name="T22" fmla="*/ 408 w 331"/>
                <a:gd name="T23" fmla="*/ 27 h 30"/>
                <a:gd name="T24" fmla="*/ 413 w 331"/>
                <a:gd name="T25" fmla="*/ 24 h 30"/>
                <a:gd name="T26" fmla="*/ 416 w 331"/>
                <a:gd name="T27" fmla="*/ 22 h 30"/>
                <a:gd name="T28" fmla="*/ 418 w 331"/>
                <a:gd name="T29" fmla="*/ 13 h 30"/>
                <a:gd name="T30" fmla="*/ 418 w 331"/>
                <a:gd name="T31" fmla="*/ 7 h 30"/>
                <a:gd name="T32" fmla="*/ 413 w 331"/>
                <a:gd name="T33" fmla="*/ 4 h 30"/>
                <a:gd name="T34" fmla="*/ 411 w 331"/>
                <a:gd name="T35" fmla="*/ 2 h 30"/>
                <a:gd name="T36" fmla="*/ 407 w 331"/>
                <a:gd name="T37" fmla="*/ 0 h 30"/>
                <a:gd name="T38" fmla="*/ 405 w 331"/>
                <a:gd name="T39" fmla="*/ 0 h 30"/>
                <a:gd name="T40" fmla="*/ 10 w 331"/>
                <a:gd name="T41" fmla="*/ 9 h 3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31" h="30">
                  <a:moveTo>
                    <a:pt x="10" y="9"/>
                  </a:moveTo>
                  <a:lnTo>
                    <a:pt x="6" y="9"/>
                  </a:lnTo>
                  <a:lnTo>
                    <a:pt x="3" y="13"/>
                  </a:lnTo>
                  <a:lnTo>
                    <a:pt x="1" y="14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3" y="26"/>
                  </a:lnTo>
                  <a:lnTo>
                    <a:pt x="5" y="28"/>
                  </a:lnTo>
                  <a:lnTo>
                    <a:pt x="8" y="30"/>
                  </a:lnTo>
                  <a:lnTo>
                    <a:pt x="10" y="30"/>
                  </a:lnTo>
                  <a:lnTo>
                    <a:pt x="321" y="21"/>
                  </a:lnTo>
                  <a:lnTo>
                    <a:pt x="324" y="21"/>
                  </a:lnTo>
                  <a:lnTo>
                    <a:pt x="328" y="18"/>
                  </a:lnTo>
                  <a:lnTo>
                    <a:pt x="330" y="16"/>
                  </a:lnTo>
                  <a:lnTo>
                    <a:pt x="331" y="13"/>
                  </a:lnTo>
                  <a:lnTo>
                    <a:pt x="331" y="7"/>
                  </a:lnTo>
                  <a:lnTo>
                    <a:pt x="328" y="4"/>
                  </a:lnTo>
                  <a:lnTo>
                    <a:pt x="326" y="2"/>
                  </a:lnTo>
                  <a:lnTo>
                    <a:pt x="323" y="0"/>
                  </a:lnTo>
                  <a:lnTo>
                    <a:pt x="321" y="0"/>
                  </a:lnTo>
                  <a:lnTo>
                    <a:pt x="1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89"/>
            <p:cNvSpPr>
              <a:spLocks noChangeAspect="1"/>
            </p:cNvSpPr>
            <p:nvPr/>
          </p:nvSpPr>
          <p:spPr bwMode="auto">
            <a:xfrm>
              <a:off x="4617" y="2157"/>
              <a:ext cx="119" cy="47"/>
            </a:xfrm>
            <a:custGeom>
              <a:avLst/>
              <a:gdLst>
                <a:gd name="T0" fmla="*/ 131 w 115"/>
                <a:gd name="T1" fmla="*/ 27 h 45"/>
                <a:gd name="T2" fmla="*/ 135 w 115"/>
                <a:gd name="T3" fmla="*/ 25 h 45"/>
                <a:gd name="T4" fmla="*/ 140 w 115"/>
                <a:gd name="T5" fmla="*/ 22 h 45"/>
                <a:gd name="T6" fmla="*/ 141 w 115"/>
                <a:gd name="T7" fmla="*/ 20 h 45"/>
                <a:gd name="T8" fmla="*/ 141 w 115"/>
                <a:gd name="T9" fmla="*/ 9 h 45"/>
                <a:gd name="T10" fmla="*/ 140 w 115"/>
                <a:gd name="T11" fmla="*/ 6 h 45"/>
                <a:gd name="T12" fmla="*/ 135 w 115"/>
                <a:gd name="T13" fmla="*/ 2 h 45"/>
                <a:gd name="T14" fmla="*/ 132 w 115"/>
                <a:gd name="T15" fmla="*/ 0 h 45"/>
                <a:gd name="T16" fmla="*/ 127 w 115"/>
                <a:gd name="T17" fmla="*/ 0 h 45"/>
                <a:gd name="T18" fmla="*/ 8 w 115"/>
                <a:gd name="T19" fmla="*/ 31 h 45"/>
                <a:gd name="T20" fmla="*/ 5 w 115"/>
                <a:gd name="T21" fmla="*/ 32 h 45"/>
                <a:gd name="T22" fmla="*/ 1 w 115"/>
                <a:gd name="T23" fmla="*/ 38 h 45"/>
                <a:gd name="T24" fmla="*/ 0 w 115"/>
                <a:gd name="T25" fmla="*/ 42 h 45"/>
                <a:gd name="T26" fmla="*/ 0 w 115"/>
                <a:gd name="T27" fmla="*/ 49 h 45"/>
                <a:gd name="T28" fmla="*/ 1 w 115"/>
                <a:gd name="T29" fmla="*/ 52 h 45"/>
                <a:gd name="T30" fmla="*/ 5 w 115"/>
                <a:gd name="T31" fmla="*/ 56 h 45"/>
                <a:gd name="T32" fmla="*/ 6 w 115"/>
                <a:gd name="T33" fmla="*/ 57 h 45"/>
                <a:gd name="T34" fmla="*/ 12 w 115"/>
                <a:gd name="T35" fmla="*/ 57 h 45"/>
                <a:gd name="T36" fmla="*/ 131 w 115"/>
                <a:gd name="T37" fmla="*/ 27 h 4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5">
                  <a:moveTo>
                    <a:pt x="107" y="21"/>
                  </a:moveTo>
                  <a:lnTo>
                    <a:pt x="110" y="19"/>
                  </a:lnTo>
                  <a:lnTo>
                    <a:pt x="114" y="16"/>
                  </a:lnTo>
                  <a:lnTo>
                    <a:pt x="115" y="14"/>
                  </a:lnTo>
                  <a:lnTo>
                    <a:pt x="115" y="9"/>
                  </a:lnTo>
                  <a:lnTo>
                    <a:pt x="114" y="6"/>
                  </a:lnTo>
                  <a:lnTo>
                    <a:pt x="110" y="2"/>
                  </a:lnTo>
                  <a:lnTo>
                    <a:pt x="108" y="0"/>
                  </a:lnTo>
                  <a:lnTo>
                    <a:pt x="103" y="0"/>
                  </a:lnTo>
                  <a:lnTo>
                    <a:pt x="8" y="25"/>
                  </a:lnTo>
                  <a:lnTo>
                    <a:pt x="5" y="26"/>
                  </a:lnTo>
                  <a:lnTo>
                    <a:pt x="1" y="30"/>
                  </a:lnTo>
                  <a:lnTo>
                    <a:pt x="0" y="32"/>
                  </a:lnTo>
                  <a:lnTo>
                    <a:pt x="0" y="37"/>
                  </a:lnTo>
                  <a:lnTo>
                    <a:pt x="1" y="40"/>
                  </a:lnTo>
                  <a:lnTo>
                    <a:pt x="5" y="44"/>
                  </a:lnTo>
                  <a:lnTo>
                    <a:pt x="6" y="45"/>
                  </a:lnTo>
                  <a:lnTo>
                    <a:pt x="12" y="45"/>
                  </a:lnTo>
                  <a:lnTo>
                    <a:pt x="107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90"/>
            <p:cNvSpPr>
              <a:spLocks noChangeAspect="1"/>
            </p:cNvSpPr>
            <p:nvPr/>
          </p:nvSpPr>
          <p:spPr bwMode="auto">
            <a:xfrm>
              <a:off x="4617" y="2134"/>
              <a:ext cx="119" cy="45"/>
            </a:xfrm>
            <a:custGeom>
              <a:avLst/>
              <a:gdLst>
                <a:gd name="T0" fmla="*/ 127 w 115"/>
                <a:gd name="T1" fmla="*/ 55 h 43"/>
                <a:gd name="T2" fmla="*/ 132 w 115"/>
                <a:gd name="T3" fmla="*/ 55 h 43"/>
                <a:gd name="T4" fmla="*/ 137 w 115"/>
                <a:gd name="T5" fmla="*/ 52 h 43"/>
                <a:gd name="T6" fmla="*/ 140 w 115"/>
                <a:gd name="T7" fmla="*/ 50 h 43"/>
                <a:gd name="T8" fmla="*/ 141 w 115"/>
                <a:gd name="T9" fmla="*/ 47 h 43"/>
                <a:gd name="T10" fmla="*/ 141 w 115"/>
                <a:gd name="T11" fmla="*/ 37 h 43"/>
                <a:gd name="T12" fmla="*/ 137 w 115"/>
                <a:gd name="T13" fmla="*/ 32 h 43"/>
                <a:gd name="T14" fmla="*/ 135 w 115"/>
                <a:gd name="T15" fmla="*/ 30 h 43"/>
                <a:gd name="T16" fmla="*/ 131 w 115"/>
                <a:gd name="T17" fmla="*/ 28 h 43"/>
                <a:gd name="T18" fmla="*/ 12 w 115"/>
                <a:gd name="T19" fmla="*/ 0 h 43"/>
                <a:gd name="T20" fmla="*/ 6 w 115"/>
                <a:gd name="T21" fmla="*/ 0 h 43"/>
                <a:gd name="T22" fmla="*/ 3 w 115"/>
                <a:gd name="T23" fmla="*/ 3 h 43"/>
                <a:gd name="T24" fmla="*/ 1 w 115"/>
                <a:gd name="T25" fmla="*/ 5 h 43"/>
                <a:gd name="T26" fmla="*/ 0 w 115"/>
                <a:gd name="T27" fmla="*/ 9 h 43"/>
                <a:gd name="T28" fmla="*/ 0 w 115"/>
                <a:gd name="T29" fmla="*/ 20 h 43"/>
                <a:gd name="T30" fmla="*/ 3 w 115"/>
                <a:gd name="T31" fmla="*/ 23 h 43"/>
                <a:gd name="T32" fmla="*/ 5 w 115"/>
                <a:gd name="T33" fmla="*/ 25 h 43"/>
                <a:gd name="T34" fmla="*/ 8 w 115"/>
                <a:gd name="T35" fmla="*/ 27 h 43"/>
                <a:gd name="T36" fmla="*/ 127 w 115"/>
                <a:gd name="T37" fmla="*/ 55 h 4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5" h="43">
                  <a:moveTo>
                    <a:pt x="103" y="43"/>
                  </a:moveTo>
                  <a:lnTo>
                    <a:pt x="108" y="43"/>
                  </a:lnTo>
                  <a:lnTo>
                    <a:pt x="112" y="40"/>
                  </a:lnTo>
                  <a:lnTo>
                    <a:pt x="114" y="38"/>
                  </a:lnTo>
                  <a:lnTo>
                    <a:pt x="115" y="35"/>
                  </a:lnTo>
                  <a:lnTo>
                    <a:pt x="115" y="29"/>
                  </a:lnTo>
                  <a:lnTo>
                    <a:pt x="112" y="26"/>
                  </a:lnTo>
                  <a:lnTo>
                    <a:pt x="110" y="24"/>
                  </a:lnTo>
                  <a:lnTo>
                    <a:pt x="107" y="2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5" y="19"/>
                  </a:lnTo>
                  <a:lnTo>
                    <a:pt x="8" y="21"/>
                  </a:lnTo>
                  <a:lnTo>
                    <a:pt x="103" y="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91"/>
            <p:cNvSpPr>
              <a:spLocks noChangeAspect="1"/>
            </p:cNvSpPr>
            <p:nvPr/>
          </p:nvSpPr>
          <p:spPr bwMode="auto">
            <a:xfrm>
              <a:off x="4485" y="2100"/>
              <a:ext cx="110" cy="110"/>
            </a:xfrm>
            <a:custGeom>
              <a:avLst/>
              <a:gdLst>
                <a:gd name="T0" fmla="*/ 130 w 106"/>
                <a:gd name="T1" fmla="*/ 9 h 106"/>
                <a:gd name="T2" fmla="*/ 132 w 106"/>
                <a:gd name="T3" fmla="*/ 9 h 106"/>
                <a:gd name="T4" fmla="*/ 132 w 106"/>
                <a:gd name="T5" fmla="*/ 4 h 106"/>
                <a:gd name="T6" fmla="*/ 130 w 106"/>
                <a:gd name="T7" fmla="*/ 2 h 106"/>
                <a:gd name="T8" fmla="*/ 130 w 106"/>
                <a:gd name="T9" fmla="*/ 0 h 106"/>
                <a:gd name="T10" fmla="*/ 123 w 106"/>
                <a:gd name="T11" fmla="*/ 0 h 106"/>
                <a:gd name="T12" fmla="*/ 121 w 106"/>
                <a:gd name="T13" fmla="*/ 2 h 106"/>
                <a:gd name="T14" fmla="*/ 2 w 106"/>
                <a:gd name="T15" fmla="*/ 121 h 106"/>
                <a:gd name="T16" fmla="*/ 0 w 106"/>
                <a:gd name="T17" fmla="*/ 123 h 106"/>
                <a:gd name="T18" fmla="*/ 0 w 106"/>
                <a:gd name="T19" fmla="*/ 130 h 106"/>
                <a:gd name="T20" fmla="*/ 2 w 106"/>
                <a:gd name="T21" fmla="*/ 130 h 106"/>
                <a:gd name="T22" fmla="*/ 4 w 106"/>
                <a:gd name="T23" fmla="*/ 132 h 106"/>
                <a:gd name="T24" fmla="*/ 9 w 106"/>
                <a:gd name="T25" fmla="*/ 132 h 106"/>
                <a:gd name="T26" fmla="*/ 9 w 106"/>
                <a:gd name="T27" fmla="*/ 130 h 106"/>
                <a:gd name="T28" fmla="*/ 130 w 106"/>
                <a:gd name="T29" fmla="*/ 9 h 10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6" h="106">
                  <a:moveTo>
                    <a:pt x="104" y="9"/>
                  </a:moveTo>
                  <a:lnTo>
                    <a:pt x="106" y="9"/>
                  </a:lnTo>
                  <a:lnTo>
                    <a:pt x="106" y="4"/>
                  </a:lnTo>
                  <a:lnTo>
                    <a:pt x="104" y="2"/>
                  </a:lnTo>
                  <a:lnTo>
                    <a:pt x="104" y="0"/>
                  </a:lnTo>
                  <a:lnTo>
                    <a:pt x="99" y="0"/>
                  </a:lnTo>
                  <a:lnTo>
                    <a:pt x="97" y="2"/>
                  </a:lnTo>
                  <a:lnTo>
                    <a:pt x="2" y="97"/>
                  </a:lnTo>
                  <a:lnTo>
                    <a:pt x="0" y="99"/>
                  </a:lnTo>
                  <a:lnTo>
                    <a:pt x="0" y="104"/>
                  </a:lnTo>
                  <a:lnTo>
                    <a:pt x="2" y="104"/>
                  </a:lnTo>
                  <a:lnTo>
                    <a:pt x="4" y="106"/>
                  </a:lnTo>
                  <a:lnTo>
                    <a:pt x="9" y="106"/>
                  </a:lnTo>
                  <a:lnTo>
                    <a:pt x="9" y="104"/>
                  </a:lnTo>
                  <a:lnTo>
                    <a:pt x="104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Rectangle 92"/>
            <p:cNvSpPr>
              <a:spLocks noChangeAspect="1" noChangeArrowheads="1"/>
            </p:cNvSpPr>
            <p:nvPr/>
          </p:nvSpPr>
          <p:spPr bwMode="auto">
            <a:xfrm>
              <a:off x="4478" y="2043"/>
              <a:ext cx="6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300">
                  <a:solidFill>
                    <a:srgbClr val="000000"/>
                  </a:solidFill>
                  <a:latin typeface="Swiss 721 SWA" charset="0"/>
                </a:rPr>
                <a:t>n</a:t>
              </a:r>
              <a:endParaRPr lang="en-US" altLang="zh-CN" sz="2800"/>
            </a:p>
          </p:txBody>
        </p:sp>
      </p:grpSp>
      <p:graphicFrame>
        <p:nvGraphicFramePr>
          <p:cNvPr id="93" name="对象 92"/>
          <p:cNvGraphicFramePr/>
          <p:nvPr/>
        </p:nvGraphicFramePr>
        <p:xfrm>
          <a:off x="4069715" y="1333500"/>
          <a:ext cx="4502785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43375" imgH="5057775" progId="Paint.Picture">
                  <p:embed/>
                </p:oleObj>
              </mc:Choice>
              <mc:Fallback>
                <p:oleObj r:id="rId2" imgW="4143375" imgH="5057775" progId="Paint.Picture">
                  <p:embed/>
                  <p:pic>
                    <p:nvPicPr>
                      <p:cNvPr id="0" name="图片 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9715" y="1333500"/>
                        <a:ext cx="4502785" cy="510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" name="文本框 94"/>
          <p:cNvSpPr txBox="1"/>
          <p:nvPr/>
        </p:nvSpPr>
        <p:spPr>
          <a:xfrm>
            <a:off x="3424555" y="1196975"/>
            <a:ext cx="352933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S1S0=00,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</a:rPr>
              <a:t>，</a:t>
            </a: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S1S0=01,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1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，</a:t>
            </a:r>
          </a:p>
          <a:p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S1S0=10,</a:t>
            </a:r>
            <a:r>
              <a:rPr lang="zh-CN" altLang="en-US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总线数据为</a:t>
            </a:r>
            <a:r>
              <a:rPr lang="en-US" altLang="zh-CN" sz="240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endParaRPr lang="zh-CN" altLang="en-US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4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046720" y="2011680"/>
            <a:ext cx="4140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0</a:t>
            </a:r>
          </a:p>
        </p:txBody>
      </p:sp>
      <p:sp>
        <p:nvSpPr>
          <p:cNvPr id="97" name="文本框 96"/>
          <p:cNvSpPr txBox="1"/>
          <p:nvPr/>
        </p:nvSpPr>
        <p:spPr>
          <a:xfrm>
            <a:off x="8097520" y="3694430"/>
            <a:ext cx="363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8" name="文本框 97"/>
          <p:cNvSpPr txBox="1"/>
          <p:nvPr/>
        </p:nvSpPr>
        <p:spPr>
          <a:xfrm>
            <a:off x="8173720" y="5309870"/>
            <a:ext cx="43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寄存器传输应用设计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Mode1</a:t>
            </a:r>
          </a:p>
          <a:p>
            <a:pPr marL="0" indent="0">
              <a:buNone/>
            </a:pPr>
            <a:r>
              <a:rPr lang="en-US" altLang="zh-CN" dirty="0"/>
              <a:t>ALU</a:t>
            </a:r>
            <a:r>
              <a:rPr lang="zh-CN" altLang="en-US" dirty="0"/>
              <a:t>运算输出控制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Mode2</a:t>
            </a:r>
          </a:p>
          <a:p>
            <a:pPr marL="0" indent="0">
              <a:buNone/>
            </a:pPr>
            <a:r>
              <a:rPr lang="zh-CN" altLang="en-US" dirty="0"/>
              <a:t>数据传输控制</a:t>
            </a: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700808"/>
            <a:ext cx="5043781" cy="4536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Mode1  ALU</a:t>
            </a:r>
            <a:r>
              <a:rPr lang="zh-CN" altLang="en-US" dirty="0"/>
              <a:t>运算输出控制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32045" y="3263265"/>
            <a:ext cx="3666490" cy="35198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SW[0]   </a:t>
            </a:r>
            <a:r>
              <a:rPr lang="zh-CN" altLang="en-US">
                <a:solidFill>
                  <a:srgbClr val="FF0000"/>
                </a:solidFill>
              </a:rPr>
              <a:t>图形、文本显示</a:t>
            </a:r>
          </a:p>
          <a:p>
            <a:r>
              <a:rPr lang="en-US" altLang="zh-CN">
                <a:solidFill>
                  <a:srgbClr val="FF0000"/>
                </a:solidFill>
              </a:rPr>
              <a:t>SW[1]=0  </a:t>
            </a:r>
            <a:r>
              <a:rPr lang="zh-CN" altLang="en-US">
                <a:solidFill>
                  <a:srgbClr val="FF0000"/>
                </a:solidFill>
              </a:rPr>
              <a:t>按</a:t>
            </a:r>
            <a:r>
              <a:rPr lang="en-US" altLang="zh-CN">
                <a:solidFill>
                  <a:srgbClr val="FF0000"/>
                </a:solidFill>
              </a:rPr>
              <a:t>btn[1]  B=B+1</a:t>
            </a: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SW[1]=1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btn[1]  B=B-1</a:t>
            </a: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SW[2]=0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btn[0]  A=A+1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  <a:sym typeface="+mn-ea"/>
              </a:rPr>
              <a:t>SW[2]=1 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btn[0]  A=A-1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SW[4:3]=00   C=A+B </a:t>
            </a: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SW[4:3]=01   C=A-B </a:t>
            </a: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SW[4:3]=10   C=A&amp;B </a:t>
            </a:r>
          </a:p>
          <a:p>
            <a:r>
              <a:rPr lang="en-US" altLang="zh-CN">
                <a:solidFill>
                  <a:srgbClr val="0070C0"/>
                </a:solidFill>
                <a:sym typeface="+mn-ea"/>
              </a:rPr>
              <a:t>SW[4:3]=11   C=A|B </a:t>
            </a:r>
          </a:p>
          <a:p>
            <a:r>
              <a:rPr lang="zh-CN" altLang="en-US">
                <a:solidFill>
                  <a:srgbClr val="0070C0"/>
                </a:solidFill>
                <a:sym typeface="+mn-ea"/>
              </a:rPr>
              <a:t>按</a:t>
            </a:r>
            <a:r>
              <a:rPr lang="en-US" altLang="zh-CN">
                <a:solidFill>
                  <a:srgbClr val="0070C0"/>
                </a:solidFill>
                <a:sym typeface="+mn-ea"/>
              </a:rPr>
              <a:t>btn[2] 寄存器结果=C</a:t>
            </a: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r>
              <a:rPr lang="en-US" altLang="zh-CN"/>
              <a:t> 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35560" y="1556385"/>
          <a:ext cx="4404360" cy="446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0550" imgH="4457700" progId="Paint.Picture">
                  <p:embed/>
                </p:oleObj>
              </mc:Choice>
              <mc:Fallback>
                <p:oleObj r:id="rId2" imgW="4400550" imgH="44577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60" y="1556385"/>
                        <a:ext cx="4404360" cy="446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内容占位符 11"/>
          <p:cNvGraphicFramePr>
            <a:graphicFrameLocks noGrp="1" noChangeAspect="1"/>
          </p:cNvGraphicFramePr>
          <p:nvPr>
            <p:ph idx="1"/>
          </p:nvPr>
        </p:nvGraphicFramePr>
        <p:xfrm>
          <a:off x="4110355" y="1267460"/>
          <a:ext cx="4961255" cy="197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981825" imgH="2600325" progId="Paint.Picture">
                  <p:embed/>
                </p:oleObj>
              </mc:Choice>
              <mc:Fallback>
                <p:oleObj r:id="rId4" imgW="6981825" imgH="2600325" progId="Paint.Picture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0355" y="1267460"/>
                        <a:ext cx="4961255" cy="197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Mode2 </a:t>
            </a:r>
            <a:r>
              <a:rPr lang="zh-CN" altLang="en-US" dirty="0">
                <a:sym typeface="+mn-ea"/>
              </a:rPr>
              <a:t>数据传输控制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07415" y="5071745"/>
            <a:ext cx="56527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solidFill>
                  <a:schemeClr val="tx2"/>
                </a:solidFill>
                <a:sym typeface="+mn-ea"/>
              </a:rPr>
              <a:t>sw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[6:5]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对应</a:t>
            </a:r>
            <a:r>
              <a:rPr lang="en-US" altLang="zh-CN" b="1" dirty="0" err="1">
                <a:solidFill>
                  <a:schemeClr val="tx2"/>
                </a:solidFill>
                <a:sym typeface="+mn-ea"/>
              </a:rPr>
              <a:t>SelectBus</a:t>
            </a:r>
            <a:r>
              <a:rPr lang="zh-CN" altLang="en-US" b="1" dirty="0" err="1">
                <a:solidFill>
                  <a:schemeClr val="tx2"/>
                </a:solidFill>
                <a:sym typeface="+mn-ea"/>
              </a:rPr>
              <a:t>即总线上放的是什么数据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：</a:t>
            </a: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00-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总线上的数据选择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btn[0]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num[3:0]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01-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总线数据上的选择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btn[1]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num[7:4]</a:t>
            </a:r>
            <a:endParaRPr lang="zh-CN" altLang="en-US" b="1" dirty="0">
              <a:solidFill>
                <a:schemeClr val="tx2"/>
              </a:solidFill>
              <a:sym typeface="+mn-ea"/>
            </a:endParaRPr>
          </a:p>
          <a:p>
            <a:r>
              <a:rPr lang="en-US" altLang="zh-CN" b="1" dirty="0">
                <a:solidFill>
                  <a:schemeClr val="tx2"/>
                </a:solidFill>
                <a:sym typeface="+mn-ea"/>
              </a:rPr>
              <a:t>10-</a:t>
            </a:r>
            <a:r>
              <a:rPr lang="zh-CN" altLang="en-US" b="1" dirty="0">
                <a:solidFill>
                  <a:schemeClr val="tx2"/>
                </a:solidFill>
                <a:sym typeface="+mn-ea"/>
              </a:rPr>
              <a:t>总线数据上的选择</a:t>
            </a:r>
            <a:r>
              <a:rPr lang="en-US" altLang="zh-CN" b="1" dirty="0">
                <a:solidFill>
                  <a:schemeClr val="tx2"/>
                </a:solidFill>
                <a:sym typeface="+mn-ea"/>
              </a:rPr>
              <a:t>C</a:t>
            </a:r>
            <a:r>
              <a:rPr lang="zh-CN" altLang="en-US" dirty="0">
                <a:sym typeface="+mn-ea"/>
              </a:rPr>
              <a:t>。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按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btn[2]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存储到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num[11:8]</a:t>
            </a:r>
          </a:p>
        </p:txBody>
      </p:sp>
      <p:graphicFrame>
        <p:nvGraphicFramePr>
          <p:cNvPr id="5" name="内容占位符 4"/>
          <p:cNvGraphicFramePr>
            <a:graphicFrameLocks noGrp="1" noChangeAspect="1"/>
          </p:cNvGraphicFramePr>
          <p:nvPr>
            <p:ph idx="1"/>
          </p:nvPr>
        </p:nvGraphicFramePr>
        <p:xfrm>
          <a:off x="395605" y="1412875"/>
          <a:ext cx="8229600" cy="358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924925" imgH="4848225" progId="Paint.Picture">
                  <p:embed/>
                </p:oleObj>
              </mc:Choice>
              <mc:Fallback>
                <p:oleObj r:id="rId2" imgW="8924925" imgH="48482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5605" y="1412875"/>
                        <a:ext cx="8229600" cy="3584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509520" cy="95436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工程名称用</a:t>
            </a:r>
            <a:r>
              <a:rPr lang="en-US" altLang="zh-CN" dirty="0" err="1"/>
              <a:t>MyALUTrans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/>
              <a:t>用</a:t>
            </a:r>
            <a:r>
              <a:rPr lang="en-US" altLang="zh-CN" dirty="0"/>
              <a:t>HDL</a:t>
            </a:r>
          </a:p>
          <a:p>
            <a:r>
              <a:rPr lang="zh-CN" altLang="en-US" dirty="0"/>
              <a:t>添加如下模块</a:t>
            </a:r>
            <a:endParaRPr lang="en-US" altLang="zh-CN" dirty="0"/>
          </a:p>
          <a:p>
            <a:pPr lvl="1"/>
            <a:r>
              <a:rPr lang="en-US" altLang="zh-CN" dirty="0"/>
              <a:t>ALU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4</a:t>
            </a:r>
            <a:r>
              <a:rPr lang="zh-CN" altLang="en-US" dirty="0"/>
              <a:t>选</a:t>
            </a:r>
            <a:r>
              <a:rPr lang="en-US" altLang="zh-CN" dirty="0"/>
              <a:t>1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防抖动模块</a:t>
            </a:r>
            <a:endParaRPr lang="en-US" altLang="zh-CN" dirty="0"/>
          </a:p>
          <a:p>
            <a:pPr lvl="1"/>
            <a:r>
              <a:rPr lang="zh-CN" altLang="en-US" dirty="0"/>
              <a:t>显示模块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653536" cy="95436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/>
              <a:t>ALU</a:t>
            </a:r>
            <a:r>
              <a:rPr lang="zh-CN" altLang="en-US" sz="3600" dirty="0"/>
              <a:t>的数据传输应用设计（</a:t>
            </a:r>
            <a:r>
              <a:rPr lang="en-US" altLang="zh-CN" sz="3600" dirty="0"/>
              <a:t>2</a:t>
            </a:r>
            <a:r>
              <a:rPr lang="zh-CN" altLang="en-US" sz="3600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Verilog</a:t>
            </a:r>
          </a:p>
          <a:p>
            <a:pPr lvl="1"/>
            <a:r>
              <a:rPr lang="zh-CN" altLang="en-US" dirty="0"/>
              <a:t>文件名称用</a:t>
            </a:r>
            <a:r>
              <a:rPr lang="en-US" altLang="zh-CN" dirty="0"/>
              <a:t>Top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右键设为“</a:t>
            </a:r>
            <a:r>
              <a:rPr lang="en-US" altLang="zh-CN" dirty="0"/>
              <a:t>Set as Top 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实现基于</a:t>
            </a:r>
            <a:r>
              <a:rPr lang="en-US" altLang="zh-CN" dirty="0"/>
              <a:t>ALU</a:t>
            </a:r>
            <a:r>
              <a:rPr lang="zh-CN" altLang="en-US" dirty="0"/>
              <a:t>的数据传输应用设计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实验目的</a:t>
            </a:r>
            <a:endParaRPr lang="en-US" altLang="zh-CN" dirty="0"/>
          </a:p>
          <a:p>
            <a:r>
              <a:rPr lang="zh-CN" altLang="en-US" dirty="0"/>
              <a:t>实验设备与材料</a:t>
            </a:r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r>
              <a:rPr lang="zh-CN" altLang="en-US" dirty="0"/>
              <a:t>实验原理</a:t>
            </a:r>
            <a:endParaRPr lang="en-US" altLang="zh-CN" dirty="0"/>
          </a:p>
          <a:p>
            <a:r>
              <a:rPr lang="zh-CN" altLang="en-US" dirty="0"/>
              <a:t>实验内容与步骤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物理验证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</a:p>
          <a:p>
            <a:pPr lvl="1"/>
            <a:r>
              <a:rPr lang="zh-CN" altLang="en-US" sz="2400" dirty="0"/>
              <a:t>输入</a:t>
            </a:r>
          </a:p>
          <a:p>
            <a:pPr lvl="2"/>
            <a:r>
              <a:rPr lang="en-US" altLang="zh-CN" sz="2000" dirty="0" err="1"/>
              <a:t>sw</a:t>
            </a:r>
            <a:r>
              <a:rPr lang="en-US" altLang="zh-CN" sz="2000" dirty="0"/>
              <a:t>[15]=0 Mode1</a:t>
            </a:r>
          </a:p>
          <a:p>
            <a:pPr lvl="3"/>
            <a:r>
              <a:rPr lang="zh-CN" altLang="en-US" sz="1600" dirty="0"/>
              <a:t>按键控制输入：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[2]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A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[1]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 B</a:t>
            </a:r>
            <a:r>
              <a:rPr lang="zh-CN" altLang="en-US" sz="1600" dirty="0"/>
              <a:t>，</a:t>
            </a:r>
          </a:p>
          <a:p>
            <a:pPr lvl="3"/>
            <a:r>
              <a:rPr lang="zh-CN" altLang="en-US" sz="1600" dirty="0"/>
              <a:t>按键加</a:t>
            </a:r>
            <a:r>
              <a:rPr lang="en-US" altLang="zh-CN" sz="1600" dirty="0"/>
              <a:t>/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[2]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btn</a:t>
            </a:r>
            <a:r>
              <a:rPr lang="en-US" altLang="zh-CN" sz="1600" dirty="0"/>
              <a:t>[0]</a:t>
            </a:r>
            <a:r>
              <a:rPr lang="zh-CN" altLang="en-US" sz="1600" dirty="0"/>
              <a:t>，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[1]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btn</a:t>
            </a:r>
            <a:r>
              <a:rPr lang="en-US" altLang="zh-CN" sz="1600" dirty="0"/>
              <a:t>[1]</a:t>
            </a:r>
          </a:p>
          <a:p>
            <a:pPr lvl="3"/>
            <a:r>
              <a:rPr lang="en-US" altLang="zh-CN" sz="1600" dirty="0"/>
              <a:t>ALU</a:t>
            </a:r>
            <a:r>
              <a:rPr lang="zh-CN" altLang="en-US" sz="1600" dirty="0"/>
              <a:t>运算控制：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[4:3],00-</a:t>
            </a:r>
            <a:r>
              <a:rPr lang="zh-CN" altLang="en-US" sz="1600" dirty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/>
              <a:t>或</a:t>
            </a:r>
            <a:endParaRPr lang="en-US" altLang="zh-CN" sz="1600" dirty="0"/>
          </a:p>
          <a:p>
            <a:pPr lvl="3"/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RegC</a:t>
            </a:r>
            <a:r>
              <a:rPr lang="zh-CN" altLang="en-US" sz="1600" b="1" dirty="0">
                <a:solidFill>
                  <a:srgbClr val="FF0000"/>
                </a:solidFill>
              </a:rPr>
              <a:t>是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A, 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B</a:t>
            </a:r>
            <a:r>
              <a:rPr lang="zh-CN" altLang="en-US" sz="1600" b="1" dirty="0">
                <a:solidFill>
                  <a:srgbClr val="FF0000"/>
                </a:solidFill>
              </a:rPr>
              <a:t>加减与或的结果</a:t>
            </a:r>
            <a:r>
              <a:rPr lang="en-US" altLang="zh-CN" sz="1600" b="1" dirty="0">
                <a:solidFill>
                  <a:srgbClr val="FF0000"/>
                </a:solidFill>
              </a:rPr>
              <a:t>)</a:t>
            </a:r>
          </a:p>
          <a:p>
            <a:pPr lvl="2"/>
            <a:r>
              <a:rPr lang="en-US" altLang="zh-CN" sz="2000" dirty="0" err="1"/>
              <a:t>sw</a:t>
            </a:r>
            <a:r>
              <a:rPr lang="en-US" altLang="zh-CN" sz="2000" dirty="0"/>
              <a:t>[15]=1 Mode2  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数据传输控制</a:t>
            </a:r>
          </a:p>
          <a:p>
            <a:pPr lvl="3"/>
            <a:r>
              <a:rPr lang="en-US" altLang="zh-CN" sz="1600" dirty="0" err="1"/>
              <a:t>sw</a:t>
            </a:r>
            <a:r>
              <a:rPr lang="en-US" altLang="zh-CN" sz="1600" dirty="0"/>
              <a:t>[6:5]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SelectBus</a:t>
            </a:r>
            <a:r>
              <a:rPr lang="zh-CN" altLang="en-US" sz="1600" dirty="0"/>
              <a:t>：</a:t>
            </a:r>
            <a:r>
              <a:rPr lang="en-US" altLang="zh-CN" sz="1600" dirty="0"/>
              <a:t>00-</a:t>
            </a:r>
            <a:r>
              <a:rPr lang="zh-CN" altLang="en-US" sz="1600" dirty="0"/>
              <a:t>选择</a:t>
            </a:r>
            <a:r>
              <a:rPr lang="en-US" altLang="zh-CN" sz="1600" dirty="0"/>
              <a:t>A</a:t>
            </a:r>
            <a:r>
              <a:rPr lang="zh-CN" altLang="en-US" sz="1600" dirty="0"/>
              <a:t>，</a:t>
            </a:r>
            <a:r>
              <a:rPr lang="en-US" altLang="zh-CN" sz="1600" dirty="0"/>
              <a:t>01-</a:t>
            </a:r>
            <a:r>
              <a:rPr lang="zh-CN" altLang="en-US" sz="1600" dirty="0"/>
              <a:t>选择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10-</a:t>
            </a:r>
            <a:r>
              <a:rPr lang="zh-CN" altLang="en-US" sz="1600" dirty="0"/>
              <a:t>选择</a:t>
            </a:r>
            <a:r>
              <a:rPr lang="en-US" altLang="zh-CN" sz="1600" dirty="0"/>
              <a:t>C</a:t>
            </a:r>
          </a:p>
          <a:p>
            <a:pPr lvl="3"/>
            <a:r>
              <a:rPr lang="en-US" altLang="zh-CN" sz="1600" dirty="0"/>
              <a:t>btn[0] </a:t>
            </a:r>
            <a:r>
              <a:rPr lang="en-US" altLang="zh-CN" sz="1600" dirty="0" err="1"/>
              <a:t>LoadA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[3:0]),btn[1] </a:t>
            </a:r>
            <a:r>
              <a:rPr lang="en-US" altLang="zh-CN" sz="1600" dirty="0" err="1"/>
              <a:t>LoadB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[7:4])</a:t>
            </a:r>
            <a:r>
              <a:rPr lang="zh-CN" altLang="en-US" sz="1600" dirty="0"/>
              <a:t>，</a:t>
            </a:r>
            <a:r>
              <a:rPr lang="en-US" altLang="zh-CN" sz="1600" dirty="0"/>
              <a:t>btn[2] </a:t>
            </a:r>
            <a:r>
              <a:rPr lang="en-US" altLang="zh-CN" sz="1600" dirty="0" err="1"/>
              <a:t>LoadC</a:t>
            </a:r>
            <a:r>
              <a:rPr lang="en-US" altLang="zh-CN" sz="1600" dirty="0"/>
              <a:t>(ALU</a:t>
            </a:r>
            <a:r>
              <a:rPr lang="zh-CN" altLang="en-US" sz="1600" dirty="0"/>
              <a:t>结果</a:t>
            </a:r>
            <a:r>
              <a:rPr lang="en-US" altLang="zh-CN" sz="1600" dirty="0"/>
              <a:t>)</a:t>
            </a:r>
          </a:p>
          <a:p>
            <a:pPr lvl="3"/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对</a:t>
            </a:r>
            <a:r>
              <a:rPr lang="en-US" altLang="zh-CN" sz="1600" dirty="0">
                <a:solidFill>
                  <a:srgbClr val="FF0000"/>
                </a:solidFill>
              </a:rPr>
              <a:t>SW[8:7]</a:t>
            </a:r>
            <a:r>
              <a:rPr lang="zh-CN" altLang="en-US" sz="1600" dirty="0">
                <a:solidFill>
                  <a:srgbClr val="FF0000"/>
                </a:solidFill>
              </a:rPr>
              <a:t>选择出来后的结果加载到哪个寄存器中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输出</a:t>
            </a:r>
            <a:endParaRPr lang="en-US" altLang="zh-CN" sz="2400" dirty="0"/>
          </a:p>
          <a:p>
            <a:pPr lvl="2"/>
            <a:r>
              <a:rPr lang="en-US" altLang="zh-CN" sz="2000" dirty="0"/>
              <a:t>AN[0]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C</a:t>
            </a:r>
          </a:p>
          <a:p>
            <a:pPr lvl="2"/>
            <a:r>
              <a:rPr lang="en-US" altLang="zh-CN" sz="2000" dirty="0"/>
              <a:t>AN[1]</a:t>
            </a:r>
            <a:r>
              <a:rPr lang="zh-CN" altLang="en-US" sz="2000" dirty="0"/>
              <a:t>：</a:t>
            </a:r>
            <a:r>
              <a:rPr lang="en-US" altLang="zh-CN" sz="2000" dirty="0">
                <a:sym typeface="+mn-ea"/>
              </a:rPr>
              <a:t>ALU</a:t>
            </a:r>
            <a:r>
              <a:rPr lang="zh-CN" altLang="en-US" sz="2000" dirty="0">
                <a:sym typeface="+mn-ea"/>
              </a:rPr>
              <a:t>结果</a:t>
            </a:r>
            <a:r>
              <a:rPr lang="en-US" altLang="zh-CN" sz="2000" dirty="0"/>
              <a:t>      </a:t>
            </a:r>
          </a:p>
          <a:p>
            <a:pPr lvl="2"/>
            <a:r>
              <a:rPr lang="en-US" altLang="zh-CN" sz="2000" dirty="0"/>
              <a:t>AN[2]: </a:t>
            </a:r>
            <a:r>
              <a:rPr lang="en-US" altLang="zh-CN" sz="2000" dirty="0" err="1">
                <a:sym typeface="+mn-ea"/>
              </a:rPr>
              <a:t>Reg</a:t>
            </a:r>
            <a:r>
              <a:rPr lang="en-US" altLang="zh-CN" sz="2000" dirty="0">
                <a:sym typeface="+mn-ea"/>
              </a:rPr>
              <a:t> B</a:t>
            </a:r>
            <a:endParaRPr lang="en-US" altLang="zh-CN" sz="2000" dirty="0"/>
          </a:p>
          <a:p>
            <a:pPr lvl="2"/>
            <a:r>
              <a:rPr lang="en-US" altLang="zh-CN" sz="2000" dirty="0"/>
              <a:t>AN[3]: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A</a:t>
            </a:r>
            <a:endParaRPr lang="zh-CN" altLang="en-US" sz="2000" dirty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/>
          <p:nvPr/>
        </p:nvGraphicFramePr>
        <p:xfrm>
          <a:off x="3491865" y="4580890"/>
          <a:ext cx="4928235" cy="1973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924425" imgH="1971675" progId="Paint.Picture">
                  <p:embed/>
                </p:oleObj>
              </mc:Choice>
              <mc:Fallback>
                <p:oleObj r:id="rId3" imgW="4924425" imgH="197167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1865" y="4580890"/>
                        <a:ext cx="4928235" cy="1973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148208" y="620380"/>
          <a:ext cx="3205552" cy="1728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959100" imgH="1600200" progId="Visio.Drawing.11">
                  <p:embed/>
                </p:oleObj>
              </mc:Choice>
              <mc:Fallback>
                <p:oleObj name="Visio" r:id="rId5" imgW="2959100" imgH="1600200" progId="Visio.Drawing.11">
                  <p:embed/>
                  <p:pic>
                    <p:nvPicPr>
                      <p:cNvPr id="0" name="图片 1025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48208" y="620380"/>
                        <a:ext cx="3205552" cy="17281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sw</a:t>
            </a:r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[15]=0 Mode1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数据输入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124585"/>
            <a:ext cx="8432800" cy="5106670"/>
          </a:xfrm>
        </p:spPr>
        <p:txBody>
          <a:bodyPr/>
          <a:lstStyle/>
          <a:p>
            <a:pPr marL="914400" lvl="2" indent="0">
              <a:buNone/>
            </a:pPr>
            <a:r>
              <a:rPr lang="zh-CN" altLang="en-US" sz="1600" dirty="0"/>
              <a:t>按键控制输入：</a:t>
            </a:r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btn[0]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A(</a:t>
            </a:r>
            <a:r>
              <a:rPr lang="zh-CN" altLang="en-US" sz="1600" dirty="0"/>
              <a:t>自加或自减</a:t>
            </a:r>
            <a:r>
              <a:rPr lang="en-US" altLang="zh-CN" sz="1600" dirty="0"/>
              <a:t>)</a:t>
            </a:r>
            <a:r>
              <a:rPr lang="zh-CN" altLang="en-US" sz="1600" dirty="0"/>
              <a:t>。</a:t>
            </a:r>
          </a:p>
          <a:p>
            <a:pPr marL="914400" lvl="2" indent="0">
              <a:buNone/>
            </a:pP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btn[1]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控制</a:t>
            </a:r>
            <a:r>
              <a:rPr lang="en-US" altLang="zh-CN" sz="1600" dirty="0" err="1"/>
              <a:t>Reg</a:t>
            </a:r>
            <a:r>
              <a:rPr lang="en-US" altLang="zh-CN" sz="1600" dirty="0"/>
              <a:t>B</a:t>
            </a:r>
            <a:r>
              <a:rPr lang="zh-CN" altLang="en-US" sz="1600" dirty="0"/>
              <a:t>。</a:t>
            </a:r>
            <a:r>
              <a:rPr lang="en-US" altLang="zh-CN" sz="1600" dirty="0"/>
              <a:t>btn[2]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</a:t>
            </a:r>
            <a:r>
              <a:rPr lang="zh-CN" altLang="en-US" sz="1600" dirty="0">
                <a:sym typeface="+mn-ea"/>
              </a:rPr>
              <a:t>作为按键信号</a:t>
            </a:r>
            <a:r>
              <a:rPr lang="zh-CN" altLang="en-US" sz="1600" dirty="0"/>
              <a:t>对</a:t>
            </a:r>
            <a:r>
              <a:rPr lang="en-US" altLang="zh-CN" sz="1600" dirty="0" err="1"/>
              <a:t>RegC</a:t>
            </a:r>
            <a:r>
              <a:rPr lang="zh-CN" altLang="en-US" sz="1600" dirty="0"/>
              <a:t>赋值。</a:t>
            </a:r>
          </a:p>
          <a:p>
            <a:pPr marL="914400" lvl="2" indent="0">
              <a:buNone/>
            </a:pPr>
            <a:r>
              <a:rPr lang="zh-CN" altLang="en-US" sz="1600" dirty="0"/>
              <a:t>按键加</a:t>
            </a:r>
            <a:r>
              <a:rPr lang="en-US" altLang="zh-CN" sz="1600" dirty="0"/>
              <a:t>/</a:t>
            </a:r>
            <a:r>
              <a:rPr lang="zh-CN" altLang="en-US" sz="1600" dirty="0"/>
              <a:t>减</a:t>
            </a:r>
            <a:r>
              <a:rPr lang="en-US" altLang="zh-CN" sz="1600" dirty="0"/>
              <a:t>1</a:t>
            </a:r>
            <a:r>
              <a:rPr lang="zh-CN" altLang="en-US" sz="1600" dirty="0"/>
              <a:t>控制：</a:t>
            </a:r>
          </a:p>
          <a:p>
            <a:pPr marL="914400" lvl="2" indent="0">
              <a:buNone/>
            </a:pPr>
            <a:r>
              <a:rPr lang="en-US" altLang="zh-CN" sz="1600" dirty="0" err="1"/>
              <a:t>sw</a:t>
            </a:r>
            <a:r>
              <a:rPr lang="en-US" altLang="zh-CN" sz="1600" dirty="0"/>
              <a:t>[2]=0</a:t>
            </a:r>
            <a:r>
              <a:rPr lang="zh-CN" altLang="en-US" sz="1600" dirty="0"/>
              <a:t>加</a:t>
            </a:r>
            <a:r>
              <a:rPr lang="en-US" altLang="zh-CN" sz="1600" dirty="0"/>
              <a:t>/1</a:t>
            </a:r>
            <a:r>
              <a:rPr lang="zh-CN" altLang="en-US" sz="1600" dirty="0"/>
              <a:t>减使</a:t>
            </a:r>
            <a:r>
              <a:rPr lang="en-US" altLang="zh-CN" sz="1600" dirty="0"/>
              <a:t> </a:t>
            </a:r>
            <a:r>
              <a:rPr lang="en-US" altLang="zh-CN" sz="1600" dirty="0" err="1">
                <a:sym typeface="+mn-ea"/>
              </a:rPr>
              <a:t>Reg</a:t>
            </a:r>
            <a:r>
              <a:rPr lang="en-US" altLang="zh-CN" sz="1600" dirty="0">
                <a:sym typeface="+mn-ea"/>
              </a:rPr>
              <a:t>A(</a:t>
            </a:r>
            <a:r>
              <a:rPr lang="zh-CN" altLang="en-US" sz="1600" dirty="0">
                <a:sym typeface="+mn-ea"/>
              </a:rPr>
              <a:t>自加或自减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/>
              <a:t>，对应</a:t>
            </a:r>
            <a:r>
              <a:rPr lang="en-US" altLang="zh-CN" sz="1600" dirty="0" err="1"/>
              <a:t>btn_out</a:t>
            </a:r>
            <a:r>
              <a:rPr lang="en-US" altLang="zh-CN" sz="1600" dirty="0"/>
              <a:t>[0]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BTNX4Y0</a:t>
            </a:r>
            <a:r>
              <a:rPr lang="zh-CN" altLang="en-US" sz="1600" dirty="0">
                <a:sym typeface="+mn-ea"/>
              </a:rPr>
              <a:t>按键。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[1]=0</a:t>
            </a:r>
            <a:r>
              <a:rPr lang="zh-CN" altLang="en-US" sz="1600" dirty="0"/>
              <a:t>加</a:t>
            </a:r>
            <a:r>
              <a:rPr lang="en-US" altLang="zh-CN" sz="1600" dirty="0"/>
              <a:t>/1</a:t>
            </a:r>
            <a:r>
              <a:rPr lang="zh-CN" altLang="en-US" sz="1600" dirty="0"/>
              <a:t>减，</a:t>
            </a:r>
            <a:r>
              <a:rPr lang="en-US" altLang="zh-CN" sz="1600" dirty="0" err="1">
                <a:sym typeface="+mn-ea"/>
              </a:rPr>
              <a:t>RegB</a:t>
            </a:r>
            <a:r>
              <a:rPr lang="en-US" altLang="zh-CN" sz="1600" dirty="0">
                <a:sym typeface="+mn-ea"/>
              </a:rPr>
              <a:t>(</a:t>
            </a:r>
            <a:r>
              <a:rPr lang="zh-CN" altLang="en-US" sz="1600" dirty="0">
                <a:sym typeface="+mn-ea"/>
              </a:rPr>
              <a:t>自加或自减</a:t>
            </a:r>
            <a:r>
              <a:rPr lang="en-US" altLang="zh-CN" sz="1600" dirty="0">
                <a:sym typeface="+mn-ea"/>
              </a:rPr>
              <a:t>)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btn_out</a:t>
            </a:r>
            <a:r>
              <a:rPr lang="en-US" altLang="zh-CN" sz="1600" dirty="0"/>
              <a:t>[1] 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BTNX4Y1</a:t>
            </a:r>
            <a:r>
              <a:rPr lang="zh-CN" altLang="en-US" sz="1600" dirty="0">
                <a:sym typeface="+mn-ea"/>
              </a:rPr>
              <a:t>按键。</a:t>
            </a:r>
          </a:p>
          <a:p>
            <a:pPr marL="914400" lvl="2" indent="0">
              <a:buNone/>
            </a:pPr>
            <a:r>
              <a:rPr lang="en-US" altLang="zh-CN" sz="1600" dirty="0" err="1"/>
              <a:t>btn_out</a:t>
            </a:r>
            <a:r>
              <a:rPr lang="en-US" altLang="zh-CN" sz="1600" dirty="0"/>
              <a:t>[2]</a:t>
            </a:r>
            <a:r>
              <a:rPr lang="zh-CN" altLang="en-US" sz="1600" dirty="0"/>
              <a:t>即去抖动后的</a:t>
            </a:r>
            <a:r>
              <a:rPr lang="en-US" altLang="zh-CN" sz="1600" dirty="0">
                <a:sym typeface="+mn-ea"/>
              </a:rPr>
              <a:t>BTNX4Y2</a:t>
            </a:r>
            <a:r>
              <a:rPr lang="zh-CN" altLang="en-US" sz="1600" dirty="0">
                <a:sym typeface="+mn-ea"/>
              </a:rPr>
              <a:t>按键。</a:t>
            </a:r>
            <a:endParaRPr lang="en-US" altLang="zh-CN" sz="1600" dirty="0"/>
          </a:p>
          <a:p>
            <a:pPr lvl="3"/>
            <a:r>
              <a:rPr lang="en-US" altLang="zh-CN" sz="1600" dirty="0"/>
              <a:t>ALU</a:t>
            </a:r>
            <a:r>
              <a:rPr lang="zh-CN" altLang="en-US" sz="1600" dirty="0"/>
              <a:t>运算控制：</a:t>
            </a:r>
            <a:r>
              <a:rPr lang="en-US" altLang="zh-CN" sz="1600" dirty="0" err="1"/>
              <a:t>sw</a:t>
            </a:r>
            <a:r>
              <a:rPr lang="en-US" altLang="zh-CN" sz="1600" dirty="0"/>
              <a:t>[4:3],00-</a:t>
            </a:r>
            <a:r>
              <a:rPr lang="zh-CN" altLang="en-US" sz="1600" dirty="0"/>
              <a:t>加，</a:t>
            </a:r>
            <a:r>
              <a:rPr lang="en-US" altLang="zh-CN" sz="1600" dirty="0"/>
              <a:t>01-</a:t>
            </a:r>
            <a:r>
              <a:rPr lang="zh-CN" altLang="en-US" sz="1600" dirty="0"/>
              <a:t>减，</a:t>
            </a:r>
            <a:r>
              <a:rPr lang="en-US" altLang="zh-CN" sz="1600" dirty="0"/>
              <a:t>10-</a:t>
            </a:r>
            <a:r>
              <a:rPr lang="zh-CN" altLang="en-US" sz="1600" dirty="0"/>
              <a:t>与，</a:t>
            </a:r>
            <a:r>
              <a:rPr lang="en-US" altLang="zh-CN" sz="1600" dirty="0"/>
              <a:t>11-</a:t>
            </a:r>
            <a:r>
              <a:rPr lang="zh-CN" altLang="en-US" sz="1600" dirty="0"/>
              <a:t>或</a:t>
            </a:r>
            <a:endParaRPr lang="en-US" altLang="zh-CN" sz="1600" dirty="0"/>
          </a:p>
          <a:p>
            <a:pPr lvl="3"/>
            <a:r>
              <a:rPr lang="en-US" altLang="zh-CN" sz="1600" dirty="0"/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</a:rPr>
              <a:t>RegC</a:t>
            </a:r>
            <a:r>
              <a:rPr lang="zh-CN" altLang="en-US" sz="1600" b="1" dirty="0">
                <a:solidFill>
                  <a:srgbClr val="FF0000"/>
                </a:solidFill>
              </a:rPr>
              <a:t>是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A, </a:t>
            </a:r>
            <a:r>
              <a:rPr lang="en-US" altLang="zh-CN" sz="1600" b="1" dirty="0" err="1">
                <a:solidFill>
                  <a:srgbClr val="FF0000"/>
                </a:solidFill>
              </a:rPr>
              <a:t>Reg</a:t>
            </a:r>
            <a:r>
              <a:rPr lang="en-US" altLang="zh-CN" sz="1600" b="1" dirty="0">
                <a:solidFill>
                  <a:srgbClr val="FF0000"/>
                </a:solidFill>
              </a:rPr>
              <a:t> B</a:t>
            </a:r>
            <a:r>
              <a:rPr lang="zh-CN" altLang="en-US" sz="1600" b="1" dirty="0">
                <a:solidFill>
                  <a:srgbClr val="FF0000"/>
                </a:solidFill>
              </a:rPr>
              <a:t>加减与或的结果</a:t>
            </a:r>
            <a:r>
              <a:rPr lang="en-US" altLang="zh-CN" sz="1600" b="1" dirty="0">
                <a:solidFill>
                  <a:srgbClr val="FF0000"/>
                </a:solidFill>
              </a:rPr>
              <a:t>) </a:t>
            </a:r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14" name="对象 13"/>
          <p:cNvGraphicFramePr/>
          <p:nvPr/>
        </p:nvGraphicFramePr>
        <p:xfrm>
          <a:off x="683895" y="3907155"/>
          <a:ext cx="3735070" cy="260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0550" imgH="4457700" progId="Paint.Picture">
                  <p:embed/>
                </p:oleObj>
              </mc:Choice>
              <mc:Fallback>
                <p:oleObj r:id="rId2" imgW="4400550" imgH="44577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895" y="3907155"/>
                        <a:ext cx="3735070" cy="260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220335" y="4874895"/>
            <a:ext cx="3666490" cy="322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SW[0]   </a:t>
            </a:r>
            <a:r>
              <a:rPr lang="zh-CN" altLang="en-US" sz="1200">
                <a:solidFill>
                  <a:srgbClr val="FF0000"/>
                </a:solidFill>
              </a:rPr>
              <a:t>图形、文本显示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SW[1]=0  </a:t>
            </a:r>
            <a:r>
              <a:rPr lang="zh-CN" altLang="en-US" sz="1200">
                <a:solidFill>
                  <a:srgbClr val="FF0000"/>
                </a:solidFill>
              </a:rPr>
              <a:t>按</a:t>
            </a:r>
            <a:r>
              <a:rPr lang="en-US" altLang="zh-CN" sz="1200">
                <a:solidFill>
                  <a:srgbClr val="FF0000"/>
                </a:solidFill>
              </a:rPr>
              <a:t>btn[1]  B=B+1</a:t>
            </a: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SW[1]=1 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btn[1]  B=B-1</a:t>
            </a: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SW[2]=0 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btn[0]  A=A+1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SW[2]=1 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btn[0]  A=A-1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SW[4:3]=00   C=A+B </a:t>
            </a: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SW[4:3]=01   C=A-B </a:t>
            </a: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SW[4:3]=10   C=A&amp;B </a:t>
            </a: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SW[4:3]=11   C=A|B   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按</a:t>
            </a:r>
            <a:r>
              <a:rPr lang="en-US" altLang="zh-CN" sz="1200">
                <a:solidFill>
                  <a:srgbClr val="0070C0"/>
                </a:solidFill>
                <a:sym typeface="+mn-ea"/>
              </a:rPr>
              <a:t>btn[2] 寄存器结果=C</a:t>
            </a:r>
            <a:r>
              <a:rPr lang="en-US" altLang="zh-CN"/>
              <a:t> 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4572000" y="3716655"/>
          <a:ext cx="3890010" cy="11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43375" imgH="1476375" progId="Paint.Picture">
                  <p:embed/>
                </p:oleObj>
              </mc:Choice>
              <mc:Fallback>
                <p:oleObj r:id="rId4" imgW="4143375" imgH="14763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716655"/>
                        <a:ext cx="3890010" cy="116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sw</a:t>
            </a:r>
            <a:r>
              <a:rPr lang="en-US" altLang="zh-CN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[15]=0 Mode1</a:t>
            </a:r>
          </a:p>
        </p:txBody>
      </p:sp>
      <p:graphicFrame>
        <p:nvGraphicFramePr>
          <p:cNvPr id="14" name="对象 13"/>
          <p:cNvGraphicFramePr/>
          <p:nvPr/>
        </p:nvGraphicFramePr>
        <p:xfrm>
          <a:off x="683895" y="3907155"/>
          <a:ext cx="3735070" cy="260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00550" imgH="4457700" progId="Paint.Picture">
                  <p:embed/>
                </p:oleObj>
              </mc:Choice>
              <mc:Fallback>
                <p:oleObj r:id="rId2" imgW="4400550" imgH="4457700" progId="Paint.Picture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895" y="3907155"/>
                        <a:ext cx="3735070" cy="2604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5220335" y="4874895"/>
            <a:ext cx="3666490" cy="3225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1200">
                <a:solidFill>
                  <a:srgbClr val="FF0000"/>
                </a:solidFill>
              </a:rPr>
              <a:t>SW[0]   </a:t>
            </a:r>
            <a:r>
              <a:rPr lang="zh-CN" altLang="en-US" sz="1200">
                <a:solidFill>
                  <a:srgbClr val="FF0000"/>
                </a:solidFill>
              </a:rPr>
              <a:t>图形、文本显示</a:t>
            </a:r>
          </a:p>
          <a:p>
            <a:r>
              <a:rPr lang="en-US" altLang="zh-CN" sz="1200">
                <a:solidFill>
                  <a:srgbClr val="FF0000"/>
                </a:solidFill>
              </a:rPr>
              <a:t>SW[1]=0  </a:t>
            </a:r>
            <a:r>
              <a:rPr lang="zh-CN" altLang="en-US" sz="1200">
                <a:solidFill>
                  <a:srgbClr val="FF0000"/>
                </a:solidFill>
              </a:rPr>
              <a:t>按</a:t>
            </a:r>
            <a:r>
              <a:rPr lang="en-US" altLang="zh-CN" sz="1200">
                <a:solidFill>
                  <a:srgbClr val="FF0000"/>
                </a:solidFill>
              </a:rPr>
              <a:t>btn[1]  B=B+1</a:t>
            </a: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SW[1]=1 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btn[1]  B=B-1</a:t>
            </a: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SW[2]=0 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btn[0]  A=A+1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  <a:sym typeface="+mn-ea"/>
              </a:rPr>
              <a:t>SW[2]=1  </a:t>
            </a:r>
            <a:r>
              <a:rPr lang="zh-CN" altLang="en-US" sz="1200">
                <a:solidFill>
                  <a:srgbClr val="FF0000"/>
                </a:solidFill>
                <a:sym typeface="+mn-ea"/>
              </a:rPr>
              <a:t>按</a:t>
            </a:r>
            <a:r>
              <a:rPr lang="en-US" altLang="zh-CN" sz="1200">
                <a:solidFill>
                  <a:srgbClr val="FF0000"/>
                </a:solidFill>
                <a:sym typeface="+mn-ea"/>
              </a:rPr>
              <a:t>btn[0]  A=A-1</a:t>
            </a:r>
            <a:endParaRPr lang="en-US" altLang="zh-CN" sz="1200">
              <a:sym typeface="+mn-ea"/>
            </a:endParaRP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SW[4:3]=00   C=A+B </a:t>
            </a: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SW[4:3]=01   C=A-B </a:t>
            </a: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SW[4:3]=10   C=A&amp;B </a:t>
            </a:r>
          </a:p>
          <a:p>
            <a:r>
              <a:rPr lang="en-US" altLang="zh-CN" sz="1200">
                <a:solidFill>
                  <a:srgbClr val="0070C0"/>
                </a:solidFill>
                <a:sym typeface="+mn-ea"/>
              </a:rPr>
              <a:t>SW[4:3]=11   C=A|B   </a:t>
            </a:r>
            <a:r>
              <a:rPr lang="zh-CN" altLang="en-US" sz="1200">
                <a:solidFill>
                  <a:srgbClr val="0070C0"/>
                </a:solidFill>
                <a:sym typeface="+mn-ea"/>
              </a:rPr>
              <a:t>按</a:t>
            </a:r>
            <a:r>
              <a:rPr lang="en-US" altLang="zh-CN" sz="1200">
                <a:solidFill>
                  <a:srgbClr val="0070C0"/>
                </a:solidFill>
                <a:sym typeface="+mn-ea"/>
              </a:rPr>
              <a:t>btn[2] 寄存器结果=C</a:t>
            </a:r>
            <a:r>
              <a:rPr lang="en-US" altLang="zh-CN"/>
              <a:t> 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4572000" y="3716655"/>
          <a:ext cx="3890010" cy="11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43375" imgH="1476375" progId="Paint.Picture">
                  <p:embed/>
                </p:oleObj>
              </mc:Choice>
              <mc:Fallback>
                <p:oleObj r:id="rId4" imgW="4143375" imgH="14763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2000" y="3716655"/>
                        <a:ext cx="3890010" cy="116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F582BDB-1B9B-C8CB-DFF3-93E079110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442224" y="1556793"/>
            <a:ext cx="5830076" cy="18002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olidFill>
                  <a:schemeClr val="tx2">
                    <a:lumMod val="75000"/>
                  </a:schemeClr>
                </a:solidFill>
              </a:rPr>
              <a:t>SW[15]=1  MODE2 </a:t>
            </a:r>
            <a:r>
              <a:rPr lang="zh-CN" altLang="en-US" dirty="0">
                <a:solidFill>
                  <a:schemeClr val="tx2">
                    <a:lumMod val="75000"/>
                  </a:schemeClr>
                </a:solidFill>
                <a:sym typeface="+mn-ea"/>
              </a:rPr>
              <a:t>数据传输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3190" y="1268730"/>
            <a:ext cx="8809990" cy="4857115"/>
          </a:xfrm>
        </p:spPr>
        <p:txBody>
          <a:bodyPr/>
          <a:lstStyle/>
          <a:p>
            <a:pPr lvl="3"/>
            <a:r>
              <a:rPr lang="en-US" altLang="zh-CN" dirty="0" err="1"/>
              <a:t>sw</a:t>
            </a:r>
            <a:r>
              <a:rPr lang="en-US" altLang="zh-CN" dirty="0"/>
              <a:t>[15]=1 Mode2  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数据传输控制</a:t>
            </a:r>
          </a:p>
          <a:p>
            <a:pPr marL="1371600" lvl="3" indent="0">
              <a:buNone/>
            </a:pPr>
            <a:r>
              <a:rPr lang="en-US" altLang="zh-CN" sz="1600" dirty="0" err="1"/>
              <a:t>sw</a:t>
            </a:r>
            <a:r>
              <a:rPr lang="en-US" altLang="zh-CN" sz="1600" dirty="0"/>
              <a:t>[6:5]</a:t>
            </a:r>
            <a:r>
              <a:rPr lang="zh-CN" altLang="en-US" sz="1600" dirty="0"/>
              <a:t>对应</a:t>
            </a:r>
            <a:r>
              <a:rPr lang="en-US" altLang="zh-CN" sz="1600" dirty="0" err="1"/>
              <a:t>SelectBus</a:t>
            </a:r>
            <a:r>
              <a:rPr lang="zh-CN" altLang="en-US" sz="1600" dirty="0"/>
              <a:t>：</a:t>
            </a:r>
            <a:r>
              <a:rPr lang="en-US" altLang="zh-CN" sz="1600" dirty="0"/>
              <a:t>00-</a:t>
            </a:r>
            <a:r>
              <a:rPr lang="zh-CN" altLang="en-US" sz="1600" dirty="0"/>
              <a:t>总线数据选择</a:t>
            </a:r>
            <a:r>
              <a:rPr lang="en-US" altLang="zh-CN" sz="1600" dirty="0"/>
              <a:t>A</a:t>
            </a:r>
            <a:r>
              <a:rPr lang="zh-CN" altLang="en-US" sz="1600" dirty="0"/>
              <a:t>，</a:t>
            </a:r>
            <a:r>
              <a:rPr lang="en-US" altLang="zh-CN" sz="1600" dirty="0"/>
              <a:t>01-</a:t>
            </a:r>
            <a:r>
              <a:rPr lang="zh-CN" altLang="en-US" sz="1600" dirty="0">
                <a:sym typeface="+mn-ea"/>
              </a:rPr>
              <a:t>总线数据</a:t>
            </a:r>
            <a:r>
              <a:rPr lang="zh-CN" altLang="en-US" sz="1600" dirty="0"/>
              <a:t>选择</a:t>
            </a:r>
            <a:r>
              <a:rPr lang="en-US" altLang="zh-CN" sz="1600" dirty="0"/>
              <a:t>B</a:t>
            </a:r>
            <a:r>
              <a:rPr lang="zh-CN" altLang="en-US" sz="1600" dirty="0"/>
              <a:t>，</a:t>
            </a:r>
            <a:r>
              <a:rPr lang="en-US" altLang="zh-CN" sz="1600" dirty="0"/>
              <a:t>10-</a:t>
            </a:r>
            <a:r>
              <a:rPr lang="zh-CN" altLang="en-US" sz="1600" dirty="0"/>
              <a:t>选择</a:t>
            </a:r>
            <a:r>
              <a:rPr lang="en-US" altLang="zh-CN" sz="1600" dirty="0"/>
              <a:t>C</a:t>
            </a:r>
          </a:p>
          <a:p>
            <a:pPr marL="1371600" lvl="3" indent="0">
              <a:buNone/>
            </a:pPr>
            <a:r>
              <a:rPr lang="en-US" altLang="zh-CN" sz="1600" dirty="0"/>
              <a:t>btn[0] </a:t>
            </a:r>
            <a:r>
              <a:rPr lang="en-US" altLang="zh-CN" sz="1600" dirty="0" err="1"/>
              <a:t>LoadA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[3:0]){</a:t>
            </a:r>
            <a:r>
              <a:rPr lang="zh-CN" altLang="en-US" sz="1600" dirty="0"/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[3:0]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AN3</a:t>
            </a:r>
            <a:r>
              <a:rPr lang="en-US" altLang="zh-CN" sz="1600" dirty="0"/>
              <a:t>}</a:t>
            </a:r>
            <a:r>
              <a:rPr lang="zh-CN" altLang="en-US" sz="1600" dirty="0"/>
              <a:t>。</a:t>
            </a:r>
          </a:p>
          <a:p>
            <a:pPr marL="1371600" lvl="3" indent="0">
              <a:buNone/>
            </a:pPr>
            <a:r>
              <a:rPr lang="en-US" altLang="zh-CN" sz="1600" dirty="0"/>
              <a:t>btn[1] </a:t>
            </a:r>
            <a:r>
              <a:rPr lang="en-US" altLang="zh-CN" sz="1600" dirty="0" err="1"/>
              <a:t>LoadB</a:t>
            </a:r>
            <a:r>
              <a:rPr lang="en-US" altLang="zh-CN" sz="1600" dirty="0"/>
              <a:t>(</a:t>
            </a:r>
            <a:r>
              <a:rPr lang="en-US" altLang="zh-CN" sz="1600" dirty="0" err="1"/>
              <a:t>num</a:t>
            </a:r>
            <a:r>
              <a:rPr lang="en-US" altLang="zh-CN" sz="1600" dirty="0"/>
              <a:t>[7:4])</a:t>
            </a:r>
            <a:r>
              <a:rPr lang="en-US" altLang="zh-CN" sz="1600" dirty="0">
                <a:sym typeface="+mn-ea"/>
              </a:rPr>
              <a:t>{</a:t>
            </a:r>
            <a:r>
              <a:rPr lang="zh-CN" altLang="en-US" sz="1600" dirty="0">
                <a:sym typeface="+mn-ea"/>
              </a:rPr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[7:4]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AN2}</a:t>
            </a:r>
            <a:endParaRPr lang="zh-CN" altLang="en-US" sz="1600" dirty="0"/>
          </a:p>
          <a:p>
            <a:pPr marL="1371600" lvl="3" indent="0">
              <a:buNone/>
            </a:pPr>
            <a:r>
              <a:rPr lang="en-US" altLang="zh-CN" sz="1600" dirty="0"/>
              <a:t>btn[2] </a:t>
            </a:r>
            <a:r>
              <a:rPr lang="en-US" altLang="zh-CN" sz="1600" dirty="0" err="1"/>
              <a:t>LoadC</a:t>
            </a:r>
            <a:r>
              <a:rPr lang="en-US" altLang="zh-CN" sz="1600" dirty="0"/>
              <a:t>(ALU</a:t>
            </a:r>
            <a:r>
              <a:rPr lang="zh-CN" altLang="en-US" sz="1600" dirty="0"/>
              <a:t>运算结果</a:t>
            </a:r>
            <a:r>
              <a:rPr lang="en-US" altLang="zh-CN" sz="1600" dirty="0"/>
              <a:t>) </a:t>
            </a:r>
            <a:r>
              <a:rPr lang="en-US" altLang="zh-CN" sz="1600" dirty="0">
                <a:sym typeface="+mn-ea"/>
              </a:rPr>
              <a:t>{</a:t>
            </a:r>
            <a:r>
              <a:rPr lang="zh-CN" altLang="en-US" sz="1600" dirty="0">
                <a:sym typeface="+mn-ea"/>
              </a:rPr>
              <a:t>总线数据存储到</a:t>
            </a:r>
            <a:r>
              <a:rPr lang="en-US" altLang="zh-CN" sz="1600" dirty="0" err="1">
                <a:sym typeface="+mn-ea"/>
              </a:rPr>
              <a:t>num</a:t>
            </a:r>
            <a:r>
              <a:rPr lang="en-US" altLang="zh-CN" sz="1600" dirty="0">
                <a:sym typeface="+mn-ea"/>
              </a:rPr>
              <a:t>[11:8]</a:t>
            </a:r>
            <a:r>
              <a:rPr lang="zh-CN" altLang="en-US" sz="1600" dirty="0">
                <a:sym typeface="+mn-ea"/>
              </a:rPr>
              <a:t>，位置在</a:t>
            </a:r>
            <a:r>
              <a:rPr lang="en-US" altLang="zh-CN" sz="1600" dirty="0">
                <a:sym typeface="+mn-ea"/>
              </a:rPr>
              <a:t>AN0}</a:t>
            </a:r>
            <a:endParaRPr lang="en-US" altLang="zh-CN" sz="1600" dirty="0"/>
          </a:p>
          <a:p>
            <a:pPr lvl="3"/>
            <a:r>
              <a:rPr lang="en-US" altLang="zh-CN" sz="1600" dirty="0">
                <a:solidFill>
                  <a:srgbClr val="FF0000"/>
                </a:solidFill>
              </a:rPr>
              <a:t>(</a:t>
            </a:r>
            <a:r>
              <a:rPr lang="zh-CN" altLang="en-US" sz="1600" dirty="0">
                <a:solidFill>
                  <a:srgbClr val="FF0000"/>
                </a:solidFill>
              </a:rPr>
              <a:t>对</a:t>
            </a:r>
            <a:r>
              <a:rPr lang="en-US" altLang="zh-CN" sz="1600" dirty="0">
                <a:solidFill>
                  <a:srgbClr val="FF0000"/>
                </a:solidFill>
              </a:rPr>
              <a:t>SW[6:5]</a:t>
            </a:r>
            <a:r>
              <a:rPr lang="zh-CN" altLang="en-US" sz="1600" dirty="0">
                <a:solidFill>
                  <a:srgbClr val="FF0000"/>
                </a:solidFill>
              </a:rPr>
              <a:t>选择出来后的结果加载到哪个寄存器中</a:t>
            </a:r>
            <a:r>
              <a:rPr lang="en-US" altLang="zh-CN" sz="16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输出  </a:t>
            </a:r>
            <a:r>
              <a:rPr lang="en-US" altLang="zh-CN" sz="2400" dirty="0">
                <a:solidFill>
                  <a:srgbClr val="FF0000"/>
                </a:solidFill>
              </a:rPr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num</a:t>
            </a:r>
            <a:r>
              <a:rPr lang="en-US" altLang="zh-CN" sz="2400" dirty="0">
                <a:solidFill>
                  <a:srgbClr val="FF0000"/>
                </a:solidFill>
              </a:rPr>
              <a:t>[7:0],</a:t>
            </a:r>
            <a:r>
              <a:rPr lang="en-US" altLang="zh-CN" sz="2400" dirty="0" err="1">
                <a:solidFill>
                  <a:srgbClr val="FF0000"/>
                </a:solidFill>
              </a:rPr>
              <a:t>C,num</a:t>
            </a:r>
            <a:r>
              <a:rPr lang="en-US" altLang="zh-CN" sz="2400" dirty="0">
                <a:solidFill>
                  <a:srgbClr val="FF0000"/>
                </a:solidFill>
              </a:rPr>
              <a:t>[11:8]}</a:t>
            </a:r>
          </a:p>
          <a:p>
            <a:pPr lvl="2"/>
            <a:r>
              <a:rPr lang="en-US" altLang="zh-CN" sz="2000" dirty="0"/>
              <a:t>AN[3]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RegA,</a:t>
            </a:r>
            <a:r>
              <a:rPr lang="en-US" altLang="zh-CN" sz="2000" dirty="0"/>
              <a:t>AN[2]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RegB,</a:t>
            </a:r>
            <a:r>
              <a:rPr lang="en-US" altLang="zh-CN" sz="2000" dirty="0"/>
              <a:t>AN[1]:ALU</a:t>
            </a:r>
            <a:r>
              <a:rPr lang="zh-CN" altLang="en-US" sz="2000" dirty="0"/>
              <a:t>结果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AN[0]: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C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15695" y="4004945"/>
          <a:ext cx="6982460" cy="239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924925" imgH="4848225" progId="Paint.Picture">
                  <p:embed/>
                </p:oleObj>
              </mc:Choice>
              <mc:Fallback>
                <p:oleObj r:id="rId2" imgW="8924925" imgH="48482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95" y="4004945"/>
                        <a:ext cx="6982460" cy="2399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sym typeface="+mn-ea"/>
              </a:rPr>
              <a:t>SW[15]=1  MODE2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23190" y="1268730"/>
            <a:ext cx="8809990" cy="4857115"/>
          </a:xfrm>
        </p:spPr>
        <p:txBody>
          <a:bodyPr/>
          <a:lstStyle/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endParaRPr lang="en-US" altLang="zh-CN" sz="2000" dirty="0"/>
          </a:p>
          <a:p>
            <a:pPr lvl="2"/>
            <a:r>
              <a:rPr lang="en-US" altLang="zh-CN" sz="2000" dirty="0"/>
              <a:t>AN[3]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RegA,</a:t>
            </a:r>
            <a:r>
              <a:rPr lang="en-US" altLang="zh-CN" sz="2000" dirty="0"/>
              <a:t>AN[2]</a:t>
            </a:r>
            <a:r>
              <a:rPr lang="zh-CN" altLang="en-US" sz="2000" dirty="0"/>
              <a:t>：</a:t>
            </a:r>
            <a:r>
              <a:rPr lang="en-US" altLang="zh-CN" sz="2000" dirty="0" err="1"/>
              <a:t>RegB,</a:t>
            </a:r>
            <a:r>
              <a:rPr lang="en-US" altLang="zh-CN" sz="2000" dirty="0"/>
              <a:t>AN[1]:ALU</a:t>
            </a:r>
            <a:r>
              <a:rPr lang="zh-CN" altLang="en-US" sz="2000" dirty="0"/>
              <a:t>结果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AN[0]: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C</a:t>
            </a:r>
            <a:endParaRPr lang="zh-CN" altLang="en-US" sz="2000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15695" y="4004945"/>
          <a:ext cx="6982460" cy="239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924925" imgH="4848225" progId="Paint.Picture">
                  <p:embed/>
                </p:oleObj>
              </mc:Choice>
              <mc:Fallback>
                <p:oleObj r:id="rId2" imgW="8924925" imgH="48482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15695" y="4004945"/>
                        <a:ext cx="6982460" cy="2399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845C6A-5B1A-47D0-9591-54C68AB2985C}"/>
              </a:ext>
            </a:extLst>
          </p:cNvPr>
          <p:cNvSpPr txBox="1"/>
          <p:nvPr/>
        </p:nvSpPr>
        <p:spPr>
          <a:xfrm>
            <a:off x="5148064" y="1340768"/>
            <a:ext cx="39959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SW[6:5]=00 </a:t>
            </a:r>
            <a:r>
              <a:rPr lang="zh-CN" altLang="en-US" dirty="0">
                <a:solidFill>
                  <a:srgbClr val="FF0000"/>
                </a:solidFill>
              </a:rPr>
              <a:t>总线中存</a:t>
            </a:r>
            <a:r>
              <a:rPr lang="en-US" altLang="zh-CN" dirty="0">
                <a:solidFill>
                  <a:srgbClr val="FF0000"/>
                </a:solidFill>
              </a:rPr>
              <a:t>A</a:t>
            </a:r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num[3:0]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SW[6:5]=01 </a:t>
            </a:r>
            <a:r>
              <a:rPr lang="zh-CN" altLang="en-US" dirty="0">
                <a:solidFill>
                  <a:srgbClr val="FF0000"/>
                </a:solidFill>
              </a:rPr>
              <a:t>总线中存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num[7:4]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SW[6:5]=10 </a:t>
            </a:r>
            <a:r>
              <a:rPr lang="zh-CN" altLang="en-US" dirty="0">
                <a:solidFill>
                  <a:srgbClr val="FF0000"/>
                </a:solidFill>
              </a:rPr>
              <a:t>总线存</a:t>
            </a:r>
            <a:r>
              <a:rPr lang="en-US" altLang="zh-CN" dirty="0" err="1">
                <a:solidFill>
                  <a:srgbClr val="FF0000"/>
                </a:solidFill>
              </a:rPr>
              <a:t>regC</a:t>
            </a:r>
            <a:r>
              <a:rPr lang="zh-CN" altLang="en-US" dirty="0">
                <a:solidFill>
                  <a:srgbClr val="FF0000"/>
                </a:solidFill>
              </a:rPr>
              <a:t>即</a:t>
            </a:r>
            <a:r>
              <a:rPr lang="en-US" altLang="zh-CN" dirty="0">
                <a:solidFill>
                  <a:srgbClr val="FF0000"/>
                </a:solidFill>
              </a:rPr>
              <a:t>num[11:8]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[0] </a:t>
            </a:r>
            <a:r>
              <a:rPr lang="zh-CN" altLang="en-US" dirty="0">
                <a:solidFill>
                  <a:srgbClr val="FF0000"/>
                </a:solidFill>
              </a:rPr>
              <a:t>总线数据存入寄存器</a:t>
            </a:r>
            <a:r>
              <a:rPr lang="en-US" altLang="zh-CN" dirty="0">
                <a:solidFill>
                  <a:srgbClr val="FF0000"/>
                </a:solidFill>
              </a:rPr>
              <a:t>num[3:0]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[1] </a:t>
            </a:r>
            <a:r>
              <a:rPr lang="zh-CN" altLang="en-US" dirty="0">
                <a:solidFill>
                  <a:srgbClr val="FF0000"/>
                </a:solidFill>
              </a:rPr>
              <a:t>总线数据存入寄存器</a:t>
            </a:r>
            <a:r>
              <a:rPr lang="en-US" altLang="zh-CN" dirty="0">
                <a:solidFill>
                  <a:srgbClr val="FF0000"/>
                </a:solidFill>
              </a:rPr>
              <a:t>num[7:4]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按</a:t>
            </a:r>
            <a:r>
              <a:rPr lang="en-US" altLang="zh-CN" dirty="0" err="1">
                <a:solidFill>
                  <a:srgbClr val="FF0000"/>
                </a:solidFill>
              </a:rPr>
              <a:t>btn</a:t>
            </a:r>
            <a:r>
              <a:rPr lang="en-US" altLang="zh-CN" dirty="0">
                <a:solidFill>
                  <a:srgbClr val="FF0000"/>
                </a:solidFill>
              </a:rPr>
              <a:t>[2] </a:t>
            </a:r>
            <a:r>
              <a:rPr lang="zh-CN" altLang="en-US" dirty="0">
                <a:solidFill>
                  <a:srgbClr val="FF0000"/>
                </a:solidFill>
              </a:rPr>
              <a:t>总线数据</a:t>
            </a:r>
            <a:r>
              <a:rPr lang="zh-CN" altLang="en-US">
                <a:solidFill>
                  <a:srgbClr val="FF0000"/>
                </a:solidFill>
              </a:rPr>
              <a:t>存入</a:t>
            </a:r>
            <a:r>
              <a:rPr lang="en-US" altLang="zh-CN">
                <a:solidFill>
                  <a:srgbClr val="FF0000"/>
                </a:solidFill>
              </a:rPr>
              <a:t>num</a:t>
            </a:r>
            <a:r>
              <a:rPr lang="en-US" altLang="zh-CN" dirty="0">
                <a:solidFill>
                  <a:srgbClr val="FF0000"/>
                </a:solidFill>
              </a:rPr>
              <a:t>[11:8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E81D6F-50CB-3F86-1E02-BA73B04B5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32" y="1412776"/>
            <a:ext cx="4968552" cy="18722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Top Module</a:t>
            </a:r>
            <a:r>
              <a:rPr lang="zh-CN" altLang="en-US" dirty="0"/>
              <a:t>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" y="1196975"/>
            <a:ext cx="9171940" cy="5511165"/>
          </a:xfrm>
        </p:spPr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chemeClr val="accent2">
                    <a:lumMod val="75000"/>
                  </a:schemeClr>
                </a:solidFill>
              </a:rPr>
              <a:t>增加输入：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input wire BTN_Y[3:0],output wire BTN_X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</a:rPr>
              <a:t>        assign BTN_X=0;</a:t>
            </a:r>
            <a:endParaRPr lang="en-US" altLang="zh-CN" sz="2000" dirty="0"/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	AddSub4b m4(.A(num[3:0]),.B(4'b0001),.Ctrl(SW[</a:t>
            </a: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]),.S(A1));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	AddSub4b m5(.A(num[7:4]),.B(4'b0001),.Ctrl(SW[</a:t>
            </a:r>
            <a:r>
              <a:rPr lang="en-US" altLang="pt-BR" sz="1800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pt-BR" altLang="zh-CN" sz="1800" dirty="0">
                <a:solidFill>
                  <a:schemeClr val="accent6">
                    <a:lumMod val="75000"/>
                  </a:schemeClr>
                </a:solidFill>
              </a:rPr>
              <a:t>]),.S(B1));</a:t>
            </a:r>
            <a:endParaRPr lang="en-US" altLang="zh-CN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pt-BR" altLang="zh-CN" sz="2000" dirty="0">
                <a:solidFill>
                  <a:srgbClr val="7030A0"/>
                </a:solidFill>
              </a:rPr>
              <a:t>	Mux4to1b4 m6(.I0(num[3:0]),.I1(num[7:4]),.I2(num[11:8]),</a:t>
            </a:r>
          </a:p>
          <a:p>
            <a:pPr marL="0" indent="0">
              <a:buNone/>
            </a:pPr>
            <a:r>
              <a:rPr lang="pt-BR" altLang="zh-CN" sz="2000" dirty="0">
                <a:solidFill>
                  <a:srgbClr val="7030A0"/>
                </a:solidFill>
              </a:rPr>
              <a:t>                    .I3(4'b0),.s(SW[</a:t>
            </a:r>
            <a:r>
              <a:rPr lang="en-US" altLang="pt-BR" sz="2000" dirty="0">
                <a:solidFill>
                  <a:srgbClr val="7030A0"/>
                </a:solidFill>
              </a:rPr>
              <a:t>6</a:t>
            </a:r>
            <a:r>
              <a:rPr lang="pt-BR" altLang="zh-CN" sz="2000" dirty="0">
                <a:solidFill>
                  <a:srgbClr val="7030A0"/>
                </a:solidFill>
              </a:rPr>
              <a:t>:</a:t>
            </a:r>
            <a:r>
              <a:rPr lang="en-US" altLang="pt-BR" sz="2000" dirty="0">
                <a:solidFill>
                  <a:srgbClr val="7030A0"/>
                </a:solidFill>
              </a:rPr>
              <a:t>5</a:t>
            </a:r>
            <a:r>
              <a:rPr lang="pt-BR" altLang="zh-CN" sz="2000" dirty="0">
                <a:solidFill>
                  <a:srgbClr val="7030A0"/>
                </a:solidFill>
              </a:rPr>
              <a:t>]),.o(Result));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7030A0"/>
                </a:solidFill>
              </a:rPr>
              <a:t>assign A2 = (SW[15]==1'b0)?A1:Result;</a:t>
            </a:r>
          </a:p>
          <a:p>
            <a:pPr marL="0" indent="0">
              <a:buNone/>
            </a:pPr>
            <a:r>
              <a:rPr lang="en-US" altLang="zh-CN" sz="2000" dirty="0"/>
              <a:t>	……  </a:t>
            </a:r>
            <a:r>
              <a:rPr lang="en-US" altLang="zh-CN" sz="2000" dirty="0">
                <a:solidFill>
                  <a:srgbClr val="FF0000"/>
                </a:solidFill>
              </a:rPr>
              <a:t> B2 = (SW[15]==1'b0) ....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C2 = (SW[15]==1'b0)......</a:t>
            </a:r>
          </a:p>
          <a:p>
            <a:pPr marL="0" indent="0">
              <a:buNone/>
            </a:pPr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 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[3:0] = A2;</a:t>
            </a:r>
          </a:p>
          <a:p>
            <a:pPr marL="0" indent="0">
              <a:buNone/>
            </a:pPr>
            <a:r>
              <a:rPr lang="en-US" altLang="zh-CN" sz="2000" dirty="0"/>
              <a:t>	……  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 num[7:4] =?</a:t>
            </a: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                                num[11:8]=?</a:t>
            </a:r>
          </a:p>
          <a:p>
            <a:pPr marL="0" indent="0">
              <a:buNone/>
            </a:pPr>
            <a:r>
              <a:rPr lang="pt-BR" altLang="zh-CN" sz="2000" dirty="0"/>
              <a:t> </a:t>
            </a:r>
            <a:r>
              <a:rPr lang="pt-BR" altLang="zh-CN" sz="2000" dirty="0">
                <a:solidFill>
                  <a:schemeClr val="accent6">
                    <a:lumMod val="75000"/>
                  </a:schemeClr>
                </a:solidFill>
              </a:rPr>
              <a:t>myALUm7(.A(num[3:0]),.B(num[7:4]),.S(SW[</a:t>
            </a:r>
            <a:r>
              <a:rPr lang="en-US" altLang="pt-BR" sz="2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pt-BR" altLang="zh-CN" sz="2000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altLang="pt-BR" sz="2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pt-BR" altLang="zh-CN" sz="2000" dirty="0">
                <a:solidFill>
                  <a:schemeClr val="accent6">
                    <a:lumMod val="75000"/>
                  </a:schemeClr>
                </a:solidFill>
              </a:rPr>
              <a:t>]),.C(C),.Co(</a:t>
            </a:r>
            <a:r>
              <a:rPr lang="pt-BR" altLang="zh-CN" sz="2665" dirty="0">
                <a:solidFill>
                  <a:srgbClr val="C00000"/>
                </a:solidFill>
              </a:rPr>
              <a:t>Co</a:t>
            </a:r>
            <a:r>
              <a:rPr lang="pt-BR" altLang="zh-CN" sz="2000" dirty="0">
                <a:solidFill>
                  <a:schemeClr val="accent6">
                    <a:lumMod val="75000"/>
                  </a:schemeClr>
                </a:solidFill>
              </a:rPr>
              <a:t>));</a:t>
            </a:r>
          </a:p>
          <a:p>
            <a:pPr marL="0" indent="0">
              <a:buNone/>
            </a:pPr>
            <a:r>
              <a:rPr lang="pt-BR" altLang="zh-CN" sz="2000" dirty="0"/>
              <a:t>DispNum m8(clk, {num[?],num[?],C,num[?]}, 4'b0, 4'b0, 1'b0, AN,SEGMENT);</a:t>
            </a:r>
          </a:p>
          <a:p>
            <a:pPr marL="0" indent="0">
              <a:buNone/>
            </a:pPr>
            <a:r>
              <a:rPr lang="pt-BR" altLang="zh-CN" sz="2000" dirty="0"/>
              <a:t>SSeg7_Dev m7(.clk(clk),.rst(1'b0),.Start(clk_div[20]),.flash(clk_div[25]),</a:t>
            </a:r>
          </a:p>
          <a:p>
            <a:pPr marL="0" indent="0">
              <a:buNone/>
            </a:pPr>
            <a:r>
              <a:rPr lang="pt-BR" altLang="zh-CN" sz="2000" dirty="0"/>
              <a:t>.Hexs({12</a:t>
            </a:r>
            <a:r>
              <a:rPr lang="en-US" altLang="zh-CN" sz="2000"/>
              <a:t>’h3FF</a:t>
            </a:r>
            <a:r>
              <a:rPr lang="en-US" altLang="zh-CN" sz="2000" dirty="0"/>
              <a:t>,</a:t>
            </a:r>
            <a:r>
              <a:rPr lang="en-US" altLang="zh-CN" sz="2000" dirty="0">
                <a:solidFill>
                  <a:srgbClr val="7030A0"/>
                </a:solidFill>
              </a:rPr>
              <a:t>Result,</a:t>
            </a:r>
            <a:r>
              <a:rPr lang="pt-BR" altLang="zh-CN" sz="2000" dirty="0"/>
              <a:t>num[?],num[?],C,num[?}),.SW0(</a:t>
            </a:r>
            <a:r>
              <a:rPr lang="pt-BR" altLang="zh-CN" sz="3110" dirty="0">
                <a:ln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SW[0]</a:t>
            </a:r>
            <a:r>
              <a:rPr lang="pt-BR" altLang="zh-CN" sz="2000" dirty="0"/>
              <a:t>),</a:t>
            </a:r>
          </a:p>
          <a:p>
            <a:pPr marL="0" indent="0">
              <a:buNone/>
            </a:pPr>
            <a:r>
              <a:rPr lang="pt-BR" altLang="zh-CN" sz="2000" dirty="0"/>
              <a:t>.point(8'b00000000), .LES(8'b00000000),.seg_clk(segclk),.seg_clrn(segclrn),.seg_sout(segsout),.SEG_PEN(SEGPEN));</a:t>
            </a:r>
          </a:p>
          <a:p>
            <a:pPr marL="0" indent="0">
              <a:buNone/>
            </a:pPr>
            <a:endParaRPr lang="pt-BR" altLang="zh-CN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163A5C-B966-A820-388D-4277708C2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85" y="2852936"/>
            <a:ext cx="3203848" cy="13528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陈列键盘按钮简化使用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795" y="1196975"/>
            <a:ext cx="5501005" cy="4862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59840" y="6059805"/>
            <a:ext cx="5202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pt-BR" dirty="0">
                <a:solidFill>
                  <a:srgbClr val="C00000"/>
                </a:solidFill>
                <a:sym typeface="+mn-ea"/>
              </a:rPr>
              <a:t>NET”</a:t>
            </a:r>
            <a:r>
              <a:rPr lang="pt-BR" altLang="zh-CN" dirty="0">
                <a:solidFill>
                  <a:srgbClr val="C00000"/>
                </a:solidFill>
                <a:sym typeface="+mn-ea"/>
              </a:rPr>
              <a:t>Co</a:t>
            </a:r>
            <a:r>
              <a:rPr lang="en-US" altLang="pt-BR" dirty="0">
                <a:solidFill>
                  <a:srgbClr val="C00000"/>
                </a:solidFill>
                <a:sym typeface="+mn-ea"/>
              </a:rPr>
              <a:t>”LOC=AF24  | IOSTANDARD=LVCMOS33;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lstStyle/>
          <a:p>
            <a:pPr fontAlgn="auto"/>
            <a:r>
              <a:rPr lang="zh-CN" altLang="en-US" strike="noStrike" noProof="1"/>
              <a:t>实验室规章制度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0000" lnSpcReduction="20000"/>
          </a:bodyPr>
          <a:lstStyle/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</a:t>
            </a:r>
            <a:r>
              <a:rPr lang="zh-CN" altLang="en-US" sz="4600" strike="noStrike" noProof="1">
                <a:solidFill>
                  <a:srgbClr val="FF0000"/>
                </a:solidFill>
                <a:sym typeface="+mn-ea"/>
              </a:rPr>
              <a:t>整理椅子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椅子</a:t>
            </a:r>
            <a:r>
              <a:rPr lang="zh-CN" altLang="en-US" strike="noStrike" noProof="1">
                <a:solidFill>
                  <a:srgbClr val="C00000"/>
                </a:solidFill>
                <a:sym typeface="+mn-ea"/>
              </a:rPr>
              <a:t>号</a:t>
            </a:r>
            <a:r>
              <a:rPr lang="zh-CN" altLang="en-US" strike="noStrike" noProof="1">
                <a:sym typeface="+mn-ea"/>
              </a:rPr>
              <a:t>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412776"/>
            <a:ext cx="8820472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掌握寄存器传输电路的工作原理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掌握寄存器传输电路的设计方法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</a:t>
            </a:r>
            <a:r>
              <a:rPr lang="en-US" altLang="zh-CN" sz="2800" dirty="0"/>
              <a:t>ALU</a:t>
            </a:r>
            <a:r>
              <a:rPr lang="zh-CN" altLang="en-US" sz="2800" dirty="0"/>
              <a:t>和寄存器传输电路的综合应用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实验设备与材料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装有</a:t>
            </a:r>
            <a:r>
              <a:rPr lang="en-US" altLang="zh-CN" dirty="0"/>
              <a:t>Xilinx ISE 14.7</a:t>
            </a:r>
            <a:r>
              <a:rPr lang="zh-CN" altLang="en-US" dirty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SWORD</a:t>
            </a:r>
            <a:r>
              <a:rPr lang="zh-CN" altLang="en-US" dirty="0"/>
              <a:t>开发板</a:t>
            </a:r>
            <a:r>
              <a:rPr lang="en-US" altLang="zh-CN" dirty="0"/>
              <a:t>					1</a:t>
            </a:r>
            <a:r>
              <a:rPr lang="zh-CN" altLang="en-US" dirty="0"/>
              <a:t>套</a:t>
            </a:r>
          </a:p>
          <a:p>
            <a:r>
              <a:rPr lang="zh-CN" altLang="en-US" dirty="0"/>
              <a:t>实验材料</a:t>
            </a:r>
          </a:p>
          <a:p>
            <a:pPr lvl="1"/>
            <a:r>
              <a:rPr lang="zh-CN" altLang="en-US" dirty="0"/>
              <a:t>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任务：基于</a:t>
            </a:r>
            <a:r>
              <a:rPr lang="en-US" altLang="zh-CN" sz="2800" dirty="0"/>
              <a:t>ALU</a:t>
            </a:r>
            <a:r>
              <a:rPr lang="zh-CN" altLang="en-US" sz="2800" dirty="0"/>
              <a:t>的数据传输应用设计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寄存器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基于多路选择器总线的寄存器传输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寄存器传输应用设计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一组二进制存储单元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一个寄存器可以用于存储一系列二进制值，通常用于进行简单数据存储、移动和处理等操作</a:t>
            </a:r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ea typeface="宋体" panose="02010600030101010101" pitchFamily="2" charset="-122"/>
                <a:cs typeface="Times New Roman" panose="02020603050405020304" pitchFamily="18" charset="0"/>
              </a:rPr>
              <a:t>能存储信息并保存多个时钟周期，能用信号来控制“保存”或“加载”信息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采用门控时钟的寄存器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如果</a:t>
            </a:r>
            <a:r>
              <a:rPr lang="en-US" altLang="zh-CN" sz="2800" u="sng" dirty="0">
                <a:ea typeface="宋体" panose="02010600030101010101" pitchFamily="2" charset="-122"/>
              </a:rPr>
              <a:t>Load</a:t>
            </a:r>
            <a:r>
              <a:rPr lang="zh-CN" altLang="en-US" sz="2800" dirty="0">
                <a:ea typeface="宋体" panose="02010600030101010101" pitchFamily="2" charset="-122"/>
              </a:rPr>
              <a:t>信号为</a:t>
            </a:r>
            <a:r>
              <a:rPr lang="en-US" altLang="zh-CN" sz="2800" dirty="0">
                <a:ea typeface="宋体" panose="02010600030101010101" pitchFamily="2" charset="-122"/>
              </a:rPr>
              <a:t>1</a:t>
            </a:r>
            <a:r>
              <a:rPr lang="zh-CN" altLang="en-US" sz="2800" dirty="0">
                <a:ea typeface="宋体" panose="02010600030101010101" pitchFamily="2" charset="-122"/>
              </a:rPr>
              <a:t>，允许时钟信号通过，如果为</a:t>
            </a:r>
            <a:r>
              <a:rPr lang="en-US" altLang="zh-CN" sz="2800" dirty="0">
                <a:ea typeface="宋体" panose="02010600030101010101" pitchFamily="2" charset="-122"/>
              </a:rPr>
              <a:t>0</a:t>
            </a:r>
            <a:r>
              <a:rPr lang="zh-CN" altLang="en-US" sz="2800" dirty="0">
                <a:ea typeface="宋体" panose="02010600030101010101" pitchFamily="2" charset="-122"/>
              </a:rPr>
              <a:t>则阻止时钟信号通过</a:t>
            </a:r>
            <a:endParaRPr lang="en-US" altLang="zh-CN" sz="2800" dirty="0">
              <a:ea typeface="宋体" panose="02010600030101010101" pitchFamily="2" charset="-122"/>
            </a:endParaRPr>
          </a:p>
          <a:p>
            <a:r>
              <a:rPr lang="zh-CN" altLang="en-US" sz="2800" dirty="0">
                <a:ea typeface="宋体" panose="02010600030101010101" pitchFamily="2" charset="-122"/>
              </a:rPr>
              <a:t>例如</a:t>
            </a:r>
            <a:r>
              <a:rPr lang="en-US" altLang="zh-CN" sz="2800" dirty="0">
                <a:ea typeface="宋体" panose="02010600030101010101" pitchFamily="2" charset="-122"/>
              </a:rPr>
              <a:t>:</a:t>
            </a:r>
            <a:r>
              <a:rPr lang="zh-CN" altLang="en-US" sz="2800" dirty="0">
                <a:ea typeface="宋体" panose="02010600030101010101" pitchFamily="2" charset="-122"/>
              </a:rPr>
              <a:t>对于上升沿触发的边沿触发器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或负向脉冲触发的主从触发器：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zh-CN" altLang="en-US" sz="2800" dirty="0"/>
          </a:p>
        </p:txBody>
      </p:sp>
      <p:grpSp>
        <p:nvGrpSpPr>
          <p:cNvPr id="4" name="Group 4"/>
          <p:cNvGrpSpPr/>
          <p:nvPr/>
        </p:nvGrpSpPr>
        <p:grpSpPr bwMode="auto">
          <a:xfrm>
            <a:off x="1664375" y="4103365"/>
            <a:ext cx="4572000" cy="457200"/>
            <a:chOff x="720" y="2448"/>
            <a:chExt cx="2592" cy="288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720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11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1104" y="273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V="1">
              <a:off x="153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1536" y="244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192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1920" y="273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 flipV="1">
              <a:off x="2304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304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2640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2640" y="273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 flipV="1">
              <a:off x="2976" y="2448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>
              <a:off x="2976" y="244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8" name="Group 40"/>
          <p:cNvGrpSpPr/>
          <p:nvPr/>
        </p:nvGrpSpPr>
        <p:grpSpPr bwMode="auto">
          <a:xfrm>
            <a:off x="1724065" y="4763765"/>
            <a:ext cx="4572000" cy="457200"/>
            <a:chOff x="2544" y="2400"/>
            <a:chExt cx="2880" cy="288"/>
          </a:xfrm>
        </p:grpSpPr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544" y="26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V="1">
              <a:off x="3552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V="1">
              <a:off x="3552" y="2400"/>
              <a:ext cx="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449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V="1">
              <a:off x="4444" y="2688"/>
              <a:ext cx="6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V="1">
              <a:off x="5136" y="240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 flipV="1">
              <a:off x="5136" y="24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6" name="Group 41"/>
          <p:cNvGrpSpPr/>
          <p:nvPr/>
        </p:nvGrpSpPr>
        <p:grpSpPr bwMode="auto">
          <a:xfrm>
            <a:off x="1715810" y="5494015"/>
            <a:ext cx="4648200" cy="457200"/>
            <a:chOff x="2544" y="2880"/>
            <a:chExt cx="2928" cy="288"/>
          </a:xfrm>
        </p:grpSpPr>
        <p:sp>
          <p:nvSpPr>
            <p:cNvPr id="27" name="Line 27"/>
            <p:cNvSpPr>
              <a:spLocks noChangeShapeType="1"/>
            </p:cNvSpPr>
            <p:nvPr/>
          </p:nvSpPr>
          <p:spPr bwMode="auto">
            <a:xfrm>
              <a:off x="2544" y="2880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8"/>
            <p:cNvSpPr>
              <a:spLocks noChangeShapeType="1"/>
            </p:cNvSpPr>
            <p:nvPr/>
          </p:nvSpPr>
          <p:spPr bwMode="auto">
            <a:xfrm>
              <a:off x="3936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3936" y="3168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V="1">
              <a:off x="4411" y="288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4416" y="2880"/>
              <a:ext cx="10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6590" y="3892798"/>
            <a:ext cx="124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Clock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95328" y="4741837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Load</a:t>
            </a:r>
          </a:p>
        </p:txBody>
      </p:sp>
      <p:grpSp>
        <p:nvGrpSpPr>
          <p:cNvPr id="34" name="Group 36"/>
          <p:cNvGrpSpPr/>
          <p:nvPr/>
        </p:nvGrpSpPr>
        <p:grpSpPr bwMode="auto">
          <a:xfrm>
            <a:off x="2473048" y="6062340"/>
            <a:ext cx="3962400" cy="457200"/>
            <a:chOff x="150" y="4046"/>
            <a:chExt cx="2496" cy="288"/>
          </a:xfrm>
        </p:grpSpPr>
        <p:sp>
          <p:nvSpPr>
            <p:cNvPr id="35" name="Line 37"/>
            <p:cNvSpPr>
              <a:spLocks noChangeShapeType="1"/>
            </p:cNvSpPr>
            <p:nvPr/>
          </p:nvSpPr>
          <p:spPr bwMode="auto">
            <a:xfrm>
              <a:off x="1760" y="4072"/>
              <a:ext cx="3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150" y="4046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Gated Clock = Clock + Load</a:t>
              </a: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5882680" y="3789040"/>
            <a:ext cx="0" cy="242411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46281" y="5373216"/>
            <a:ext cx="222627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触发器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Gated Clock</a:t>
            </a:r>
          </a:p>
        </p:txBody>
      </p:sp>
      <p:grpSp>
        <p:nvGrpSpPr>
          <p:cNvPr id="40" name="Group 45"/>
          <p:cNvGrpSpPr/>
          <p:nvPr/>
        </p:nvGrpSpPr>
        <p:grpSpPr bwMode="auto">
          <a:xfrm>
            <a:off x="6016625" y="2767330"/>
            <a:ext cx="3004820" cy="2061845"/>
            <a:chOff x="2745" y="832"/>
            <a:chExt cx="2527" cy="1240"/>
          </a:xfrm>
        </p:grpSpPr>
        <p:sp>
          <p:nvSpPr>
            <p:cNvPr id="41" name="Freeform 46"/>
            <p:cNvSpPr/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47"/>
            <p:cNvSpPr/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48"/>
            <p:cNvSpPr/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49"/>
            <p:cNvSpPr/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0"/>
            <p:cNvSpPr/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1"/>
            <p:cNvSpPr/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2"/>
            <p:cNvSpPr/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3"/>
            <p:cNvSpPr/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54"/>
            <p:cNvSpPr/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55"/>
            <p:cNvSpPr/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56"/>
            <p:cNvSpPr/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53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4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5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56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7" name="Freeform 62"/>
            <p:cNvSpPr/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59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2" name="Freeform 67"/>
            <p:cNvSpPr/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64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5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6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7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68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" name="Group 75"/>
            <p:cNvGrpSpPr/>
            <p:nvPr/>
          </p:nvGrpSpPr>
          <p:grpSpPr bwMode="auto">
            <a:xfrm>
              <a:off x="5170" y="1439"/>
              <a:ext cx="102" cy="157"/>
              <a:chOff x="5162" y="1559"/>
              <a:chExt cx="102" cy="157"/>
            </a:xfrm>
          </p:grpSpPr>
          <p:sp>
            <p:nvSpPr>
              <p:cNvPr id="7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7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3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74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en-US" altLang="zh-CN" dirty="0"/>
              <a:t>Load</a:t>
            </a:r>
            <a:r>
              <a:rPr lang="zh-CN" altLang="en-US" dirty="0"/>
              <a:t>控制反馈的寄存器</a:t>
            </a:r>
          </a:p>
        </p:txBody>
      </p:sp>
      <p:sp>
        <p:nvSpPr>
          <p:cNvPr id="4" name="Freeform 4"/>
          <p:cNvSpPr/>
          <p:nvPr/>
        </p:nvSpPr>
        <p:spPr bwMode="auto">
          <a:xfrm>
            <a:off x="5480645" y="5351164"/>
            <a:ext cx="646113" cy="855663"/>
          </a:xfrm>
          <a:custGeom>
            <a:avLst/>
            <a:gdLst>
              <a:gd name="T0" fmla="*/ 2147483647 w 407"/>
              <a:gd name="T1" fmla="*/ 0 h 539"/>
              <a:gd name="T2" fmla="*/ 2147483647 w 407"/>
              <a:gd name="T3" fmla="*/ 0 h 539"/>
              <a:gd name="T4" fmla="*/ 2147483647 w 407"/>
              <a:gd name="T5" fmla="*/ 2147483647 h 539"/>
              <a:gd name="T6" fmla="*/ 0 w 407"/>
              <a:gd name="T7" fmla="*/ 2147483647 h 539"/>
              <a:gd name="T8" fmla="*/ 0 w 407"/>
              <a:gd name="T9" fmla="*/ 2147483647 h 539"/>
              <a:gd name="T10" fmla="*/ 2147483647 w 407"/>
              <a:gd name="T11" fmla="*/ 2147483647 h 539"/>
              <a:gd name="T12" fmla="*/ 2147483647 w 407"/>
              <a:gd name="T13" fmla="*/ 2147483647 h 539"/>
              <a:gd name="T14" fmla="*/ 2147483647 w 407"/>
              <a:gd name="T15" fmla="*/ 2147483647 h 539"/>
              <a:gd name="T16" fmla="*/ 2147483647 w 407"/>
              <a:gd name="T17" fmla="*/ 2147483647 h 539"/>
              <a:gd name="T18" fmla="*/ 2147483647 w 407"/>
              <a:gd name="T19" fmla="*/ 2147483647 h 539"/>
              <a:gd name="T20" fmla="*/ 2147483647 w 407"/>
              <a:gd name="T21" fmla="*/ 2147483647 h 539"/>
              <a:gd name="T22" fmla="*/ 2147483647 w 407"/>
              <a:gd name="T23" fmla="*/ 2147483647 h 539"/>
              <a:gd name="T24" fmla="*/ 2147483647 w 407"/>
              <a:gd name="T25" fmla="*/ 0 h 539"/>
              <a:gd name="T26" fmla="*/ 2147483647 w 407"/>
              <a:gd name="T27" fmla="*/ 0 h 539"/>
              <a:gd name="T28" fmla="*/ 2147483647 w 407"/>
              <a:gd name="T29" fmla="*/ 0 h 539"/>
              <a:gd name="T30" fmla="*/ 2147483647 w 407"/>
              <a:gd name="T31" fmla="*/ 2147483647 h 539"/>
              <a:gd name="T32" fmla="*/ 2147483647 w 407"/>
              <a:gd name="T33" fmla="*/ 2147483647 h 539"/>
              <a:gd name="T34" fmla="*/ 2147483647 w 407"/>
              <a:gd name="T35" fmla="*/ 2147483647 h 539"/>
              <a:gd name="T36" fmla="*/ 2147483647 w 407"/>
              <a:gd name="T37" fmla="*/ 2147483647 h 539"/>
              <a:gd name="T38" fmla="*/ 2147483647 w 407"/>
              <a:gd name="T39" fmla="*/ 2147483647 h 539"/>
              <a:gd name="T40" fmla="*/ 2147483647 w 407"/>
              <a:gd name="T41" fmla="*/ 2147483647 h 539"/>
              <a:gd name="T42" fmla="*/ 2147483647 w 407"/>
              <a:gd name="T43" fmla="*/ 2147483647 h 539"/>
              <a:gd name="T44" fmla="*/ 2147483647 w 407"/>
              <a:gd name="T45" fmla="*/ 2147483647 h 539"/>
              <a:gd name="T46" fmla="*/ 2147483647 w 407"/>
              <a:gd name="T47" fmla="*/ 2147483647 h 539"/>
              <a:gd name="T48" fmla="*/ 2147483647 w 407"/>
              <a:gd name="T49" fmla="*/ 0 h 539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39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534"/>
                </a:lnTo>
                <a:lnTo>
                  <a:pt x="3" y="537"/>
                </a:lnTo>
                <a:lnTo>
                  <a:pt x="5" y="539"/>
                </a:lnTo>
                <a:lnTo>
                  <a:pt x="402" y="539"/>
                </a:lnTo>
                <a:lnTo>
                  <a:pt x="405" y="537"/>
                </a:lnTo>
                <a:lnTo>
                  <a:pt x="407" y="534"/>
                </a:lnTo>
                <a:lnTo>
                  <a:pt x="407" y="5"/>
                </a:lnTo>
                <a:lnTo>
                  <a:pt x="405" y="2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7"/>
                </a:lnTo>
                <a:lnTo>
                  <a:pt x="392" y="532"/>
                </a:lnTo>
                <a:lnTo>
                  <a:pt x="400" y="524"/>
                </a:lnTo>
                <a:lnTo>
                  <a:pt x="8" y="524"/>
                </a:lnTo>
                <a:lnTo>
                  <a:pt x="15" y="532"/>
                </a:lnTo>
                <a:lnTo>
                  <a:pt x="15" y="7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61620" y="56321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545733" y="546070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921970" y="544800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8" name="Freeform 8"/>
          <p:cNvSpPr/>
          <p:nvPr/>
        </p:nvSpPr>
        <p:spPr bwMode="auto">
          <a:xfrm>
            <a:off x="5480645" y="5898852"/>
            <a:ext cx="125413" cy="111125"/>
          </a:xfrm>
          <a:custGeom>
            <a:avLst/>
            <a:gdLst>
              <a:gd name="T0" fmla="*/ 2147483647 w 79"/>
              <a:gd name="T1" fmla="*/ 2147483647 h 70"/>
              <a:gd name="T2" fmla="*/ 2147483647 w 79"/>
              <a:gd name="T3" fmla="*/ 2147483647 h 70"/>
              <a:gd name="T4" fmla="*/ 2147483647 w 79"/>
              <a:gd name="T5" fmla="*/ 0 h 70"/>
              <a:gd name="T6" fmla="*/ 2147483647 w 79"/>
              <a:gd name="T7" fmla="*/ 0 h 70"/>
              <a:gd name="T8" fmla="*/ 2147483647 w 79"/>
              <a:gd name="T9" fmla="*/ 2147483647 h 70"/>
              <a:gd name="T10" fmla="*/ 2147483647 w 79"/>
              <a:gd name="T11" fmla="*/ 2147483647 h 70"/>
              <a:gd name="T12" fmla="*/ 2147483647 w 79"/>
              <a:gd name="T13" fmla="*/ 2147483647 h 70"/>
              <a:gd name="T14" fmla="*/ 0 w 79"/>
              <a:gd name="T15" fmla="*/ 2147483647 h 70"/>
              <a:gd name="T16" fmla="*/ 0 w 79"/>
              <a:gd name="T17" fmla="*/ 2147483647 h 70"/>
              <a:gd name="T18" fmla="*/ 2147483647 w 79"/>
              <a:gd name="T19" fmla="*/ 2147483647 h 70"/>
              <a:gd name="T20" fmla="*/ 2147483647 w 79"/>
              <a:gd name="T21" fmla="*/ 2147483647 h 70"/>
              <a:gd name="T22" fmla="*/ 2147483647 w 79"/>
              <a:gd name="T23" fmla="*/ 2147483647 h 70"/>
              <a:gd name="T24" fmla="*/ 2147483647 w 79"/>
              <a:gd name="T25" fmla="*/ 2147483647 h 70"/>
              <a:gd name="T26" fmla="*/ 2147483647 w 79"/>
              <a:gd name="T27" fmla="*/ 2147483647 h 70"/>
              <a:gd name="T28" fmla="*/ 2147483647 w 79"/>
              <a:gd name="T29" fmla="*/ 2147483647 h 70"/>
              <a:gd name="T30" fmla="*/ 2147483647 w 79"/>
              <a:gd name="T31" fmla="*/ 2147483647 h 70"/>
              <a:gd name="T32" fmla="*/ 2147483647 w 79"/>
              <a:gd name="T33" fmla="*/ 2147483647 h 70"/>
              <a:gd name="T34" fmla="*/ 2147483647 w 79"/>
              <a:gd name="T35" fmla="*/ 2147483647 h 70"/>
              <a:gd name="T36" fmla="*/ 2147483647 w 79"/>
              <a:gd name="T37" fmla="*/ 2147483647 h 70"/>
              <a:gd name="T38" fmla="*/ 2147483647 w 79"/>
              <a:gd name="T39" fmla="*/ 2147483647 h 70"/>
              <a:gd name="T40" fmla="*/ 2147483647 w 79"/>
              <a:gd name="T41" fmla="*/ 2147483647 h 70"/>
              <a:gd name="T42" fmla="*/ 2147483647 w 79"/>
              <a:gd name="T43" fmla="*/ 2147483647 h 70"/>
              <a:gd name="T44" fmla="*/ 2147483647 w 79"/>
              <a:gd name="T45" fmla="*/ 2147483647 h 70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0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3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69"/>
                </a:lnTo>
                <a:lnTo>
                  <a:pt x="68" y="69"/>
                </a:lnTo>
                <a:lnTo>
                  <a:pt x="70" y="70"/>
                </a:lnTo>
                <a:lnTo>
                  <a:pt x="74" y="70"/>
                </a:lnTo>
                <a:lnTo>
                  <a:pt x="76" y="69"/>
                </a:lnTo>
                <a:lnTo>
                  <a:pt x="78" y="68"/>
                </a:lnTo>
                <a:lnTo>
                  <a:pt x="78" y="66"/>
                </a:lnTo>
                <a:lnTo>
                  <a:pt x="79" y="64"/>
                </a:lnTo>
                <a:lnTo>
                  <a:pt x="79" y="60"/>
                </a:lnTo>
                <a:lnTo>
                  <a:pt x="78" y="59"/>
                </a:lnTo>
                <a:lnTo>
                  <a:pt x="77" y="56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9"/>
          <p:cNvSpPr/>
          <p:nvPr/>
        </p:nvSpPr>
        <p:spPr bwMode="auto">
          <a:xfrm>
            <a:off x="5480645" y="5986164"/>
            <a:ext cx="125413" cy="90488"/>
          </a:xfrm>
          <a:custGeom>
            <a:avLst/>
            <a:gdLst>
              <a:gd name="T0" fmla="*/ 2147483647 w 79"/>
              <a:gd name="T1" fmla="*/ 2147483647 h 57"/>
              <a:gd name="T2" fmla="*/ 2147483647 w 79"/>
              <a:gd name="T3" fmla="*/ 2147483647 h 57"/>
              <a:gd name="T4" fmla="*/ 2147483647 w 79"/>
              <a:gd name="T5" fmla="*/ 2147483647 h 57"/>
              <a:gd name="T6" fmla="*/ 2147483647 w 79"/>
              <a:gd name="T7" fmla="*/ 2147483647 h 57"/>
              <a:gd name="T8" fmla="*/ 2147483647 w 79"/>
              <a:gd name="T9" fmla="*/ 2147483647 h 57"/>
              <a:gd name="T10" fmla="*/ 2147483647 w 79"/>
              <a:gd name="T11" fmla="*/ 2147483647 h 57"/>
              <a:gd name="T12" fmla="*/ 2147483647 w 79"/>
              <a:gd name="T13" fmla="*/ 0 h 57"/>
              <a:gd name="T14" fmla="*/ 2147483647 w 79"/>
              <a:gd name="T15" fmla="*/ 0 h 57"/>
              <a:gd name="T16" fmla="*/ 2147483647 w 79"/>
              <a:gd name="T17" fmla="*/ 2147483647 h 57"/>
              <a:gd name="T18" fmla="*/ 2147483647 w 79"/>
              <a:gd name="T19" fmla="*/ 2147483647 h 57"/>
              <a:gd name="T20" fmla="*/ 2147483647 w 79"/>
              <a:gd name="T21" fmla="*/ 2147483647 h 57"/>
              <a:gd name="T22" fmla="*/ 0 w 79"/>
              <a:gd name="T23" fmla="*/ 2147483647 h 57"/>
              <a:gd name="T24" fmla="*/ 0 w 79"/>
              <a:gd name="T25" fmla="*/ 2147483647 h 57"/>
              <a:gd name="T26" fmla="*/ 2147483647 w 79"/>
              <a:gd name="T27" fmla="*/ 2147483647 h 57"/>
              <a:gd name="T28" fmla="*/ 2147483647 w 79"/>
              <a:gd name="T29" fmla="*/ 2147483647 h 57"/>
              <a:gd name="T30" fmla="*/ 2147483647 w 79"/>
              <a:gd name="T31" fmla="*/ 2147483647 h 57"/>
              <a:gd name="T32" fmla="*/ 2147483647 w 79"/>
              <a:gd name="T33" fmla="*/ 2147483647 h 57"/>
              <a:gd name="T34" fmla="*/ 2147483647 w 79"/>
              <a:gd name="T35" fmla="*/ 2147483647 h 57"/>
              <a:gd name="T36" fmla="*/ 2147483647 w 79"/>
              <a:gd name="T37" fmla="*/ 2147483647 h 5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7">
                <a:moveTo>
                  <a:pt x="76" y="14"/>
                </a:moveTo>
                <a:lnTo>
                  <a:pt x="78" y="11"/>
                </a:lnTo>
                <a:lnTo>
                  <a:pt x="79" y="9"/>
                </a:lnTo>
                <a:lnTo>
                  <a:pt x="79" y="5"/>
                </a:lnTo>
                <a:lnTo>
                  <a:pt x="77" y="2"/>
                </a:lnTo>
                <a:lnTo>
                  <a:pt x="76" y="1"/>
                </a:lnTo>
                <a:lnTo>
                  <a:pt x="73" y="0"/>
                </a:lnTo>
                <a:lnTo>
                  <a:pt x="69" y="0"/>
                </a:lnTo>
                <a:lnTo>
                  <a:pt x="68" y="1"/>
                </a:lnTo>
                <a:lnTo>
                  <a:pt x="4" y="43"/>
                </a:lnTo>
                <a:lnTo>
                  <a:pt x="1" y="46"/>
                </a:lnTo>
                <a:lnTo>
                  <a:pt x="0" y="48"/>
                </a:lnTo>
                <a:lnTo>
                  <a:pt x="0" y="52"/>
                </a:lnTo>
                <a:lnTo>
                  <a:pt x="3" y="55"/>
                </a:lnTo>
                <a:lnTo>
                  <a:pt x="4" y="56"/>
                </a:lnTo>
                <a:lnTo>
                  <a:pt x="6" y="57"/>
                </a:lnTo>
                <a:lnTo>
                  <a:pt x="10" y="57"/>
                </a:lnTo>
                <a:lnTo>
                  <a:pt x="12" y="56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0"/>
          <p:cNvSpPr/>
          <p:nvPr/>
        </p:nvSpPr>
        <p:spPr bwMode="auto">
          <a:xfrm>
            <a:off x="5480645" y="4071639"/>
            <a:ext cx="646113" cy="858838"/>
          </a:xfrm>
          <a:custGeom>
            <a:avLst/>
            <a:gdLst>
              <a:gd name="T0" fmla="*/ 2147483647 w 407"/>
              <a:gd name="T1" fmla="*/ 0 h 541"/>
              <a:gd name="T2" fmla="*/ 2147483647 w 407"/>
              <a:gd name="T3" fmla="*/ 0 h 541"/>
              <a:gd name="T4" fmla="*/ 2147483647 w 407"/>
              <a:gd name="T5" fmla="*/ 2147483647 h 541"/>
              <a:gd name="T6" fmla="*/ 0 w 407"/>
              <a:gd name="T7" fmla="*/ 2147483647 h 541"/>
              <a:gd name="T8" fmla="*/ 0 w 407"/>
              <a:gd name="T9" fmla="*/ 2147483647 h 541"/>
              <a:gd name="T10" fmla="*/ 2147483647 w 407"/>
              <a:gd name="T11" fmla="*/ 2147483647 h 541"/>
              <a:gd name="T12" fmla="*/ 2147483647 w 407"/>
              <a:gd name="T13" fmla="*/ 2147483647 h 541"/>
              <a:gd name="T14" fmla="*/ 2147483647 w 407"/>
              <a:gd name="T15" fmla="*/ 2147483647 h 541"/>
              <a:gd name="T16" fmla="*/ 2147483647 w 407"/>
              <a:gd name="T17" fmla="*/ 2147483647 h 541"/>
              <a:gd name="T18" fmla="*/ 2147483647 w 407"/>
              <a:gd name="T19" fmla="*/ 2147483647 h 541"/>
              <a:gd name="T20" fmla="*/ 2147483647 w 407"/>
              <a:gd name="T21" fmla="*/ 2147483647 h 541"/>
              <a:gd name="T22" fmla="*/ 2147483647 w 407"/>
              <a:gd name="T23" fmla="*/ 2147483647 h 541"/>
              <a:gd name="T24" fmla="*/ 2147483647 w 407"/>
              <a:gd name="T25" fmla="*/ 0 h 541"/>
              <a:gd name="T26" fmla="*/ 2147483647 w 407"/>
              <a:gd name="T27" fmla="*/ 0 h 541"/>
              <a:gd name="T28" fmla="*/ 2147483647 w 407"/>
              <a:gd name="T29" fmla="*/ 0 h 541"/>
              <a:gd name="T30" fmla="*/ 2147483647 w 407"/>
              <a:gd name="T31" fmla="*/ 2147483647 h 541"/>
              <a:gd name="T32" fmla="*/ 2147483647 w 407"/>
              <a:gd name="T33" fmla="*/ 2147483647 h 541"/>
              <a:gd name="T34" fmla="*/ 2147483647 w 407"/>
              <a:gd name="T35" fmla="*/ 2147483647 h 541"/>
              <a:gd name="T36" fmla="*/ 2147483647 w 407"/>
              <a:gd name="T37" fmla="*/ 2147483647 h 541"/>
              <a:gd name="T38" fmla="*/ 2147483647 w 407"/>
              <a:gd name="T39" fmla="*/ 2147483647 h 541"/>
              <a:gd name="T40" fmla="*/ 2147483647 w 407"/>
              <a:gd name="T41" fmla="*/ 2147483647 h 541"/>
              <a:gd name="T42" fmla="*/ 2147483647 w 407"/>
              <a:gd name="T43" fmla="*/ 2147483647 h 541"/>
              <a:gd name="T44" fmla="*/ 2147483647 w 407"/>
              <a:gd name="T45" fmla="*/ 2147483647 h 541"/>
              <a:gd name="T46" fmla="*/ 2147483647 w 407"/>
              <a:gd name="T47" fmla="*/ 2147483647 h 541"/>
              <a:gd name="T48" fmla="*/ 2147483647 w 407"/>
              <a:gd name="T49" fmla="*/ 0 h 54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407" h="541">
                <a:moveTo>
                  <a:pt x="8" y="0"/>
                </a:moveTo>
                <a:lnTo>
                  <a:pt x="5" y="0"/>
                </a:lnTo>
                <a:lnTo>
                  <a:pt x="3" y="3"/>
                </a:lnTo>
                <a:lnTo>
                  <a:pt x="0" y="5"/>
                </a:lnTo>
                <a:lnTo>
                  <a:pt x="0" y="536"/>
                </a:lnTo>
                <a:lnTo>
                  <a:pt x="3" y="538"/>
                </a:lnTo>
                <a:lnTo>
                  <a:pt x="5" y="541"/>
                </a:lnTo>
                <a:lnTo>
                  <a:pt x="402" y="541"/>
                </a:lnTo>
                <a:lnTo>
                  <a:pt x="405" y="538"/>
                </a:lnTo>
                <a:lnTo>
                  <a:pt x="407" y="536"/>
                </a:lnTo>
                <a:lnTo>
                  <a:pt x="407" y="5"/>
                </a:lnTo>
                <a:lnTo>
                  <a:pt x="405" y="3"/>
                </a:lnTo>
                <a:lnTo>
                  <a:pt x="402" y="0"/>
                </a:lnTo>
                <a:lnTo>
                  <a:pt x="400" y="0"/>
                </a:lnTo>
                <a:lnTo>
                  <a:pt x="8" y="0"/>
                </a:lnTo>
                <a:lnTo>
                  <a:pt x="8" y="15"/>
                </a:lnTo>
                <a:lnTo>
                  <a:pt x="400" y="15"/>
                </a:lnTo>
                <a:lnTo>
                  <a:pt x="392" y="8"/>
                </a:lnTo>
                <a:lnTo>
                  <a:pt x="392" y="533"/>
                </a:lnTo>
                <a:lnTo>
                  <a:pt x="400" y="526"/>
                </a:lnTo>
                <a:lnTo>
                  <a:pt x="8" y="526"/>
                </a:lnTo>
                <a:lnTo>
                  <a:pt x="15" y="533"/>
                </a:lnTo>
                <a:lnTo>
                  <a:pt x="15" y="8"/>
                </a:lnTo>
                <a:lnTo>
                  <a:pt x="8" y="15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5661620" y="4639964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</a:t>
            </a:r>
            <a:endParaRPr lang="en-US" altLang="zh-CN" sz="800" i="1" baseline="-2500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545733" y="4184352"/>
            <a:ext cx="1746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D</a:t>
            </a:r>
            <a:endParaRPr lang="en-US" altLang="zh-CN" sz="800" i="1" baseline="-2500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921970" y="4171652"/>
            <a:ext cx="1873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Q</a:t>
            </a:r>
            <a:endParaRPr lang="en-US" altLang="zh-CN" sz="800" i="1" baseline="-25000"/>
          </a:p>
        </p:txBody>
      </p:sp>
      <p:sp>
        <p:nvSpPr>
          <p:cNvPr id="14" name="Freeform 14"/>
          <p:cNvSpPr/>
          <p:nvPr/>
        </p:nvSpPr>
        <p:spPr bwMode="auto">
          <a:xfrm>
            <a:off x="5480645" y="4619327"/>
            <a:ext cx="125413" cy="114300"/>
          </a:xfrm>
          <a:custGeom>
            <a:avLst/>
            <a:gdLst>
              <a:gd name="T0" fmla="*/ 2147483647 w 79"/>
              <a:gd name="T1" fmla="*/ 2147483647 h 72"/>
              <a:gd name="T2" fmla="*/ 2147483647 w 79"/>
              <a:gd name="T3" fmla="*/ 2147483647 h 72"/>
              <a:gd name="T4" fmla="*/ 2147483647 w 79"/>
              <a:gd name="T5" fmla="*/ 0 h 72"/>
              <a:gd name="T6" fmla="*/ 2147483647 w 79"/>
              <a:gd name="T7" fmla="*/ 0 h 72"/>
              <a:gd name="T8" fmla="*/ 2147483647 w 79"/>
              <a:gd name="T9" fmla="*/ 2147483647 h 72"/>
              <a:gd name="T10" fmla="*/ 2147483647 w 79"/>
              <a:gd name="T11" fmla="*/ 2147483647 h 72"/>
              <a:gd name="T12" fmla="*/ 2147483647 w 79"/>
              <a:gd name="T13" fmla="*/ 2147483647 h 72"/>
              <a:gd name="T14" fmla="*/ 0 w 79"/>
              <a:gd name="T15" fmla="*/ 2147483647 h 72"/>
              <a:gd name="T16" fmla="*/ 0 w 79"/>
              <a:gd name="T17" fmla="*/ 2147483647 h 72"/>
              <a:gd name="T18" fmla="*/ 2147483647 w 79"/>
              <a:gd name="T19" fmla="*/ 2147483647 h 72"/>
              <a:gd name="T20" fmla="*/ 2147483647 w 79"/>
              <a:gd name="T21" fmla="*/ 2147483647 h 72"/>
              <a:gd name="T22" fmla="*/ 2147483647 w 79"/>
              <a:gd name="T23" fmla="*/ 2147483647 h 72"/>
              <a:gd name="T24" fmla="*/ 2147483647 w 79"/>
              <a:gd name="T25" fmla="*/ 2147483647 h 72"/>
              <a:gd name="T26" fmla="*/ 2147483647 w 79"/>
              <a:gd name="T27" fmla="*/ 2147483647 h 72"/>
              <a:gd name="T28" fmla="*/ 2147483647 w 79"/>
              <a:gd name="T29" fmla="*/ 2147483647 h 72"/>
              <a:gd name="T30" fmla="*/ 2147483647 w 79"/>
              <a:gd name="T31" fmla="*/ 2147483647 h 72"/>
              <a:gd name="T32" fmla="*/ 2147483647 w 79"/>
              <a:gd name="T33" fmla="*/ 2147483647 h 72"/>
              <a:gd name="T34" fmla="*/ 2147483647 w 79"/>
              <a:gd name="T35" fmla="*/ 2147483647 h 72"/>
              <a:gd name="T36" fmla="*/ 2147483647 w 79"/>
              <a:gd name="T37" fmla="*/ 2147483647 h 72"/>
              <a:gd name="T38" fmla="*/ 2147483647 w 79"/>
              <a:gd name="T39" fmla="*/ 2147483647 h 72"/>
              <a:gd name="T40" fmla="*/ 2147483647 w 79"/>
              <a:gd name="T41" fmla="*/ 2147483647 h 72"/>
              <a:gd name="T42" fmla="*/ 2147483647 w 79"/>
              <a:gd name="T43" fmla="*/ 2147483647 h 72"/>
              <a:gd name="T44" fmla="*/ 2147483647 w 79"/>
              <a:gd name="T45" fmla="*/ 2147483647 h 7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79" h="72">
                <a:moveTo>
                  <a:pt x="13" y="1"/>
                </a:moveTo>
                <a:lnTo>
                  <a:pt x="12" y="1"/>
                </a:lnTo>
                <a:lnTo>
                  <a:pt x="9" y="0"/>
                </a:lnTo>
                <a:lnTo>
                  <a:pt x="5" y="0"/>
                </a:lnTo>
                <a:lnTo>
                  <a:pt x="4" y="1"/>
                </a:lnTo>
                <a:lnTo>
                  <a:pt x="1" y="2"/>
                </a:lnTo>
                <a:lnTo>
                  <a:pt x="1" y="4"/>
                </a:lnTo>
                <a:lnTo>
                  <a:pt x="0" y="6"/>
                </a:lnTo>
                <a:lnTo>
                  <a:pt x="0" y="10"/>
                </a:lnTo>
                <a:lnTo>
                  <a:pt x="1" y="11"/>
                </a:lnTo>
                <a:lnTo>
                  <a:pt x="3" y="14"/>
                </a:lnTo>
                <a:lnTo>
                  <a:pt x="67" y="70"/>
                </a:lnTo>
                <a:lnTo>
                  <a:pt x="68" y="70"/>
                </a:lnTo>
                <a:lnTo>
                  <a:pt x="70" y="72"/>
                </a:lnTo>
                <a:lnTo>
                  <a:pt x="74" y="72"/>
                </a:lnTo>
                <a:lnTo>
                  <a:pt x="76" y="70"/>
                </a:lnTo>
                <a:lnTo>
                  <a:pt x="78" y="69"/>
                </a:lnTo>
                <a:lnTo>
                  <a:pt x="78" y="68"/>
                </a:lnTo>
                <a:lnTo>
                  <a:pt x="79" y="65"/>
                </a:lnTo>
                <a:lnTo>
                  <a:pt x="79" y="61"/>
                </a:lnTo>
                <a:lnTo>
                  <a:pt x="78" y="60"/>
                </a:lnTo>
                <a:lnTo>
                  <a:pt x="77" y="58"/>
                </a:lnTo>
                <a:lnTo>
                  <a:pt x="13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5"/>
          <p:cNvSpPr/>
          <p:nvPr/>
        </p:nvSpPr>
        <p:spPr bwMode="auto">
          <a:xfrm>
            <a:off x="5480645" y="4708227"/>
            <a:ext cx="125413" cy="92075"/>
          </a:xfrm>
          <a:custGeom>
            <a:avLst/>
            <a:gdLst>
              <a:gd name="T0" fmla="*/ 2147483647 w 79"/>
              <a:gd name="T1" fmla="*/ 2147483647 h 58"/>
              <a:gd name="T2" fmla="*/ 2147483647 w 79"/>
              <a:gd name="T3" fmla="*/ 2147483647 h 58"/>
              <a:gd name="T4" fmla="*/ 2147483647 w 79"/>
              <a:gd name="T5" fmla="*/ 2147483647 h 58"/>
              <a:gd name="T6" fmla="*/ 2147483647 w 79"/>
              <a:gd name="T7" fmla="*/ 2147483647 h 58"/>
              <a:gd name="T8" fmla="*/ 2147483647 w 79"/>
              <a:gd name="T9" fmla="*/ 2147483647 h 58"/>
              <a:gd name="T10" fmla="*/ 2147483647 w 79"/>
              <a:gd name="T11" fmla="*/ 2147483647 h 58"/>
              <a:gd name="T12" fmla="*/ 2147483647 w 79"/>
              <a:gd name="T13" fmla="*/ 0 h 58"/>
              <a:gd name="T14" fmla="*/ 2147483647 w 79"/>
              <a:gd name="T15" fmla="*/ 0 h 58"/>
              <a:gd name="T16" fmla="*/ 2147483647 w 79"/>
              <a:gd name="T17" fmla="*/ 2147483647 h 58"/>
              <a:gd name="T18" fmla="*/ 2147483647 w 79"/>
              <a:gd name="T19" fmla="*/ 2147483647 h 58"/>
              <a:gd name="T20" fmla="*/ 2147483647 w 79"/>
              <a:gd name="T21" fmla="*/ 2147483647 h 58"/>
              <a:gd name="T22" fmla="*/ 0 w 79"/>
              <a:gd name="T23" fmla="*/ 2147483647 h 58"/>
              <a:gd name="T24" fmla="*/ 0 w 79"/>
              <a:gd name="T25" fmla="*/ 2147483647 h 58"/>
              <a:gd name="T26" fmla="*/ 2147483647 w 79"/>
              <a:gd name="T27" fmla="*/ 2147483647 h 58"/>
              <a:gd name="T28" fmla="*/ 2147483647 w 79"/>
              <a:gd name="T29" fmla="*/ 2147483647 h 58"/>
              <a:gd name="T30" fmla="*/ 2147483647 w 79"/>
              <a:gd name="T31" fmla="*/ 2147483647 h 58"/>
              <a:gd name="T32" fmla="*/ 2147483647 w 79"/>
              <a:gd name="T33" fmla="*/ 2147483647 h 58"/>
              <a:gd name="T34" fmla="*/ 2147483647 w 79"/>
              <a:gd name="T35" fmla="*/ 2147483647 h 58"/>
              <a:gd name="T36" fmla="*/ 2147483647 w 79"/>
              <a:gd name="T37" fmla="*/ 2147483647 h 5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79" h="58">
                <a:moveTo>
                  <a:pt x="76" y="14"/>
                </a:moveTo>
                <a:lnTo>
                  <a:pt x="78" y="12"/>
                </a:lnTo>
                <a:lnTo>
                  <a:pt x="79" y="9"/>
                </a:lnTo>
                <a:lnTo>
                  <a:pt x="79" y="5"/>
                </a:lnTo>
                <a:lnTo>
                  <a:pt x="77" y="3"/>
                </a:lnTo>
                <a:lnTo>
                  <a:pt x="76" y="2"/>
                </a:lnTo>
                <a:lnTo>
                  <a:pt x="73" y="0"/>
                </a:lnTo>
                <a:lnTo>
                  <a:pt x="69" y="0"/>
                </a:lnTo>
                <a:lnTo>
                  <a:pt x="68" y="2"/>
                </a:lnTo>
                <a:lnTo>
                  <a:pt x="4" y="44"/>
                </a:lnTo>
                <a:lnTo>
                  <a:pt x="1" y="46"/>
                </a:lnTo>
                <a:lnTo>
                  <a:pt x="0" y="49"/>
                </a:lnTo>
                <a:lnTo>
                  <a:pt x="0" y="53"/>
                </a:lnTo>
                <a:lnTo>
                  <a:pt x="3" y="55"/>
                </a:lnTo>
                <a:lnTo>
                  <a:pt x="4" y="57"/>
                </a:lnTo>
                <a:lnTo>
                  <a:pt x="6" y="58"/>
                </a:lnTo>
                <a:lnTo>
                  <a:pt x="10" y="58"/>
                </a:lnTo>
                <a:lnTo>
                  <a:pt x="12" y="57"/>
                </a:lnTo>
                <a:lnTo>
                  <a:pt x="76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Freeform 16"/>
          <p:cNvSpPr/>
          <p:nvPr/>
        </p:nvSpPr>
        <p:spPr bwMode="auto">
          <a:xfrm>
            <a:off x="5277445" y="4708227"/>
            <a:ext cx="215900" cy="25400"/>
          </a:xfrm>
          <a:custGeom>
            <a:avLst/>
            <a:gdLst>
              <a:gd name="T0" fmla="*/ 2147483647 w 136"/>
              <a:gd name="T1" fmla="*/ 2147483647 h 16"/>
              <a:gd name="T2" fmla="*/ 2147483647 w 136"/>
              <a:gd name="T3" fmla="*/ 2147483647 h 16"/>
              <a:gd name="T4" fmla="*/ 2147483647 w 136"/>
              <a:gd name="T5" fmla="*/ 2147483647 h 16"/>
              <a:gd name="T6" fmla="*/ 2147483647 w 136"/>
              <a:gd name="T7" fmla="*/ 2147483647 h 16"/>
              <a:gd name="T8" fmla="*/ 2147483647 w 136"/>
              <a:gd name="T9" fmla="*/ 2147483647 h 16"/>
              <a:gd name="T10" fmla="*/ 2147483647 w 136"/>
              <a:gd name="T11" fmla="*/ 2147483647 h 16"/>
              <a:gd name="T12" fmla="*/ 2147483647 w 136"/>
              <a:gd name="T13" fmla="*/ 0 h 16"/>
              <a:gd name="T14" fmla="*/ 2147483647 w 136"/>
              <a:gd name="T15" fmla="*/ 0 h 16"/>
              <a:gd name="T16" fmla="*/ 2147483647 w 136"/>
              <a:gd name="T17" fmla="*/ 2147483647 h 16"/>
              <a:gd name="T18" fmla="*/ 0 w 136"/>
              <a:gd name="T19" fmla="*/ 2147483647 h 16"/>
              <a:gd name="T20" fmla="*/ 0 w 136"/>
              <a:gd name="T21" fmla="*/ 2147483647 h 16"/>
              <a:gd name="T22" fmla="*/ 2147483647 w 136"/>
              <a:gd name="T23" fmla="*/ 2147483647 h 16"/>
              <a:gd name="T24" fmla="*/ 2147483647 w 136"/>
              <a:gd name="T25" fmla="*/ 2147483647 h 16"/>
              <a:gd name="T26" fmla="*/ 2147483647 w 136"/>
              <a:gd name="T27" fmla="*/ 2147483647 h 16"/>
              <a:gd name="T28" fmla="*/ 2147483647 w 136"/>
              <a:gd name="T29" fmla="*/ 2147483647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36" h="16">
                <a:moveTo>
                  <a:pt x="128" y="16"/>
                </a:moveTo>
                <a:lnTo>
                  <a:pt x="131" y="16"/>
                </a:lnTo>
                <a:lnTo>
                  <a:pt x="133" y="13"/>
                </a:lnTo>
                <a:lnTo>
                  <a:pt x="136" y="11"/>
                </a:lnTo>
                <a:lnTo>
                  <a:pt x="136" y="5"/>
                </a:lnTo>
                <a:lnTo>
                  <a:pt x="133" y="3"/>
                </a:lnTo>
                <a:lnTo>
                  <a:pt x="131" y="0"/>
                </a:ln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1"/>
                </a:lnTo>
                <a:lnTo>
                  <a:pt x="2" y="13"/>
                </a:lnTo>
                <a:lnTo>
                  <a:pt x="5" y="16"/>
                </a:lnTo>
                <a:lnTo>
                  <a:pt x="8" y="16"/>
                </a:lnTo>
                <a:lnTo>
                  <a:pt x="128" y="1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4678958" y="6308427"/>
            <a:ext cx="6588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Clock</a:t>
            </a:r>
            <a:endParaRPr lang="en-US" altLang="zh-CN" sz="800" i="1" baseline="-25000"/>
          </a:p>
        </p:txBody>
      </p:sp>
      <p:sp>
        <p:nvSpPr>
          <p:cNvPr id="18" name="Freeform 18"/>
          <p:cNvSpPr/>
          <p:nvPr/>
        </p:nvSpPr>
        <p:spPr bwMode="auto">
          <a:xfrm>
            <a:off x="6117233" y="4251027"/>
            <a:ext cx="747712" cy="23812"/>
          </a:xfrm>
          <a:custGeom>
            <a:avLst/>
            <a:gdLst>
              <a:gd name="T0" fmla="*/ 2147483647 w 471"/>
              <a:gd name="T1" fmla="*/ 0 h 15"/>
              <a:gd name="T2" fmla="*/ 2147483647 w 471"/>
              <a:gd name="T3" fmla="*/ 0 h 15"/>
              <a:gd name="T4" fmla="*/ 2147483647 w 471"/>
              <a:gd name="T5" fmla="*/ 2147483647 h 15"/>
              <a:gd name="T6" fmla="*/ 0 w 471"/>
              <a:gd name="T7" fmla="*/ 2147483647 h 15"/>
              <a:gd name="T8" fmla="*/ 0 w 471"/>
              <a:gd name="T9" fmla="*/ 2147483647 h 15"/>
              <a:gd name="T10" fmla="*/ 2147483647 w 471"/>
              <a:gd name="T11" fmla="*/ 2147483647 h 15"/>
              <a:gd name="T12" fmla="*/ 2147483647 w 471"/>
              <a:gd name="T13" fmla="*/ 2147483647 h 15"/>
              <a:gd name="T14" fmla="*/ 2147483647 w 471"/>
              <a:gd name="T15" fmla="*/ 2147483647 h 15"/>
              <a:gd name="T16" fmla="*/ 2147483647 w 471"/>
              <a:gd name="T17" fmla="*/ 2147483647 h 15"/>
              <a:gd name="T18" fmla="*/ 2147483647 w 471"/>
              <a:gd name="T19" fmla="*/ 2147483647 h 15"/>
              <a:gd name="T20" fmla="*/ 2147483647 w 471"/>
              <a:gd name="T21" fmla="*/ 2147483647 h 15"/>
              <a:gd name="T22" fmla="*/ 2147483647 w 471"/>
              <a:gd name="T23" fmla="*/ 2147483647 h 15"/>
              <a:gd name="T24" fmla="*/ 2147483647 w 471"/>
              <a:gd name="T25" fmla="*/ 0 h 15"/>
              <a:gd name="T26" fmla="*/ 2147483647 w 471"/>
              <a:gd name="T27" fmla="*/ 0 h 15"/>
              <a:gd name="T28" fmla="*/ 2147483647 w 471"/>
              <a:gd name="T29" fmla="*/ 0 h 1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5">
                <a:moveTo>
                  <a:pt x="8" y="0"/>
                </a:moveTo>
                <a:lnTo>
                  <a:pt x="5" y="0"/>
                </a:lnTo>
                <a:lnTo>
                  <a:pt x="3" y="2"/>
                </a:lnTo>
                <a:lnTo>
                  <a:pt x="0" y="5"/>
                </a:lnTo>
                <a:lnTo>
                  <a:pt x="0" y="10"/>
                </a:lnTo>
                <a:lnTo>
                  <a:pt x="3" y="13"/>
                </a:lnTo>
                <a:lnTo>
                  <a:pt x="5" y="15"/>
                </a:lnTo>
                <a:lnTo>
                  <a:pt x="466" y="15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2"/>
                </a:lnTo>
                <a:lnTo>
                  <a:pt x="466" y="0"/>
                </a:lnTo>
                <a:lnTo>
                  <a:pt x="464" y="0"/>
                </a:lnTo>
                <a:lnTo>
                  <a:pt x="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Freeform 19"/>
          <p:cNvSpPr/>
          <p:nvPr/>
        </p:nvSpPr>
        <p:spPr bwMode="auto">
          <a:xfrm>
            <a:off x="6129933" y="5541664"/>
            <a:ext cx="747712" cy="25400"/>
          </a:xfrm>
          <a:custGeom>
            <a:avLst/>
            <a:gdLst>
              <a:gd name="T0" fmla="*/ 2147483647 w 471"/>
              <a:gd name="T1" fmla="*/ 0 h 16"/>
              <a:gd name="T2" fmla="*/ 2147483647 w 471"/>
              <a:gd name="T3" fmla="*/ 0 h 16"/>
              <a:gd name="T4" fmla="*/ 2147483647 w 471"/>
              <a:gd name="T5" fmla="*/ 2147483647 h 16"/>
              <a:gd name="T6" fmla="*/ 0 w 471"/>
              <a:gd name="T7" fmla="*/ 2147483647 h 16"/>
              <a:gd name="T8" fmla="*/ 0 w 471"/>
              <a:gd name="T9" fmla="*/ 2147483647 h 16"/>
              <a:gd name="T10" fmla="*/ 2147483647 w 471"/>
              <a:gd name="T11" fmla="*/ 2147483647 h 16"/>
              <a:gd name="T12" fmla="*/ 2147483647 w 471"/>
              <a:gd name="T13" fmla="*/ 2147483647 h 16"/>
              <a:gd name="T14" fmla="*/ 2147483647 w 471"/>
              <a:gd name="T15" fmla="*/ 2147483647 h 16"/>
              <a:gd name="T16" fmla="*/ 2147483647 w 471"/>
              <a:gd name="T17" fmla="*/ 2147483647 h 16"/>
              <a:gd name="T18" fmla="*/ 2147483647 w 471"/>
              <a:gd name="T19" fmla="*/ 2147483647 h 16"/>
              <a:gd name="T20" fmla="*/ 2147483647 w 471"/>
              <a:gd name="T21" fmla="*/ 2147483647 h 16"/>
              <a:gd name="T22" fmla="*/ 2147483647 w 471"/>
              <a:gd name="T23" fmla="*/ 2147483647 h 16"/>
              <a:gd name="T24" fmla="*/ 2147483647 w 471"/>
              <a:gd name="T25" fmla="*/ 0 h 16"/>
              <a:gd name="T26" fmla="*/ 2147483647 w 471"/>
              <a:gd name="T27" fmla="*/ 0 h 16"/>
              <a:gd name="T28" fmla="*/ 2147483647 w 471"/>
              <a:gd name="T29" fmla="*/ 0 h 1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71" h="16">
                <a:moveTo>
                  <a:pt x="7" y="0"/>
                </a:moveTo>
                <a:lnTo>
                  <a:pt x="5" y="0"/>
                </a:lnTo>
                <a:lnTo>
                  <a:pt x="2" y="3"/>
                </a:lnTo>
                <a:lnTo>
                  <a:pt x="0" y="5"/>
                </a:lnTo>
                <a:lnTo>
                  <a:pt x="0" y="10"/>
                </a:lnTo>
                <a:lnTo>
                  <a:pt x="2" y="13"/>
                </a:lnTo>
                <a:lnTo>
                  <a:pt x="5" y="16"/>
                </a:lnTo>
                <a:lnTo>
                  <a:pt x="466" y="16"/>
                </a:lnTo>
                <a:lnTo>
                  <a:pt x="469" y="13"/>
                </a:lnTo>
                <a:lnTo>
                  <a:pt x="471" y="10"/>
                </a:lnTo>
                <a:lnTo>
                  <a:pt x="471" y="5"/>
                </a:lnTo>
                <a:lnTo>
                  <a:pt x="469" y="3"/>
                </a:lnTo>
                <a:lnTo>
                  <a:pt x="466" y="0"/>
                </a:lnTo>
                <a:lnTo>
                  <a:pt x="463" y="0"/>
                </a:lnTo>
                <a:lnTo>
                  <a:pt x="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719858" y="5965527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In0</a:t>
            </a:r>
            <a:endParaRPr lang="en-US" altLang="zh-CN" sz="800" i="1" baseline="-25000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707158" y="4503439"/>
            <a:ext cx="3492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In1</a:t>
            </a:r>
            <a:endParaRPr lang="en-US" altLang="zh-CN" sz="800" i="1" baseline="-25000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155333" y="3919239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A1</a:t>
            </a:r>
            <a:endParaRPr lang="en-US" altLang="zh-CN" sz="800" i="1" baseline="-25000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6155333" y="5184477"/>
            <a:ext cx="30956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A0</a:t>
            </a:r>
            <a:endParaRPr lang="en-US" altLang="zh-CN" sz="800" i="1" baseline="-25000"/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6879233" y="409703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Y1</a:t>
            </a:r>
            <a:endParaRPr lang="en-US" altLang="zh-CN" sz="800" i="1" baseline="-25000"/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6904633" y="5398789"/>
            <a:ext cx="29527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Y0</a:t>
            </a:r>
            <a:endParaRPr lang="en-US" altLang="zh-CN" sz="800" i="1" baseline="-25000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4767858" y="435103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4767858" y="5601989"/>
            <a:ext cx="711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AutoShape 28"/>
          <p:cNvSpPr>
            <a:spLocks noChangeAspect="1" noChangeArrowheads="1"/>
          </p:cNvSpPr>
          <p:nvPr/>
        </p:nvSpPr>
        <p:spPr bwMode="auto">
          <a:xfrm>
            <a:off x="3275608" y="36652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Freeform 29"/>
          <p:cNvSpPr>
            <a:spLocks noChangeAspect="1"/>
          </p:cNvSpPr>
          <p:nvPr/>
        </p:nvSpPr>
        <p:spPr bwMode="auto">
          <a:xfrm>
            <a:off x="4151908" y="408433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0" name="Group 30"/>
          <p:cNvGrpSpPr>
            <a:grpSpLocks noChangeAspect="1"/>
          </p:cNvGrpSpPr>
          <p:nvPr/>
        </p:nvGrpSpPr>
        <p:grpSpPr bwMode="auto">
          <a:xfrm>
            <a:off x="2634258" y="3855739"/>
            <a:ext cx="420687" cy="420688"/>
            <a:chOff x="1968" y="1507"/>
            <a:chExt cx="480" cy="480"/>
          </a:xfrm>
        </p:grpSpPr>
        <p:sp>
          <p:nvSpPr>
            <p:cNvPr id="31" name="AutoShape 31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2" name="Oval 32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5240933" y="596076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4" name="AutoShape 34"/>
          <p:cNvSpPr>
            <a:spLocks noChangeAspect="1" noChangeArrowheads="1"/>
          </p:cNvSpPr>
          <p:nvPr/>
        </p:nvSpPr>
        <p:spPr bwMode="auto">
          <a:xfrm>
            <a:off x="3275608" y="426213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5" name="AutoShape 35"/>
          <p:cNvSpPr>
            <a:spLocks noChangeAspect="1" noChangeArrowheads="1"/>
          </p:cNvSpPr>
          <p:nvPr/>
        </p:nvSpPr>
        <p:spPr bwMode="auto">
          <a:xfrm>
            <a:off x="3275608" y="51447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6" name="AutoShape 36"/>
          <p:cNvSpPr>
            <a:spLocks noChangeAspect="1" noChangeArrowheads="1"/>
          </p:cNvSpPr>
          <p:nvPr/>
        </p:nvSpPr>
        <p:spPr bwMode="auto">
          <a:xfrm>
            <a:off x="3275608" y="5741689"/>
            <a:ext cx="630237" cy="512763"/>
          </a:xfrm>
          <a:prstGeom prst="flowChartDelay">
            <a:avLst/>
          </a:prstGeom>
          <a:noFill/>
          <a:ln w="38100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Freeform 37"/>
          <p:cNvSpPr>
            <a:spLocks noChangeAspect="1"/>
          </p:cNvSpPr>
          <p:nvPr/>
        </p:nvSpPr>
        <p:spPr bwMode="auto">
          <a:xfrm>
            <a:off x="4164608" y="5335289"/>
            <a:ext cx="630237" cy="512763"/>
          </a:xfrm>
          <a:custGeom>
            <a:avLst/>
            <a:gdLst>
              <a:gd name="T0" fmla="*/ 0 w 708"/>
              <a:gd name="T1" fmla="*/ 0 h 576"/>
              <a:gd name="T2" fmla="*/ 2147483647 w 708"/>
              <a:gd name="T3" fmla="*/ 2147483647 h 576"/>
              <a:gd name="T4" fmla="*/ 2147483647 w 708"/>
              <a:gd name="T5" fmla="*/ 2147483647 h 576"/>
              <a:gd name="T6" fmla="*/ 2147483647 w 708"/>
              <a:gd name="T7" fmla="*/ 2147483647 h 576"/>
              <a:gd name="T8" fmla="*/ 2147483647 w 708"/>
              <a:gd name="T9" fmla="*/ 2147483647 h 576"/>
              <a:gd name="T10" fmla="*/ 2147483647 w 708"/>
              <a:gd name="T11" fmla="*/ 2147483647 h 576"/>
              <a:gd name="T12" fmla="*/ 2147483647 w 708"/>
              <a:gd name="T13" fmla="*/ 2147483647 h 576"/>
              <a:gd name="T14" fmla="*/ 2147483647 w 708"/>
              <a:gd name="T15" fmla="*/ 2147483647 h 576"/>
              <a:gd name="T16" fmla="*/ 2147483647 w 708"/>
              <a:gd name="T17" fmla="*/ 2147483647 h 576"/>
              <a:gd name="T18" fmla="*/ 2147483647 w 708"/>
              <a:gd name="T19" fmla="*/ 2147483647 h 576"/>
              <a:gd name="T20" fmla="*/ 0 w 708"/>
              <a:gd name="T21" fmla="*/ 2147483647 h 576"/>
              <a:gd name="T22" fmla="*/ 2147483647 w 708"/>
              <a:gd name="T23" fmla="*/ 2147483647 h 576"/>
              <a:gd name="T24" fmla="*/ 2147483647 w 708"/>
              <a:gd name="T25" fmla="*/ 2147483647 h 576"/>
              <a:gd name="T26" fmla="*/ 2147483647 w 708"/>
              <a:gd name="T27" fmla="*/ 2147483647 h 576"/>
              <a:gd name="T28" fmla="*/ 2147483647 w 708"/>
              <a:gd name="T29" fmla="*/ 2147483647 h 576"/>
              <a:gd name="T30" fmla="*/ 2147483647 w 708"/>
              <a:gd name="T31" fmla="*/ 2147483647 h 576"/>
              <a:gd name="T32" fmla="*/ 2147483647 w 708"/>
              <a:gd name="T33" fmla="*/ 2147483647 h 576"/>
              <a:gd name="T34" fmla="*/ 2147483647 w 708"/>
              <a:gd name="T35" fmla="*/ 2147483647 h 576"/>
              <a:gd name="T36" fmla="*/ 2147483647 w 708"/>
              <a:gd name="T37" fmla="*/ 2147483647 h 576"/>
              <a:gd name="T38" fmla="*/ 2147483647 w 708"/>
              <a:gd name="T39" fmla="*/ 2147483647 h 576"/>
              <a:gd name="T40" fmla="*/ 2147483647 w 708"/>
              <a:gd name="T41" fmla="*/ 2147483647 h 576"/>
              <a:gd name="T42" fmla="*/ 2147483647 w 708"/>
              <a:gd name="T43" fmla="*/ 2147483647 h 576"/>
              <a:gd name="T44" fmla="*/ 2147483647 w 708"/>
              <a:gd name="T45" fmla="*/ 2147483647 h 576"/>
              <a:gd name="T46" fmla="*/ 2147483647 w 708"/>
              <a:gd name="T47" fmla="*/ 2147483647 h 576"/>
              <a:gd name="T48" fmla="*/ 2147483647 w 708"/>
              <a:gd name="T49" fmla="*/ 2147483647 h 576"/>
              <a:gd name="T50" fmla="*/ 2147483647 w 708"/>
              <a:gd name="T51" fmla="*/ 2147483647 h 576"/>
              <a:gd name="T52" fmla="*/ 2147483647 w 708"/>
              <a:gd name="T53" fmla="*/ 2147483647 h 576"/>
              <a:gd name="T54" fmla="*/ 2147483647 w 708"/>
              <a:gd name="T55" fmla="*/ 2147483647 h 576"/>
              <a:gd name="T56" fmla="*/ 2147483647 w 708"/>
              <a:gd name="T57" fmla="*/ 2147483647 h 576"/>
              <a:gd name="T58" fmla="*/ 2147483647 w 708"/>
              <a:gd name="T59" fmla="*/ 2147483647 h 576"/>
              <a:gd name="T60" fmla="*/ 2147483647 w 708"/>
              <a:gd name="T61" fmla="*/ 2147483647 h 576"/>
              <a:gd name="T62" fmla="*/ 2147483647 w 708"/>
              <a:gd name="T63" fmla="*/ 2147483647 h 576"/>
              <a:gd name="T64" fmla="*/ 2147483647 w 708"/>
              <a:gd name="T65" fmla="*/ 2147483647 h 576"/>
              <a:gd name="T66" fmla="*/ 2147483647 w 708"/>
              <a:gd name="T67" fmla="*/ 2147483647 h 576"/>
              <a:gd name="T68" fmla="*/ 2147483647 w 708"/>
              <a:gd name="T69" fmla="*/ 2147483647 h 576"/>
              <a:gd name="T70" fmla="*/ 2147483647 w 708"/>
              <a:gd name="T71" fmla="*/ 2147483647 h 576"/>
              <a:gd name="T72" fmla="*/ 2147483647 w 708"/>
              <a:gd name="T73" fmla="*/ 2147483647 h 576"/>
              <a:gd name="T74" fmla="*/ 2147483647 w 708"/>
              <a:gd name="T75" fmla="*/ 2147483647 h 576"/>
              <a:gd name="T76" fmla="*/ 2147483647 w 708"/>
              <a:gd name="T77" fmla="*/ 2147483647 h 576"/>
              <a:gd name="T78" fmla="*/ 2147483647 w 708"/>
              <a:gd name="T79" fmla="*/ 2147483647 h 576"/>
              <a:gd name="T80" fmla="*/ 2147483647 w 708"/>
              <a:gd name="T81" fmla="*/ 2147483647 h 576"/>
              <a:gd name="T82" fmla="*/ 2147483647 w 708"/>
              <a:gd name="T83" fmla="*/ 2147483647 h 576"/>
              <a:gd name="T84" fmla="*/ 2147483647 w 708"/>
              <a:gd name="T85" fmla="*/ 2147483647 h 576"/>
              <a:gd name="T86" fmla="*/ 2147483647 w 708"/>
              <a:gd name="T87" fmla="*/ 0 h 576"/>
              <a:gd name="T88" fmla="*/ 0 w 708"/>
              <a:gd name="T89" fmla="*/ 0 h 57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708" h="576">
                <a:moveTo>
                  <a:pt x="0" y="0"/>
                </a:moveTo>
                <a:lnTo>
                  <a:pt x="17" y="40"/>
                </a:lnTo>
                <a:lnTo>
                  <a:pt x="39" y="95"/>
                </a:lnTo>
                <a:lnTo>
                  <a:pt x="54" y="157"/>
                </a:lnTo>
                <a:lnTo>
                  <a:pt x="66" y="227"/>
                </a:lnTo>
                <a:lnTo>
                  <a:pt x="74" y="284"/>
                </a:lnTo>
                <a:lnTo>
                  <a:pt x="69" y="338"/>
                </a:lnTo>
                <a:lnTo>
                  <a:pt x="58" y="399"/>
                </a:lnTo>
                <a:lnTo>
                  <a:pt x="45" y="458"/>
                </a:lnTo>
                <a:lnTo>
                  <a:pt x="28" y="512"/>
                </a:lnTo>
                <a:lnTo>
                  <a:pt x="0" y="572"/>
                </a:lnTo>
                <a:lnTo>
                  <a:pt x="210" y="576"/>
                </a:lnTo>
                <a:lnTo>
                  <a:pt x="297" y="570"/>
                </a:lnTo>
                <a:lnTo>
                  <a:pt x="342" y="567"/>
                </a:lnTo>
                <a:lnTo>
                  <a:pt x="375" y="559"/>
                </a:lnTo>
                <a:lnTo>
                  <a:pt x="409" y="549"/>
                </a:lnTo>
                <a:lnTo>
                  <a:pt x="445" y="533"/>
                </a:lnTo>
                <a:lnTo>
                  <a:pt x="486" y="515"/>
                </a:lnTo>
                <a:lnTo>
                  <a:pt x="526" y="490"/>
                </a:lnTo>
                <a:lnTo>
                  <a:pt x="552" y="470"/>
                </a:lnTo>
                <a:lnTo>
                  <a:pt x="577" y="447"/>
                </a:lnTo>
                <a:lnTo>
                  <a:pt x="604" y="420"/>
                </a:lnTo>
                <a:lnTo>
                  <a:pt x="628" y="398"/>
                </a:lnTo>
                <a:lnTo>
                  <a:pt x="651" y="370"/>
                </a:lnTo>
                <a:lnTo>
                  <a:pt x="680" y="333"/>
                </a:lnTo>
                <a:lnTo>
                  <a:pt x="708" y="286"/>
                </a:lnTo>
                <a:lnTo>
                  <a:pt x="682" y="245"/>
                </a:lnTo>
                <a:lnTo>
                  <a:pt x="658" y="210"/>
                </a:lnTo>
                <a:lnTo>
                  <a:pt x="638" y="185"/>
                </a:lnTo>
                <a:lnTo>
                  <a:pt x="616" y="161"/>
                </a:lnTo>
                <a:lnTo>
                  <a:pt x="592" y="138"/>
                </a:lnTo>
                <a:lnTo>
                  <a:pt x="572" y="120"/>
                </a:lnTo>
                <a:lnTo>
                  <a:pt x="552" y="103"/>
                </a:lnTo>
                <a:lnTo>
                  <a:pt x="528" y="85"/>
                </a:lnTo>
                <a:lnTo>
                  <a:pt x="506" y="72"/>
                </a:lnTo>
                <a:lnTo>
                  <a:pt x="480" y="58"/>
                </a:lnTo>
                <a:lnTo>
                  <a:pt x="451" y="43"/>
                </a:lnTo>
                <a:lnTo>
                  <a:pt x="415" y="29"/>
                </a:lnTo>
                <a:lnTo>
                  <a:pt x="385" y="20"/>
                </a:lnTo>
                <a:lnTo>
                  <a:pt x="350" y="11"/>
                </a:lnTo>
                <a:lnTo>
                  <a:pt x="313" y="5"/>
                </a:lnTo>
                <a:lnTo>
                  <a:pt x="278" y="1"/>
                </a:lnTo>
                <a:lnTo>
                  <a:pt x="253" y="1"/>
                </a:lnTo>
                <a:lnTo>
                  <a:pt x="227" y="0"/>
                </a:lnTo>
                <a:lnTo>
                  <a:pt x="0" y="0"/>
                </a:lnTo>
                <a:close/>
              </a:path>
            </a:pathLst>
          </a:custGeom>
          <a:noFill/>
          <a:ln w="38100" cmpd="sng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8" name="Group 38"/>
          <p:cNvGrpSpPr>
            <a:grpSpLocks noChangeAspect="1"/>
          </p:cNvGrpSpPr>
          <p:nvPr/>
        </p:nvGrpSpPr>
        <p:grpSpPr bwMode="auto">
          <a:xfrm>
            <a:off x="2672358" y="5322589"/>
            <a:ext cx="420687" cy="420688"/>
            <a:chOff x="1968" y="1507"/>
            <a:chExt cx="480" cy="480"/>
          </a:xfrm>
        </p:grpSpPr>
        <p:sp>
          <p:nvSpPr>
            <p:cNvPr id="39" name="AutoShape 39"/>
            <p:cNvSpPr>
              <a:spLocks noChangeAspect="1" noChangeArrowheads="1"/>
            </p:cNvSpPr>
            <p:nvPr/>
          </p:nvSpPr>
          <p:spPr bwMode="auto">
            <a:xfrm rot="5400000">
              <a:off x="1920" y="1555"/>
              <a:ext cx="480" cy="384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" name="Oval 40"/>
            <p:cNvSpPr>
              <a:spLocks noChangeAspect="1" noChangeArrowheads="1"/>
            </p:cNvSpPr>
            <p:nvPr/>
          </p:nvSpPr>
          <p:spPr bwMode="auto">
            <a:xfrm>
              <a:off x="2352" y="1699"/>
              <a:ext cx="96" cy="9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ill Sans MT" panose="020B0502020104020203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1" name="Line 41"/>
          <p:cNvSpPr>
            <a:spLocks noChangeShapeType="1"/>
          </p:cNvSpPr>
          <p:nvPr/>
        </p:nvSpPr>
        <p:spPr bwMode="auto">
          <a:xfrm>
            <a:off x="3078758" y="407163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>
            <a:off x="3091458" y="5538489"/>
            <a:ext cx="203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3" name="Group 43"/>
          <p:cNvGrpSpPr/>
          <p:nvPr/>
        </p:nvGrpSpPr>
        <p:grpSpPr bwMode="auto">
          <a:xfrm>
            <a:off x="3904258" y="3931939"/>
            <a:ext cx="304800" cy="266700"/>
            <a:chOff x="3160" y="1728"/>
            <a:chExt cx="192" cy="192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" name="Group 47"/>
          <p:cNvGrpSpPr/>
          <p:nvPr/>
        </p:nvGrpSpPr>
        <p:grpSpPr bwMode="auto">
          <a:xfrm>
            <a:off x="3913783" y="5389264"/>
            <a:ext cx="323850" cy="76200"/>
            <a:chOff x="3160" y="1728"/>
            <a:chExt cx="192" cy="192"/>
          </a:xfrm>
        </p:grpSpPr>
        <p:sp>
          <p:nvSpPr>
            <p:cNvPr id="48" name="Line 48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9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0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" name="Group 51"/>
          <p:cNvGrpSpPr/>
          <p:nvPr/>
        </p:nvGrpSpPr>
        <p:grpSpPr bwMode="auto">
          <a:xfrm flipV="1">
            <a:off x="3913783" y="5741689"/>
            <a:ext cx="323850" cy="257175"/>
            <a:chOff x="3160" y="1728"/>
            <a:chExt cx="192" cy="192"/>
          </a:xfrm>
        </p:grpSpPr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53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54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" name="Group 55"/>
          <p:cNvGrpSpPr/>
          <p:nvPr/>
        </p:nvGrpSpPr>
        <p:grpSpPr bwMode="auto">
          <a:xfrm flipV="1">
            <a:off x="3894733" y="4465339"/>
            <a:ext cx="323850" cy="71438"/>
            <a:chOff x="3160" y="1728"/>
            <a:chExt cx="192" cy="192"/>
          </a:xfrm>
        </p:grpSpPr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3160" y="1728"/>
              <a:ext cx="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57"/>
            <p:cNvSpPr>
              <a:spLocks noChangeShapeType="1"/>
            </p:cNvSpPr>
            <p:nvPr/>
          </p:nvSpPr>
          <p:spPr bwMode="auto">
            <a:xfrm>
              <a:off x="3232" y="17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58"/>
            <p:cNvSpPr>
              <a:spLocks noChangeShapeType="1"/>
            </p:cNvSpPr>
            <p:nvPr/>
          </p:nvSpPr>
          <p:spPr bwMode="auto">
            <a:xfrm>
              <a:off x="3232" y="1920"/>
              <a:ext cx="1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" name="Group 59"/>
          <p:cNvGrpSpPr/>
          <p:nvPr/>
        </p:nvGrpSpPr>
        <p:grpSpPr bwMode="auto">
          <a:xfrm>
            <a:off x="2437408" y="3392189"/>
            <a:ext cx="4229100" cy="904875"/>
            <a:chOff x="2148" y="2028"/>
            <a:chExt cx="2664" cy="570"/>
          </a:xfrm>
        </p:grpSpPr>
        <p:sp>
          <p:nvSpPr>
            <p:cNvPr id="60" name="Line 60"/>
            <p:cNvSpPr>
              <a:spLocks noChangeShapeType="1"/>
            </p:cNvSpPr>
            <p:nvPr/>
          </p:nvSpPr>
          <p:spPr bwMode="auto">
            <a:xfrm flipV="1">
              <a:off x="4812" y="2031"/>
              <a:ext cx="0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61"/>
            <p:cNvSpPr>
              <a:spLocks noChangeShapeType="1"/>
            </p:cNvSpPr>
            <p:nvPr/>
          </p:nvSpPr>
          <p:spPr bwMode="auto">
            <a:xfrm flipH="1">
              <a:off x="2154" y="2031"/>
              <a:ext cx="2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62"/>
            <p:cNvSpPr>
              <a:spLocks noChangeShapeType="1"/>
            </p:cNvSpPr>
            <p:nvPr/>
          </p:nvSpPr>
          <p:spPr bwMode="auto">
            <a:xfrm flipH="1">
              <a:off x="2148" y="227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63"/>
            <p:cNvSpPr>
              <a:spLocks noChangeShapeType="1"/>
            </p:cNvSpPr>
            <p:nvPr/>
          </p:nvSpPr>
          <p:spPr bwMode="auto">
            <a:xfrm>
              <a:off x="2148" y="2028"/>
              <a:ext cx="0" cy="2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" name="Line 64"/>
          <p:cNvSpPr>
            <a:spLocks noChangeShapeType="1"/>
          </p:cNvSpPr>
          <p:nvPr/>
        </p:nvSpPr>
        <p:spPr bwMode="auto">
          <a:xfrm>
            <a:off x="5285383" y="4716164"/>
            <a:ext cx="0" cy="1660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Line 65"/>
          <p:cNvSpPr>
            <a:spLocks noChangeShapeType="1"/>
          </p:cNvSpPr>
          <p:nvPr/>
        </p:nvSpPr>
        <p:spPr bwMode="auto">
          <a:xfrm flipV="1">
            <a:off x="6666508" y="4962227"/>
            <a:ext cx="0" cy="5540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67"/>
          <p:cNvSpPr>
            <a:spLocks noChangeShapeType="1"/>
          </p:cNvSpPr>
          <p:nvPr/>
        </p:nvSpPr>
        <p:spPr bwMode="auto">
          <a:xfrm>
            <a:off x="2485033" y="4982864"/>
            <a:ext cx="0" cy="277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Oval 68"/>
          <p:cNvSpPr>
            <a:spLocks noChangeArrowheads="1"/>
          </p:cNvSpPr>
          <p:nvPr/>
        </p:nvSpPr>
        <p:spPr bwMode="auto">
          <a:xfrm>
            <a:off x="2445345" y="581312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" name="Oval 69"/>
          <p:cNvSpPr>
            <a:spLocks noChangeArrowheads="1"/>
          </p:cNvSpPr>
          <p:nvPr/>
        </p:nvSpPr>
        <p:spPr bwMode="auto">
          <a:xfrm>
            <a:off x="2402483" y="4346277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" name="Oval 70"/>
          <p:cNvSpPr>
            <a:spLocks noChangeArrowheads="1"/>
          </p:cNvSpPr>
          <p:nvPr/>
        </p:nvSpPr>
        <p:spPr bwMode="auto">
          <a:xfrm>
            <a:off x="6626820" y="42224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Oval 71"/>
          <p:cNvSpPr>
            <a:spLocks noChangeArrowheads="1"/>
          </p:cNvSpPr>
          <p:nvPr/>
        </p:nvSpPr>
        <p:spPr bwMode="auto">
          <a:xfrm>
            <a:off x="6626820" y="5517852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2" name="Line 72"/>
          <p:cNvSpPr>
            <a:spLocks noChangeShapeType="1"/>
          </p:cNvSpPr>
          <p:nvPr/>
        </p:nvSpPr>
        <p:spPr bwMode="auto">
          <a:xfrm flipH="1">
            <a:off x="2475508" y="5259089"/>
            <a:ext cx="800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73"/>
          <p:cNvSpPr>
            <a:spLocks noChangeShapeType="1"/>
          </p:cNvSpPr>
          <p:nvPr/>
        </p:nvSpPr>
        <p:spPr bwMode="auto">
          <a:xfrm flipH="1">
            <a:off x="2080220" y="4649489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74"/>
          <p:cNvSpPr>
            <a:spLocks noChangeShapeType="1"/>
          </p:cNvSpPr>
          <p:nvPr/>
        </p:nvSpPr>
        <p:spPr bwMode="auto">
          <a:xfrm flipH="1">
            <a:off x="2070695" y="4382789"/>
            <a:ext cx="1190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75"/>
          <p:cNvSpPr>
            <a:spLocks noChangeShapeType="1"/>
          </p:cNvSpPr>
          <p:nvPr/>
        </p:nvSpPr>
        <p:spPr bwMode="auto">
          <a:xfrm flipH="1">
            <a:off x="2456458" y="404941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Line 76"/>
          <p:cNvSpPr>
            <a:spLocks noChangeShapeType="1"/>
          </p:cNvSpPr>
          <p:nvPr/>
        </p:nvSpPr>
        <p:spPr bwMode="auto">
          <a:xfrm>
            <a:off x="2446933" y="403988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Line 77"/>
          <p:cNvSpPr>
            <a:spLocks noChangeShapeType="1"/>
          </p:cNvSpPr>
          <p:nvPr/>
        </p:nvSpPr>
        <p:spPr bwMode="auto">
          <a:xfrm flipH="1">
            <a:off x="2259608" y="5849639"/>
            <a:ext cx="1025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Line 78"/>
          <p:cNvSpPr>
            <a:spLocks noChangeShapeType="1"/>
          </p:cNvSpPr>
          <p:nvPr/>
        </p:nvSpPr>
        <p:spPr bwMode="auto">
          <a:xfrm flipH="1">
            <a:off x="2494558" y="5516264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9" name="Line 79"/>
          <p:cNvSpPr>
            <a:spLocks noChangeShapeType="1"/>
          </p:cNvSpPr>
          <p:nvPr/>
        </p:nvSpPr>
        <p:spPr bwMode="auto">
          <a:xfrm>
            <a:off x="2485033" y="5506739"/>
            <a:ext cx="0" cy="361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80"/>
          <p:cNvSpPr>
            <a:spLocks noChangeShapeType="1"/>
          </p:cNvSpPr>
          <p:nvPr/>
        </p:nvSpPr>
        <p:spPr bwMode="auto">
          <a:xfrm flipH="1">
            <a:off x="2089745" y="6125864"/>
            <a:ext cx="1176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81"/>
          <p:cNvSpPr>
            <a:spLocks noChangeShapeType="1"/>
          </p:cNvSpPr>
          <p:nvPr/>
        </p:nvSpPr>
        <p:spPr bwMode="auto">
          <a:xfrm flipV="1">
            <a:off x="2253258" y="4363739"/>
            <a:ext cx="0" cy="149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Oval 82"/>
          <p:cNvSpPr>
            <a:spLocks noChangeArrowheads="1"/>
          </p:cNvSpPr>
          <p:nvPr/>
        </p:nvSpPr>
        <p:spPr bwMode="auto">
          <a:xfrm>
            <a:off x="2207220" y="434151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3" name="Rectangle 83"/>
          <p:cNvSpPr>
            <a:spLocks noChangeArrowheads="1"/>
          </p:cNvSpPr>
          <p:nvPr/>
        </p:nvSpPr>
        <p:spPr bwMode="auto">
          <a:xfrm>
            <a:off x="1529358" y="4236739"/>
            <a:ext cx="57785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Load</a:t>
            </a:r>
            <a:endParaRPr lang="en-US" altLang="zh-CN" sz="800" i="1" baseline="-25000"/>
          </a:p>
        </p:txBody>
      </p:sp>
      <p:sp>
        <p:nvSpPr>
          <p:cNvPr id="84" name="Rectangle 84"/>
          <p:cNvSpPr>
            <a:spLocks noChangeArrowheads="1"/>
          </p:cNvSpPr>
          <p:nvPr/>
        </p:nvSpPr>
        <p:spPr bwMode="auto">
          <a:xfrm>
            <a:off x="2342158" y="36017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5" name="Rectangle 85"/>
          <p:cNvSpPr>
            <a:spLocks noChangeArrowheads="1"/>
          </p:cNvSpPr>
          <p:nvPr/>
        </p:nvSpPr>
        <p:spPr bwMode="auto">
          <a:xfrm>
            <a:off x="2354858" y="5087639"/>
            <a:ext cx="2578100" cy="1231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" name="Line 86"/>
          <p:cNvSpPr>
            <a:spLocks noChangeShapeType="1"/>
          </p:cNvSpPr>
          <p:nvPr/>
        </p:nvSpPr>
        <p:spPr bwMode="auto">
          <a:xfrm flipH="1">
            <a:off x="5288558" y="6002039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 flipH="1">
            <a:off x="4902795" y="3081039"/>
            <a:ext cx="449263" cy="736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" name="Line 88"/>
          <p:cNvSpPr>
            <a:spLocks noChangeShapeType="1"/>
          </p:cNvSpPr>
          <p:nvPr/>
        </p:nvSpPr>
        <p:spPr bwMode="auto">
          <a:xfrm flipH="1">
            <a:off x="4940895" y="3068339"/>
            <a:ext cx="411163" cy="218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" name="Rectangle 89"/>
          <p:cNvSpPr>
            <a:spLocks noChangeArrowheads="1"/>
          </p:cNvSpPr>
          <p:nvPr/>
        </p:nvSpPr>
        <p:spPr bwMode="auto">
          <a:xfrm>
            <a:off x="5313958" y="2801639"/>
            <a:ext cx="187198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900">
                <a:solidFill>
                  <a:srgbClr val="000000"/>
                </a:solidFill>
                <a:latin typeface="Swiss 721 SWA" charset="0"/>
              </a:rPr>
              <a:t>2-to-1 M</a:t>
            </a:r>
            <a:endParaRPr lang="en-US" altLang="zh-CN" sz="800" i="1" baseline="-25000"/>
          </a:p>
        </p:txBody>
      </p: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457200" y="1412875"/>
            <a:ext cx="7942580" cy="2713355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ea typeface="宋体" panose="02010600030101010101" pitchFamily="2" charset="-122"/>
              </a:rPr>
              <a:t>进行有选择地加载寄存器的更可靠方法是：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保证时钟的连续性</a:t>
            </a: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选择性地使用加载控制来改变寄存器的内容</a:t>
            </a:r>
          </a:p>
          <a:p>
            <a:endParaRPr lang="zh-CN" altLang="en-US" sz="2800" dirty="0"/>
          </a:p>
        </p:txBody>
      </p:sp>
      <p:sp>
        <p:nvSpPr>
          <p:cNvPr id="66" name="Line 66"/>
          <p:cNvSpPr>
            <a:spLocks noChangeShapeType="1"/>
          </p:cNvSpPr>
          <p:nvPr/>
        </p:nvSpPr>
        <p:spPr bwMode="auto">
          <a:xfrm flipH="1">
            <a:off x="2470745" y="4971752"/>
            <a:ext cx="4191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" name="对象 2"/>
          <p:cNvGraphicFramePr/>
          <p:nvPr/>
        </p:nvGraphicFramePr>
        <p:xfrm>
          <a:off x="1538605" y="2802255"/>
          <a:ext cx="5881370" cy="379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76925" imgH="3638550" progId="Paint.Picture">
                  <p:embed/>
                </p:oleObj>
              </mc:Choice>
              <mc:Fallback>
                <p:oleObj r:id="rId2" imgW="5876925" imgH="3638550" progId="Paint.Picture">
                  <p:embed/>
                  <p:pic>
                    <p:nvPicPr>
                      <p:cNvPr id="0" name="图片 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605" y="2802255"/>
                        <a:ext cx="5881370" cy="3795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U2NTc5OGIwNmM0MmMxNzIwM2U0NDA3MGM1NGY1ZTkifQ=="/>
  <p:tag name="KSO_WPP_MARK_KEY" val="c1ba5068-2a82-402c-82d1-5a805d92d4cd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2185</Words>
  <Application>Microsoft Office PowerPoint</Application>
  <PresentationFormat>全屏显示(4:3)</PresentationFormat>
  <Paragraphs>286</Paragraphs>
  <Slides>28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Swiss 721 SWA</vt:lpstr>
      <vt:lpstr>黑体</vt:lpstr>
      <vt:lpstr>华文细黑</vt:lpstr>
      <vt:lpstr>楷体_GB2312</vt:lpstr>
      <vt:lpstr>微软雅黑</vt:lpstr>
      <vt:lpstr>Arial</vt:lpstr>
      <vt:lpstr>Calibri</vt:lpstr>
      <vt:lpstr>Gill Sans MT</vt:lpstr>
      <vt:lpstr>Helvetica</vt:lpstr>
      <vt:lpstr>Verdana</vt:lpstr>
      <vt:lpstr>Wingdings</vt:lpstr>
      <vt:lpstr>自定义设计方案</vt:lpstr>
      <vt:lpstr>实验室PPT模版2013 beta1</vt:lpstr>
      <vt:lpstr>1_自定义设计方案</vt:lpstr>
      <vt:lpstr>Paintbrush Picture</vt:lpstr>
      <vt:lpstr>Visio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寄存器</vt:lpstr>
      <vt:lpstr>采用门控时钟的寄存器</vt:lpstr>
      <vt:lpstr>采用Load控制反馈的寄存器</vt:lpstr>
      <vt:lpstr>采用Load控制反馈的寄存器 </vt:lpstr>
      <vt:lpstr>寄存器传输</vt:lpstr>
      <vt:lpstr>基于多路选择器总线的寄存器传输</vt:lpstr>
      <vt:lpstr>基于多路选择器总线的寄存器传输</vt:lpstr>
      <vt:lpstr>寄存器传输应用设计</vt:lpstr>
      <vt:lpstr>Mode1  ALU运算输出控制</vt:lpstr>
      <vt:lpstr>Mode2 数据传输控制</vt:lpstr>
      <vt:lpstr>实验内容与步骤</vt:lpstr>
      <vt:lpstr>基于ALU的数据传输应用设计（1）</vt:lpstr>
      <vt:lpstr>基于ALU的数据传输应用设计（2）</vt:lpstr>
      <vt:lpstr>物理验证</vt:lpstr>
      <vt:lpstr>sw[15]=0 Mode1 数据输入</vt:lpstr>
      <vt:lpstr>sw[15]=0 Mode1</vt:lpstr>
      <vt:lpstr>SW[15]=1  MODE2 数据传输</vt:lpstr>
      <vt:lpstr>SW[15]=1  MODE2</vt:lpstr>
      <vt:lpstr>Top Module结构</vt:lpstr>
      <vt:lpstr>陈列键盘按钮简化使用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雨童 姜</cp:lastModifiedBy>
  <cp:revision>457</cp:revision>
  <dcterms:created xsi:type="dcterms:W3CDTF">2011-08-03T07:44:00Z</dcterms:created>
  <dcterms:modified xsi:type="dcterms:W3CDTF">2023-12-05T08:35:50Z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C9BB2FDBB64A4B4B816BA8E5999898E9</vt:lpwstr>
  </property>
</Properties>
</file>