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0"/>
  </p:notesMasterIdLst>
  <p:sldIdLst>
    <p:sldId id="256" r:id="rId4"/>
    <p:sldId id="270" r:id="rId5"/>
    <p:sldId id="271" r:id="rId6"/>
    <p:sldId id="272" r:id="rId7"/>
    <p:sldId id="273" r:id="rId8"/>
    <p:sldId id="313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64" r:id="rId17"/>
    <p:sldId id="357" r:id="rId18"/>
    <p:sldId id="284" r:id="rId19"/>
    <p:sldId id="318" r:id="rId20"/>
    <p:sldId id="359" r:id="rId21"/>
    <p:sldId id="360" r:id="rId22"/>
    <p:sldId id="358" r:id="rId23"/>
    <p:sldId id="372" r:id="rId24"/>
    <p:sldId id="373" r:id="rId25"/>
    <p:sldId id="374" r:id="rId26"/>
    <p:sldId id="378" r:id="rId27"/>
    <p:sldId id="376" r:id="rId28"/>
    <p:sldId id="269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50"/>
            <p14:sldId id="351"/>
            <p14:sldId id="352"/>
            <p14:sldId id="353"/>
            <p14:sldId id="354"/>
            <p14:sldId id="355"/>
            <p14:sldId id="356"/>
            <p14:sldId id="364"/>
            <p14:sldId id="357"/>
            <p14:sldId id="284"/>
            <p14:sldId id="318"/>
            <p14:sldId id="359"/>
            <p14:sldId id="360"/>
            <p14:sldId id="358"/>
            <p14:sldId id="372"/>
            <p14:sldId id="373"/>
            <p14:sldId id="374"/>
            <p14:sldId id="378"/>
            <p14:sldId id="376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78" d="100"/>
          <a:sy n="78" d="100"/>
        </p:scale>
        <p:origin x="137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495" y="3533775"/>
            <a:ext cx="8217535" cy="267906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25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351" y="2781613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12.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计数器、定时器设计与应用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/>
              <a:t>时序图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55" y="1197134"/>
            <a:ext cx="62484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465" y="22225"/>
            <a:ext cx="2626995" cy="117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实现十进制计数器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9" y="1327770"/>
            <a:ext cx="5257800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5996706"/>
            <a:ext cx="81534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6B080C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改变与非门的输入信号 ，可以实现其它进制计数。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39552" y="4681482"/>
            <a:ext cx="8153400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利用与非门拾取状态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1010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552" y="5329554"/>
            <a:ext cx="8153400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实现十进制计数 （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0000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1001</a:t>
            </a:r>
            <a:r>
              <a:rPr lang="zh-CN" altLang="en-US" sz="2800" b="1">
                <a:solidFill>
                  <a:schemeClr val="folHlink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9810" y="1438910"/>
            <a:ext cx="1928495" cy="31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0 0 0 0      0</a:t>
            </a:r>
          </a:p>
          <a:p>
            <a:r>
              <a:rPr lang="en-US" altLang="zh-CN"/>
              <a:t>1 0 0 0      1</a:t>
            </a:r>
          </a:p>
          <a:p>
            <a:r>
              <a:rPr lang="en-US" altLang="zh-CN"/>
              <a:t>0 1 0 0      2</a:t>
            </a:r>
          </a:p>
          <a:p>
            <a:r>
              <a:rPr lang="en-US" altLang="zh-CN"/>
              <a:t>1 1 0 0      3</a:t>
            </a:r>
          </a:p>
          <a:p>
            <a:r>
              <a:rPr lang="en-US" altLang="zh-CN"/>
              <a:t>0 0 1 0      4</a:t>
            </a:r>
          </a:p>
          <a:p>
            <a:r>
              <a:rPr lang="en-US" altLang="zh-CN"/>
              <a:t>1 0 1 0      5</a:t>
            </a:r>
          </a:p>
          <a:p>
            <a:r>
              <a:rPr lang="en-US" altLang="zh-CN"/>
              <a:t>0 1 1 0      6</a:t>
            </a:r>
          </a:p>
          <a:p>
            <a:r>
              <a:rPr lang="en-US" altLang="zh-CN"/>
              <a:t>1 1 1 0      7</a:t>
            </a:r>
          </a:p>
          <a:p>
            <a:r>
              <a:rPr lang="en-US" altLang="zh-CN"/>
              <a:t>0 0 0 1      8</a:t>
            </a:r>
          </a:p>
          <a:p>
            <a:r>
              <a:rPr lang="en-US" altLang="zh-CN"/>
              <a:t>1 0 0 1      9</a:t>
            </a:r>
          </a:p>
          <a:p>
            <a:r>
              <a:rPr lang="en-US" altLang="zh-CN"/>
              <a:t>0 1 0 1     10-&gt;0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5894705" y="1196975"/>
          <a:ext cx="110553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04900" imgH="304800" progId="Paint.Picture">
                  <p:embed/>
                </p:oleObj>
              </mc:Choice>
              <mc:Fallback>
                <p:oleObj r:id="rId3" imgW="1104900" imgH="3048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4705" y="1196975"/>
                        <a:ext cx="1105535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0" y="3702050"/>
            <a:ext cx="153479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715" y="4077335"/>
            <a:ext cx="1089660" cy="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630" y="41910"/>
            <a:ext cx="27209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16×16</a:t>
            </a:r>
            <a:r>
              <a:rPr lang="zh-CN" altLang="en-US" dirty="0"/>
              <a:t>进制计数器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41474"/>
            <a:ext cx="8458200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171700" y="4337074"/>
            <a:ext cx="12604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低位片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684395" y="4142129"/>
            <a:ext cx="12604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495300" y="5229200"/>
            <a:ext cx="82550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以前，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高位片保持原状态不变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95300" y="5915000"/>
            <a:ext cx="8229600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在计到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1111</a:t>
            </a:r>
            <a:r>
              <a:rPr lang="zh-CN" altLang="en-US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时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CO</a:t>
            </a:r>
            <a:r>
              <a:rPr lang="en-US" altLang="zh-CN" sz="2800" baseline="-25000" dirty="0">
                <a:solidFill>
                  <a:schemeClr val="tx1"/>
                </a:solidFill>
                <a:effectLst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，高位片在下一个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加一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30" y="3707130"/>
            <a:ext cx="2823210" cy="13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" y="242570"/>
            <a:ext cx="7225665" cy="954405"/>
          </a:xfrm>
        </p:spPr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/>
              <a:t>50</a:t>
            </a:r>
            <a:r>
              <a:rPr lang="zh-CN" altLang="en-US" dirty="0"/>
              <a:t>进制计数器</a:t>
            </a:r>
            <a:r>
              <a:rPr lang="zh-CN" altLang="en-US" sz="2800" dirty="0"/>
              <a:t>（</a:t>
            </a:r>
            <a:r>
              <a:rPr lang="en-US" altLang="zh-CN" sz="2800" dirty="0"/>
              <a:t>16</a:t>
            </a:r>
            <a:r>
              <a:rPr lang="zh-CN" altLang="en-US" sz="2800" dirty="0"/>
              <a:t>进制）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784"/>
            <a:ext cx="80772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10100" y="1441474"/>
            <a:ext cx="0" cy="3657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17812" y="4700562"/>
            <a:ext cx="9048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53822" y="4700562"/>
            <a:ext cx="9048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848" y="6140722"/>
            <a:ext cx="7848600" cy="5286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实现从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0000  0000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0011  0001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进制计数器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55848" y="5454922"/>
            <a:ext cx="7848600" cy="5286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十进制数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对应的二进制数为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0011 0010 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132205" y="4700294"/>
            <a:ext cx="1260475" cy="5286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低位片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789170" y="4700294"/>
            <a:ext cx="1260475" cy="5286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b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高位片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645" y="40640"/>
            <a:ext cx="3014980" cy="155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分钟</a:t>
            </a:r>
            <a:r>
              <a:rPr lang="en-US" altLang="zh-CN"/>
              <a:t>60</a:t>
            </a:r>
            <a:r>
              <a:rPr lang="zh-CN" altLang="en-US"/>
              <a:t>进制（十进制显示）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1673860"/>
            <a:ext cx="706501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数字时钟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设计一个数字钟，使用</a:t>
            </a:r>
            <a:r>
              <a:rPr lang="en-US" altLang="zh-CN" dirty="0"/>
              <a:t>60</a:t>
            </a:r>
            <a:r>
              <a:rPr lang="zh-CN" altLang="en-US" dirty="0"/>
              <a:t>进制和</a:t>
            </a:r>
            <a:r>
              <a:rPr lang="en-US" altLang="zh-CN" dirty="0"/>
              <a:t>24</a:t>
            </a:r>
            <a:r>
              <a:rPr lang="zh-CN" altLang="en-US" dirty="0"/>
              <a:t>进制计数器，实现</a:t>
            </a:r>
            <a:r>
              <a:rPr lang="en-US" altLang="zh-CN" dirty="0"/>
              <a:t>24</a:t>
            </a:r>
            <a:r>
              <a:rPr lang="zh-CN" altLang="en-US" dirty="0"/>
              <a:t>小时内时间的实时显示。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数字钟的初值通过初始化语句来实现，用数码管前两位显示</a:t>
            </a:r>
            <a:r>
              <a:rPr lang="zh-CN" altLang="en-US" dirty="0">
                <a:solidFill>
                  <a:srgbClr val="FF0000"/>
                </a:solidFill>
              </a:rPr>
              <a:t>小时</a:t>
            </a:r>
            <a:r>
              <a:rPr lang="zh-CN" altLang="en-US" dirty="0"/>
              <a:t>的十位和个位，后两位显示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zh-CN" altLang="en-US" dirty="0"/>
              <a:t>的十位和个位。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：采用行为描述设计同步四位二进制计数器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：基于</a:t>
            </a:r>
            <a:r>
              <a:rPr lang="en-US" altLang="zh-CN" dirty="0"/>
              <a:t>74LS161</a:t>
            </a:r>
            <a:r>
              <a:rPr lang="zh-CN" altLang="en-US" dirty="0"/>
              <a:t>设计时钟应用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说明：按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74LS161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功能表来写代码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90" y="4128770"/>
            <a:ext cx="4398645" cy="217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设计同步四位二进制计数器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/>
              <a:t>My74LS161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endParaRPr lang="en-US" altLang="zh-CN" dirty="0"/>
          </a:p>
          <a:p>
            <a:r>
              <a:rPr lang="zh-CN" altLang="en-US" dirty="0"/>
              <a:t>用行为描述设计</a:t>
            </a:r>
            <a:endParaRPr lang="en-US" altLang="zh-CN" dirty="0"/>
          </a:p>
          <a:p>
            <a:pPr lvl="1"/>
            <a:r>
              <a:rPr lang="en-US" altLang="zh-CN" dirty="0"/>
              <a:t>CR</a:t>
            </a:r>
            <a:r>
              <a:rPr lang="zh-CN" altLang="en-US" dirty="0"/>
              <a:t>是异步清零</a:t>
            </a:r>
            <a:endParaRPr lang="en-US" altLang="zh-CN" dirty="0"/>
          </a:p>
          <a:p>
            <a:pPr lvl="1"/>
            <a:r>
              <a:rPr lang="en-US" altLang="zh-CN" dirty="0"/>
              <a:t>LD</a:t>
            </a:r>
            <a:r>
              <a:rPr lang="zh-CN" altLang="en-US" dirty="0"/>
              <a:t>是同步置位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489960" y="3478530"/>
            <a:ext cx="5436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module my74LS161（）	</a:t>
            </a:r>
          </a:p>
          <a:p>
            <a:r>
              <a:rPr lang="zh-CN" altLang="en-US"/>
              <a:t>  always @(posedge CP or negedge CR)</a:t>
            </a:r>
          </a:p>
          <a:p>
            <a:r>
              <a:rPr lang="zh-CN" altLang="en-US"/>
              <a:t>	begin</a:t>
            </a:r>
          </a:p>
          <a:p>
            <a:r>
              <a:rPr lang="zh-CN" altLang="en-US"/>
              <a:t>		</a:t>
            </a:r>
          </a:p>
          <a:p>
            <a:r>
              <a:rPr lang="zh-CN" altLang="en-US"/>
              <a:t>	end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705" y="1196975"/>
            <a:ext cx="3170555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激励代码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700807"/>
            <a:ext cx="360066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initial begin</a:t>
            </a:r>
          </a:p>
          <a:p>
            <a:r>
              <a:rPr lang="en-US" altLang="zh-CN" sz="2400" dirty="0"/>
              <a:t>		CR = 0;</a:t>
            </a:r>
          </a:p>
          <a:p>
            <a:r>
              <a:rPr lang="en-US" altLang="zh-CN" sz="2400" dirty="0"/>
              <a:t>		D = 0;</a:t>
            </a:r>
          </a:p>
          <a:p>
            <a:r>
              <a:rPr lang="en-US" altLang="zh-CN" sz="2400" dirty="0"/>
              <a:t>		CTP = 0;</a:t>
            </a:r>
          </a:p>
          <a:p>
            <a:r>
              <a:rPr lang="en-US" altLang="zh-CN" sz="2400" dirty="0"/>
              <a:t>		CTT = 0;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#100;</a:t>
            </a:r>
          </a:p>
          <a:p>
            <a:r>
              <a:rPr lang="en-US" altLang="zh-CN" sz="2400" dirty="0"/>
              <a:t>		CR = 1;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1;</a:t>
            </a:r>
          </a:p>
          <a:p>
            <a:r>
              <a:rPr lang="en-US" altLang="zh-CN" sz="2400" dirty="0"/>
              <a:t>		D = 4'b1100;</a:t>
            </a:r>
          </a:p>
          <a:p>
            <a:r>
              <a:rPr lang="en-US" altLang="zh-CN" sz="2400" dirty="0"/>
              <a:t>		CTT = 0;</a:t>
            </a:r>
          </a:p>
          <a:p>
            <a:r>
              <a:rPr lang="en-US" altLang="zh-CN" sz="2400" dirty="0"/>
              <a:t>		CTP = 0;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847134"/>
            <a:ext cx="35646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		#30 CR = 0;</a:t>
            </a:r>
          </a:p>
          <a:p>
            <a:r>
              <a:rPr lang="en-US" altLang="zh-CN" sz="2400" dirty="0"/>
              <a:t>		#20 CR = 1;</a:t>
            </a:r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0;</a:t>
            </a:r>
          </a:p>
          <a:p>
            <a:r>
              <a:rPr lang="en-US" altLang="zh-CN" sz="2400" dirty="0"/>
              <a:t>		#30 CTT = 1;</a:t>
            </a:r>
          </a:p>
          <a:p>
            <a:r>
              <a:rPr lang="en-US" altLang="zh-CN" sz="2400" dirty="0"/>
              <a:t>		CTP = 1;</a:t>
            </a:r>
          </a:p>
          <a:p>
            <a:r>
              <a:rPr lang="en-US" altLang="zh-CN" sz="2400" dirty="0"/>
              <a:t>		#10 </a:t>
            </a:r>
            <a:r>
              <a:rPr lang="en-US" altLang="zh-CN" sz="2400" dirty="0" err="1"/>
              <a:t>Ld</a:t>
            </a:r>
            <a:r>
              <a:rPr lang="en-US" altLang="zh-CN" sz="2400" dirty="0"/>
              <a:t> = 1;</a:t>
            </a:r>
          </a:p>
          <a:p>
            <a:endParaRPr lang="en-US" altLang="zh-CN" sz="2400" dirty="0"/>
          </a:p>
          <a:p>
            <a:r>
              <a:rPr lang="en-US" altLang="zh-CN" sz="2400" dirty="0"/>
              <a:t>		#510;</a:t>
            </a:r>
          </a:p>
          <a:p>
            <a:r>
              <a:rPr lang="en-US" altLang="zh-CN" sz="2400" dirty="0"/>
              <a:t>		CR = 0;</a:t>
            </a:r>
          </a:p>
          <a:p>
            <a:r>
              <a:rPr lang="en-US" altLang="zh-CN" sz="2400" dirty="0"/>
              <a:t>		#20 CR = 1;</a:t>
            </a:r>
          </a:p>
          <a:p>
            <a:r>
              <a:rPr lang="en-US" altLang="zh-CN" sz="2400" dirty="0"/>
              <a:t>		#500;</a:t>
            </a:r>
          </a:p>
          <a:p>
            <a:r>
              <a:rPr lang="en-US" altLang="zh-CN" sz="2400" dirty="0"/>
              <a:t>	end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波形输出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17" y="2348880"/>
            <a:ext cx="860266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74LS161</a:t>
            </a:r>
            <a:r>
              <a:rPr lang="zh-CN" altLang="en-US" dirty="0"/>
              <a:t>设计时钟应用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MyClock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用结构化描述设计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My74LS161</a:t>
            </a:r>
          </a:p>
          <a:p>
            <a:pPr lvl="1"/>
            <a:r>
              <a:rPr lang="zh-CN" altLang="en-US" dirty="0"/>
              <a:t>调用分频模块，用</a:t>
            </a:r>
            <a:r>
              <a:rPr lang="en-US" altLang="zh-CN" dirty="0"/>
              <a:t>100ms</a:t>
            </a:r>
            <a:r>
              <a:rPr lang="zh-CN" altLang="en-US" dirty="0"/>
              <a:t>作为分的驱动时钟</a:t>
            </a:r>
            <a:endParaRPr lang="en-US" altLang="zh-CN" dirty="0"/>
          </a:p>
          <a:p>
            <a:pPr lvl="1"/>
            <a:r>
              <a:rPr lang="zh-CN" altLang="en-US" dirty="0"/>
              <a:t>调用显示模块</a:t>
            </a:r>
          </a:p>
          <a:p>
            <a:pPr lvl="1"/>
            <a:r>
              <a:rPr lang="zh-CN" altLang="en-US" dirty="0"/>
              <a:t>（</a:t>
            </a:r>
            <a:r>
              <a:rPr lang="zh-CN" altLang="en-US" dirty="0">
                <a:sym typeface="+mn-ea"/>
              </a:rPr>
              <a:t>设计一个数字钟，使用</a:t>
            </a:r>
            <a:r>
              <a:rPr lang="en-US" altLang="zh-CN" dirty="0">
                <a:sym typeface="+mn-ea"/>
              </a:rPr>
              <a:t>60</a:t>
            </a:r>
            <a:r>
              <a:rPr lang="zh-CN" altLang="en-US" dirty="0">
                <a:sym typeface="+mn-ea"/>
              </a:rPr>
              <a:t>进制和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进制计数器，实现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小时内时间的实时显示。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下载验证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>
                <a:sym typeface="+mn-ea"/>
              </a:rPr>
              <a:t>my74LS161 m0  (.CR(1'b1), </a:t>
            </a: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.Ld(~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(displaynumber[3] &amp; displaynumber[0])</a:t>
            </a:r>
            <a:r>
              <a:rPr lang="zh-CN" altLang="en-US" sz="2400">
                <a:sym typeface="+mn-ea"/>
              </a:rPr>
              <a:t>),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.CTT(1'b1), .CTP(1'b1), .CP(clk_100ms), .D(4'b0), .Q(displaynumber[3:0]));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//1001==9时 Q=D ==》  Q=0   ==&gt;  displaynumber[3:0]=0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4281805"/>
            <a:ext cx="6471285" cy="249618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90" y="5071745"/>
            <a:ext cx="2531110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6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sym typeface="+mn-ea"/>
              </a:rPr>
              <a:t>my74LS161 m0  (.CR(1'b1), </a:t>
            </a: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.Ld(~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(displaynumber[3] &amp; displaynumber[0])</a:t>
            </a:r>
            <a:r>
              <a:rPr lang="zh-CN" altLang="en-US" sz="2400">
                <a:sym typeface="+mn-ea"/>
              </a:rPr>
              <a:t>),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.CTT(1'b1), .CTP(1'b1), .CP(clk_100ms), .D(4'b0), .Q(displaynumber[3:0]));</a:t>
            </a: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//1001==9时 Q=D ==》  Q=0  ==&gt;  displaynumber[3:0]=0</a:t>
            </a:r>
            <a:endParaRPr lang="zh-CN" altLang="en-US" sz="24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4229100"/>
            <a:ext cx="6471285" cy="2496185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90" y="5071745"/>
            <a:ext cx="2531110" cy="15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实现十进制计数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42695"/>
            <a:ext cx="8229600" cy="48837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sym typeface="+mn-ea"/>
              </a:rPr>
              <a:t>my74LS161 m1(.CR(1'b1), .Ld(~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(displaynumber[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?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] &amp;        displaynumber[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?]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 &amp; displaynumber[3] &amp; displaynumber[0]</a:t>
            </a:r>
            <a:r>
              <a:rPr lang="zh-CN" altLang="en-US" sz="2000" dirty="0">
                <a:sym typeface="+mn-ea"/>
              </a:rPr>
              <a:t>)), 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.CTT</a:t>
            </a:r>
            <a:r>
              <a:rPr lang="zh-CN" altLang="en-US" sz="2000" dirty="0">
                <a:solidFill>
                  <a:srgbClr val="00B0F0"/>
                </a:solidFill>
                <a:sym typeface="+mn-ea"/>
              </a:rPr>
              <a:t>(displaynumber[3]&amp;</a:t>
            </a:r>
            <a:r>
              <a:rPr lang="en-US" altLang="zh-CN" sz="2000" dirty="0">
                <a:solidFill>
                  <a:srgbClr val="00B0F0"/>
                </a:solidFill>
                <a:sym typeface="+mn-ea"/>
              </a:rPr>
              <a:t>d</a:t>
            </a:r>
            <a:r>
              <a:rPr lang="zh-CN" altLang="en-US" sz="2000" dirty="0">
                <a:solidFill>
                  <a:srgbClr val="00B0F0"/>
                </a:solidFill>
                <a:sym typeface="+mn-ea"/>
              </a:rPr>
              <a:t>isplaynumber[0])</a:t>
            </a:r>
            <a:r>
              <a:rPr lang="zh-CN" altLang="en-US" sz="2000" dirty="0">
                <a:sym typeface="+mn-ea"/>
              </a:rPr>
              <a:t>, </a:t>
            </a: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.CTP(1'b1), .CP(clk_100ms), .D(4'b0), .Q(displaynumber[7:4]));</a:t>
            </a:r>
          </a:p>
          <a:p>
            <a:pPr marL="0" indent="0"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ym typeface="+mn-ea"/>
              </a:rPr>
              <a:t>//0101 1001==》59   Q=D ==》  Q=0,displaynumber[7:4]=0              </a:t>
            </a:r>
            <a:r>
              <a:rPr lang="en-US" altLang="zh-CN" sz="2000" dirty="0">
                <a:sym typeface="+mn-ea"/>
              </a:rPr>
              <a:t>//</a:t>
            </a:r>
            <a:r>
              <a:rPr lang="zh-CN" altLang="en-US" sz="2000" dirty="0">
                <a:sym typeface="+mn-ea"/>
              </a:rPr>
              <a:t>CTT:1001==9时   CTT=1</a:t>
            </a:r>
            <a:r>
              <a:rPr lang="en-US" altLang="zh-CN" sz="2000" dirty="0">
                <a:sym typeface="+mn-ea"/>
              </a:rPr>
              <a:t>(CTP=1)</a:t>
            </a:r>
            <a:r>
              <a:rPr lang="zh-CN" altLang="en-US" sz="2000" dirty="0">
                <a:sym typeface="+mn-ea"/>
              </a:rPr>
              <a:t>===&gt; 计数  displaynumber[3:0]=9时 displaynumber[7:4]+1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260" y="4135755"/>
            <a:ext cx="6471285" cy="2259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SWORD</a:t>
            </a:r>
            <a:r>
              <a:rPr lang="zh-CN" altLang="en-US"/>
              <a:t>主板显示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" y="1197610"/>
            <a:ext cx="9072880" cy="46964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500" dirty="0"/>
              <a:t>Sseg_Dev m7(.clk(clk),.rst(1'b0),.Start(clk_div[20]),</a:t>
            </a:r>
          </a:p>
          <a:p>
            <a:pPr marL="0" indent="0">
              <a:buNone/>
            </a:pPr>
            <a:r>
              <a:rPr lang="zh-CN" altLang="en-US" sz="2500" dirty="0"/>
              <a:t>.flash(</a:t>
            </a:r>
            <a:r>
              <a:rPr lang="zh-CN" altLang="en-US" sz="2500" dirty="0">
                <a:solidFill>
                  <a:srgbClr val="FF0000"/>
                </a:solidFill>
              </a:rPr>
              <a:t>1</a:t>
            </a:r>
            <a:r>
              <a:rPr lang="zh-CN" altLang="en-US" sz="2500" dirty="0"/>
              <a:t>),.Hexs({num[15:12],num[11:8],4'h0,num[7:4],num[3:0]}),.point(8’b</a:t>
            </a:r>
            <a:r>
              <a:rPr lang="en-US" altLang="zh-CN" sz="2500" dirty="0">
                <a:solidFill>
                  <a:srgbClr val="FF0000"/>
                </a:solidFill>
              </a:rPr>
              <a:t>?</a:t>
            </a:r>
            <a:r>
              <a:rPr lang="zh-CN" altLang="en-US" sz="2500" dirty="0"/>
              <a:t>),.LES(8’b</a:t>
            </a:r>
            <a:r>
              <a:rPr lang="en-US" altLang="zh-CN" sz="2500" dirty="0">
                <a:solidFill>
                  <a:srgbClr val="FF0000"/>
                </a:solidFill>
              </a:rPr>
              <a:t>?</a:t>
            </a:r>
            <a:r>
              <a:rPr lang="zh-CN" altLang="en-US" sz="2500" dirty="0"/>
              <a:t>),.seg_clk(seg_clk),.seg_clrn(seg_clrn),.seg_sout(seg_sout),.SEG_PEN(SEG_PEN));</a:t>
            </a:r>
          </a:p>
          <a:p>
            <a:pPr marL="0" indent="0">
              <a:buNone/>
            </a:pPr>
            <a:r>
              <a:rPr lang="en-US" altLang="zh-CN" sz="2500" dirty="0"/>
              <a:t>//</a:t>
            </a:r>
            <a:r>
              <a:rPr lang="zh-CN" altLang="en-US" sz="2500" dirty="0">
                <a:sym typeface="+mn-ea"/>
              </a:rPr>
              <a:t>flash</a:t>
            </a:r>
            <a:r>
              <a:rPr lang="en-US" altLang="zh-CN" sz="2500" dirty="0">
                <a:sym typeface="+mn-ea"/>
              </a:rPr>
              <a:t>=1</a:t>
            </a:r>
            <a:r>
              <a:rPr lang="zh-CN" altLang="en-US" sz="2500" dirty="0">
                <a:sym typeface="+mn-ea"/>
              </a:rPr>
              <a:t>不闪烁</a:t>
            </a:r>
          </a:p>
          <a:p>
            <a:pPr marL="0" indent="0">
              <a:buNone/>
            </a:pPr>
            <a:r>
              <a:rPr lang="en-US" altLang="zh-CN" sz="2500" dirty="0">
                <a:sym typeface="+mn-ea"/>
              </a:rPr>
              <a:t>//</a:t>
            </a:r>
            <a:r>
              <a:rPr lang="zh-CN" altLang="en-US" sz="2500" dirty="0">
                <a:sym typeface="+mn-ea"/>
              </a:rPr>
              <a:t>小时</a:t>
            </a:r>
            <a:r>
              <a:rPr lang="en-US" altLang="zh-CN" sz="2500" dirty="0">
                <a:sym typeface="+mn-ea"/>
              </a:rPr>
              <a:t>.</a:t>
            </a:r>
            <a:r>
              <a:rPr lang="zh-CN" altLang="en-US" sz="2500" dirty="0">
                <a:sym typeface="+mn-ea"/>
              </a:rPr>
              <a:t>分钟</a:t>
            </a:r>
          </a:p>
        </p:txBody>
      </p:sp>
      <p:pic>
        <p:nvPicPr>
          <p:cNvPr id="4" name="图片 3" descr="微信图片同步计数器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263265"/>
            <a:ext cx="635508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0000"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</a:t>
            </a:r>
            <a:r>
              <a:rPr lang="zh-CN" altLang="en-US" sz="4800" strike="noStrike" noProof="1">
                <a:solidFill>
                  <a:srgbClr val="FF0000"/>
                </a:solidFill>
                <a:sym typeface="+mn-ea"/>
              </a:rPr>
              <a:t>整理椅子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掌握同步四位二进制计数器</a:t>
            </a:r>
            <a:r>
              <a:rPr lang="en-US" altLang="zh-CN" sz="2800" dirty="0"/>
              <a:t>74LS161</a:t>
            </a:r>
            <a:r>
              <a:rPr lang="zh-CN" altLang="en-US" sz="2800" dirty="0"/>
              <a:t>的工作原理和设计方法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掌握时钟</a:t>
            </a:r>
            <a:r>
              <a:rPr lang="en-US" altLang="zh-CN" sz="2800" dirty="0"/>
              <a:t>/</a:t>
            </a:r>
            <a:r>
              <a:rPr lang="zh-CN" altLang="en-US" sz="2800" dirty="0"/>
              <a:t>定时器的工作原理与设计方法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/>
              <a:t>				</a:t>
            </a:r>
            <a:r>
              <a:rPr lang="en-US" altLang="zh-CN" dirty="0"/>
              <a:t>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：采用行为描述设计同步四位二进制计数器</a:t>
            </a:r>
            <a:r>
              <a:rPr lang="en-US" altLang="zh-CN" sz="2800" dirty="0"/>
              <a:t>74LS161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：基于</a:t>
            </a:r>
            <a:r>
              <a:rPr lang="en-US" altLang="zh-CN" sz="2800" dirty="0"/>
              <a:t>74LS161</a:t>
            </a:r>
            <a:r>
              <a:rPr lang="zh-CN" altLang="en-US" sz="2800" dirty="0"/>
              <a:t>设计时钟应用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/>
              <a:t>74LS161</a:t>
            </a:r>
          </a:p>
          <a:p>
            <a:endParaRPr lang="en-US" altLang="zh-CN" dirty="0"/>
          </a:p>
          <a:p>
            <a:r>
              <a:rPr lang="zh-CN" altLang="en-US" dirty="0"/>
              <a:t>时钟应用设计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同步四位二进制计数器</a:t>
            </a:r>
            <a:r>
              <a:rPr lang="en-US" altLang="zh-CN" dirty="0"/>
              <a:t>74LS161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74LS161</a:t>
            </a:r>
            <a:r>
              <a:rPr kumimoji="1" lang="zh-CN" altLang="en-US" dirty="0"/>
              <a:t>是常用的四位二进制可预置的同步加法计数器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可灵活运用在各种数字电路，实现分频器等很多重要的功能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/>
              <a:t>功能描述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581400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4191000" cy="23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19"/>
          <p:cNvSpPr>
            <a:spLocks noChangeArrowheads="1"/>
          </p:cNvSpPr>
          <p:nvPr/>
        </p:nvSpPr>
        <p:spPr bwMode="auto">
          <a:xfrm>
            <a:off x="5238055" y="1338684"/>
            <a:ext cx="2667000" cy="3048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4552255" y="3015084"/>
            <a:ext cx="457200" cy="3810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" name="Oval 21"/>
          <p:cNvSpPr>
            <a:spLocks noChangeArrowheads="1"/>
          </p:cNvSpPr>
          <p:nvPr/>
        </p:nvSpPr>
        <p:spPr bwMode="auto">
          <a:xfrm>
            <a:off x="5466655" y="3548484"/>
            <a:ext cx="2438400" cy="228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7828855" y="576684"/>
            <a:ext cx="1063625" cy="1079500"/>
          </a:xfrm>
          <a:prstGeom prst="wedgeRoundRectCallout">
            <a:avLst>
              <a:gd name="adj1" fmla="val -71940"/>
              <a:gd name="adj2" fmla="val 45884"/>
              <a:gd name="adj3" fmla="val 16667"/>
            </a:avLst>
          </a:prstGeom>
          <a:solidFill>
            <a:srgbClr val="CCFFCC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状态输出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143055" y="4005684"/>
            <a:ext cx="1217613" cy="1079500"/>
          </a:xfrm>
          <a:prstGeom prst="wedgeRoundRectCallout">
            <a:avLst>
              <a:gd name="adj1" fmla="val -47653"/>
              <a:gd name="adj2" fmla="val -71616"/>
              <a:gd name="adj3" fmla="val 16667"/>
            </a:avLst>
          </a:prstGeom>
          <a:solidFill>
            <a:srgbClr val="A3C2FF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0" hangingPunct="0"/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并行输入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790255" y="3929484"/>
            <a:ext cx="1447800" cy="617538"/>
          </a:xfrm>
          <a:prstGeom prst="wedgeRoundRectCallout">
            <a:avLst>
              <a:gd name="adj1" fmla="val 14801"/>
              <a:gd name="adj2" fmla="val -134574"/>
              <a:gd name="adj3" fmla="val 16667"/>
            </a:avLst>
          </a:prstGeom>
          <a:solidFill>
            <a:srgbClr val="ECECC0"/>
          </a:solidFill>
          <a:ln w="12700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just" eaLnBrk="0" hangingPunct="0"/>
            <a:r>
              <a:rPr kumimoji="1"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</a:t>
            </a:r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4437112"/>
            <a:ext cx="179070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046712"/>
            <a:ext cx="1771650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" y="5656312"/>
            <a:ext cx="293370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72" y="5656312"/>
            <a:ext cx="26289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74LS161</a:t>
            </a:r>
            <a:r>
              <a:rPr lang="zh-CN" altLang="en-US" dirty="0"/>
              <a:t>功能表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7527"/>
            <a:ext cx="79248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369" descr="白色大理石"/>
          <p:cNvSpPr>
            <a:spLocks noChangeArrowheads="1"/>
          </p:cNvSpPr>
          <p:nvPr/>
        </p:nvSpPr>
        <p:spPr bwMode="auto">
          <a:xfrm>
            <a:off x="7740352" y="4595589"/>
            <a:ext cx="1371600" cy="1209675"/>
          </a:xfrm>
          <a:prstGeom prst="wedgeRoundRectCallout">
            <a:avLst>
              <a:gd name="adj1" fmla="val -51620"/>
              <a:gd name="adj2" fmla="val -106824"/>
              <a:gd name="adj3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同步并行置数 </a:t>
            </a:r>
          </a:p>
        </p:txBody>
      </p:sp>
      <p:sp>
        <p:nvSpPr>
          <p:cNvPr id="6" name="AutoShape 5" descr="花束"/>
          <p:cNvSpPr>
            <a:spLocks noChangeArrowheads="1"/>
          </p:cNvSpPr>
          <p:nvPr/>
        </p:nvSpPr>
        <p:spPr bwMode="auto">
          <a:xfrm>
            <a:off x="107504" y="1211213"/>
            <a:ext cx="2057400" cy="1209675"/>
          </a:xfrm>
          <a:prstGeom prst="wedgeRoundRectCallout">
            <a:avLst>
              <a:gd name="adj1" fmla="val -26265"/>
              <a:gd name="adj2" fmla="val 108872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异步清</a:t>
            </a:r>
            <a:r>
              <a:rPr kumimoji="1" lang="en-US" altLang="zh-C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功能最优先 </a:t>
            </a:r>
          </a:p>
        </p:txBody>
      </p:sp>
      <p:sp>
        <p:nvSpPr>
          <p:cNvPr id="7" name="AutoShape 370" descr="花束"/>
          <p:cNvSpPr>
            <a:spLocks noChangeArrowheads="1"/>
          </p:cNvSpPr>
          <p:nvPr/>
        </p:nvSpPr>
        <p:spPr bwMode="auto">
          <a:xfrm>
            <a:off x="1403648" y="5787851"/>
            <a:ext cx="1828800" cy="1025525"/>
          </a:xfrm>
          <a:prstGeom prst="wedgeRoundRectCallout">
            <a:avLst>
              <a:gd name="adj1" fmla="val 41875"/>
              <a:gd name="adj2" fmla="val -86069"/>
              <a:gd name="adj3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 i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CP</a:t>
            </a:r>
            <a:r>
              <a:rPr kumimoji="1" lang="zh-CN" altLang="en-US" sz="2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上升沿有效</a:t>
            </a:r>
            <a:r>
              <a:rPr kumimoji="1" lang="zh-CN" altLang="en-US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" name="Rectangle 377"/>
          <p:cNvSpPr>
            <a:spLocks noChangeArrowheads="1"/>
          </p:cNvSpPr>
          <p:nvPr/>
        </p:nvSpPr>
        <p:spPr bwMode="auto">
          <a:xfrm>
            <a:off x="3857773" y="5924698"/>
            <a:ext cx="3738563" cy="528638"/>
          </a:xfrm>
          <a:prstGeom prst="rect">
            <a:avLst/>
          </a:prstGeom>
          <a:solidFill>
            <a:srgbClr val="913CC6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 CT</a:t>
            </a:r>
            <a:r>
              <a:rPr kumimoji="1" lang="en-US" altLang="zh-CN" sz="2800" baseline="-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dhMzQ3YjhlYTA0NGNmYWM2ZjYyOWQ5YjBhNTg3M2M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1288</Words>
  <Application>Microsoft Office PowerPoint</Application>
  <PresentationFormat>全屏显示(4:3)</PresentationFormat>
  <Paragraphs>159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黑体</vt:lpstr>
      <vt:lpstr>华文细黑</vt:lpstr>
      <vt:lpstr>楷体_GB2312</vt:lpstr>
      <vt:lpstr>微软雅黑</vt:lpstr>
      <vt:lpstr>Arial</vt:lpstr>
      <vt:lpstr>Calibri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同步四位二进制计数器74LS161</vt:lpstr>
      <vt:lpstr>74LS161功能描述</vt:lpstr>
      <vt:lpstr>74LS161功能表</vt:lpstr>
      <vt:lpstr>74LS161时序图</vt:lpstr>
      <vt:lpstr>实现十进制计数器</vt:lpstr>
      <vt:lpstr>实现16×16进制计数器</vt:lpstr>
      <vt:lpstr>实现50进制计数器（16进制）</vt:lpstr>
      <vt:lpstr>分钟60进制（十进制显示）</vt:lpstr>
      <vt:lpstr>数字时钟</vt:lpstr>
      <vt:lpstr>实验内容与步骤</vt:lpstr>
      <vt:lpstr>设计同步四位二进制计数器74LS161</vt:lpstr>
      <vt:lpstr>激励代码</vt:lpstr>
      <vt:lpstr>波形输出</vt:lpstr>
      <vt:lpstr>基于74LS161设计时钟应用</vt:lpstr>
      <vt:lpstr>实现十进制计数</vt:lpstr>
      <vt:lpstr>实现十进制计数</vt:lpstr>
      <vt:lpstr>实现十进制计数</vt:lpstr>
      <vt:lpstr>SWORD主板显示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素清 江</cp:lastModifiedBy>
  <cp:revision>404</cp:revision>
  <dcterms:created xsi:type="dcterms:W3CDTF">2011-08-03T07:44:00Z</dcterms:created>
  <dcterms:modified xsi:type="dcterms:W3CDTF">2022-11-24T02:53:20Z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2052-11.1.0.12651</vt:lpwstr>
  </property>
  <property fmtid="{D5CDD505-2E9C-101B-9397-08002B2CF9AE}" pid="3" name="ICV">
    <vt:lpwstr>67F43F408A944549A87E5EA1FD6287D0</vt:lpwstr>
  </property>
</Properties>
</file>