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3" r:id="rId3"/>
  </p:sldMasterIdLst>
  <p:notesMasterIdLst>
    <p:notesMasterId r:id="rId43"/>
  </p:notesMasterIdLst>
  <p:sldIdLst>
    <p:sldId id="256" r:id="rId4"/>
    <p:sldId id="270" r:id="rId5"/>
    <p:sldId id="271" r:id="rId6"/>
    <p:sldId id="272" r:id="rId7"/>
    <p:sldId id="273" r:id="rId8"/>
    <p:sldId id="336" r:id="rId9"/>
    <p:sldId id="337" r:id="rId10"/>
    <p:sldId id="313" r:id="rId11"/>
    <p:sldId id="338" r:id="rId12"/>
    <p:sldId id="332" r:id="rId13"/>
    <p:sldId id="320" r:id="rId14"/>
    <p:sldId id="328" r:id="rId15"/>
    <p:sldId id="387" r:id="rId16"/>
    <p:sldId id="335" r:id="rId17"/>
    <p:sldId id="339" r:id="rId18"/>
    <p:sldId id="358" r:id="rId19"/>
    <p:sldId id="372" r:id="rId20"/>
    <p:sldId id="373" r:id="rId21"/>
    <p:sldId id="329" r:id="rId22"/>
    <p:sldId id="359" r:id="rId23"/>
    <p:sldId id="330" r:id="rId24"/>
    <p:sldId id="411" r:id="rId25"/>
    <p:sldId id="412" r:id="rId26"/>
    <p:sldId id="413" r:id="rId27"/>
    <p:sldId id="414" r:id="rId28"/>
    <p:sldId id="284" r:id="rId29"/>
    <p:sldId id="318" r:id="rId30"/>
    <p:sldId id="326" r:id="rId31"/>
    <p:sldId id="310" r:id="rId32"/>
    <p:sldId id="331" r:id="rId33"/>
    <p:sldId id="333" r:id="rId34"/>
    <p:sldId id="327" r:id="rId35"/>
    <p:sldId id="334" r:id="rId36"/>
    <p:sldId id="410" r:id="rId37"/>
    <p:sldId id="311" r:id="rId38"/>
    <p:sldId id="407" r:id="rId39"/>
    <p:sldId id="428" r:id="rId40"/>
    <p:sldId id="408" r:id="rId41"/>
    <p:sldId id="269" r:id="rId42"/>
  </p:sldIdLst>
  <p:sldSz cx="9144000" cy="6858000" type="screen4x3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36"/>
            <p14:sldId id="337"/>
            <p14:sldId id="313"/>
            <p14:sldId id="338"/>
            <p14:sldId id="332"/>
            <p14:sldId id="320"/>
            <p14:sldId id="328"/>
            <p14:sldId id="387"/>
            <p14:sldId id="335"/>
            <p14:sldId id="339"/>
            <p14:sldId id="358"/>
            <p14:sldId id="372"/>
            <p14:sldId id="373"/>
            <p14:sldId id="329"/>
            <p14:sldId id="359"/>
            <p14:sldId id="330"/>
            <p14:sldId id="411"/>
            <p14:sldId id="412"/>
            <p14:sldId id="413"/>
            <p14:sldId id="414"/>
            <p14:sldId id="284"/>
            <p14:sldId id="318"/>
            <p14:sldId id="326"/>
            <p14:sldId id="310"/>
            <p14:sldId id="331"/>
            <p14:sldId id="333"/>
            <p14:sldId id="327"/>
            <p14:sldId id="334"/>
            <p14:sldId id="410"/>
            <p14:sldId id="311"/>
            <p14:sldId id="407"/>
            <p14:sldId id="428"/>
            <p14:sldId id="40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2" autoAdjust="0"/>
    <p:restoredTop sz="82100" autoAdjust="0"/>
  </p:normalViewPr>
  <p:slideViewPr>
    <p:cSldViewPr>
      <p:cViewPr varScale="1">
        <p:scale>
          <a:sx n="104" d="100"/>
          <a:sy n="104" d="100"/>
        </p:scale>
        <p:origin x="1872" y="108"/>
      </p:cViewPr>
      <p:guideLst>
        <p:guide orient="horz" pos="2160"/>
        <p:guide pos="2851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2022/11/17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4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2022/11/17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3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7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7.png"/><Relationship Id="rId4" Type="http://schemas.openxmlformats.org/officeDocument/2006/relationships/image" Target="../media/image36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8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1016" y="531401"/>
            <a:ext cx="8134672" cy="1728191"/>
          </a:xfrm>
        </p:spPr>
        <p:txBody>
          <a:bodyPr/>
          <a:lstStyle/>
          <a:p>
            <a:r>
              <a:rPr lang="zh-CN" altLang="en-US" sz="4000" b="1" dirty="0">
                <a:solidFill>
                  <a:schemeClr val="tx1"/>
                </a:solidFill>
                <a:ea typeface="宋体" panose="02010600030101010101" pitchFamily="2" charset="-122"/>
              </a:rPr>
              <a:t>数字逻辑设计实验</a:t>
            </a:r>
            <a:endParaRPr lang="zh-CN" altLang="en-US" sz="40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1800" y="3122295"/>
            <a:ext cx="8281035" cy="3211195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洪奇军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redflag@zju.edu.cn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http://10.78.18.200:8080/Platform/</a:t>
            </a:r>
            <a:endParaRPr lang="en-US" altLang="zh-CN" sz="28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注册时邮箱格式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: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学号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@st.zju.edu.cn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>
              <a:spcBef>
                <a:spcPct val="0"/>
              </a:spcBef>
            </a:pP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http://10.71.45.100/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,</a:t>
            </a: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ftp://stu:stu@10.78.18.201</a:t>
            </a:r>
            <a:endParaRPr lang="en-US" altLang="zh-CN" sz="28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2022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年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11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月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10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日</a:t>
            </a: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731" y="1834828"/>
            <a:ext cx="82809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实验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8.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加法器、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加减法器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algn="ctr"/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ALU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基本原理与设计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位加减法器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用负数补码加法实现，减数当作负数求补码</a:t>
            </a:r>
          </a:p>
          <a:p>
            <a:r>
              <a:rPr lang="zh-CN" altLang="en-US" sz="2800" dirty="0"/>
              <a:t>共用加法器</a:t>
            </a:r>
          </a:p>
          <a:p>
            <a:r>
              <a:rPr lang="zh-CN" altLang="en-US" sz="2800" dirty="0"/>
              <a:t>用“异或”门控制求反，低位进位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0</a:t>
            </a:r>
            <a:r>
              <a:rPr lang="zh-CN" altLang="en-US" sz="2800" dirty="0"/>
              <a:t>为</a:t>
            </a:r>
            <a:r>
              <a:rPr lang="en-US" altLang="zh-CN" sz="2800" dirty="0"/>
              <a:t>1</a:t>
            </a:r>
            <a:endParaRPr lang="zh-CN" altLang="en-US" sz="2800" dirty="0"/>
          </a:p>
          <a:p>
            <a:endParaRPr lang="zh-CN" altLang="en-US" sz="2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51473"/>
            <a:ext cx="50863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613373"/>
            <a:ext cx="25050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多位串行进位全减器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用负数补码加法实现，减数当作负数求补码</a:t>
            </a:r>
          </a:p>
          <a:p>
            <a:r>
              <a:rPr lang="zh-CN" altLang="en-US" sz="2800" dirty="0"/>
              <a:t>共用加法器</a:t>
            </a:r>
          </a:p>
          <a:p>
            <a:r>
              <a:rPr lang="zh-CN" altLang="en-US" sz="2800" dirty="0"/>
              <a:t>用“异或”门控制求反，低位进位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0</a:t>
            </a:r>
            <a:r>
              <a:rPr lang="zh-CN" altLang="en-US" sz="2800" dirty="0"/>
              <a:t>为</a:t>
            </a:r>
            <a:r>
              <a:rPr lang="en-US" altLang="zh-CN" sz="2800" dirty="0"/>
              <a:t>1</a:t>
            </a:r>
            <a:endParaRPr lang="zh-CN" altLang="en-US" sz="28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07950" y="2965152"/>
          <a:ext cx="8655050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3" name="Visio" r:id="rId3" imgW="6266180" imgH="1684655" progId="Visio.Drawing.11">
                  <p:embed/>
                </p:oleObj>
              </mc:Choice>
              <mc:Fallback>
                <p:oleObj name="Visio" r:id="rId3" imgW="6266180" imgH="1684655" progId="Visio.Drawing.11">
                  <p:embed/>
                  <p:pic>
                    <p:nvPicPr>
                      <p:cNvPr id="0" name="逻辑电路图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965152"/>
                        <a:ext cx="8655050" cy="232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981450" y="5256485"/>
          <a:ext cx="4700588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4" name="Equation" r:id="rId5" imgW="2324100" imgH="698500" progId="Equation.DSMT4">
                  <p:embed/>
                </p:oleObj>
              </mc:Choice>
              <mc:Fallback>
                <p:oleObj name="Equation" r:id="rId5" imgW="2324100" imgH="6985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5256485"/>
                        <a:ext cx="4700588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位加减法器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852935"/>
            <a:ext cx="2710086" cy="189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59823"/>
            <a:ext cx="5147511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位加减法器代码实现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110" y="1289050"/>
            <a:ext cx="6854825" cy="51085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设计按键数据输入模块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zh-CN" altLang="en-US" dirty="0"/>
              <a:t>使用行为描述设计</a:t>
            </a:r>
            <a:endParaRPr lang="en-US" altLang="zh-CN" dirty="0"/>
          </a:p>
          <a:p>
            <a:pPr lvl="1"/>
            <a:r>
              <a:rPr lang="zh-CN" altLang="en-US" dirty="0"/>
              <a:t>在实验</a:t>
            </a:r>
            <a:r>
              <a:rPr lang="en-US" altLang="zh-CN" dirty="0"/>
              <a:t>7</a:t>
            </a:r>
            <a:r>
              <a:rPr lang="zh-CN" altLang="en-US" dirty="0"/>
              <a:t>基础上，更新</a:t>
            </a:r>
            <a:r>
              <a:rPr lang="en-US" altLang="zh-CN" dirty="0"/>
              <a:t>Adder4b</a:t>
            </a:r>
            <a:r>
              <a:rPr lang="zh-CN" altLang="en-US" dirty="0"/>
              <a:t>为</a:t>
            </a:r>
            <a:r>
              <a:rPr lang="en-US" altLang="zh-CN" dirty="0"/>
              <a:t>AddSub4b</a:t>
            </a:r>
            <a:r>
              <a:rPr lang="zh-CN" altLang="en-US" dirty="0"/>
              <a:t>模块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15555"/>
            <a:ext cx="6873843" cy="4053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按键去抖动原理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抖动原因：按键按下或放开时，存在机械震动</a:t>
            </a:r>
          </a:p>
          <a:p>
            <a:r>
              <a:rPr lang="zh-CN" altLang="en-US" sz="2800" dirty="0"/>
              <a:t>抖动时间一般在</a:t>
            </a:r>
            <a:r>
              <a:rPr lang="en-US" altLang="zh-CN" sz="2800" dirty="0"/>
              <a:t>10~20ms</a:t>
            </a:r>
          </a:p>
          <a:p>
            <a:r>
              <a:rPr lang="zh-CN" altLang="en-US" sz="2800" dirty="0"/>
              <a:t>按键去抖动方法：延时，以避开机械抖动</a:t>
            </a:r>
          </a:p>
          <a:p>
            <a:endParaRPr lang="zh-CN" altLang="en-US" sz="2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93725" y="3749700"/>
          <a:ext cx="3622675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Visio" r:id="rId3" imgW="1395730" imgH="760095" progId="Visio.Drawing.11">
                  <p:embed/>
                </p:oleObj>
              </mc:Choice>
              <mc:Fallback>
                <p:oleObj name="Visio" r:id="rId3" imgW="1395730" imgH="760095" progId="Visio.Drawing.11">
                  <p:embed/>
                  <p:pic>
                    <p:nvPicPr>
                      <p:cNvPr id="0" name="图片 12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3749700"/>
                        <a:ext cx="3622675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32313" y="3756372"/>
          <a:ext cx="4173537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Visio" r:id="rId5" imgW="1828800" imgH="932180" progId="Visio.Drawing.11">
                  <p:embed/>
                </p:oleObj>
              </mc:Choice>
              <mc:Fallback>
                <p:oleObj name="Visio" r:id="rId5" imgW="1828800" imgH="932180" progId="Visio.Drawing.11">
                  <p:embed/>
                  <p:pic>
                    <p:nvPicPr>
                      <p:cNvPr id="0" name="图片 12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313" y="3756372"/>
                        <a:ext cx="4173537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防抖动模块 </a:t>
            </a:r>
            <a:r>
              <a:rPr lang="en-US" altLang="zh-CN" dirty="0"/>
              <a:t>+ </a:t>
            </a:r>
            <a:r>
              <a:rPr lang="zh-CN" altLang="en-US" dirty="0"/>
              <a:t>分频器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9030" y="1196975"/>
            <a:ext cx="725614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module </a:t>
            </a:r>
            <a:r>
              <a:rPr lang="en-US" altLang="zh-CN" sz="2000" dirty="0" err="1"/>
              <a:t>pbdebounce</a:t>
            </a:r>
            <a:r>
              <a:rPr lang="en-US" altLang="zh-CN" sz="2000" dirty="0"/>
              <a:t>(</a:t>
            </a:r>
          </a:p>
          <a:p>
            <a:r>
              <a:rPr lang="en-US" altLang="zh-CN" sz="2000" dirty="0"/>
              <a:t>	input wire clk_1ms,</a:t>
            </a:r>
          </a:p>
          <a:p>
            <a:r>
              <a:rPr lang="en-US" altLang="zh-CN" sz="2000" dirty="0"/>
              <a:t>	input wire </a:t>
            </a:r>
            <a:r>
              <a:rPr lang="en-US" altLang="zh-CN" sz="2000" dirty="0">
                <a:solidFill>
                  <a:srgbClr val="FF0000"/>
                </a:solidFill>
              </a:rPr>
              <a:t>button</a:t>
            </a:r>
            <a:r>
              <a:rPr lang="en-US" altLang="zh-CN" sz="2000" dirty="0"/>
              <a:t>, </a:t>
            </a:r>
          </a:p>
          <a:p>
            <a:r>
              <a:rPr lang="en-US" altLang="zh-CN" sz="2000" dirty="0"/>
              <a:t>	output 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pbreg</a:t>
            </a:r>
          </a:p>
          <a:p>
            <a:r>
              <a:rPr lang="en-US" altLang="zh-CN" sz="2000" dirty="0"/>
              <a:t>	);</a:t>
            </a:r>
          </a:p>
          <a:p>
            <a:r>
              <a:rPr lang="en-US" altLang="zh-CN" sz="2000" dirty="0"/>
              <a:t> </a:t>
            </a:r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[7:0] 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;</a:t>
            </a:r>
          </a:p>
          <a:p>
            <a:endParaRPr lang="en-US" altLang="zh-CN" sz="2000" dirty="0"/>
          </a:p>
          <a:p>
            <a:r>
              <a:rPr lang="en-US" altLang="zh-CN" sz="2000" dirty="0"/>
              <a:t>	always@(</a:t>
            </a:r>
            <a:r>
              <a:rPr lang="en-US" altLang="zh-CN" sz="2000" dirty="0" err="1"/>
              <a:t>posedge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clk_1ms</a:t>
            </a:r>
            <a:r>
              <a:rPr lang="en-US" altLang="zh-CN" sz="2000" dirty="0"/>
              <a:t>) begin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=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&lt;&lt;1;</a:t>
            </a:r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[0]=button;</a:t>
            </a:r>
          </a:p>
          <a:p>
            <a:r>
              <a:rPr lang="en-US" altLang="zh-CN" sz="2000" dirty="0"/>
              <a:t>		if (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==8'b0)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pbreg</a:t>
            </a:r>
            <a:r>
              <a:rPr lang="en-US" altLang="zh-CN" sz="2000" dirty="0"/>
              <a:t>=0;</a:t>
            </a:r>
          </a:p>
          <a:p>
            <a:r>
              <a:rPr lang="en-US" altLang="zh-CN" sz="2000" dirty="0"/>
              <a:t>		if (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==8'hFF)</a:t>
            </a:r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pbreg</a:t>
            </a:r>
            <a:r>
              <a:rPr lang="en-US" altLang="zh-CN" sz="2000" dirty="0"/>
              <a:t>=1;	</a:t>
            </a:r>
          </a:p>
          <a:p>
            <a:r>
              <a:rPr lang="en-US" altLang="zh-CN" sz="2000" dirty="0"/>
              <a:t>	end</a:t>
            </a:r>
          </a:p>
          <a:p>
            <a:r>
              <a:rPr lang="en-US" altLang="zh-CN" sz="2000" dirty="0" err="1"/>
              <a:t>endmodule //</a:t>
            </a:r>
            <a:r>
              <a:rPr lang="en-US" altLang="zh-CN" sz="2000" dirty="0" err="1">
                <a:solidFill>
                  <a:srgbClr val="FF0000"/>
                </a:solidFill>
              </a:rPr>
              <a:t>button</a:t>
            </a:r>
            <a:r>
              <a:rPr lang="zh-CN" altLang="zh-CN" sz="2000" dirty="0" err="1">
                <a:solidFill>
                  <a:srgbClr val="FF0000"/>
                </a:solidFill>
              </a:rPr>
              <a:t>要连续按</a:t>
            </a:r>
            <a:r>
              <a:rPr lang="en-US" altLang="zh-CN" sz="2000" dirty="0" err="1">
                <a:solidFill>
                  <a:srgbClr val="FF0000"/>
                </a:solidFill>
              </a:rPr>
              <a:t>8ms</a:t>
            </a:r>
            <a:r>
              <a:rPr lang="zh-CN" altLang="en-US" sz="2000" dirty="0" err="1">
                <a:solidFill>
                  <a:srgbClr val="FF0000"/>
                </a:solidFill>
              </a:rPr>
              <a:t>才有效输出一个</a:t>
            </a:r>
            <a:r>
              <a:rPr lang="en-US" altLang="zh-CN" sz="2000" dirty="0" err="1">
                <a:solidFill>
                  <a:srgbClr val="FF0000"/>
                </a:solidFill>
              </a:rPr>
              <a:t>pbreg.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196731"/>
            <a:ext cx="3024336" cy="1565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47945" y="2924810"/>
            <a:ext cx="3912235" cy="3199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（</a:t>
            </a:r>
            <a:r>
              <a:rPr lang="en-US" altLang="zh-CN" sz="2800" dirty="0"/>
              <a:t>1/100mhz</a:t>
            </a:r>
            <a:r>
              <a:rPr lang="zh-CN" altLang="en-US" sz="2800" dirty="0"/>
              <a:t>）</a:t>
            </a:r>
            <a:r>
              <a:rPr lang="en-US" altLang="zh-CN" sz="2800" dirty="0"/>
              <a:t>*</a:t>
            </a:r>
            <a:r>
              <a:rPr lang="en-US" altLang="zh-CN" sz="2800" dirty="0">
                <a:solidFill>
                  <a:srgbClr val="FF0000"/>
                </a:solidFill>
              </a:rPr>
              <a:t>X</a:t>
            </a:r>
            <a:r>
              <a:rPr lang="en-US" altLang="zh-CN" sz="2800" dirty="0"/>
              <a:t>=1ms--&gt;</a:t>
            </a:r>
          </a:p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x</a:t>
            </a:r>
            <a:r>
              <a:rPr lang="en-US" altLang="zh-CN" sz="2800" dirty="0"/>
              <a:t>=100MHz*1ms</a:t>
            </a:r>
          </a:p>
          <a:p>
            <a:pPr algn="l"/>
            <a:r>
              <a:rPr lang="en-US" altLang="zh-CN" sz="2800" dirty="0"/>
              <a:t>            =100*</a:t>
            </a:r>
            <a:r>
              <a:rPr lang="en-US" altLang="zh-CN" sz="2800" dirty="0">
                <a:sym typeface="+mn-ea"/>
              </a:rPr>
              <a:t>10</a:t>
            </a:r>
            <a:r>
              <a:rPr lang="en-US" altLang="zh-CN" sz="2800" baseline="30000" dirty="0">
                <a:sym typeface="+mn-ea"/>
              </a:rPr>
              <a:t>6</a:t>
            </a:r>
            <a:r>
              <a:rPr lang="en-US" altLang="zh-CN" sz="2800" dirty="0"/>
              <a:t>*1*10</a:t>
            </a:r>
            <a:r>
              <a:rPr lang="en-US" altLang="zh-CN" sz="2800" baseline="30000" dirty="0"/>
              <a:t>-3  </a:t>
            </a:r>
          </a:p>
          <a:p>
            <a:pPr algn="l"/>
            <a:r>
              <a:rPr lang="en-US" altLang="zh-CN" sz="2800" baseline="30000" dirty="0"/>
              <a:t>                   </a:t>
            </a:r>
            <a:r>
              <a:rPr lang="en-US" altLang="zh-CN" sz="2800" baseline="30000" dirty="0">
                <a:solidFill>
                  <a:srgbClr val="FF0000"/>
                </a:solidFill>
              </a:rPr>
              <a:t>=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10</a:t>
            </a:r>
            <a:r>
              <a:rPr lang="en-US" altLang="zh-CN" sz="2800" baseline="30000" dirty="0">
                <a:solidFill>
                  <a:srgbClr val="FF0000"/>
                </a:solidFill>
                <a:sym typeface="+mn-ea"/>
              </a:rPr>
              <a:t>5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s</a:t>
            </a:r>
            <a:r>
              <a:rPr lang="en-US" altLang="zh-CN" sz="2800" baseline="30000" dirty="0">
                <a:solidFill>
                  <a:srgbClr val="FF0000"/>
                </a:solidFill>
              </a:rPr>
              <a:t>    </a:t>
            </a:r>
            <a:r>
              <a:rPr lang="en-US" altLang="zh-CN" sz="2800" baseline="30000" dirty="0"/>
              <a:t> </a:t>
            </a:r>
          </a:p>
          <a:p>
            <a:pPr algn="l"/>
            <a:r>
              <a:rPr lang="en-US" altLang="zh-CN" sz="2800" baseline="30000" dirty="0"/>
              <a:t>       </a:t>
            </a:r>
            <a:r>
              <a:rPr lang="en-US" altLang="zh-CN" sz="2800" dirty="0">
                <a:sym typeface="+mn-ea"/>
              </a:rPr>
              <a:t>2</a:t>
            </a:r>
            <a:r>
              <a:rPr lang="en-US" altLang="zh-CN" sz="2800" baseline="30000" dirty="0">
                <a:sym typeface="+mn-ea"/>
              </a:rPr>
              <a:t>17</a:t>
            </a:r>
            <a:r>
              <a:rPr lang="en-US" altLang="zh-CN" sz="2800" dirty="0">
                <a:sym typeface="+mn-ea"/>
              </a:rPr>
              <a:t> =131072,</a:t>
            </a:r>
            <a:r>
              <a:rPr lang="en-US" altLang="zh-CN" sz="3200" dirty="0">
                <a:sym typeface="+mn-ea"/>
              </a:rPr>
              <a:t>=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1.3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*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10</a:t>
            </a:r>
            <a:r>
              <a:rPr lang="en-US" altLang="zh-CN" sz="3200" baseline="30000" dirty="0">
                <a:solidFill>
                  <a:srgbClr val="FF0000"/>
                </a:solidFill>
                <a:sym typeface="+mn-ea"/>
              </a:rPr>
              <a:t>5</a:t>
            </a:r>
          </a:p>
          <a:p>
            <a:pPr algn="l"/>
            <a:r>
              <a:rPr lang="en-US" altLang="zh-CN" sz="3200" baseline="30000" dirty="0">
                <a:solidFill>
                  <a:srgbClr val="FF0000"/>
                </a:solidFill>
                <a:sym typeface="+mn-ea"/>
              </a:rPr>
              <a:t>      </a:t>
            </a:r>
            <a:r>
              <a:rPr lang="en-US" altLang="zh-CN" sz="4000" baseline="30000" dirty="0">
                <a:solidFill>
                  <a:srgbClr val="FF0000"/>
                </a:solidFill>
                <a:sym typeface="+mn-ea"/>
              </a:rPr>
              <a:t>1.3ms</a:t>
            </a:r>
            <a:endParaRPr lang="en-US" altLang="zh-CN" sz="3200" baseline="30000" dirty="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en-US" altLang="zh-CN" sz="3200" baseline="30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 </a:t>
            </a:r>
            <a:r>
              <a:rPr lang="en-US" altLang="zh-CN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clkdiv[16]=2</a:t>
            </a:r>
            <a:r>
              <a:rPr lang="en-US" altLang="zh-CN" sz="3200" baseline="30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</a:rPr>
              <a:t>17</a:t>
            </a:r>
            <a:r>
              <a:rPr lang="en-US" altLang="zh-CN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</a:p>
        </p:txBody>
      </p:sp>
      <p:graphicFrame>
        <p:nvGraphicFramePr>
          <p:cNvPr id="5" name="表格 4"/>
          <p:cNvGraphicFramePr/>
          <p:nvPr/>
        </p:nvGraphicFramePr>
        <p:xfrm>
          <a:off x="180340" y="2202180"/>
          <a:ext cx="1732915" cy="331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5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47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47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84785" y="1557020"/>
            <a:ext cx="1783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  <a:sym typeface="+mn-ea"/>
              </a:rPr>
              <a:t>pbshift</a:t>
            </a:r>
            <a:r>
              <a:rPr lang="zh-CN" altLang="en-US" b="1" dirty="0" err="1">
                <a:solidFill>
                  <a:srgbClr val="FF0000"/>
                </a:solidFill>
                <a:sym typeface="+mn-ea"/>
              </a:rPr>
              <a:t>寄存器</a:t>
            </a:r>
          </a:p>
          <a:p>
            <a:r>
              <a:rPr lang="zh-CN" altLang="en-US" b="1" dirty="0" err="1">
                <a:solidFill>
                  <a:srgbClr val="FF0000"/>
                </a:solidFill>
                <a:sym typeface="+mn-ea"/>
              </a:rPr>
              <a:t>数据变化情况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辅助模块：</a:t>
            </a:r>
            <a:r>
              <a:rPr lang="zh-CN" altLang="en-US" dirty="0">
                <a:ea typeface="黑体" panose="02010609060101010101" pitchFamily="49" charset="-122"/>
                <a:sym typeface="+mn-ea"/>
              </a:rPr>
              <a:t>时钟计数分频器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/>
              <a:t>module clkdiv(input wire clk,output reg[31:0] clkdiv=0);</a:t>
            </a:r>
          </a:p>
          <a:p>
            <a:pPr marL="0" indent="0">
              <a:buNone/>
            </a:pPr>
            <a:r>
              <a:rPr lang="zh-CN" altLang="en-US" sz="1800"/>
              <a:t>	always @(posedge clk) 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//clkdiv[0] 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第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个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L-&gt;h,</a:t>
            </a:r>
            <a:r>
              <a:rPr lang="zh-CN" altLang="zh-CN" sz="1800">
                <a:solidFill>
                  <a:srgbClr val="FF0000"/>
                </a:solidFill>
                <a:sym typeface="+mn-ea"/>
              </a:rPr>
              <a:t>第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个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H-&gt;L</a:t>
            </a:r>
          </a:p>
          <a:p>
            <a:pPr marL="0" indent="0">
              <a:buNone/>
            </a:pPr>
            <a:r>
              <a:rPr lang="zh-CN" altLang="en-US" sz="1800"/>
              <a:t>   begin clkdiv &lt;=clkdiv + 1'b1;end   endmodule</a:t>
            </a:r>
            <a:endParaRPr lang="en-US" altLang="zh-CN" sz="1800"/>
          </a:p>
        </p:txBody>
      </p:sp>
      <p:graphicFrame>
        <p:nvGraphicFramePr>
          <p:cNvPr id="6" name="对象 5"/>
          <p:cNvGraphicFramePr/>
          <p:nvPr/>
        </p:nvGraphicFramePr>
        <p:xfrm>
          <a:off x="34290" y="2152650"/>
          <a:ext cx="9074785" cy="4681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r:id="rId3" imgW="7724140" imgH="6334125" progId="Paint.Picture">
                  <p:embed/>
                </p:oleObj>
              </mc:Choice>
              <mc:Fallback>
                <p:oleObj r:id="rId3" imgW="7724140" imgH="633412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0" y="2152650"/>
                        <a:ext cx="9074785" cy="4681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34925" y="2152650"/>
          <a:ext cx="9131935" cy="257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r:id="rId5" imgW="7733665" imgH="2171700" progId="Paint.Picture">
                  <p:embed/>
                </p:oleObj>
              </mc:Choice>
              <mc:Fallback>
                <p:oleObj r:id="rId5" imgW="7733665" imgH="217170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25" y="2152650"/>
                        <a:ext cx="9131935" cy="2570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时钟计数分频器 </a:t>
            </a:r>
            <a:r>
              <a:rPr lang="en-US" altLang="zh-CN" dirty="0">
                <a:ea typeface="黑体" panose="02010609060101010101" pitchFamily="49" charset="-122"/>
              </a:rPr>
              <a:t>–</a:t>
            </a:r>
            <a:r>
              <a:rPr lang="en-US" altLang="zh-CN" dirty="0" err="1">
                <a:ea typeface="黑体" panose="02010609060101010101" pitchFamily="49" charset="-122"/>
              </a:rPr>
              <a:t>clkdiv</a:t>
            </a:r>
            <a:r>
              <a:rPr lang="en-US" altLang="zh-CN" dirty="0">
                <a:ea typeface="黑体" panose="02010609060101010101" pitchFamily="49" charset="-122"/>
              </a:rPr>
              <a:t>[3:0]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165" y="1352327"/>
            <a:ext cx="5626968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/>
              <a:t>0  0  0  0     1  0  0  0       </a:t>
            </a:r>
          </a:p>
          <a:p>
            <a:pPr marL="0" indent="0">
              <a:buNone/>
            </a:pPr>
            <a:r>
              <a:rPr lang="en-US" altLang="zh-CN" sz="2800" dirty="0"/>
              <a:t>0  0  0  1     1  0  0  1</a:t>
            </a:r>
          </a:p>
          <a:p>
            <a:pPr marL="0" indent="0">
              <a:buNone/>
            </a:pPr>
            <a:r>
              <a:rPr lang="en-US" altLang="zh-CN" sz="2800" dirty="0"/>
              <a:t>0  0  1  0     1  0  1  0</a:t>
            </a:r>
          </a:p>
          <a:p>
            <a:pPr marL="0" indent="0">
              <a:buNone/>
            </a:pPr>
            <a:r>
              <a:rPr lang="en-US" altLang="zh-CN" sz="2800" dirty="0"/>
              <a:t>0  0  1  1     1  0  1  1</a:t>
            </a:r>
          </a:p>
          <a:p>
            <a:pPr marL="0" indent="0">
              <a:buNone/>
            </a:pPr>
            <a:r>
              <a:rPr lang="en-US" altLang="zh-CN" sz="2800" dirty="0"/>
              <a:t>0  1  0  0     1  1  0  0 </a:t>
            </a:r>
          </a:p>
          <a:p>
            <a:pPr marL="0" indent="0">
              <a:buNone/>
            </a:pPr>
            <a:r>
              <a:rPr lang="en-US" altLang="zh-CN" sz="2800" dirty="0"/>
              <a:t>0  1  0  1     1  1  0  1</a:t>
            </a:r>
          </a:p>
          <a:p>
            <a:pPr marL="0" indent="0">
              <a:buNone/>
            </a:pPr>
            <a:r>
              <a:rPr lang="en-US" altLang="zh-CN" sz="2800" dirty="0"/>
              <a:t>0  1  1  0     1  1  1  0</a:t>
            </a:r>
          </a:p>
          <a:p>
            <a:pPr marL="0" indent="0">
              <a:buNone/>
            </a:pPr>
            <a:r>
              <a:rPr lang="en-US" altLang="zh-CN" sz="2800" dirty="0"/>
              <a:t>0  1  1  1     1  1  1  1</a:t>
            </a:r>
            <a:endParaRPr lang="en-US" altLang="zh-CN" dirty="0"/>
          </a:p>
          <a:p>
            <a:pPr marL="0" indent="0">
              <a:buNone/>
            </a:pPr>
            <a:endParaRPr lang="zh-CN" altLang="en-US" baseline="30000" dirty="0"/>
          </a:p>
        </p:txBody>
      </p:sp>
      <p:sp>
        <p:nvSpPr>
          <p:cNvPr id="5" name="TextBox 4"/>
          <p:cNvSpPr txBox="1"/>
          <p:nvPr/>
        </p:nvSpPr>
        <p:spPr>
          <a:xfrm>
            <a:off x="5965825" y="1231900"/>
            <a:ext cx="317817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[0]T:2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*(1/100M)</a:t>
            </a: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[1]T:2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*(1/100M)</a:t>
            </a: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[2]T:2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*(1/100M)</a:t>
            </a: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[3]T:2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*(1/100M)</a:t>
            </a: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[4]T:2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*(1/100M)</a:t>
            </a: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T=1S=2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*(1/100M)</a:t>
            </a: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DIV[1:0]  T:2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*(1/100M)</a:t>
            </a: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DIV[3:2]  T: 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*(1/100M)</a:t>
            </a: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DIV[18:17] T:2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18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*(1/100M)</a:t>
            </a:r>
          </a:p>
          <a:p>
            <a:r>
              <a:rPr lang="en-US" altLang="zh-CN" dirty="0"/>
              <a:t>=262144*10</a:t>
            </a:r>
            <a:r>
              <a:rPr lang="en-US" altLang="zh-CN" baseline="30000" dirty="0">
                <a:solidFill>
                  <a:schemeClr val="tx1"/>
                </a:solidFill>
                <a:uFillTx/>
              </a:rPr>
              <a:t>-8</a:t>
            </a:r>
            <a:r>
              <a:rPr lang="en-US" altLang="zh-CN" dirty="0">
                <a:sym typeface="+mn-ea"/>
              </a:rPr>
              <a:t>=0.0026215</a:t>
            </a:r>
            <a:r>
              <a:rPr lang="zh-CN" altLang="en-US" dirty="0">
                <a:sym typeface="+mn-ea"/>
              </a:rPr>
              <a:t>秒</a:t>
            </a: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28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*(1/100M)=268435456</a:t>
            </a:r>
            <a:r>
              <a:rPr lang="en-US" altLang="zh-CN" dirty="0">
                <a:sym typeface="+mn-ea"/>
              </a:rPr>
              <a:t>*10</a:t>
            </a:r>
            <a:r>
              <a:rPr lang="en-US" altLang="zh-CN" baseline="30000" dirty="0">
                <a:uFillTx/>
                <a:sym typeface="+mn-ea"/>
              </a:rPr>
              <a:t>-8</a:t>
            </a:r>
            <a:endParaRPr lang="en-US" altLang="zh-CN" baseline="30000" dirty="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9725" y="1137920"/>
            <a:ext cx="5570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Div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[3] div[2] div[1] div[0]          </a:t>
            </a:r>
            <a:r>
              <a:rPr lang="en-US" altLang="zh-CN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Div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[3] div[2] div[1] div[0]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210" y="5340350"/>
            <a:ext cx="5994400" cy="15347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ALU</a:t>
            </a:r>
            <a:r>
              <a:rPr lang="zh-CN" altLang="en-US" dirty="0"/>
              <a:t>原理图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8123828" cy="4569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  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en-US" altLang="zh-CN" dirty="0"/>
          </a:p>
          <a:p>
            <a:r>
              <a:rPr lang="zh-CN" altLang="en-US" dirty="0"/>
              <a:t>实验设备与材料</a:t>
            </a:r>
            <a:endParaRPr lang="en-US" altLang="zh-CN" dirty="0"/>
          </a:p>
          <a:p>
            <a:r>
              <a:rPr lang="zh-CN" altLang="en-US" dirty="0"/>
              <a:t>实验任务</a:t>
            </a:r>
            <a:endParaRPr lang="en-US" altLang="zh-CN" dirty="0"/>
          </a:p>
          <a:p>
            <a:r>
              <a:rPr lang="zh-CN" altLang="en-US" dirty="0"/>
              <a:t>实验原理</a:t>
            </a:r>
            <a:endParaRPr lang="en-US" altLang="zh-CN" dirty="0"/>
          </a:p>
          <a:p>
            <a:r>
              <a:rPr lang="zh-CN" altLang="en-US" dirty="0"/>
              <a:t>实验内容与步骤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四位与门或门模块图</a:t>
            </a:r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118110" y="1475740"/>
          <a:ext cx="4436110" cy="372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r:id="rId3" imgW="5105400" imgH="3409950" progId="Paint.Picture">
                  <p:embed/>
                </p:oleObj>
              </mc:Choice>
              <mc:Fallback>
                <p:oleObj r:id="rId3" imgW="5105400" imgH="34099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110" y="1475740"/>
                        <a:ext cx="4436110" cy="372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4715510" y="1475740"/>
          <a:ext cx="4278630" cy="3720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r:id="rId5" imgW="6096000" imgH="3733800" progId="Paint.Picture">
                  <p:embed/>
                </p:oleObj>
              </mc:Choice>
              <mc:Fallback>
                <p:oleObj r:id="rId5" imgW="6096000" imgH="373380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6"/>
                    </p:blipFill>
                    <p:spPr>
                      <a:xfrm>
                        <a:off x="4715510" y="1475740"/>
                        <a:ext cx="4278630" cy="3720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964555" y="5358130"/>
            <a:ext cx="2268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r>
              <a:rPr lang="zh-CN" altLang="en-US"/>
              <a:t>位或门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73860" y="5358130"/>
            <a:ext cx="1324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r>
              <a:rPr lang="zh-CN" altLang="en-US"/>
              <a:t>位与门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ALU</a:t>
            </a:r>
            <a:r>
              <a:rPr lang="zh-CN" altLang="en-US" dirty="0"/>
              <a:t>仿真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solidFill>
                  <a:srgbClr val="336699"/>
                </a:solidFill>
                <a:sym typeface="+mn-ea"/>
              </a:rPr>
              <a:t>integer </a:t>
            </a:r>
            <a:r>
              <a:rPr lang="en-US" altLang="zh-CN" sz="1800" dirty="0" err="1">
                <a:solidFill>
                  <a:srgbClr val="336699"/>
                </a:solidFill>
                <a:sym typeface="+mn-ea"/>
              </a:rPr>
              <a:t>i</a:t>
            </a:r>
            <a:r>
              <a:rPr lang="en-US" altLang="zh-CN" sz="1800" dirty="0">
                <a:solidFill>
                  <a:srgbClr val="336699"/>
                </a:solidFill>
                <a:sym typeface="+mn-ea"/>
              </a:rPr>
              <a:t>;</a:t>
            </a:r>
            <a:endParaRPr lang="en-US" altLang="zh-CN" sz="1800" dirty="0">
              <a:solidFill>
                <a:srgbClr val="336699"/>
              </a:solidFill>
            </a:endParaRPr>
          </a:p>
          <a:p>
            <a:r>
              <a:rPr lang="en-US" altLang="zh-CN" sz="1800" dirty="0">
                <a:solidFill>
                  <a:srgbClr val="336699"/>
                </a:solidFill>
                <a:sym typeface="+mn-ea"/>
              </a:rPr>
              <a:t>initial begin</a:t>
            </a:r>
          </a:p>
          <a:p>
            <a:pPr algn="l"/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A=4'b1010;B=4'b0111;S=0;#100;</a:t>
            </a:r>
          </a:p>
          <a:p>
            <a:pPr algn="l"/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B=4'b0011;</a:t>
            </a:r>
          </a:p>
          <a:p>
            <a:r>
              <a:rPr lang="en-US" altLang="zh-CN" sz="1800" dirty="0">
                <a:solidFill>
                  <a:srgbClr val="336699"/>
                </a:solidFill>
                <a:sym typeface="+mn-ea"/>
              </a:rPr>
              <a:t>for (</a:t>
            </a:r>
            <a:r>
              <a:rPr lang="en-US" altLang="zh-CN" sz="1800" dirty="0" err="1">
                <a:solidFill>
                  <a:srgbClr val="336699"/>
                </a:solidFill>
                <a:sym typeface="+mn-ea"/>
              </a:rPr>
              <a:t>i</a:t>
            </a:r>
            <a:r>
              <a:rPr lang="en-US" altLang="zh-CN" sz="1800" dirty="0">
                <a:solidFill>
                  <a:srgbClr val="336699"/>
                </a:solidFill>
                <a:sym typeface="+mn-ea"/>
              </a:rPr>
              <a:t>=0; </a:t>
            </a:r>
            <a:r>
              <a:rPr lang="en-US" altLang="zh-CN" sz="1800" dirty="0" err="1">
                <a:solidFill>
                  <a:srgbClr val="336699"/>
                </a:solidFill>
                <a:sym typeface="+mn-ea"/>
              </a:rPr>
              <a:t>i</a:t>
            </a:r>
            <a:r>
              <a:rPr lang="en-US" altLang="zh-CN" sz="1800" dirty="0">
                <a:solidFill>
                  <a:srgbClr val="336699"/>
                </a:solidFill>
                <a:sym typeface="+mn-ea"/>
              </a:rPr>
              <a:t>&lt;=3;i=i+1) begin</a:t>
            </a:r>
            <a:endParaRPr lang="en-US" altLang="zh-CN" sz="1800" dirty="0">
              <a:solidFill>
                <a:srgbClr val="336699"/>
              </a:solidFill>
            </a:endParaRPr>
          </a:p>
          <a:p>
            <a:r>
              <a:rPr lang="en-US" altLang="zh-CN" sz="1800" dirty="0">
                <a:solidFill>
                  <a:srgbClr val="336699"/>
                </a:solidFill>
                <a:sym typeface="+mn-ea"/>
              </a:rPr>
              <a:t>	 S=</a:t>
            </a:r>
            <a:r>
              <a:rPr lang="en-US" altLang="zh-CN" sz="1800" dirty="0" err="1">
                <a:solidFill>
                  <a:srgbClr val="336699"/>
                </a:solidFill>
                <a:sym typeface="+mn-ea"/>
              </a:rPr>
              <a:t>i</a:t>
            </a:r>
            <a:r>
              <a:rPr lang="en-US" altLang="zh-CN" sz="1800" dirty="0">
                <a:solidFill>
                  <a:srgbClr val="336699"/>
                </a:solidFill>
                <a:sym typeface="+mn-ea"/>
              </a:rPr>
              <a:t>;#100;end</a:t>
            </a:r>
          </a:p>
          <a:p>
            <a:r>
              <a:rPr lang="en-US" altLang="zh-CN" sz="1800" dirty="0">
                <a:solidFill>
                  <a:srgbClr val="336699"/>
                </a:solidFill>
                <a:sym typeface="+mn-ea"/>
              </a:rPr>
              <a:t>end</a:t>
            </a:r>
            <a:endParaRPr lang="zh-CN" altLang="en-US" sz="180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0" y="3964677"/>
            <a:ext cx="8628417" cy="2161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360" y="332740"/>
            <a:ext cx="7821930" cy="954405"/>
          </a:xfrm>
        </p:spPr>
        <p:txBody>
          <a:bodyPr>
            <a:normAutofit/>
          </a:bodyPr>
          <a:lstStyle/>
          <a:p>
            <a:r>
              <a:rPr lang="zh-CN" altLang="en-US" dirty="0">
                <a:cs typeface="Times New Roman" panose="02020603050405020304" pitchFamily="18" charset="0"/>
              </a:rPr>
              <a:t>实现</a:t>
            </a:r>
            <a:r>
              <a:rPr lang="en-US" altLang="zh-CN" dirty="0">
                <a:cs typeface="Times New Roman" panose="02020603050405020304" pitchFamily="18" charset="0"/>
              </a:rPr>
              <a:t>Sword</a:t>
            </a:r>
            <a:r>
              <a:rPr lang="zh-CN" altLang="en-US" dirty="0">
                <a:cs typeface="Times New Roman" panose="02020603050405020304" pitchFamily="18" charset="0"/>
              </a:rPr>
              <a:t>板</a:t>
            </a:r>
            <a:r>
              <a:rPr lang="en-US" altLang="zh-CN" dirty="0">
                <a:cs typeface="Times New Roman" panose="02020603050405020304" pitchFamily="18" charset="0"/>
              </a:rPr>
              <a:t>7</a:t>
            </a:r>
            <a:r>
              <a:rPr lang="zh-CN" altLang="en-US" dirty="0">
                <a:cs typeface="Times New Roman" panose="02020603050405020304" pitchFamily="18" charset="0"/>
              </a:rPr>
              <a:t>段数码管显示</a:t>
            </a:r>
            <a:r>
              <a:rPr lang="en-US" altLang="zh-CN" dirty="0">
                <a:cs typeface="Times New Roman" panose="02020603050405020304" pitchFamily="18" charset="0"/>
              </a:rPr>
              <a:t>Hex827Seg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579296" cy="4968552"/>
          </a:xfrm>
        </p:spPr>
        <p:txBody>
          <a:bodyPr/>
          <a:lstStyle/>
          <a:p>
            <a:pPr lvl="0">
              <a:buClr>
                <a:srgbClr val="FF1515"/>
              </a:buClr>
              <a:buFont typeface="黑体" panose="02010609060101010101" pitchFamily="49" charset="-122"/>
              <a:buChar char="◎"/>
            </a:pPr>
            <a:r>
              <a:rPr lang="zh-CN" altLang="en-US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en-US" altLang="zh-CN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位七段码显示模块</a:t>
            </a:r>
            <a:endParaRPr lang="en-US" altLang="zh-CN" sz="28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Clr>
                <a:srgbClr val="FF1515"/>
              </a:buClr>
              <a:buFont typeface="黑体" panose="02010609060101010101" pitchFamily="49" charset="-122"/>
              <a:buChar char="◎"/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二种实验方式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buClr>
                <a:srgbClr val="FF1515"/>
              </a:buClr>
              <a:buFont typeface="黑体" panose="02010609060101010101" pitchFamily="49" charset="-122"/>
              <a:buChar char="◎"/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2000" dirty="0"/>
              <a:t>Arduino Sword-002</a:t>
            </a:r>
            <a:r>
              <a:rPr lang="zh-CN" altLang="en-US" sz="2000" dirty="0"/>
              <a:t>子板四位动态扫描扩展</a:t>
            </a:r>
            <a:endParaRPr lang="en-US" altLang="zh-CN" sz="2000" dirty="0"/>
          </a:p>
          <a:p>
            <a:pPr lvl="2">
              <a:buClr>
                <a:srgbClr val="FF1515"/>
              </a:buClr>
              <a:buFont typeface="黑体" panose="02010609060101010101" pitchFamily="49" charset="-122"/>
              <a:buChar char="◎"/>
            </a:pPr>
            <a:r>
              <a:rPr lang="zh-CN" altLang="en-US" sz="2000" dirty="0"/>
              <a:t>用主板调用</a:t>
            </a:r>
            <a:r>
              <a:rPr lang="en-US" altLang="zh-CN" sz="2000" dirty="0"/>
              <a:t>P2S</a:t>
            </a:r>
            <a:r>
              <a:rPr lang="zh-CN" altLang="en-US" sz="2000" dirty="0"/>
              <a:t>模块输出静态显示</a:t>
            </a:r>
            <a:endParaRPr lang="en-US" altLang="zh-CN" sz="2000" dirty="0"/>
          </a:p>
          <a:p>
            <a:pPr lvl="0">
              <a:buClr>
                <a:srgbClr val="FF1515"/>
              </a:buClr>
              <a:buFont typeface="黑体" panose="02010609060101010101" pitchFamily="49" charset="-122"/>
              <a:buChar char="◎"/>
            </a:pPr>
            <a:r>
              <a:rPr lang="zh-CN" altLang="en-US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说明</a:t>
            </a:r>
            <a:endParaRPr lang="en-US" altLang="zh-CN" sz="28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</a:rPr>
              <a:t>顶层模块名：</a:t>
            </a:r>
            <a:r>
              <a:rPr lang="en-US" altLang="zh-CN" sz="2400" dirty="0">
                <a:solidFill>
                  <a:prstClr val="black"/>
                </a:solidFill>
                <a:cs typeface="Times New Roman" panose="02020603050405020304" pitchFamily="18" charset="0"/>
              </a:rPr>
              <a:t>Hex827Seg_sch</a:t>
            </a:r>
          </a:p>
          <a:p>
            <a:pPr lvl="2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</a:pPr>
            <a:r>
              <a:rPr lang="zh-CN" altLang="en-US" sz="2200" dirty="0">
                <a:solidFill>
                  <a:prstClr val="black"/>
                </a:solidFill>
                <a:cs typeface="Times New Roman" panose="02020603050405020304" pitchFamily="18" charset="0"/>
              </a:rPr>
              <a:t>原理图输入</a:t>
            </a:r>
            <a:endParaRPr lang="en-US" altLang="zh-CN" sz="22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lvl="2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</a:pPr>
            <a:r>
              <a:rPr lang="zh-CN" altLang="en-US" sz="2200" dirty="0">
                <a:solidFill>
                  <a:prstClr val="black"/>
                </a:solidFill>
                <a:cs typeface="Times New Roman" panose="02020603050405020304" pitchFamily="18" charset="0"/>
              </a:rPr>
              <a:t>调用模块实现</a:t>
            </a:r>
            <a:endParaRPr lang="en-US" altLang="zh-CN" sz="22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lvl="3">
              <a:buClr>
                <a:srgbClr val="002060"/>
              </a:buClr>
              <a:buFont typeface="黑体" panose="02010609060101010101" pitchFamily="49" charset="-122"/>
              <a:buChar char="◆"/>
            </a:pPr>
            <a:r>
              <a:rPr lang="zh-CN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调用</a:t>
            </a:r>
            <a:r>
              <a:rPr lang="en-US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MC14495(Hex27Seg</a:t>
            </a:r>
            <a:r>
              <a:rPr lang="zh-CN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工程复制</a:t>
            </a:r>
            <a:r>
              <a:rPr lang="en-US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)</a:t>
            </a:r>
          </a:p>
          <a:p>
            <a:pPr lvl="3">
              <a:buClr>
                <a:srgbClr val="002060"/>
              </a:buClr>
              <a:buFont typeface="黑体" panose="02010609060101010101" pitchFamily="49" charset="-122"/>
              <a:buChar char="◆"/>
            </a:pPr>
            <a:r>
              <a:rPr lang="zh-CN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调用辅助时钟分频模块，符号：</a:t>
            </a:r>
            <a:r>
              <a:rPr lang="en-US" altLang="zh-CN" dirty="0" err="1">
                <a:solidFill>
                  <a:prstClr val="black"/>
                </a:solidFill>
                <a:cs typeface="Times New Roman" panose="02020603050405020304" pitchFamily="18" charset="0"/>
              </a:rPr>
              <a:t>clkdiv.sym</a:t>
            </a:r>
            <a:r>
              <a:rPr lang="en-US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制作</a:t>
            </a:r>
            <a:r>
              <a:rPr lang="en-US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)</a:t>
            </a:r>
          </a:p>
          <a:p>
            <a:pPr lvl="3">
              <a:buClr>
                <a:srgbClr val="002060"/>
              </a:buClr>
              <a:buFont typeface="黑体" panose="02010609060101010101" pitchFamily="49" charset="-122"/>
              <a:buChar char="◆"/>
            </a:pPr>
            <a:r>
              <a:rPr lang="zh-CN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修改</a:t>
            </a:r>
            <a:r>
              <a:rPr lang="en-US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位七段扫描同步输出模块，符号：</a:t>
            </a:r>
            <a:r>
              <a:rPr lang="en-US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dispsync32.sym</a:t>
            </a:r>
          </a:p>
          <a:p>
            <a:pPr marL="1371600" lvl="3" indent="0">
              <a:buClr>
                <a:srgbClr val="002060"/>
              </a:buClr>
              <a:buNone/>
            </a:pPr>
            <a:r>
              <a:rPr lang="en-US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或设计八位七段静态译码模块</a:t>
            </a:r>
            <a:r>
              <a:rPr lang="en-US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(HexTo8SEG8)</a:t>
            </a:r>
            <a:r>
              <a:rPr lang="zh-CN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，调用</a:t>
            </a:r>
            <a:r>
              <a:rPr lang="en-US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P2S</a:t>
            </a:r>
            <a:r>
              <a:rPr lang="zh-CN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输出</a:t>
            </a:r>
            <a:endParaRPr lang="en-US" altLang="zh-CN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lvl="1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</a:pPr>
            <a:endParaRPr lang="zh-CN" altLang="en-US" sz="2000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360" y="332740"/>
            <a:ext cx="7692390" cy="954405"/>
          </a:xfrm>
        </p:spPr>
        <p:txBody>
          <a:bodyPr/>
          <a:lstStyle/>
          <a:p>
            <a:r>
              <a:rPr lang="zh-CN" altLang="en-US" dirty="0"/>
              <a:t>参考设计：静态译码</a:t>
            </a:r>
            <a:r>
              <a:rPr lang="en-US" altLang="zh-CN" dirty="0"/>
              <a:t>-</a:t>
            </a:r>
            <a:r>
              <a:rPr lang="zh-CN" altLang="en-US" dirty="0"/>
              <a:t>调用</a:t>
            </a:r>
            <a:r>
              <a:rPr lang="en-US" altLang="zh-CN" dirty="0"/>
              <a:t>P2S</a:t>
            </a:r>
            <a:r>
              <a:rPr lang="zh-CN" altLang="en-US" dirty="0"/>
              <a:t>输出</a:t>
            </a:r>
          </a:p>
        </p:txBody>
      </p:sp>
      <p:pic>
        <p:nvPicPr>
          <p:cNvPr id="46082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93" y="2079104"/>
            <a:ext cx="8395855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标注 3"/>
          <p:cNvSpPr/>
          <p:nvPr/>
        </p:nvSpPr>
        <p:spPr>
          <a:xfrm>
            <a:off x="5580112" y="4582056"/>
            <a:ext cx="2952328" cy="701824"/>
          </a:xfrm>
          <a:prstGeom prst="wedgeRoundRectCallout">
            <a:avLst>
              <a:gd name="adj1" fmla="val -23177"/>
              <a:gd name="adj2" fmla="val -111738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移位输出核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zh-CN" altLang="en-US" sz="2400" dirty="0">
                <a:solidFill>
                  <a:srgbClr val="FF0000"/>
                </a:solidFill>
              </a:rPr>
              <a:t>调用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989" y="5404632"/>
            <a:ext cx="5264473" cy="891528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1"/>
                </a:solidFill>
              </a:rPr>
              <a:t>八位七段显示器结构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>
                <a:solidFill>
                  <a:schemeClr val="tx1"/>
                </a:solidFill>
              </a:rPr>
              <a:t>静态译码移位输出模块结构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Sseg_Dev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/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490" y="4502150"/>
            <a:ext cx="7419975" cy="18573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HexTo8SEG</a:t>
            </a:r>
            <a:r>
              <a:rPr lang="zh-CN" altLang="en-US" dirty="0"/>
              <a:t>模块结构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39" y="1215685"/>
            <a:ext cx="5688632" cy="3193028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611560" y="2204864"/>
            <a:ext cx="720080" cy="18002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183300" y="3573016"/>
            <a:ext cx="972108" cy="14401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699792" y="4941168"/>
            <a:ext cx="1296144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形标注 10"/>
          <p:cNvSpPr/>
          <p:nvPr/>
        </p:nvSpPr>
        <p:spPr>
          <a:xfrm>
            <a:off x="6948264" y="3762164"/>
            <a:ext cx="2010728" cy="576064"/>
          </a:xfrm>
          <a:prstGeom prst="wedgeEllipseCallout">
            <a:avLst>
              <a:gd name="adj1" fmla="val -218683"/>
              <a:gd name="adj2" fmla="val 1609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什么用途？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应输入什么？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00D162-C9E9-4E55-AC9A-3147FEBB2E71}"/>
              </a:ext>
            </a:extLst>
          </p:cNvPr>
          <p:cNvSpPr txBox="1"/>
          <p:nvPr/>
        </p:nvSpPr>
        <p:spPr>
          <a:xfrm>
            <a:off x="4572000" y="1463355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新建</a:t>
            </a:r>
            <a:r>
              <a:rPr lang="en-US" altLang="zh-CN" dirty="0" err="1">
                <a:solidFill>
                  <a:srgbClr val="FF0000"/>
                </a:solidFill>
              </a:rPr>
              <a:t>verilog</a:t>
            </a:r>
            <a:r>
              <a:rPr lang="zh-CN" altLang="en-US" dirty="0">
                <a:solidFill>
                  <a:srgbClr val="FF0000"/>
                </a:solidFill>
              </a:rPr>
              <a:t>程序</a:t>
            </a:r>
            <a:r>
              <a:rPr lang="en-US" altLang="zh-CN" dirty="0">
                <a:solidFill>
                  <a:srgbClr val="FF0000"/>
                </a:solidFill>
              </a:rPr>
              <a:t>HexTo8SEG</a:t>
            </a:r>
            <a:r>
              <a:rPr lang="zh-CN" altLang="en-US" dirty="0">
                <a:solidFill>
                  <a:srgbClr val="FF0000"/>
                </a:solidFill>
              </a:rPr>
              <a:t>，代码按全页</a:t>
            </a:r>
            <a:r>
              <a:rPr lang="en-US" altLang="zh-CN" dirty="0">
                <a:solidFill>
                  <a:srgbClr val="FF0000"/>
                </a:solidFill>
              </a:rPr>
              <a:t>PPT</a:t>
            </a:r>
            <a:r>
              <a:rPr lang="zh-CN" altLang="en-US" dirty="0">
                <a:solidFill>
                  <a:srgbClr val="FF0000"/>
                </a:solidFill>
              </a:rPr>
              <a:t>输入。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140" y="242570"/>
            <a:ext cx="8466455" cy="95440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cs typeface="Times New Roman" panose="02020603050405020304" pitchFamily="18" charset="0"/>
                <a:sym typeface="+mn-ea"/>
              </a:rPr>
              <a:t>Sword</a:t>
            </a:r>
            <a:r>
              <a:rPr lang="zh-CN" altLang="en-US" dirty="0">
                <a:cs typeface="Times New Roman" panose="02020603050405020304" pitchFamily="18" charset="0"/>
                <a:sym typeface="+mn-ea"/>
              </a:rPr>
              <a:t>板</a:t>
            </a:r>
            <a:r>
              <a:rPr lang="en-US" altLang="zh-CN" dirty="0">
                <a:cs typeface="Times New Roman" panose="02020603050405020304" pitchFamily="18" charset="0"/>
                <a:sym typeface="+mn-ea"/>
              </a:rPr>
              <a:t>7</a:t>
            </a:r>
            <a:r>
              <a:rPr lang="zh-CN" altLang="en-US" dirty="0">
                <a:cs typeface="Times New Roman" panose="02020603050405020304" pitchFamily="18" charset="0"/>
                <a:sym typeface="+mn-ea"/>
              </a:rPr>
              <a:t>段数码管显示</a:t>
            </a:r>
            <a:r>
              <a:rPr lang="en-US" altLang="zh-CN" dirty="0">
                <a:cs typeface="Times New Roman" panose="02020603050405020304" pitchFamily="18" charset="0"/>
                <a:sym typeface="+mn-ea"/>
              </a:rPr>
              <a:t>:Sseg_Dev</a:t>
            </a:r>
            <a:r>
              <a:rPr lang="zh-CN" altLang="en-US" dirty="0">
                <a:cs typeface="Times New Roman" panose="02020603050405020304" pitchFamily="18" charset="0"/>
                <a:sym typeface="+mn-ea"/>
              </a:rPr>
              <a:t>结构</a:t>
            </a:r>
          </a:p>
        </p:txBody>
      </p:sp>
      <p:pic>
        <p:nvPicPr>
          <p:cNvPr id="4" name="内容占位符 3" descr="实验8.加减法器Sseg_Dev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20" y="3679825"/>
            <a:ext cx="8229600" cy="3092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40" y="1043305"/>
            <a:ext cx="8361045" cy="255968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：原理图方式设计</a:t>
            </a:r>
            <a:r>
              <a:rPr lang="en-US" altLang="zh-CN" sz="2800" dirty="0">
                <a:solidFill>
                  <a:srgbClr val="C00000"/>
                </a:solidFill>
              </a:rPr>
              <a:t>4</a:t>
            </a:r>
            <a:r>
              <a:rPr lang="zh-CN" altLang="en-US" sz="2800" dirty="0">
                <a:solidFill>
                  <a:srgbClr val="C00000"/>
                </a:solidFill>
              </a:rPr>
              <a:t>位加减法器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：实现</a:t>
            </a:r>
            <a:r>
              <a:rPr lang="en-US" altLang="zh-CN" sz="2800" dirty="0"/>
              <a:t>4</a:t>
            </a:r>
            <a:r>
              <a:rPr lang="zh-CN" altLang="en-US" sz="2800" dirty="0"/>
              <a:t>位</a:t>
            </a:r>
            <a:r>
              <a:rPr lang="en-US" altLang="zh-CN" sz="2800" dirty="0"/>
              <a:t>ALU</a:t>
            </a:r>
            <a:r>
              <a:rPr lang="zh-CN" altLang="en-US" sz="2800" dirty="0"/>
              <a:t>及应用设计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位加减法器设计（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工程名称用</a:t>
            </a:r>
            <a:r>
              <a:rPr lang="en-US" altLang="zh-CN" dirty="0" err="1"/>
              <a:t>MyALU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/>
              <a:t>用</a:t>
            </a:r>
            <a:r>
              <a:rPr lang="en-US" altLang="zh-CN" dirty="0"/>
              <a:t>HDL</a:t>
            </a:r>
          </a:p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>
                <a:solidFill>
                  <a:srgbClr val="C00000"/>
                </a:solidFill>
              </a:rPr>
              <a:t>AddSub1b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原理图方式进行设计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位加减法器设计（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>
                <a:solidFill>
                  <a:srgbClr val="FF0000"/>
                </a:solidFill>
              </a:rPr>
              <a:t>AddSub4b</a:t>
            </a:r>
            <a:endParaRPr lang="en-US" altLang="zh-CN" dirty="0"/>
          </a:p>
          <a:p>
            <a:r>
              <a:rPr lang="zh-CN" altLang="en-US" dirty="0"/>
              <a:t>原理图方式进行设计，调用前面设计的</a:t>
            </a:r>
            <a:r>
              <a:rPr lang="en-US" altLang="zh-CN" dirty="0"/>
              <a:t>AddSub1b</a:t>
            </a:r>
          </a:p>
          <a:p>
            <a:endParaRPr lang="en-US" altLang="zh-CN" dirty="0"/>
          </a:p>
          <a:p>
            <a:r>
              <a:rPr lang="zh-CN" altLang="en-US" dirty="0"/>
              <a:t>进行波形仿真，激励输入至少</a:t>
            </a:r>
            <a:r>
              <a:rPr lang="en-US" altLang="zh-CN" dirty="0"/>
              <a:t>4</a:t>
            </a:r>
            <a:r>
              <a:rPr lang="zh-CN" altLang="en-US" dirty="0"/>
              <a:t>组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Verilog</a:t>
            </a:r>
            <a:r>
              <a:rPr lang="zh-CN" altLang="en-US" dirty="0"/>
              <a:t>或</a:t>
            </a:r>
            <a:r>
              <a:rPr lang="en-US" altLang="zh-CN" dirty="0"/>
              <a:t>Schematic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ALU</a:t>
            </a:r>
          </a:p>
          <a:p>
            <a:endParaRPr lang="en-US" altLang="zh-CN" dirty="0"/>
          </a:p>
          <a:p>
            <a:r>
              <a:rPr lang="zh-CN" altLang="en-US" dirty="0"/>
              <a:t>原理图方式进行设计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进行波形仿真</a:t>
            </a:r>
            <a:endParaRPr lang="en-US" altLang="zh-CN" dirty="0"/>
          </a:p>
          <a:p>
            <a:pPr lvl="1"/>
            <a:r>
              <a:rPr lang="zh-CN" altLang="en-US" dirty="0"/>
              <a:t>激励输入至少</a:t>
            </a:r>
            <a:r>
              <a:rPr lang="en-US" altLang="zh-CN" dirty="0"/>
              <a:t>4</a:t>
            </a:r>
            <a:r>
              <a:rPr lang="zh-CN" altLang="en-US" dirty="0"/>
              <a:t>组</a:t>
            </a:r>
            <a:endParaRPr lang="en-US" altLang="zh-CN" dirty="0"/>
          </a:p>
          <a:p>
            <a:pPr lvl="1"/>
            <a:r>
              <a:rPr lang="zh-CN" altLang="en-US" dirty="0"/>
              <a:t>覆盖</a:t>
            </a:r>
            <a:r>
              <a:rPr lang="en-US" altLang="zh-CN" dirty="0"/>
              <a:t>4</a:t>
            </a:r>
            <a:r>
              <a:rPr lang="zh-CN" altLang="en-US" dirty="0"/>
              <a:t>种操作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掌握一位全加器的工作原理和逻辑功能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掌握串行进位加法器的工作原理和进位延迟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掌握减法器的实现原理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掌握加减法器的设计方法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</a:t>
            </a:r>
            <a:r>
              <a:rPr lang="en-US" altLang="zh-CN" sz="2800" dirty="0"/>
              <a:t>ALU</a:t>
            </a:r>
            <a:r>
              <a:rPr lang="zh-CN" altLang="en-US" sz="2800" dirty="0"/>
              <a:t>基本原理及在</a:t>
            </a:r>
            <a:r>
              <a:rPr lang="en-US" altLang="zh-CN" sz="2800" dirty="0"/>
              <a:t>CPU</a:t>
            </a:r>
            <a:r>
              <a:rPr lang="zh-CN" altLang="en-US" sz="2800" dirty="0"/>
              <a:t>中的作用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</a:t>
            </a:r>
            <a:r>
              <a:rPr lang="en-US" altLang="zh-CN" sz="2800" dirty="0"/>
              <a:t>ALU</a:t>
            </a:r>
            <a:r>
              <a:rPr lang="zh-CN" altLang="en-US" sz="2800" dirty="0"/>
              <a:t>的设计方法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应用设计（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Verilog</a:t>
            </a:r>
            <a:r>
              <a:rPr lang="zh-CN" altLang="en-US" dirty="0"/>
              <a:t>，文件名</a:t>
            </a:r>
            <a:r>
              <a:rPr lang="en-US" altLang="zh-CN" dirty="0">
                <a:solidFill>
                  <a:srgbClr val="C00000"/>
                </a:solidFill>
              </a:rPr>
              <a:t>Top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右键设为“</a:t>
            </a:r>
            <a:r>
              <a:rPr lang="en-US" altLang="zh-CN" dirty="0"/>
              <a:t>Set as Top Module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代码输入进行设计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pbdebounce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/>
              <a:t>AddSub4b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pbdebounce</a:t>
            </a:r>
            <a:r>
              <a:rPr lang="zh-CN" altLang="en-US" dirty="0"/>
              <a:t>、</a:t>
            </a:r>
            <a:r>
              <a:rPr lang="en-US" altLang="zh-CN" dirty="0" err="1"/>
              <a:t>clkdiv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DispNum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CreateNumber</a:t>
            </a:r>
            <a:r>
              <a:rPr lang="zh-CN" altLang="en-US" dirty="0"/>
              <a:t>模块</a:t>
            </a:r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应用设计（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业务逻辑要求</a:t>
            </a:r>
            <a:endParaRPr lang="en-US" altLang="zh-CN" dirty="0"/>
          </a:p>
          <a:p>
            <a:pPr lvl="1"/>
            <a:r>
              <a:rPr lang="zh-CN" altLang="en-US" dirty="0"/>
              <a:t>两个</a:t>
            </a:r>
            <a:r>
              <a:rPr lang="en-US" altLang="zh-CN" dirty="0"/>
              <a:t>4</a:t>
            </a:r>
            <a:r>
              <a:rPr lang="zh-CN" altLang="en-US" dirty="0"/>
              <a:t>位操作数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</a:p>
          <a:p>
            <a:pPr lvl="1"/>
            <a:r>
              <a:rPr lang="zh-CN" altLang="en-US" dirty="0"/>
              <a:t>可用两个按键进行自增</a:t>
            </a:r>
            <a:r>
              <a:rPr lang="en-US" altLang="zh-CN" dirty="0"/>
              <a:t>/</a:t>
            </a:r>
            <a:r>
              <a:rPr lang="zh-CN" altLang="en-US" dirty="0"/>
              <a:t>减</a:t>
            </a:r>
            <a:endParaRPr lang="en-US" altLang="zh-CN" dirty="0"/>
          </a:p>
          <a:p>
            <a:pPr lvl="1"/>
            <a:r>
              <a:rPr lang="zh-CN" altLang="en-US" dirty="0"/>
              <a:t>得到结果</a:t>
            </a:r>
            <a:r>
              <a:rPr lang="en-US" altLang="zh-CN" dirty="0"/>
              <a:t>C</a:t>
            </a:r>
            <a:r>
              <a:rPr lang="zh-CN" altLang="en-US" dirty="0"/>
              <a:t>和进位</a:t>
            </a:r>
            <a:r>
              <a:rPr lang="en-US" altLang="zh-CN" dirty="0"/>
              <a:t>Co</a:t>
            </a:r>
          </a:p>
          <a:p>
            <a:pPr lvl="1"/>
            <a:r>
              <a:rPr lang="zh-CN" altLang="en-US" dirty="0"/>
              <a:t>把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Co</a:t>
            </a:r>
            <a:r>
              <a:rPr lang="zh-CN" altLang="en-US" dirty="0"/>
              <a:t>动态显示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应用设计（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230947" y="1125503"/>
            <a:ext cx="8622704" cy="6000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module top(</a:t>
            </a:r>
          </a:p>
          <a:p>
            <a:r>
              <a:rPr lang="en-US" altLang="zh-CN" sz="2400" dirty="0"/>
              <a:t>	input wire 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,</a:t>
            </a:r>
          </a:p>
          <a:p>
            <a:r>
              <a:rPr lang="en-US" altLang="zh-CN" sz="2400" dirty="0"/>
              <a:t>             Input wire [1:0] BTN,//</a:t>
            </a:r>
            <a:r>
              <a:rPr lang="zh-CN" altLang="en-US" sz="2400" dirty="0"/>
              <a:t>实现</a:t>
            </a:r>
            <a:r>
              <a:rPr lang="en-US" altLang="zh-CN" sz="2400" dirty="0"/>
              <a:t>A,B</a:t>
            </a:r>
            <a:r>
              <a:rPr lang="zh-CN" altLang="en-US" sz="2400" dirty="0"/>
              <a:t>两个操作数每按一下加</a:t>
            </a:r>
            <a:r>
              <a:rPr lang="en-US" altLang="zh-CN" sz="2400" dirty="0"/>
              <a:t>1</a:t>
            </a:r>
          </a:p>
          <a:p>
            <a:r>
              <a:rPr lang="en-US" altLang="zh-CN" sz="2400" dirty="0"/>
              <a:t>	</a:t>
            </a:r>
            <a:r>
              <a:rPr lang="en-US" altLang="zh-CN" sz="2400" b="1" dirty="0">
                <a:solidFill>
                  <a:srgbClr val="FF0000"/>
                </a:solidFill>
              </a:rPr>
              <a:t>input wire [1:0]SW1,//SW1[1]:</a:t>
            </a:r>
            <a:r>
              <a:rPr lang="zh-CN" altLang="en-US" sz="2400" b="1" dirty="0">
                <a:solidFill>
                  <a:srgbClr val="FF0000"/>
                </a:solidFill>
              </a:rPr>
              <a:t>控制</a:t>
            </a:r>
            <a:r>
              <a:rPr lang="en-US" altLang="zh-CN" sz="2400" b="1" dirty="0">
                <a:solidFill>
                  <a:srgbClr val="FF0000"/>
                </a:solidFill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</a:rPr>
              <a:t>数的增或减</a:t>
            </a:r>
          </a:p>
          <a:p>
            <a:r>
              <a:rPr lang="zh-CN" altLang="en-US" sz="2400" b="1" dirty="0">
                <a:solidFill>
                  <a:srgbClr val="FF0000"/>
                </a:solidFill>
              </a:rPr>
              <a:t>                                                   </a:t>
            </a:r>
            <a:r>
              <a:rPr lang="en-US" altLang="zh-CN" sz="2400" b="1" dirty="0">
                <a:solidFill>
                  <a:srgbClr val="FF0000"/>
                </a:solidFill>
              </a:rPr>
              <a:t>//SW1[0]: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控制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数的增或减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	input wire [1:0]SW2,//</a:t>
            </a:r>
            <a:r>
              <a:rPr lang="en-US" altLang="zh-CN" sz="2400" dirty="0">
                <a:solidFill>
                  <a:srgbClr val="FF0000"/>
                </a:solidFill>
              </a:rPr>
              <a:t>SW2 00:</a:t>
            </a:r>
            <a:r>
              <a:rPr lang="zh-CN" altLang="en-US" sz="2400" dirty="0">
                <a:solidFill>
                  <a:srgbClr val="FF0000"/>
                </a:solidFill>
              </a:rPr>
              <a:t>加</a:t>
            </a:r>
            <a:r>
              <a:rPr lang="en-US" altLang="zh-CN" sz="2400" dirty="0">
                <a:solidFill>
                  <a:srgbClr val="FF0000"/>
                </a:solidFill>
              </a:rPr>
              <a:t>,01:</a:t>
            </a:r>
            <a:r>
              <a:rPr lang="zh-CN" altLang="en-US" sz="2400" dirty="0">
                <a:solidFill>
                  <a:srgbClr val="FF0000"/>
                </a:solidFill>
              </a:rPr>
              <a:t>减</a:t>
            </a:r>
            <a:r>
              <a:rPr lang="en-US" altLang="zh-CN" sz="2400" dirty="0">
                <a:solidFill>
                  <a:srgbClr val="FF0000"/>
                </a:solidFill>
              </a:rPr>
              <a:t>,10:AND,11:OR</a:t>
            </a:r>
          </a:p>
          <a:p>
            <a:r>
              <a:rPr lang="en-US" altLang="zh-CN" sz="2400" dirty="0"/>
              <a:t>             input wire [11:0] SW,</a:t>
            </a:r>
          </a:p>
          <a:p>
            <a:r>
              <a:rPr lang="en-US" altLang="zh-CN" sz="2400" dirty="0"/>
              <a:t>	output wire [3:0]AN,</a:t>
            </a:r>
          </a:p>
          <a:p>
            <a:r>
              <a:rPr lang="en-US" altLang="zh-CN" sz="2400" dirty="0"/>
              <a:t>	output wire [7:0]SEGMENT,</a:t>
            </a:r>
            <a:endParaRPr lang="zh-CN" altLang="en-US" sz="2400" dirty="0"/>
          </a:p>
          <a:p>
            <a:r>
              <a:rPr lang="en-US" altLang="zh-CN" sz="2400" dirty="0"/>
              <a:t>             </a:t>
            </a:r>
            <a:r>
              <a:rPr lang="en-US" altLang="zh-CN" sz="2400" dirty="0">
                <a:sym typeface="+mn-ea"/>
              </a:rPr>
              <a:t>output wire BTNX4,</a:t>
            </a:r>
          </a:p>
          <a:p>
            <a:r>
              <a:rPr lang="en-US" altLang="zh-CN" sz="2400" dirty="0">
                <a:sym typeface="+mn-ea"/>
              </a:rPr>
              <a:t>             	output wire seg_clk,</a:t>
            </a:r>
          </a:p>
          <a:p>
            <a:r>
              <a:rPr lang="en-US" altLang="zh-CN" sz="2400" dirty="0"/>
              <a:t>	output wire seg_clrn,</a:t>
            </a:r>
          </a:p>
          <a:p>
            <a:r>
              <a:rPr lang="en-US" altLang="zh-CN" sz="2400" dirty="0"/>
              <a:t>	output wire seg_sout,</a:t>
            </a:r>
          </a:p>
          <a:p>
            <a:r>
              <a:rPr lang="en-US" altLang="zh-CN" sz="2400" dirty="0"/>
              <a:t>	output wire SEG_PEN</a:t>
            </a:r>
          </a:p>
          <a:p>
            <a:r>
              <a:rPr lang="en-US" altLang="zh-CN" sz="2400" dirty="0"/>
              <a:t>	);</a:t>
            </a:r>
          </a:p>
          <a:p>
            <a:r>
              <a:rPr lang="en-US" altLang="zh-CN" sz="2400" dirty="0"/>
              <a:t>	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应用设计（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340485"/>
            <a:ext cx="905129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ym typeface="+mn-ea"/>
              </a:rPr>
              <a:t>               wire [15:0] </a:t>
            </a:r>
            <a:r>
              <a:rPr lang="en-US" altLang="zh-CN" sz="2000" dirty="0" err="1">
                <a:sym typeface="+mn-ea"/>
              </a:rPr>
              <a:t>num</a:t>
            </a:r>
            <a:r>
              <a:rPr lang="en-US" altLang="zh-CN" sz="2000" dirty="0">
                <a:sym typeface="+mn-ea"/>
              </a:rPr>
              <a:t>;</a:t>
            </a:r>
            <a:endParaRPr lang="en-US" altLang="zh-CN" sz="2000" dirty="0"/>
          </a:p>
          <a:p>
            <a:r>
              <a:rPr lang="en-US" altLang="zh-CN" sz="2000" dirty="0">
                <a:sym typeface="+mn-ea"/>
              </a:rPr>
              <a:t>	wire [1:0] </a:t>
            </a:r>
            <a:r>
              <a:rPr lang="en-US" altLang="zh-CN" sz="2000" dirty="0" err="1">
                <a:sym typeface="+mn-ea"/>
              </a:rPr>
              <a:t>btn_out</a:t>
            </a:r>
            <a:r>
              <a:rPr lang="en-US" altLang="zh-CN" sz="2000" dirty="0">
                <a:sym typeface="+mn-ea"/>
              </a:rPr>
              <a:t>;</a:t>
            </a:r>
            <a:endParaRPr lang="en-US" altLang="zh-CN" sz="2000" dirty="0"/>
          </a:p>
          <a:p>
            <a:r>
              <a:rPr lang="en-US" altLang="zh-CN" sz="2000" dirty="0">
                <a:sym typeface="+mn-ea"/>
              </a:rPr>
              <a:t>	wire [3:0] C;</a:t>
            </a:r>
            <a:endParaRPr lang="en-US" altLang="zh-CN" sz="2000" dirty="0"/>
          </a:p>
          <a:p>
            <a:r>
              <a:rPr lang="en-US" altLang="zh-CN" sz="2000" dirty="0">
                <a:sym typeface="+mn-ea"/>
              </a:rPr>
              <a:t>	wire Co;</a:t>
            </a:r>
            <a:endParaRPr lang="en-US" altLang="zh-CN" sz="2000" dirty="0"/>
          </a:p>
          <a:p>
            <a:r>
              <a:rPr lang="en-US" altLang="zh-CN" sz="2000" dirty="0">
                <a:sym typeface="+mn-ea"/>
              </a:rPr>
              <a:t>	wire [31:0] </a:t>
            </a:r>
            <a:r>
              <a:rPr lang="en-US" altLang="zh-CN" sz="2000" dirty="0" err="1">
                <a:sym typeface="+mn-ea"/>
              </a:rPr>
              <a:t>clk_div</a:t>
            </a:r>
            <a:r>
              <a:rPr lang="en-US" altLang="zh-CN" sz="2000" dirty="0">
                <a:sym typeface="+mn-ea"/>
              </a:rPr>
              <a:t>;</a:t>
            </a:r>
          </a:p>
          <a:p>
            <a:r>
              <a:rPr lang="en-US" altLang="zh-CN" sz="2000" dirty="0">
                <a:sym typeface="+mn-ea"/>
              </a:rPr>
              <a:t>               wire [15:0] disp_hexs;</a:t>
            </a:r>
          </a:p>
          <a:p>
            <a:r>
              <a:rPr lang="en-US" altLang="zh-CN" sz="2000" dirty="0">
                <a:sym typeface="+mn-ea"/>
              </a:rPr>
              <a:t>          	assign disp_hexs[15:12] = num[3:0];//A</a:t>
            </a:r>
          </a:p>
          <a:p>
            <a:r>
              <a:rPr lang="en-US" altLang="zh-CN" sz="2000" dirty="0">
                <a:sym typeface="+mn-ea"/>
              </a:rPr>
              <a:t>	assign disp_hexs[11:8] = num[7:4]; //B</a:t>
            </a:r>
          </a:p>
          <a:p>
            <a:r>
              <a:rPr lang="en-US" altLang="zh-CN" sz="2000" dirty="0">
                <a:sym typeface="+mn-ea"/>
              </a:rPr>
              <a:t>	assign disp_hexs[7:4] = {3'b000, Co};</a:t>
            </a:r>
          </a:p>
          <a:p>
            <a:r>
              <a:rPr lang="en-US" altLang="zh-CN" sz="2000" dirty="0">
                <a:sym typeface="+mn-ea"/>
              </a:rPr>
              <a:t>	assign disp_hexs[3:0] = C[3:0];    //结果C</a:t>
            </a:r>
          </a:p>
          <a:p>
            <a:r>
              <a:rPr lang="en-US" altLang="zh-CN" sz="2000" dirty="0">
                <a:sym typeface="+mn-ea"/>
              </a:rPr>
              <a:t>                assign BTNX4 = 1'b0;</a:t>
            </a:r>
          </a:p>
          <a:p>
            <a:pPr lvl="2"/>
            <a:r>
              <a:rPr lang="en-US" altLang="zh-CN" sz="2000" dirty="0" err="1">
                <a:sym typeface="+mn-ea"/>
              </a:rPr>
              <a:t>  clkdiv</a:t>
            </a:r>
            <a:r>
              <a:rPr lang="en-US" altLang="zh-CN" sz="2000" dirty="0">
                <a:sym typeface="+mn-ea"/>
              </a:rPr>
              <a:t> m2(clk,0,clk_div);</a:t>
            </a:r>
            <a:r>
              <a:rPr lang="en-US" altLang="zh-CN" sz="2000" dirty="0"/>
              <a:t>	</a:t>
            </a:r>
          </a:p>
          <a:p>
            <a:pPr lvl="2"/>
            <a:r>
              <a:rPr lang="en-US" altLang="zh-CN" sz="2000" dirty="0" err="1"/>
              <a:t>  pbdebounce</a:t>
            </a:r>
            <a:r>
              <a:rPr lang="en-US" altLang="zh-CN" sz="2000" dirty="0"/>
              <a:t> m0(</a:t>
            </a:r>
            <a:r>
              <a:rPr lang="en-US" altLang="zh-CN" sz="2000" dirty="0" err="1"/>
              <a:t>clk_div</a:t>
            </a:r>
            <a:r>
              <a:rPr lang="en-US" altLang="zh-CN" sz="2000" dirty="0"/>
              <a:t>[17],BTN[0],</a:t>
            </a:r>
            <a:r>
              <a:rPr lang="en-US" altLang="zh-CN" sz="2000" dirty="0" err="1"/>
              <a:t>btn_out</a:t>
            </a:r>
            <a:r>
              <a:rPr lang="en-US" altLang="zh-CN" sz="2000" dirty="0"/>
              <a:t>[0]);//BTN[0]</a:t>
            </a:r>
            <a:r>
              <a:rPr lang="zh-CN" altLang="en-US" sz="2000" dirty="0"/>
              <a:t>去</a:t>
            </a:r>
            <a:r>
              <a:rPr lang="zh-CN" altLang="en-US" sz="2000" dirty="0">
                <a:sym typeface="+mn-ea"/>
              </a:rPr>
              <a:t>抖动</a:t>
            </a:r>
            <a:endParaRPr lang="en-US" altLang="zh-CN" sz="2000" dirty="0"/>
          </a:p>
          <a:p>
            <a:pPr lvl="2"/>
            <a:r>
              <a:rPr lang="en-US" altLang="zh-CN" sz="2000" dirty="0"/>
              <a:t>   </a:t>
            </a:r>
            <a:r>
              <a:rPr lang="en-US" altLang="zh-CN" sz="2000" dirty="0" err="1"/>
              <a:t>pbdebounce</a:t>
            </a:r>
            <a:r>
              <a:rPr lang="en-US" altLang="zh-CN" sz="2000" dirty="0"/>
              <a:t> m1(</a:t>
            </a:r>
            <a:r>
              <a:rPr lang="en-US" altLang="zh-CN" sz="2000" dirty="0" err="1"/>
              <a:t>clk_div</a:t>
            </a:r>
            <a:r>
              <a:rPr lang="en-US" altLang="zh-CN" sz="2000" dirty="0"/>
              <a:t>[17],BTN[1],</a:t>
            </a:r>
            <a:r>
              <a:rPr lang="en-US" altLang="zh-CN" sz="2000" dirty="0" err="1"/>
              <a:t>btn_out</a:t>
            </a:r>
            <a:r>
              <a:rPr lang="en-US" altLang="zh-CN" sz="2000" dirty="0"/>
              <a:t>[1]);</a:t>
            </a:r>
          </a:p>
          <a:p>
            <a:r>
              <a:rPr lang="en-US" altLang="zh-CN" sz="2000" dirty="0"/>
              <a:t>	  CreateNumber m3(btn_out, SW1, num);	</a:t>
            </a:r>
          </a:p>
          <a:p>
            <a:r>
              <a:rPr lang="en-US" altLang="zh-CN" sz="2000" dirty="0"/>
              <a:t>	  myALU m5(.S(?), .A(num[3:0]), .B(?), .C(?), .Co(Co));</a:t>
            </a:r>
          </a:p>
          <a:p>
            <a:r>
              <a:rPr lang="en-US" altLang="zh-CN" sz="2000" dirty="0"/>
              <a:t>       //</a:t>
            </a:r>
            <a:r>
              <a:rPr lang="en-US" altLang="zh-CN" sz="2000" dirty="0">
                <a:solidFill>
                  <a:srgbClr val="FF0000"/>
                </a:solidFill>
              </a:rPr>
              <a:t>A,B,C,C0</a:t>
            </a:r>
            <a:r>
              <a:rPr lang="zh-CN" altLang="en-US" sz="2000" dirty="0">
                <a:solidFill>
                  <a:srgbClr val="FF0000"/>
                </a:solidFill>
              </a:rPr>
              <a:t>不可以用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disp_hexs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，否则有多个源问题，“？”需要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自己填入变量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505" y="1600200"/>
            <a:ext cx="8636635" cy="4526280"/>
          </a:xfrm>
        </p:spPr>
        <p:txBody>
          <a:bodyPr/>
          <a:lstStyle/>
          <a:p>
            <a:pPr marL="0" algn="l">
              <a:buClrTx/>
              <a:buSz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Disp_Number  m6(.clk(clk), .HEXS(disp_hexs), .LES(4'b????), .point(4'b????), </a:t>
            </a:r>
            <a:endParaRPr lang="en-US" altLang="zh-CN" sz="20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buClrTx/>
              <a:buSz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                         .RST(1'b?), .AN(AN), .Segment(SEGMENT));</a:t>
            </a:r>
          </a:p>
          <a:p>
            <a:pPr marL="0" algn="l">
              <a:buClrTx/>
              <a:buSzTx/>
              <a:buNone/>
            </a:pPr>
            <a:endParaRPr lang="en-US" altLang="zh-CN" sz="2000" b="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Sseg_Dev m7(.clk(clk),.rst(1'b0),.Start(clk_div[20]),.flash(clk_div[25]),</a:t>
            </a:r>
          </a:p>
          <a:p>
            <a:pPr marL="0" algn="l">
              <a:buClrTx/>
              <a:buSz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.Hexs({disp_hexs,disp_hexs}),.point({4'b0000,SW[3:0]}),.LES(SW[11:4]),</a:t>
            </a:r>
          </a:p>
          <a:p>
            <a:pPr marL="0" algn="l">
              <a:buClrTx/>
              <a:buSz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.seg_clk(seg_clk),.seg_clrn(seg_clrn),.seg_sout(seg_sout),.SEG_PEN(SEG_PEN));</a:t>
            </a:r>
          </a:p>
          <a:p>
            <a:pPr marL="0" algn="l">
              <a:buClrTx/>
              <a:buSz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//</a:t>
            </a:r>
            <a:r>
              <a:rPr lang="zh-CN" altLang="en-US" sz="2000" b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默认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point,LES</a:t>
            </a:r>
            <a:r>
              <a:rPr lang="zh-CN" altLang="en-US" sz="2000" b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参数是传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0</a:t>
            </a:r>
            <a:r>
              <a:rPr lang="zh-CN" altLang="en-US" sz="2000" b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，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LES</a:t>
            </a:r>
            <a:r>
              <a:rPr lang="zh-CN" altLang="en-US" sz="2000" b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传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1</a:t>
            </a:r>
            <a:r>
              <a:rPr lang="zh-CN" altLang="en-US" sz="2000" b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则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a,b,c,d,e,f,g</a:t>
            </a:r>
            <a:r>
              <a:rPr lang="zh-CN" altLang="en-US" sz="2000" b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都不亮了</a:t>
            </a:r>
            <a:endParaRPr lang="en-US" altLang="zh-CN" sz="2000" b="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0" algn="l">
              <a:buClrTx/>
              <a:buSzTx/>
              <a:buNone/>
            </a:pPr>
            <a:endParaRPr lang="en-US" altLang="zh-CN" sz="2000" b="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0" algn="l">
              <a:buClrTx/>
              <a:buSzTx/>
              <a:buNone/>
            </a:pPr>
            <a:endParaRPr lang="en-US" altLang="zh-CN" sz="2000" b="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0" algn="l">
              <a:buClrTx/>
              <a:buSzTx/>
              <a:buNone/>
            </a:pPr>
            <a:endParaRPr lang="en-US" altLang="zh-CN" sz="2000" b="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0" algn="l">
              <a:buClrTx/>
              <a:buSzTx/>
              <a:buNone/>
            </a:pPr>
            <a:endParaRPr lang="en-US" altLang="zh-CN" sz="2000" b="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endmodule</a:t>
            </a:r>
            <a:endParaRPr lang="en-US" altLang="zh-CN" sz="20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buClrTx/>
              <a:buSzTx/>
              <a:buNone/>
            </a:pPr>
            <a:endParaRPr lang="en-US" altLang="zh-CN" sz="2000" b="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0" algn="l">
              <a:buClrTx/>
              <a:buSzTx/>
              <a:buNone/>
            </a:pPr>
            <a:endParaRPr lang="en-US" altLang="zh-CN" sz="20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900" y="1340485"/>
            <a:ext cx="9045575" cy="5127625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UCF</a:t>
            </a:r>
            <a:r>
              <a:rPr lang="zh-CN" altLang="en-US" sz="2800" dirty="0"/>
              <a:t>引脚定义</a:t>
            </a:r>
          </a:p>
          <a:p>
            <a:pPr lvl="1"/>
            <a:r>
              <a:rPr lang="zh-CN" altLang="en-US" sz="2400" dirty="0"/>
              <a:t>输入</a:t>
            </a:r>
          </a:p>
          <a:p>
            <a:pPr lvl="2"/>
            <a:r>
              <a:rPr lang="zh-CN" altLang="en-US" sz="2000" dirty="0"/>
              <a:t>时钟：</a:t>
            </a:r>
            <a:r>
              <a:rPr lang="en-US" altLang="zh-CN" sz="2000" dirty="0" err="1"/>
              <a:t>clk     //SWORD</a:t>
            </a:r>
            <a:r>
              <a:rPr lang="zh-CN" altLang="en-US" sz="2000" dirty="0" err="1"/>
              <a:t>主板的按键控制数据加减。</a:t>
            </a:r>
            <a:endParaRPr lang="en-US" altLang="zh-CN" sz="2000" dirty="0"/>
          </a:p>
          <a:p>
            <a:pPr lvl="2"/>
            <a:r>
              <a:rPr lang="zh-CN" altLang="en-US" sz="2000" dirty="0"/>
              <a:t>按键控制输入：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BTNX4Y1</a:t>
            </a:r>
            <a:r>
              <a:rPr lang="zh-CN" altLang="en-US" sz="2000" dirty="0"/>
              <a:t>控制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[3:0]</a:t>
            </a:r>
            <a:r>
              <a:rPr lang="zh-CN" altLang="en-US" sz="2000" dirty="0"/>
              <a:t>，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BTNX4Y0</a:t>
            </a:r>
            <a:r>
              <a:rPr lang="zh-CN" altLang="en-US" sz="2000" dirty="0"/>
              <a:t>控制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[7:4]</a:t>
            </a:r>
          </a:p>
          <a:p>
            <a:pPr lvl="2"/>
            <a:r>
              <a:rPr lang="zh-CN" altLang="en-US" sz="2000" dirty="0"/>
              <a:t>按键加</a:t>
            </a:r>
            <a:r>
              <a:rPr lang="en-US" altLang="zh-CN" sz="2000" dirty="0"/>
              <a:t>/</a:t>
            </a:r>
            <a:r>
              <a:rPr lang="zh-CN" altLang="en-US" sz="2000" dirty="0"/>
              <a:t>减</a:t>
            </a:r>
            <a:r>
              <a:rPr lang="en-US" altLang="zh-CN" sz="2000" dirty="0"/>
              <a:t>1</a:t>
            </a:r>
            <a:r>
              <a:rPr lang="zh-CN" altLang="en-US" sz="2000" dirty="0"/>
              <a:t>控制：</a:t>
            </a:r>
            <a:r>
              <a:rPr lang="en-US" altLang="zh-CN" sz="2000" dirty="0"/>
              <a:t>SW1[1:0]: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SW1[1]: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控制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B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数的增或减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(0:</a:t>
            </a:r>
            <a:r>
              <a:rPr lang="zh-CN" altLang="zh-CN" sz="2000" b="1" dirty="0">
                <a:solidFill>
                  <a:srgbClr val="FF0000"/>
                </a:solidFill>
                <a:sym typeface="+mn-ea"/>
              </a:rPr>
              <a:t>增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,1: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减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)</a:t>
            </a:r>
          </a:p>
          <a:p>
            <a:pPr lvl="2"/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                         SW1[0]: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控制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A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数的增或减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(0:</a:t>
            </a:r>
            <a:r>
              <a:rPr lang="zh-CN" altLang="zh-CN" sz="2000" b="1" dirty="0">
                <a:solidFill>
                  <a:srgbClr val="FF0000"/>
                </a:solidFill>
                <a:sym typeface="+mn-ea"/>
              </a:rPr>
              <a:t>增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,1: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减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)</a:t>
            </a:r>
          </a:p>
          <a:p>
            <a:pPr lvl="2"/>
            <a:r>
              <a:rPr lang="en-US" altLang="zh-CN" sz="2000" dirty="0"/>
              <a:t>ALU</a:t>
            </a:r>
            <a:r>
              <a:rPr lang="zh-CN" altLang="en-US" sz="2000" dirty="0"/>
              <a:t>运算控制：</a:t>
            </a:r>
            <a:r>
              <a:rPr lang="en-US" altLang="zh-CN" sz="2000" dirty="0"/>
              <a:t>SW2[1:0],00-</a:t>
            </a:r>
            <a:r>
              <a:rPr lang="zh-CN" altLang="en-US" sz="2000" dirty="0"/>
              <a:t>加，</a:t>
            </a:r>
            <a:r>
              <a:rPr lang="en-US" altLang="zh-CN" sz="2000" dirty="0"/>
              <a:t>01-</a:t>
            </a:r>
            <a:r>
              <a:rPr lang="zh-CN" altLang="en-US" sz="2000" dirty="0"/>
              <a:t>减，</a:t>
            </a:r>
            <a:r>
              <a:rPr lang="en-US" altLang="zh-CN" sz="2000" dirty="0"/>
              <a:t>10-</a:t>
            </a:r>
            <a:r>
              <a:rPr lang="zh-CN" altLang="en-US" sz="2000" dirty="0"/>
              <a:t>与，</a:t>
            </a:r>
            <a:r>
              <a:rPr lang="en-US" altLang="zh-CN" sz="2000" dirty="0"/>
              <a:t>11-</a:t>
            </a:r>
            <a:r>
              <a:rPr lang="zh-CN" altLang="en-US" sz="2000" dirty="0"/>
              <a:t>或</a:t>
            </a:r>
          </a:p>
          <a:p>
            <a:pPr lvl="2"/>
            <a:r>
              <a:rPr lang="en-US" altLang="zh-CN" sz="2000" dirty="0"/>
              <a:t>SW[11:0]:SW[3:0]  point[3:0]</a:t>
            </a:r>
            <a:r>
              <a:rPr lang="zh-CN" altLang="zh-CN" sz="2000" dirty="0"/>
              <a:t>小数点控制信号，</a:t>
            </a:r>
          </a:p>
          <a:p>
            <a:pPr lvl="2"/>
            <a:r>
              <a:rPr lang="zh-CN" altLang="zh-CN" sz="2000" dirty="0"/>
              <a:t>         </a:t>
            </a:r>
            <a:r>
              <a:rPr lang="en-US" altLang="zh-CN" sz="2000" dirty="0"/>
              <a:t>SW[11:4] LES</a:t>
            </a:r>
            <a:r>
              <a:rPr lang="zh-CN" altLang="en-US" sz="2000" dirty="0"/>
              <a:t>使能控制信号</a:t>
            </a:r>
          </a:p>
          <a:p>
            <a:pPr lvl="1"/>
            <a:r>
              <a:rPr lang="zh-CN" altLang="en-US" sz="2400" dirty="0"/>
              <a:t>输出</a:t>
            </a:r>
            <a:endParaRPr lang="en-US" altLang="zh-CN" sz="2400" dirty="0"/>
          </a:p>
          <a:p>
            <a:pPr lvl="2"/>
            <a:r>
              <a:rPr lang="en-US" altLang="zh-CN" sz="2000" dirty="0"/>
              <a:t>AN[3]</a:t>
            </a:r>
            <a:r>
              <a:rPr lang="zh-CN" altLang="en-US" sz="2000" dirty="0"/>
              <a:t>：</a:t>
            </a:r>
            <a:r>
              <a:rPr lang="en-US" altLang="zh-CN" sz="2000" dirty="0"/>
              <a:t>A -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[3:0]</a:t>
            </a:r>
          </a:p>
          <a:p>
            <a:pPr lvl="2"/>
            <a:r>
              <a:rPr lang="en-US" altLang="zh-CN" sz="2000" dirty="0"/>
              <a:t>AN[2]</a:t>
            </a:r>
            <a:r>
              <a:rPr lang="zh-CN" altLang="en-US" sz="2000" dirty="0"/>
              <a:t>：</a:t>
            </a:r>
            <a:r>
              <a:rPr lang="en-US" altLang="zh-CN" sz="2000" dirty="0"/>
              <a:t>B -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[7:4]</a:t>
            </a:r>
          </a:p>
          <a:p>
            <a:pPr lvl="2"/>
            <a:r>
              <a:rPr lang="en-US" altLang="zh-CN" sz="2000" dirty="0"/>
              <a:t>AN[1]: C - C</a:t>
            </a:r>
          </a:p>
          <a:p>
            <a:pPr lvl="2"/>
            <a:r>
              <a:rPr lang="en-US" altLang="zh-CN" sz="2000" dirty="0"/>
              <a:t>AN[0]: Co - Co</a:t>
            </a:r>
            <a:endParaRPr lang="zh-CN" altLang="en-US" sz="2000" dirty="0"/>
          </a:p>
          <a:p>
            <a:endParaRPr lang="zh-CN" altLang="en-US" sz="2800" dirty="0"/>
          </a:p>
        </p:txBody>
      </p:sp>
      <p:graphicFrame>
        <p:nvGraphicFramePr>
          <p:cNvPr id="4" name="对象 3"/>
          <p:cNvGraphicFramePr/>
          <p:nvPr/>
        </p:nvGraphicFramePr>
        <p:xfrm>
          <a:off x="4140200" y="4580890"/>
          <a:ext cx="4293870" cy="2132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r:id="rId3" imgW="5067300" imgH="2695575" progId="Paint.Picture">
                  <p:embed/>
                </p:oleObj>
              </mc:Choice>
              <mc:Fallback>
                <p:oleObj r:id="rId3" imgW="5067300" imgH="26955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40200" y="4580890"/>
                        <a:ext cx="4293870" cy="2132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9BE26C2-C206-4358-9DF0-DE1C53FCFB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546" y="4563835"/>
            <a:ext cx="4781178" cy="221313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/>
          <p:cNvGraphicFramePr/>
          <p:nvPr/>
        </p:nvGraphicFramePr>
        <p:xfrm>
          <a:off x="6732270" y="3140710"/>
          <a:ext cx="2352675" cy="200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r:id="rId3" imgW="2552700" imgH="2000250" progId="Paint.Picture">
                  <p:embed/>
                </p:oleObj>
              </mc:Choice>
              <mc:Fallback>
                <p:oleObj r:id="rId3" imgW="2552700" imgH="200025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32270" y="3140710"/>
                        <a:ext cx="2352675" cy="2001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140" y="242570"/>
            <a:ext cx="7555230" cy="954405"/>
          </a:xfrm>
        </p:spPr>
        <p:txBody>
          <a:bodyPr/>
          <a:lstStyle/>
          <a:p>
            <a:r>
              <a:rPr lang="en-US" altLang="zh-CN" dirty="0" err="1">
                <a:sym typeface="+mn-ea"/>
              </a:rPr>
              <a:t>CreateNumber</a:t>
            </a:r>
            <a:r>
              <a:rPr lang="zh-CN" altLang="en-US" dirty="0" err="1">
                <a:sym typeface="+mn-ea"/>
              </a:rPr>
              <a:t>用按键实现</a:t>
            </a:r>
            <a:r>
              <a:rPr lang="en-US" altLang="zh-CN" dirty="0" err="1">
                <a:sym typeface="+mn-ea"/>
              </a:rPr>
              <a:t>+1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5880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用</a:t>
            </a:r>
            <a:r>
              <a:rPr lang="en-US" altLang="zh-CN" sz="2800" dirty="0"/>
              <a:t>BTNX4Y3</a:t>
            </a:r>
            <a:r>
              <a:rPr lang="zh-CN" altLang="en-US" sz="2800" dirty="0"/>
              <a:t>～</a:t>
            </a:r>
            <a:r>
              <a:rPr lang="en-US" altLang="zh-CN" sz="2800" dirty="0"/>
              <a:t>BTNX4Y0</a:t>
            </a:r>
            <a:r>
              <a:rPr lang="zh-CN" altLang="en-US" sz="2800" dirty="0"/>
              <a:t>这</a:t>
            </a:r>
            <a:r>
              <a:rPr lang="en-US" altLang="zh-CN" sz="2800" dirty="0"/>
              <a:t>4</a:t>
            </a:r>
            <a:r>
              <a:rPr lang="zh-CN" altLang="en-US" sz="2800" dirty="0"/>
              <a:t>个按钮，每个按钮按下一次，对应的数码管的值加</a:t>
            </a:r>
            <a:r>
              <a:rPr lang="en-US" altLang="zh-CN" sz="2800" dirty="0"/>
              <a:t>1</a:t>
            </a:r>
          </a:p>
          <a:p>
            <a:r>
              <a:rPr lang="zh-CN" altLang="en-US" sz="2800" dirty="0">
                <a:sym typeface="+mn-ea"/>
              </a:rPr>
              <a:t>按键输入数字：</a:t>
            </a:r>
            <a:r>
              <a:rPr lang="en-US" altLang="zh-CN" sz="2800" dirty="0">
                <a:sym typeface="+mn-ea"/>
              </a:rPr>
              <a:t>BTNX4Y0~BTNX4Y3</a:t>
            </a:r>
            <a:r>
              <a:rPr lang="zh-CN" altLang="en-US" sz="2800" dirty="0">
                <a:sym typeface="+mn-ea"/>
              </a:rPr>
              <a:t>为</a:t>
            </a:r>
            <a:r>
              <a:rPr lang="en-US" altLang="zh-CN" sz="2800" dirty="0" err="1">
                <a:sym typeface="+mn-ea"/>
              </a:rPr>
              <a:t>btn</a:t>
            </a:r>
            <a:r>
              <a:rPr lang="en-US" altLang="zh-CN" sz="2800" dirty="0">
                <a:sym typeface="+mn-ea"/>
              </a:rPr>
              <a:t>[3:0]</a:t>
            </a:r>
            <a:endParaRPr lang="en-US" altLang="zh-CN" dirty="0"/>
          </a:p>
          <a:p>
            <a:r>
              <a:rPr lang="zh-CN" altLang="en-US" sz="2800" dirty="0">
                <a:sym typeface="+mn-ea"/>
              </a:rPr>
              <a:t>按键使能控制线：</a:t>
            </a:r>
            <a:r>
              <a:rPr lang="en-US" altLang="zh-CN" sz="2800" dirty="0">
                <a:sym typeface="+mn-ea"/>
              </a:rPr>
              <a:t>BTNX4</a:t>
            </a:r>
            <a:r>
              <a:rPr lang="zh-CN" altLang="en-US" sz="2800" dirty="0">
                <a:sym typeface="+mn-ea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本实验只用到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btn[0],btn[1]</a:t>
            </a:r>
          </a:p>
        </p:txBody>
      </p:sp>
      <p:graphicFrame>
        <p:nvGraphicFramePr>
          <p:cNvPr id="6" name="对象 5"/>
          <p:cNvGraphicFramePr/>
          <p:nvPr/>
        </p:nvGraphicFramePr>
        <p:xfrm>
          <a:off x="251460" y="3140710"/>
          <a:ext cx="6455410" cy="3572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r:id="rId5" imgW="9239250" imgH="4829175" progId="Paint.Picture">
                  <p:embed/>
                </p:oleObj>
              </mc:Choice>
              <mc:Fallback>
                <p:oleObj r:id="rId5" imgW="9239250" imgH="482917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" y="3140710"/>
                        <a:ext cx="6455410" cy="3572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圆角矩形 2"/>
          <p:cNvSpPr/>
          <p:nvPr/>
        </p:nvSpPr>
        <p:spPr>
          <a:xfrm>
            <a:off x="6804660" y="4796790"/>
            <a:ext cx="2101215" cy="3168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D148D-6AC0-44FF-A50A-71371B8F3A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2143" y="5342420"/>
            <a:ext cx="2611857" cy="127301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UCF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625" y="2070100"/>
            <a:ext cx="561975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lstStyle/>
          <a:p>
            <a:pPr fontAlgn="auto"/>
            <a:r>
              <a:rPr lang="zh-CN" altLang="en-US" strike="noStrike" noProof="1"/>
              <a:t>实验室规章制度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3430588"/>
          </a:xfrm>
        </p:spPr>
        <p:txBody>
          <a:bodyPr>
            <a:normAutofit fontScale="92500" lnSpcReduction="20000"/>
          </a:bodyPr>
          <a:lstStyle/>
          <a:p>
            <a:pPr marL="0" indent="0" fontAlgn="auto">
              <a:buNone/>
            </a:pPr>
            <a:r>
              <a:rPr lang="en-US" altLang="zh-CN" strike="noStrike" noProof="1"/>
              <a:t>1.</a:t>
            </a:r>
            <a:r>
              <a:rPr lang="zh-CN" altLang="en-US" strike="noStrike" noProof="1"/>
              <a:t>不能在实验室内吃零食和就餐。订餐请到走道上就餐。</a:t>
            </a:r>
          </a:p>
          <a:p>
            <a:pPr marL="0" indent="0" fontAlgn="auto">
              <a:buNone/>
            </a:pPr>
            <a:r>
              <a:rPr lang="en-US" altLang="zh-CN" strike="noStrike" noProof="1"/>
              <a:t>2.</a:t>
            </a:r>
            <a:r>
              <a:rPr lang="zh-CN" altLang="en-US" strike="noStrike" noProof="1"/>
              <a:t>实验结束时请关闭电脑主机电源，勿关显示器电源，后面实验同学以为电脑坏了。</a:t>
            </a:r>
          </a:p>
          <a:p>
            <a:pPr marL="0" indent="0" fontAlgn="auto">
              <a:buNone/>
            </a:pPr>
            <a:r>
              <a:rPr lang="en-US" altLang="zh-CN" strike="noStrike" noProof="1"/>
              <a:t>3.</a:t>
            </a:r>
            <a:r>
              <a:rPr lang="en-US" altLang="zh-CN" strike="noStrike" noProof="1">
                <a:sym typeface="+mn-ea"/>
              </a:rPr>
              <a:t>Sword</a:t>
            </a:r>
            <a:r>
              <a:rPr lang="zh-CN" altLang="en-US" strike="noStrike" noProof="1">
                <a:sym typeface="+mn-ea"/>
              </a:rPr>
              <a:t>实验箱</a:t>
            </a:r>
            <a:r>
              <a:rPr lang="zh-CN" altLang="en-US" strike="noStrike" noProof="1"/>
              <a:t>的盖子不要合上，</a:t>
            </a:r>
            <a:r>
              <a:rPr lang="zh-CN" altLang="en-US" strike="noStrike" noProof="1">
                <a:sym typeface="+mn-ea"/>
              </a:rPr>
              <a:t>关闭各种仪器的电源。导线放实验箱内。</a:t>
            </a:r>
            <a:endParaRPr lang="zh-CN" altLang="en-US" strike="noStrike" noProof="1"/>
          </a:p>
          <a:p>
            <a:pPr marL="0" indent="0" fontAlgn="auto">
              <a:buNone/>
            </a:pPr>
            <a:r>
              <a:rPr lang="en-US" altLang="zh-CN" strike="noStrike" noProof="1"/>
              <a:t>4.</a:t>
            </a:r>
            <a:r>
              <a:rPr lang="zh-CN" altLang="en-US" strike="noStrike" noProof="1">
                <a:sym typeface="+mn-ea"/>
              </a:rPr>
              <a:t>实验结束后请</a:t>
            </a:r>
            <a:r>
              <a:rPr lang="zh-CN" altLang="en-US" strike="noStrike" noProof="1">
                <a:solidFill>
                  <a:srgbClr val="FF0000"/>
                </a:solidFill>
                <a:sym typeface="+mn-ea"/>
              </a:rPr>
              <a:t>整理好椅子</a:t>
            </a:r>
            <a:r>
              <a:rPr lang="zh-CN" altLang="en-US" strike="noStrike" noProof="1">
                <a:sym typeface="+mn-ea"/>
              </a:rPr>
              <a:t>，实验签到需写上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椅子号</a:t>
            </a:r>
            <a:r>
              <a:rPr lang="zh-CN" altLang="en-US" strike="noStrike" noProof="1">
                <a:sym typeface="+mn-ea"/>
              </a:rPr>
              <a:t>。</a:t>
            </a:r>
            <a:endParaRPr lang="zh-CN" altLang="en-US" strike="noStrike" noProof="1"/>
          </a:p>
        </p:txBody>
      </p:sp>
      <p:pic>
        <p:nvPicPr>
          <p:cNvPr id="38915" name="图片 4" descr="椅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3" y="4627563"/>
            <a:ext cx="2422525" cy="2178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6" name="图片 5" descr="SWORD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0" y="4699000"/>
            <a:ext cx="2441575" cy="2135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7" name="图片 6" descr="SWORD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56138"/>
            <a:ext cx="2849563" cy="2138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 panose="020B0604030504040204"/>
                <a:ea typeface="Verdana" panose="020B0604030504040204"/>
                <a:cs typeface="Verdana" panose="020B0604030504040204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实验设备与材料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装有</a:t>
            </a:r>
            <a:r>
              <a:rPr lang="en-US" altLang="zh-CN" dirty="0"/>
              <a:t>Xilinx ISE 14.7</a:t>
            </a:r>
            <a:r>
              <a:rPr lang="zh-CN" altLang="en-US" dirty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SWORD</a:t>
            </a:r>
            <a:r>
              <a:rPr lang="zh-CN" altLang="en-US" dirty="0"/>
              <a:t>开发板</a:t>
            </a:r>
            <a:r>
              <a:rPr lang="en-US" altLang="zh-CN" dirty="0"/>
              <a:t>					1</a:t>
            </a:r>
            <a:r>
              <a:rPr lang="zh-CN" altLang="en-US" dirty="0"/>
              <a:t>套</a:t>
            </a:r>
          </a:p>
          <a:p>
            <a:r>
              <a:rPr lang="zh-CN" altLang="en-US" dirty="0"/>
              <a:t>实验材料</a:t>
            </a:r>
          </a:p>
          <a:p>
            <a:pPr lvl="1"/>
            <a:r>
              <a:rPr lang="zh-CN" altLang="en-US" dirty="0"/>
              <a:t>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：原理图方式设计</a:t>
            </a:r>
            <a:r>
              <a:rPr lang="en-US" altLang="zh-CN" sz="2800" dirty="0"/>
              <a:t>4</a:t>
            </a:r>
            <a:r>
              <a:rPr lang="zh-CN" altLang="en-US" sz="2800" dirty="0"/>
              <a:t>位加减法器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：实现</a:t>
            </a:r>
            <a:r>
              <a:rPr lang="en-US" altLang="zh-CN" sz="2800" dirty="0"/>
              <a:t>4</a:t>
            </a:r>
            <a:r>
              <a:rPr lang="zh-CN" altLang="en-US" sz="2800" dirty="0"/>
              <a:t>位</a:t>
            </a:r>
            <a:r>
              <a:rPr lang="en-US" altLang="zh-CN" sz="2800" dirty="0"/>
              <a:t>ALU</a:t>
            </a:r>
            <a:r>
              <a:rPr lang="zh-CN" altLang="en-US" sz="2800" dirty="0"/>
              <a:t>及应用设计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位全加器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/>
              <a:t>三个输入位：数据位 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和 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，低位进位输入 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i</a:t>
            </a:r>
          </a:p>
          <a:p>
            <a:pPr lvl="1">
              <a:defRPr/>
            </a:pPr>
            <a:r>
              <a:rPr lang="zh-CN" altLang="en-US" sz="2400" dirty="0"/>
              <a:t>二个输出位：全加和 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，进位输出 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i+1</a:t>
            </a:r>
          </a:p>
          <a:p>
            <a:pPr lvl="1"/>
            <a:endParaRPr lang="zh-CN" altLang="en-US" sz="2400" dirty="0"/>
          </a:p>
        </p:txBody>
      </p:sp>
      <p:graphicFrame>
        <p:nvGraphicFramePr>
          <p:cNvPr id="9" name="1位全家器真值表 表格"/>
          <p:cNvGraphicFramePr>
            <a:graphicFrameLocks noGrp="1"/>
          </p:cNvGraphicFramePr>
          <p:nvPr/>
        </p:nvGraphicFramePr>
        <p:xfrm>
          <a:off x="457200" y="2924944"/>
          <a:ext cx="3686170" cy="321470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7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2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4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dirty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A</a:t>
                      </a:r>
                      <a:r>
                        <a:rPr lang="en-US" altLang="zh-CN" sz="2000" i="1" baseline="-25000" dirty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i</a:t>
                      </a:r>
                      <a:endParaRPr lang="zh-CN" altLang="en-US" sz="2000" i="1" baseline="-25000" dirty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B</a:t>
                      </a:r>
                      <a:r>
                        <a:rPr lang="en-US" altLang="zh-CN" sz="2000" i="1" baseline="-2500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i</a:t>
                      </a:r>
                      <a:endParaRPr lang="zh-CN" altLang="en-US" sz="2000" i="1" baseline="-2500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C </a:t>
                      </a:r>
                      <a:r>
                        <a:rPr lang="en-US" altLang="zh-CN" sz="2000" i="1" baseline="-2500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i</a:t>
                      </a:r>
                      <a:endParaRPr lang="zh-CN" altLang="en-US" sz="2000" baseline="-2500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S</a:t>
                      </a:r>
                      <a:r>
                        <a:rPr lang="en-US" altLang="zh-CN" sz="2000" i="1" baseline="-2500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i</a:t>
                      </a:r>
                      <a:endParaRPr lang="zh-CN" altLang="en-US" sz="2000" i="1" baseline="-2500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dirty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C </a:t>
                      </a:r>
                      <a:r>
                        <a:rPr lang="en-US" altLang="zh-CN" sz="2000" i="1" baseline="-25000" dirty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i+</a:t>
                      </a:r>
                      <a:r>
                        <a:rPr lang="en-US" altLang="zh-CN" sz="2000" i="0" baseline="-25000" dirty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i="0" baseline="-25000" dirty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716016" y="3933056"/>
          <a:ext cx="35814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3" imgW="1447800" imgH="457200" progId="Equation.DSMT4">
                  <p:embed/>
                </p:oleObj>
              </mc:Choice>
              <mc:Fallback>
                <p:oleObj name="Equation" r:id="rId3" imgW="1447800" imgH="457200" progId="Equation.DSMT4">
                  <p:embed/>
                  <p:pic>
                    <p:nvPicPr>
                      <p:cNvPr id="0" name="图片 11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3933056"/>
                        <a:ext cx="35814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一位全加器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根据一位全加器的输入输出关系，得到电路图</a:t>
            </a:r>
          </a:p>
        </p:txBody>
      </p:sp>
      <p:sp>
        <p:nvSpPr>
          <p:cNvPr id="5" name="Verilog代码"/>
          <p:cNvSpPr txBox="1"/>
          <p:nvPr/>
        </p:nvSpPr>
        <p:spPr>
          <a:xfrm>
            <a:off x="4895910" y="2509153"/>
            <a:ext cx="3564522" cy="369331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module</a:t>
            </a: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adder_1bit(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 input wire a, b, ci, 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 output wire s, co);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 and</a:t>
            </a: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m0(c1,a,b);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and</a:t>
            </a: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m1(c2,b,ci);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and</a:t>
            </a: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m2(c3,a,ci);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xor</a:t>
            </a: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m3(s1,a,b); 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xor</a:t>
            </a: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m4(s,s1,ci);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or</a:t>
            </a: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m5(co,c1,c2,c3);</a:t>
            </a:r>
          </a:p>
          <a:p>
            <a:pPr>
              <a:lnSpc>
                <a:spcPct val="150000"/>
              </a:lnSpc>
            </a:pPr>
            <a:r>
              <a:rPr lang="en-US" altLang="zh-CN" sz="1600" b="1" dirty="0" err="1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endmodule</a:t>
            </a:r>
            <a:endParaRPr lang="en-US" altLang="zh-CN" sz="1600" b="1" dirty="0">
              <a:solidFill>
                <a:srgbClr val="0000FF"/>
              </a:solidFill>
              <a:latin typeface="Courier New" panose="02070309020205020404" pitchFamily="49" charset="0"/>
              <a:ea typeface="新宋体" panose="02010609030101010101" charset="-122"/>
              <a:cs typeface="Courier New" panose="02070309020205020404" pitchFamily="49" charset="0"/>
            </a:endParaRPr>
          </a:p>
        </p:txBody>
      </p:sp>
      <p:pic>
        <p:nvPicPr>
          <p:cNvPr id="10270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013176"/>
            <a:ext cx="22860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1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88" y="2132856"/>
            <a:ext cx="3903919" cy="276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多位串行进位加法器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多位串行进位加法器</a:t>
            </a:r>
            <a:endParaRPr lang="en-US" altLang="zh-CN" sz="2800" dirty="0"/>
          </a:p>
          <a:p>
            <a:pPr lvl="1">
              <a:defRPr/>
            </a:pPr>
            <a:r>
              <a:rPr lang="zh-CN" altLang="en-US" sz="2400" dirty="0"/>
              <a:t>由一位全加器将进位串接构成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400" dirty="0"/>
              <a:t>低位进位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为</a:t>
            </a:r>
            <a:r>
              <a:rPr lang="en-US" altLang="zh-CN" sz="2400" dirty="0"/>
              <a:t>0</a:t>
            </a:r>
            <a:r>
              <a:rPr lang="zh-CN" altLang="en-US" sz="2400" dirty="0"/>
              <a:t>，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为高位进位输出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0" y="3170460"/>
          <a:ext cx="9136063" cy="249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Visio" r:id="rId3" imgW="4956810" imgH="1356995" progId="Visio.Drawing.11">
                  <p:embed/>
                </p:oleObj>
              </mc:Choice>
              <mc:Fallback>
                <p:oleObj name="Visio" r:id="rId3" imgW="4956810" imgH="1356995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170460"/>
                        <a:ext cx="9136063" cy="249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位全加器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84" y="2420887"/>
            <a:ext cx="31242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69640"/>
            <a:ext cx="4533528" cy="366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8e8248a5-86cf-40a9-9f82-e33ae21fb509"/>
  <p:tag name="COMMONDATA" val="eyJoZGlkIjoiNDdhMzQ3YjhlYTA0NGNmYWM2ZjYyOWQ5YjBhNTg3M2MifQ==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2328</Words>
  <Application>Microsoft Office PowerPoint</Application>
  <PresentationFormat>On-screen Show (4:3)</PresentationFormat>
  <Paragraphs>401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58" baseType="lpstr">
      <vt:lpstr>黑体</vt:lpstr>
      <vt:lpstr>华文细黑</vt:lpstr>
      <vt:lpstr>楷体_GB2312</vt:lpstr>
      <vt:lpstr>宋体</vt:lpstr>
      <vt:lpstr>微软雅黑</vt:lpstr>
      <vt:lpstr>新宋体</vt:lpstr>
      <vt:lpstr>Arial</vt:lpstr>
      <vt:lpstr>Calibri</vt:lpstr>
      <vt:lpstr>Courier New</vt:lpstr>
      <vt:lpstr>Helvetica</vt:lpstr>
      <vt:lpstr>Times New Roman</vt:lpstr>
      <vt:lpstr>Verdana</vt:lpstr>
      <vt:lpstr>Wingdings</vt:lpstr>
      <vt:lpstr>自定义设计方案</vt:lpstr>
      <vt:lpstr>实验室PPT模版2013 beta1</vt:lpstr>
      <vt:lpstr>1_自定义设计方案</vt:lpstr>
      <vt:lpstr>Equation</vt:lpstr>
      <vt:lpstr>Visio</vt:lpstr>
      <vt:lpstr>Bitmap Image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一位全加器</vt:lpstr>
      <vt:lpstr>多位串行进位加法器</vt:lpstr>
      <vt:lpstr>4位全加器</vt:lpstr>
      <vt:lpstr>1位加减法器</vt:lpstr>
      <vt:lpstr>多位串行进位全减器</vt:lpstr>
      <vt:lpstr>4位加减法器</vt:lpstr>
      <vt:lpstr>8位加减法器代码实现</vt:lpstr>
      <vt:lpstr>设计按键数据输入模块</vt:lpstr>
      <vt:lpstr>按键去抖动原理</vt:lpstr>
      <vt:lpstr>防抖动模块 + 分频器</vt:lpstr>
      <vt:lpstr>辅助模块：时钟计数分频器</vt:lpstr>
      <vt:lpstr>时钟计数分频器 –clkdiv[3:0]</vt:lpstr>
      <vt:lpstr>4位ALU原理图</vt:lpstr>
      <vt:lpstr>四位与门或门模块图</vt:lpstr>
      <vt:lpstr>4位ALU仿真</vt:lpstr>
      <vt:lpstr>实现Sword板7段数码管显示Hex827Seg</vt:lpstr>
      <vt:lpstr>参考设计：静态译码-调用P2S输出</vt:lpstr>
      <vt:lpstr>HexTo8SEG模块结构</vt:lpstr>
      <vt:lpstr>Sword板7段数码管显示:Sseg_Dev结构</vt:lpstr>
      <vt:lpstr>实验内容与步骤</vt:lpstr>
      <vt:lpstr>4位加减法器设计（1）</vt:lpstr>
      <vt:lpstr>4位加减法器设计（2）</vt:lpstr>
      <vt:lpstr>ALU设计</vt:lpstr>
      <vt:lpstr>ALU应用设计（1）</vt:lpstr>
      <vt:lpstr>ALU应用设计（2）</vt:lpstr>
      <vt:lpstr>ALU应用设计（3）</vt:lpstr>
      <vt:lpstr>ALU应用设计（4）</vt:lpstr>
      <vt:lpstr>PowerPoint Presentation</vt:lpstr>
      <vt:lpstr>物理验证</vt:lpstr>
      <vt:lpstr>CreateNumber用按键实现+1</vt:lpstr>
      <vt:lpstr>UCF</vt:lpstr>
      <vt:lpstr>实验室规章制度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CSTZJU</cp:lastModifiedBy>
  <cp:revision>399</cp:revision>
  <dcterms:created xsi:type="dcterms:W3CDTF">2011-08-03T07:44:00Z</dcterms:created>
  <dcterms:modified xsi:type="dcterms:W3CDTF">2022-11-17T13:22:13Z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DA08C14BEE9B48B196965F86967B95E2</vt:lpwstr>
  </property>
</Properties>
</file>