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3" r:id="rId4"/>
  </p:sldMasterIdLst>
  <p:notesMasterIdLst>
    <p:notesMasterId r:id="rId41"/>
  </p:notesMasterIdLst>
  <p:sldIdLst>
    <p:sldId id="256" r:id="rId5"/>
    <p:sldId id="270" r:id="rId6"/>
    <p:sldId id="271" r:id="rId7"/>
    <p:sldId id="272" r:id="rId8"/>
    <p:sldId id="273" r:id="rId9"/>
    <p:sldId id="274" r:id="rId10"/>
    <p:sldId id="296" r:id="rId11"/>
    <p:sldId id="297" r:id="rId12"/>
    <p:sldId id="303" r:id="rId13"/>
    <p:sldId id="298" r:id="rId14"/>
    <p:sldId id="310" r:id="rId15"/>
    <p:sldId id="299" r:id="rId16"/>
    <p:sldId id="311" r:id="rId17"/>
    <p:sldId id="300" r:id="rId18"/>
    <p:sldId id="326" r:id="rId19"/>
    <p:sldId id="327" r:id="rId20"/>
    <p:sldId id="301" r:id="rId21"/>
    <p:sldId id="304" r:id="rId22"/>
    <p:sldId id="342" r:id="rId23"/>
    <p:sldId id="341" r:id="rId24"/>
    <p:sldId id="312" r:id="rId25"/>
    <p:sldId id="302" r:id="rId26"/>
    <p:sldId id="313" r:id="rId27"/>
    <p:sldId id="284" r:id="rId28"/>
    <p:sldId id="305" r:id="rId29"/>
    <p:sldId id="306" r:id="rId30"/>
    <p:sldId id="307" r:id="rId31"/>
    <p:sldId id="308" r:id="rId32"/>
    <p:sldId id="309" r:id="rId33"/>
    <p:sldId id="357" r:id="rId34"/>
    <p:sldId id="362" r:id="rId35"/>
    <p:sldId id="358" r:id="rId36"/>
    <p:sldId id="367" r:id="rId37"/>
    <p:sldId id="356" r:id="rId38"/>
    <p:sldId id="354" r:id="rId39"/>
    <p:sldId id="269" r:id="rId40"/>
  </p:sldIdLst>
  <p:sldSz cx="9144000" cy="6858000" type="screen4x3"/>
  <p:notesSz cx="6858000" cy="9144000"/>
  <p:custDataLst>
    <p:tags r:id="rId4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6E2BB560-6633-472E-86A8-D6CD2949BF9A}">
          <p14:sldIdLst>
            <p14:sldId id="256"/>
            <p14:sldId id="270"/>
            <p14:sldId id="271"/>
            <p14:sldId id="272"/>
            <p14:sldId id="273"/>
            <p14:sldId id="274"/>
            <p14:sldId id="296"/>
            <p14:sldId id="297"/>
            <p14:sldId id="303"/>
            <p14:sldId id="298"/>
            <p14:sldId id="310"/>
            <p14:sldId id="299"/>
            <p14:sldId id="311"/>
            <p14:sldId id="300"/>
            <p14:sldId id="326"/>
            <p14:sldId id="327"/>
            <p14:sldId id="301"/>
            <p14:sldId id="304"/>
            <p14:sldId id="342"/>
            <p14:sldId id="341"/>
            <p14:sldId id="312"/>
            <p14:sldId id="302"/>
            <p14:sldId id="313"/>
            <p14:sldId id="284"/>
            <p14:sldId id="305"/>
            <p14:sldId id="306"/>
            <p14:sldId id="307"/>
            <p14:sldId id="308"/>
            <p14:sldId id="309"/>
            <p14:sldId id="357"/>
            <p14:sldId id="362"/>
            <p14:sldId id="358"/>
            <p14:sldId id="367"/>
            <p14:sldId id="356"/>
            <p14:sldId id="354"/>
            <p14:sldId id="269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6699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2" autoAdjust="0"/>
    <p:restoredTop sz="82100" autoAdjust="0"/>
  </p:normalViewPr>
  <p:slideViewPr>
    <p:cSldViewPr>
      <p:cViewPr varScale="1">
        <p:scale>
          <a:sx n="62" d="100"/>
          <a:sy n="62" d="100"/>
        </p:scale>
        <p:origin x="-1434" y="-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5" Type="http://schemas.openxmlformats.org/officeDocument/2006/relationships/tags" Target="tags/tag9.xml"/><Relationship Id="rId44" Type="http://schemas.openxmlformats.org/officeDocument/2006/relationships/tableStyles" Target="tableStyles.xml"/><Relationship Id="rId43" Type="http://schemas.openxmlformats.org/officeDocument/2006/relationships/viewProps" Target="viewProps.xml"/><Relationship Id="rId42" Type="http://schemas.openxmlformats.org/officeDocument/2006/relationships/presProps" Target="presProps.xml"/><Relationship Id="rId41" Type="http://schemas.openxmlformats.org/officeDocument/2006/relationships/notesMaster" Target="notesMasters/notesMaster1.xml"/><Relationship Id="rId40" Type="http://schemas.openxmlformats.org/officeDocument/2006/relationships/slide" Target="slides/slide36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9.e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7.emf"/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24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image" Target="../media/image26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A232E-0D23-E744-A2E7-48CC2B10A8E9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 smtClean="0"/>
              <a:t>单击此处编辑母版文本样式</a:t>
            </a:r>
            <a:endParaRPr kumimoji="1" lang="zh-CN" altLang="en-US" smtClean="0"/>
          </a:p>
          <a:p>
            <a:pPr lvl="1"/>
            <a:r>
              <a:rPr kumimoji="1" lang="zh-CN" altLang="en-US" smtClean="0"/>
              <a:t>二级</a:t>
            </a:r>
            <a:endParaRPr kumimoji="1" lang="zh-CN" altLang="en-US" smtClean="0"/>
          </a:p>
          <a:p>
            <a:pPr lvl="2"/>
            <a:r>
              <a:rPr kumimoji="1" lang="zh-CN" altLang="en-US" smtClean="0"/>
              <a:t>三级</a:t>
            </a:r>
            <a:endParaRPr kumimoji="1" lang="zh-CN" altLang="en-US" smtClean="0"/>
          </a:p>
          <a:p>
            <a:pPr lvl="3"/>
            <a:r>
              <a:rPr kumimoji="1" lang="zh-CN" altLang="en-US" smtClean="0"/>
              <a:t>四级</a:t>
            </a:r>
            <a:endParaRPr kumimoji="1" lang="zh-CN" altLang="en-US" smtClean="0"/>
          </a:p>
          <a:p>
            <a:pPr lvl="4"/>
            <a:r>
              <a:rPr kumimoji="1" lang="zh-CN" altLang="en-US" smtClean="0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B3A588-43E9-AC44-AC90-AB7B6B5540F3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4.png"/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93561" y="1950515"/>
            <a:ext cx="8134672" cy="1470025"/>
          </a:xfrm>
        </p:spPr>
        <p:txBody>
          <a:bodyPr>
            <a:noAutofit/>
          </a:bodyPr>
          <a:lstStyle>
            <a:lvl1pPr>
              <a:defRPr sz="5200">
                <a:solidFill>
                  <a:schemeClr val="accent5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4293096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82" y="0"/>
            <a:ext cx="9102436" cy="68580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580315"/>
            <a:ext cx="1368152" cy="558152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309320"/>
            <a:ext cx="7887572" cy="18286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832" y="242392"/>
            <a:ext cx="7005464" cy="954360"/>
          </a:xfrm>
        </p:spPr>
        <p:txBody>
          <a:bodyPr>
            <a:normAutofit/>
          </a:bodyPr>
          <a:lstStyle>
            <a:lvl1pPr algn="l">
              <a:defRPr sz="4000">
                <a:solidFill>
                  <a:schemeClr val="accent5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buClr>
                <a:schemeClr val="accent5">
                  <a:lumMod val="75000"/>
                </a:schemeClr>
              </a:buClr>
              <a:buSzPct val="80000"/>
              <a:buFont typeface="Wingdings" panose="05000000000000000000" pitchFamily="2" charset="2"/>
              <a:buChar char="p"/>
              <a:defRPr b="1">
                <a:solidFill>
                  <a:schemeClr val="accent5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742950" indent="-28575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n"/>
              <a:defRPr b="1">
                <a:solidFill>
                  <a:schemeClr val="accent5">
                    <a:lumMod val="75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2pPr>
            <a:lvl3pPr marL="11430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p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3pPr>
            <a:lvl4pPr marL="1600200" indent="-228600">
              <a:buClr>
                <a:schemeClr val="accent5">
                  <a:lumMod val="75000"/>
                </a:schemeClr>
              </a:buClr>
              <a:buSzPct val="60000"/>
              <a:buFont typeface="Wingdings" panose="05000000000000000000" pitchFamily="2" charset="2"/>
              <a:buChar char="n"/>
              <a:defRPr>
                <a:latin typeface="黑体" panose="02010609060101010101" pitchFamily="49" charset="-122"/>
                <a:ea typeface="黑体" panose="02010609060101010101" pitchFamily="49" charset="-122"/>
              </a:defRPr>
            </a:lvl4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67544" y="332656"/>
            <a:ext cx="7005464" cy="95436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336699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42900" indent="-342900">
              <a:lnSpc>
                <a:spcPct val="150000"/>
              </a:lnSpc>
              <a:buClr>
                <a:schemeClr val="tx1">
                  <a:lumMod val="50000"/>
                  <a:lumOff val="50000"/>
                </a:schemeClr>
              </a:buClr>
              <a:buSzPct val="80000"/>
              <a:buFont typeface="Wingdings" panose="05000000000000000000" pitchFamily="2" charset="2"/>
              <a:buChar char="l"/>
              <a:defRPr sz="2000" b="1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1pPr>
            <a:lvl2pPr marL="742950" indent="-285750">
              <a:buClr>
                <a:schemeClr val="tx1"/>
              </a:buClr>
              <a:buSzPct val="70000"/>
              <a:buFont typeface="Wingdings" panose="05000000000000000000" pitchFamily="2" charset="2"/>
              <a:buChar char="p"/>
              <a:defRPr sz="1800" b="0">
                <a:solidFill>
                  <a:schemeClr val="tx1"/>
                </a:solidFill>
                <a:latin typeface="华文细黑" panose="02010600040101010101" pitchFamily="2" charset="-122"/>
                <a:ea typeface="华文细黑" panose="02010600040101010101" pitchFamily="2" charset="-122"/>
              </a:defRPr>
            </a:lvl2pPr>
            <a:lvl3pPr marL="11430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n"/>
              <a:defRPr sz="1600">
                <a:latin typeface="华文细黑" panose="02010600040101010101" pitchFamily="2" charset="-122"/>
                <a:ea typeface="华文细黑" panose="02010600040101010101" pitchFamily="2" charset="-122"/>
              </a:defRPr>
            </a:lvl3pPr>
            <a:lvl4pPr marL="1600200" indent="-228600">
              <a:buClr>
                <a:schemeClr val="tx1"/>
              </a:buClr>
              <a:buSzPct val="50000"/>
              <a:buFont typeface="Wingdings" panose="05000000000000000000" pitchFamily="2" charset="2"/>
              <a:buChar char="p"/>
              <a:defRPr sz="1400">
                <a:latin typeface="华文细黑" panose="02010600040101010101" pitchFamily="2" charset="-122"/>
                <a:ea typeface="华文细黑" panose="02010600040101010101" pitchFamily="2" charset="-122"/>
              </a:defRPr>
            </a:lvl4pPr>
            <a:lvl5pPr>
              <a:defRPr sz="1200">
                <a:latin typeface="华文细黑" panose="02010600040101010101" pitchFamily="2" charset="-122"/>
                <a:ea typeface="华文细黑" panose="02010600040101010101" pitchFamily="2" charset="-122"/>
              </a:defRPr>
            </a:lvl5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 hasCustomPrompt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将图片拖动到占位符，或单击添加图标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二级</a:t>
            </a:r>
            <a:endParaRPr lang="zh-CN" altLang="en-US" smtClean="0"/>
          </a:p>
          <a:p>
            <a:pPr lvl="2"/>
            <a:r>
              <a:rPr lang="zh-CN" altLang="en-US" smtClean="0"/>
              <a:t>三级</a:t>
            </a:r>
            <a:endParaRPr lang="zh-CN" altLang="en-US" smtClean="0"/>
          </a:p>
          <a:p>
            <a:pPr lvl="3"/>
            <a:r>
              <a:rPr lang="zh-CN" altLang="en-US" smtClean="0"/>
              <a:t>四级</a:t>
            </a:r>
            <a:endParaRPr lang="zh-CN" altLang="en-US" smtClean="0"/>
          </a:p>
          <a:p>
            <a:pPr lvl="4"/>
            <a:r>
              <a:rPr lang="zh-CN" altLang="en-US" smtClean="0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5.png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DDDDDD"/>
          </a:solidFill>
          <a:ln w="9525" algn="ctr">
            <a:noFill/>
            <a:miter lim="800000"/>
          </a:ln>
          <a:effectLst/>
        </p:spPr>
        <p:txBody>
          <a:bodyPr wrap="none" lIns="91425" tIns="45712" rIns="91425" bIns="45712" anchor="ctr">
            <a:spAutoFit/>
          </a:bodyPr>
          <a:lstStyle/>
          <a:p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目录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50BAF8-1120-4869-B1EC-9D010EF77D6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F4C11A-0699-48E7-8749-FD2A688E3479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spcBef>
          <a:spcPct val="0"/>
        </a:spcBef>
        <a:buNone/>
        <a:defRPr sz="3600" kern="1200">
          <a:solidFill>
            <a:srgbClr val="336699"/>
          </a:solidFill>
          <a:latin typeface="黑体" panose="02010609060101010101" pitchFamily="49" charset="-122"/>
          <a:ea typeface="黑体" panose="02010609060101010101" pitchFamily="49" charset="-122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b="1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p"/>
        <a:defRPr sz="22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SzPct val="50000"/>
        <a:buFont typeface="Wingdings" panose="05000000000000000000" pitchFamily="2" charset="2"/>
        <a:buChar char="n"/>
        <a:defRPr sz="2000" kern="1200">
          <a:solidFill>
            <a:schemeClr val="tx1"/>
          </a:solidFill>
          <a:latin typeface="华文细黑" panose="02010600040101010101" pitchFamily="2" charset="-122"/>
          <a:ea typeface="华文细黑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3.vml"/><Relationship Id="rId8" Type="http://schemas.openxmlformats.org/officeDocument/2006/relationships/slideLayout" Target="../slideLayouts/slideLayout13.xml"/><Relationship Id="rId7" Type="http://schemas.openxmlformats.org/officeDocument/2006/relationships/image" Target="../media/image14.emf"/><Relationship Id="rId6" Type="http://schemas.openxmlformats.org/officeDocument/2006/relationships/oleObject" Target="../embeddings/oleObject8.bin"/><Relationship Id="rId5" Type="http://schemas.openxmlformats.org/officeDocument/2006/relationships/tags" Target="../tags/tag3.xml"/><Relationship Id="rId4" Type="http://schemas.openxmlformats.org/officeDocument/2006/relationships/image" Target="../media/image13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12.wmf"/><Relationship Id="rId1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4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17.emf"/><Relationship Id="rId4" Type="http://schemas.openxmlformats.org/officeDocument/2006/relationships/oleObject" Target="../embeddings/oleObject10.bin"/><Relationship Id="rId3" Type="http://schemas.openxmlformats.org/officeDocument/2006/relationships/tags" Target="../tags/tag4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13.xml"/><Relationship Id="rId4" Type="http://schemas.openxmlformats.org/officeDocument/2006/relationships/tags" Target="../tags/tag5.xml"/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1.wmf"/><Relationship Id="rId3" Type="http://schemas.openxmlformats.org/officeDocument/2006/relationships/oleObject" Target="../embeddings/oleObject12.bin"/><Relationship Id="rId2" Type="http://schemas.openxmlformats.org/officeDocument/2006/relationships/tags" Target="../tags/tag6.xml"/><Relationship Id="rId1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0.png"/><Relationship Id="rId1" Type="http://schemas.openxmlformats.org/officeDocument/2006/relationships/image" Target="../media/image2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3.wmf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7.vml"/><Relationship Id="rId6" Type="http://schemas.openxmlformats.org/officeDocument/2006/relationships/slideLayout" Target="../slideLayouts/slideLayout13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Relationship Id="rId3" Type="http://schemas.openxmlformats.org/officeDocument/2006/relationships/image" Target="../media/image24.wmf"/><Relationship Id="rId2" Type="http://schemas.openxmlformats.org/officeDocument/2006/relationships/oleObject" Target="../embeddings/oleObject13.bin"/><Relationship Id="rId1" Type="http://schemas.openxmlformats.org/officeDocument/2006/relationships/tags" Target="../tags/tag7.xml"/></Relationships>
</file>

<file path=ppt/slides/_rels/slide2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13.xml"/><Relationship Id="rId4" Type="http://schemas.openxmlformats.org/officeDocument/2006/relationships/image" Target="../media/image27.emf"/><Relationship Id="rId3" Type="http://schemas.openxmlformats.org/officeDocument/2006/relationships/oleObject" Target="../embeddings/oleObject16.bin"/><Relationship Id="rId2" Type="http://schemas.openxmlformats.org/officeDocument/2006/relationships/image" Target="../media/image26.emf"/><Relationship Id="rId1" Type="http://schemas.openxmlformats.org/officeDocument/2006/relationships/oleObject" Target="../embeddings/oleObject15.bin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28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29.png"/><Relationship Id="rId1" Type="http://schemas.openxmlformats.org/officeDocument/2006/relationships/tags" Target="../tags/tag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13.xml"/><Relationship Id="rId2" Type="http://schemas.openxmlformats.org/officeDocument/2006/relationships/image" Target="../media/image31.wmf"/><Relationship Id="rId1" Type="http://schemas.openxmlformats.org/officeDocument/2006/relationships/oleObject" Target="../embeddings/oleObject17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3.xml"/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image" Target="../media/image32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1.vml"/><Relationship Id="rId6" Type="http://schemas.openxmlformats.org/officeDocument/2006/relationships/slideLayout" Target="../slideLayouts/slideLayout13.xml"/><Relationship Id="rId5" Type="http://schemas.openxmlformats.org/officeDocument/2006/relationships/tags" Target="../tags/tag1.xml"/><Relationship Id="rId4" Type="http://schemas.openxmlformats.org/officeDocument/2006/relationships/image" Target="../media/image7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6.emf"/><Relationship Id="rId1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2.vml"/><Relationship Id="rId8" Type="http://schemas.openxmlformats.org/officeDocument/2006/relationships/slideLayout" Target="../slideLayouts/slideLayout13.xml"/><Relationship Id="rId7" Type="http://schemas.openxmlformats.org/officeDocument/2006/relationships/tags" Target="../tags/tag2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9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8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33871" y="746031"/>
            <a:ext cx="8134672" cy="1728191"/>
          </a:xfrm>
        </p:spPr>
        <p:txBody>
          <a:bodyPr/>
          <a:lstStyle/>
          <a:p>
            <a:r>
              <a:rPr lang="zh-CN" altLang="en-US" sz="4000" b="1" dirty="0" smtClean="0">
                <a:solidFill>
                  <a:schemeClr val="tx1"/>
                </a:solidFill>
                <a:ea typeface="宋体" panose="02010600030101010101" pitchFamily="2" charset="-122"/>
              </a:rPr>
              <a:t>数字逻辑设计实验</a:t>
            </a:r>
            <a:endParaRPr lang="zh-CN" altLang="en-US" sz="4000" dirty="0">
              <a:effectLst/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810260" y="3093085"/>
            <a:ext cx="8163560" cy="3108960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洪奇军</a:t>
            </a:r>
            <a:endParaRPr lang="zh-CN" altLang="en-US" sz="3200" dirty="0" smtClean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redflag@zju.edu.cn</a:t>
            </a:r>
            <a:endParaRPr lang="zh-CN" altLang="en-US" sz="3200" dirty="0">
              <a:solidFill>
                <a:schemeClr val="tx1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en-US" altLang="zh-CN" sz="3200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http://10.78.18.200:8080/Platform/</a:t>
            </a:r>
            <a:endParaRPr lang="en-US" altLang="zh-CN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>
              <a:spcBef>
                <a:spcPct val="0"/>
              </a:spcBef>
            </a:pP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注册时邮箱格式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:</a:t>
            </a:r>
            <a:r>
              <a:rPr lang="zh-CN" altLang="en-US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学号</a:t>
            </a:r>
            <a:r>
              <a:rPr lang="en-US" altLang="zh-CN" sz="3200" dirty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@st.zju.edu.cn</a:t>
            </a:r>
            <a:endParaRPr lang="en-US" altLang="zh-CN" sz="3200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0" lvl="1">
              <a:spcBef>
                <a:spcPct val="0"/>
              </a:spcBef>
            </a:pP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2022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年</a:t>
            </a: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11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月</a:t>
            </a:r>
            <a:r>
              <a:rPr lang="en-US" altLang="zh-CN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18</a:t>
            </a:r>
            <a:r>
              <a:rPr lang="zh-CN" altLang="en-US" sz="3200" dirty="0" smtClean="0">
                <a:solidFill>
                  <a:schemeClr val="tx1"/>
                </a:solidFill>
                <a:latin typeface="楷体_GB2312" pitchFamily="49" charset="-122"/>
                <a:ea typeface="楷体_GB2312" pitchFamily="49" charset="-122"/>
                <a:sym typeface="+mn-ea"/>
              </a:rPr>
              <a:t>日</a:t>
            </a:r>
            <a:endParaRPr lang="zh-CN" altLang="en-US" sz="3200" b="1" dirty="0">
              <a:latin typeface="+mj-lt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92716" y="2218368"/>
            <a:ext cx="828092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实验</a:t>
            </a:r>
            <a:r>
              <a:rPr lang="en-US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9</a:t>
            </a:r>
            <a:r>
              <a:rPr lang="en-US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.</a:t>
            </a:r>
            <a:r>
              <a:rPr lang="zh-CN" altLang="zh-CN" sz="3600" b="1" dirty="0" smtClean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锁存器</a:t>
            </a:r>
            <a:r>
              <a:rPr lang="zh-CN" altLang="zh-CN" sz="3600" b="1" dirty="0">
                <a:solidFill>
                  <a:srgbClr val="3333FF"/>
                </a:solidFill>
                <a:latin typeface="Helvetica" pitchFamily="34" charset="0"/>
                <a:ea typeface="宋体" panose="02010600030101010101" pitchFamily="2" charset="-122"/>
              </a:rPr>
              <a:t>与触发器基本原理</a:t>
            </a:r>
            <a:endParaRPr lang="en-US" altLang="zh-CN" sz="3600" b="1" dirty="0">
              <a:solidFill>
                <a:srgbClr val="3333FF"/>
              </a:solidFill>
              <a:latin typeface="Helvetica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/>
        </p:nvGraphicFramePr>
        <p:xfrm>
          <a:off x="346710" y="4183380"/>
          <a:ext cx="7845425" cy="265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7839075" imgH="2657475" progId="Paint.Picture">
                  <p:embed/>
                </p:oleObj>
              </mc:Choice>
              <mc:Fallback>
                <p:oleObj name="" r:id="rId1" imgW="7839075" imgH="2657475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46710" y="4183380"/>
                        <a:ext cx="7845425" cy="2659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门</a:t>
            </a:r>
            <a:r>
              <a:rPr lang="zh-CN" altLang="en-US" dirty="0" smtClean="0"/>
              <a:t>控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31200" y="1229122"/>
          <a:ext cx="4101187" cy="28803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Visio" r:id="rId3" imgW="1270635" imgH="895350" progId="Visio.Drawing.11">
                  <p:embed/>
                </p:oleObj>
              </mc:Choice>
              <mc:Fallback>
                <p:oleObj name="Visio" r:id="rId3" imgW="1270635" imgH="895350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200" y="1229122"/>
                        <a:ext cx="4101187" cy="288032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带有使能的RS触发器表格 8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455031" y="707797"/>
          <a:ext cx="4164977" cy="222504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481864"/>
                <a:gridCol w="1109509"/>
                <a:gridCol w="157360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4602604" y="2933159"/>
          <a:ext cx="4118717" cy="17379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1" name="Visio" r:id="rId6" imgW="1155065" imgH="490855" progId="Visio.Drawing.11">
                  <p:embed/>
                </p:oleObj>
              </mc:Choice>
              <mc:Fallback>
                <p:oleObj name="Visio" r:id="rId6" imgW="1155065" imgH="490855" progId="Visio.Drawing.11">
                  <p:embed/>
                  <p:pic>
                    <p:nvPicPr>
                      <p:cNvPr id="0" name="带有使能的RS触发器符号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02604" y="2933159"/>
                        <a:ext cx="4118717" cy="17379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23528" y="1268760"/>
            <a:ext cx="3754760" cy="54006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altLang="zh-CN" sz="2400" dirty="0" smtClean="0"/>
              <a:t>C=1;R=1;S=1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r>
              <a:rPr lang="pt-BR" altLang="zh-CN" sz="2400" dirty="0" smtClean="0"/>
              <a:t> 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C=0;R=1;S=1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	</a:t>
            </a:r>
            <a:endParaRPr lang="zh-CN" altLang="en-US" sz="2400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643441"/>
            <a:ext cx="6216744" cy="1937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</a:t>
            </a:r>
            <a:r>
              <a:rPr lang="zh-CN" altLang="en-US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8760"/>
            <a:ext cx="8229600" cy="532859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20000"/>
              </a:lnSpc>
            </a:pPr>
            <a:r>
              <a:rPr lang="zh-CN" altLang="en-US" sz="3500" dirty="0" smtClean="0"/>
              <a:t>基本</a:t>
            </a:r>
            <a:r>
              <a:rPr lang="en-US" altLang="zh-CN" sz="3500" dirty="0" smtClean="0"/>
              <a:t>SR</a:t>
            </a:r>
            <a:r>
              <a:rPr lang="zh-CN" altLang="en-US" sz="3500" dirty="0" smtClean="0"/>
              <a:t>锁存器</a:t>
            </a:r>
            <a:r>
              <a:rPr lang="zh-CN" altLang="en-US" sz="3500" dirty="0"/>
              <a:t>缺点：存在不确定状态 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r>
              <a:rPr lang="zh-CN" altLang="en-US" sz="3500" dirty="0"/>
              <a:t>解决方法：消除不确定状态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>
              <a:lnSpc>
                <a:spcPct val="120000"/>
              </a:lnSpc>
            </a:pP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只需</a:t>
            </a:r>
            <a:r>
              <a:rPr lang="en-US" altLang="zh-CN" sz="3500" dirty="0"/>
              <a:t>1</a:t>
            </a:r>
            <a:r>
              <a:rPr lang="zh-CN" altLang="en-US" sz="3500" dirty="0"/>
              <a:t>个数据输入端 </a:t>
            </a:r>
            <a:r>
              <a:rPr lang="en-US" altLang="zh-CN" sz="3500" dirty="0"/>
              <a:t>D</a:t>
            </a: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输出端</a:t>
            </a:r>
            <a:r>
              <a:rPr lang="en-US" altLang="zh-CN" sz="3500" dirty="0"/>
              <a:t>Q</a:t>
            </a:r>
            <a:r>
              <a:rPr lang="zh-CN" altLang="en-US" sz="3500" dirty="0"/>
              <a:t>等于输入端</a:t>
            </a:r>
            <a:r>
              <a:rPr lang="en-US" altLang="zh-CN" sz="3500" dirty="0"/>
              <a:t>D</a:t>
            </a:r>
            <a:endParaRPr lang="en-US" altLang="zh-CN" sz="3500" dirty="0"/>
          </a:p>
          <a:p>
            <a:pPr lvl="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zh-CN" altLang="en-US" sz="3500" dirty="0"/>
              <a:t>采用电平控制 </a:t>
            </a:r>
            <a:r>
              <a:rPr lang="en-US" altLang="zh-CN" sz="3500" dirty="0"/>
              <a:t>C</a:t>
            </a:r>
            <a:endParaRPr lang="zh-CN" altLang="en-US" sz="3500" dirty="0"/>
          </a:p>
          <a:p>
            <a:pPr>
              <a:lnSpc>
                <a:spcPct val="120000"/>
              </a:lnSpc>
            </a:pPr>
            <a:endParaRPr lang="zh-CN" altLang="en-US" dirty="0"/>
          </a:p>
        </p:txBody>
      </p:sp>
      <p:graphicFrame>
        <p:nvGraphicFramePr>
          <p:cNvPr id="4" name="D锁存器电路图 7"/>
          <p:cNvGraphicFramePr>
            <a:graphicFrameLocks noChangeAspect="1"/>
          </p:cNvGraphicFramePr>
          <p:nvPr/>
        </p:nvGraphicFramePr>
        <p:xfrm>
          <a:off x="260350" y="2623170"/>
          <a:ext cx="3101975" cy="1885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0" name="Visio" r:id="rId1" imgW="1491615" imgH="914400" progId="">
                  <p:embed/>
                </p:oleObj>
              </mc:Choice>
              <mc:Fallback>
                <p:oleObj name="Visio" r:id="rId1" imgW="1491615" imgH="914400" progId="">
                  <p:embed/>
                  <p:pic>
                    <p:nvPicPr>
                      <p:cNvPr id="0" name="图片 10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0350" y="2623170"/>
                        <a:ext cx="3101975" cy="1885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D锁存器真值表 8"/>
          <p:cNvGraphicFramePr>
            <a:graphicFrameLocks noGrp="1"/>
          </p:cNvGraphicFramePr>
          <p:nvPr>
            <p:custDataLst>
              <p:tags r:id="rId3"/>
            </p:custDataLst>
          </p:nvPr>
        </p:nvGraphicFramePr>
        <p:xfrm>
          <a:off x="3502660" y="2800970"/>
          <a:ext cx="2225040" cy="14833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646430"/>
                <a:gridCol w="885190"/>
                <a:gridCol w="69342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D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</a:t>
                      </a:r>
                      <a:r>
                        <a:rPr lang="en-US" altLang="zh-CN" b="1" i="1" baseline="0" dirty="0" err="1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Qn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D锁存器符号 9"/>
          <p:cNvGraphicFramePr>
            <a:graphicFrameLocks noChangeAspect="1"/>
          </p:cNvGraphicFramePr>
          <p:nvPr/>
        </p:nvGraphicFramePr>
        <p:xfrm>
          <a:off x="5795842" y="2845420"/>
          <a:ext cx="3265608" cy="1377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1" name="Visio" r:id="rId4" imgW="870585" imgH="370205" progId="Visio.Drawing.11">
                  <p:embed/>
                </p:oleObj>
              </mc:Choice>
              <mc:Fallback>
                <p:oleObj name="Visio" r:id="rId4" imgW="870585" imgH="370205" progId="Visio.Drawing.11">
                  <p:embed/>
                  <p:pic>
                    <p:nvPicPr>
                      <p:cNvPr id="0" name="图片 10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5842" y="2845420"/>
                        <a:ext cx="3265608" cy="13779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4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2242592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2400" dirty="0" smtClean="0"/>
              <a:t>C</a:t>
            </a:r>
            <a:r>
              <a:rPr lang="pt-BR" altLang="zh-CN" sz="2400" dirty="0" smtClean="0"/>
              <a:t>=1;</a:t>
            </a:r>
            <a:r>
              <a:rPr lang="en-US" altLang="zh-CN" sz="2400" dirty="0" smtClean="0"/>
              <a:t>D</a:t>
            </a:r>
            <a:r>
              <a:rPr lang="pt-BR" altLang="zh-CN" sz="2400" dirty="0" smtClean="0"/>
              <a:t>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C=0;D=1; </a:t>
            </a:r>
            <a:r>
              <a:rPr lang="pt-BR" altLang="zh-CN" sz="2400" dirty="0"/>
              <a:t>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D=0</a:t>
            </a:r>
            <a:endParaRPr lang="zh-CN" altLang="en-US" sz="2400" dirty="0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132856"/>
            <a:ext cx="5464074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435280" cy="5256584"/>
          </a:xfrm>
        </p:spPr>
        <p:txBody>
          <a:bodyPr>
            <a:normAutofit/>
          </a:bodyPr>
          <a:lstStyle/>
          <a:p>
            <a:r>
              <a:rPr lang="en-US" altLang="zh-CN" sz="2800" dirty="0"/>
              <a:t>D</a:t>
            </a:r>
            <a:r>
              <a:rPr lang="zh-CN" altLang="en-US" sz="2800" dirty="0"/>
              <a:t>锁存器的缺点：存在</a:t>
            </a:r>
            <a:r>
              <a:rPr lang="zh-CN" altLang="en-US" sz="2800" dirty="0">
                <a:solidFill>
                  <a:srgbClr val="FF0000"/>
                </a:solidFill>
              </a:rPr>
              <a:t>空翻</a:t>
            </a:r>
            <a:r>
              <a:rPr lang="zh-CN" altLang="en-US" sz="2800" dirty="0"/>
              <a:t>现象</a:t>
            </a:r>
            <a:r>
              <a:rPr lang="en-US" altLang="zh-CN" sz="2800" dirty="0"/>
              <a:t>——</a:t>
            </a:r>
            <a:r>
              <a:rPr lang="zh-CN" altLang="en-US" sz="2800" dirty="0"/>
              <a:t>如果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锁存器直接用在时序电路中作为状态存储元件，当使能控制信号有效时，会导致该元件内部的状态值随时多次改变，而不是保持所需的原始状态值</a:t>
            </a:r>
            <a:endParaRPr lang="zh-CN" altLang="en-US" sz="2800" dirty="0"/>
          </a:p>
          <a:p>
            <a:r>
              <a:rPr lang="zh-CN" altLang="en-US" sz="2800" dirty="0"/>
              <a:t>解决方法：消除空翻现象，使每次触发仅使锁存器的内部状态仅改变一次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触发</a:t>
            </a:r>
            <a:r>
              <a:rPr lang="zh-CN" altLang="en-US" sz="2800" dirty="0"/>
              <a:t>：外部输入使锁存器状态改变的瞬间状态</a:t>
            </a:r>
            <a:endParaRPr lang="zh-CN" altLang="en-US" sz="2800" dirty="0"/>
          </a:p>
          <a:p>
            <a:r>
              <a:rPr lang="zh-CN" altLang="en-US" sz="2800" dirty="0">
                <a:solidFill>
                  <a:srgbClr val="FF0000"/>
                </a:solidFill>
              </a:rPr>
              <a:t>触发器</a:t>
            </a:r>
            <a:r>
              <a:rPr lang="zh-CN" altLang="en-US" sz="2800" dirty="0"/>
              <a:t>：在锁存器的基础上使每次触发仅使状态改变一次的锁存电路（双稳态）</a:t>
            </a:r>
            <a:endParaRPr lang="zh-CN" altLang="en-US" sz="2800" dirty="0"/>
          </a:p>
          <a:p>
            <a:endParaRPr lang="zh-CN" altLang="en-US" sz="28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空翻现象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5415"/>
            <a:ext cx="8229600" cy="4525963"/>
          </a:xfrm>
        </p:spPr>
        <p:txBody>
          <a:bodyPr/>
          <a:p>
            <a:pPr marL="0" indent="0">
              <a:buNone/>
            </a:pPr>
            <a:r>
              <a:rPr lang="zh-CN" altLang="en-US" sz="2800"/>
              <a:t>空翻现象</a:t>
            </a:r>
            <a:r>
              <a:rPr lang="en-US" altLang="zh-CN" sz="2800"/>
              <a:t>:</a:t>
            </a:r>
            <a:r>
              <a:rPr lang="zh-CN" altLang="en-US" sz="2800"/>
              <a:t>又称为竞态现象，是数字电路中的一个术语，指在同一个时钟脉冲信号作用区间内，由于时钟脉冲的宽度过大，触发器出现在“0”“1”两逻辑信号中多次翻转的现象。它限制了同步RS触发器在实际工作中的正常应用</a:t>
            </a:r>
            <a:r>
              <a:rPr lang="en-US" altLang="zh-CN" sz="2800"/>
              <a:t>.</a:t>
            </a:r>
            <a:endParaRPr lang="en-US" altLang="zh-CN" sz="28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RS时钟触发器空翻现象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15085"/>
            <a:ext cx="8229600" cy="4811395"/>
          </a:xfrm>
        </p:spPr>
        <p:txBody>
          <a:bodyPr/>
          <a:p>
            <a:pPr marL="0" indent="0">
              <a:buNone/>
            </a:pPr>
            <a:r>
              <a:rPr lang="zh-CN" altLang="en-US" sz="2400"/>
              <a:t>同步RS时钟触发器有空翻现象。空翻是在基本RS触发器的基础上构造时钟触发器时，因导引电路C门和D门功能不完善而造成的一种现象，即在一次时钟来到期间，触发器多次翻转的现象称为空翻，如图所示。这违背了构造时钟触发器的初衷，</a:t>
            </a:r>
            <a:r>
              <a:rPr lang="zh-CN" altLang="en-US" sz="2400">
                <a:solidFill>
                  <a:schemeClr val="accent2"/>
                </a:solidFill>
              </a:rPr>
              <a:t>每来一次时钟，最多允许触发器翻转一次</a:t>
            </a:r>
            <a:r>
              <a:rPr lang="zh-CN" altLang="en-US" sz="2400"/>
              <a:t>，</a:t>
            </a:r>
            <a:r>
              <a:rPr lang="zh-CN" altLang="en-US" sz="2400">
                <a:solidFill>
                  <a:schemeClr val="accent6">
                    <a:lumMod val="75000"/>
                  </a:schemeClr>
                </a:solidFill>
              </a:rPr>
              <a:t>若多次翻转，电路也会发生状态的差错，因而是不允许的</a:t>
            </a:r>
            <a:r>
              <a:rPr lang="zh-CN" altLang="en-US" sz="2400"/>
              <a:t>。因为在CP=1期间，时钟对C门和D门的封锁作用消失，数据端R和S端的多次变化就会通过C门和D门到达基本RS触发器的输入端，造成触发器在一次时钟期间的多次翻转</a:t>
            </a:r>
            <a:endParaRPr lang="zh-CN" altLang="en-US" sz="240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73090" y="4688840"/>
            <a:ext cx="3496945" cy="1958340"/>
          </a:xfrm>
          <a:prstGeom prst="rect">
            <a:avLst/>
          </a:prstGeom>
        </p:spPr>
      </p:pic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88265" y="4856480"/>
          <a:ext cx="270256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80" name="Visio" r:id="rId2" imgW="1270635" imgH="895350" progId="Visio.Drawing.11">
                  <p:embed/>
                </p:oleObj>
              </mc:Choice>
              <mc:Fallback>
                <p:oleObj name="Visio" r:id="rId2" imgW="1270635" imgH="895350" progId="Visio.Drawing.11">
                  <p:embed/>
                  <p:pic>
                    <p:nvPicPr>
                      <p:cNvPr id="0" name="带有使能的RS触发器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265" y="4856480"/>
                        <a:ext cx="270256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带有使能的RS触发器表格 8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2846705" y="4629785"/>
          <a:ext cx="29464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48385"/>
                <a:gridCol w="784860"/>
                <a:gridCol w="1113155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en-US" altLang="zh-CN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触发器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6100" y="3022823"/>
            <a:ext cx="12255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ln w="1905"/>
                <a:gradFill>
                  <a:gsLst>
                    <a:gs pos="0">
                      <a:schemeClr val="accent6">
                        <a:shade val="20000"/>
                        <a:satMod val="200000"/>
                      </a:schemeClr>
                    </a:gs>
                    <a:gs pos="78000">
                      <a:schemeClr val="accent6">
                        <a:tint val="90000"/>
                        <a:shade val="89000"/>
                        <a:satMod val="220000"/>
                      </a:schemeClr>
                    </a:gs>
                    <a:gs pos="100000">
                      <a:schemeClr val="accent6">
                        <a:tint val="12000"/>
                        <a:satMod val="255000"/>
                      </a:schemeClr>
                    </a:gs>
                  </a:gsLst>
                  <a:lin ang="5400000"/>
                </a:gradFill>
                <a:effectLst>
                  <a:innerShdw blurRad="69850" dist="43180" dir="5400000">
                    <a:srgbClr val="000000">
                      <a:alpha val="65000"/>
                    </a:srgbClr>
                  </a:innerShdw>
                </a:effectLst>
              </a:rPr>
              <a:t>触发器</a:t>
            </a:r>
            <a:endParaRPr lang="zh-CN" altLang="en-US" sz="2800" b="1" dirty="0">
              <a:ln w="1905"/>
              <a:gradFill>
                <a:gsLst>
                  <a:gs pos="0">
                    <a:schemeClr val="accent6">
                      <a:shade val="20000"/>
                      <a:satMod val="200000"/>
                    </a:schemeClr>
                  </a:gs>
                  <a:gs pos="78000">
                    <a:schemeClr val="accent6">
                      <a:tint val="90000"/>
                      <a:shade val="89000"/>
                      <a:satMod val="220000"/>
                    </a:schemeClr>
                  </a:gs>
                  <a:gs pos="100000">
                    <a:schemeClr val="accent6">
                      <a:tint val="12000"/>
                      <a:satMod val="255000"/>
                    </a:schemeClr>
                  </a:gs>
                </a:gsLst>
                <a:lin ang="5400000"/>
              </a:gradFill>
              <a:effectLst>
                <a:innerShdw blurRad="69850" dist="43180" dir="5400000">
                  <a:srgbClr val="000000">
                    <a:alpha val="65000"/>
                  </a:srgbClr>
                </a:innerShdw>
              </a:effectLst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038350" y="2489423"/>
            <a:ext cx="226695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主从触发器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038350" y="3558843"/>
            <a:ext cx="1866900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8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边沿触发器</a:t>
            </a:r>
            <a:endParaRPr lang="zh-CN" altLang="en-US" sz="28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260850" y="3183637"/>
            <a:ext cx="3956050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利用直流反馈原理（维持阻塞）</a:t>
            </a:r>
            <a:endParaRPr lang="zh-CN" altLang="en-US" sz="2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260850" y="4024814"/>
            <a:ext cx="3533763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zh-CN" altLang="en-US" sz="2200" b="1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利用内部电路延迟时间不同</a:t>
            </a:r>
            <a:endParaRPr lang="zh-CN" altLang="en-US" sz="2200" b="1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9" name="圆角矩形标注 8"/>
          <p:cNvSpPr/>
          <p:nvPr/>
        </p:nvSpPr>
        <p:spPr>
          <a:xfrm>
            <a:off x="3771900" y="1340768"/>
            <a:ext cx="4311650" cy="1145459"/>
          </a:xfrm>
          <a:prstGeom prst="wedgeRoundRectCallout">
            <a:avLst>
              <a:gd name="adj1" fmla="val -42029"/>
              <a:gd name="adj2" fmla="val 64738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>
            <a:noAutofit/>
          </a:bodyPr>
          <a:lstStyle/>
          <a:p>
            <a:pPr algn="ctr"/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用</a:t>
            </a:r>
            <a:r>
              <a:rPr lang="zh-CN" altLang="en-US" sz="2200" b="1" dirty="0" smtClean="0">
                <a:solidFill>
                  <a:srgbClr val="FF0000"/>
                </a:solidFill>
              </a:rPr>
              <a:t>两个锁存器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，主锁存器在脉冲控制下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接收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输入数据，从锁存器在脉冲结束后</a:t>
            </a:r>
            <a:r>
              <a:rPr lang="zh-CN" altLang="en-US" sz="2200" b="1" dirty="0" smtClean="0">
                <a:solidFill>
                  <a:srgbClr val="0000FF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改变并保持状态</a:t>
            </a:r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。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0" name="圆角矩形标注 9"/>
          <p:cNvSpPr/>
          <p:nvPr/>
        </p:nvSpPr>
        <p:spPr>
          <a:xfrm>
            <a:off x="457200" y="4274468"/>
            <a:ext cx="2825750" cy="1341450"/>
          </a:xfrm>
          <a:prstGeom prst="wedgeRoundRectCallout">
            <a:avLst>
              <a:gd name="adj1" fmla="val 36990"/>
              <a:gd name="adj2" fmla="val -72771"/>
              <a:gd name="adj3" fmla="val 16667"/>
            </a:avLst>
          </a:prstGeom>
          <a:noFill/>
          <a:ln w="12700">
            <a:solidFill>
              <a:schemeClr val="accent3">
                <a:lumMod val="75000"/>
              </a:schemeClr>
            </a:solidFill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rtlCol="0" anchor="ctr">
            <a:noAutofit/>
          </a:bodyPr>
          <a:lstStyle/>
          <a:p>
            <a:r>
              <a:rPr lang="zh-CN" altLang="en-US" sz="2200" b="1" dirty="0" smtClean="0">
                <a:solidFill>
                  <a:schemeClr val="tx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rPr>
              <a:t>利用时钟上升沿或下降沿变换状态，其他时间保持状态</a:t>
            </a:r>
            <a:endParaRPr lang="zh-CN" altLang="en-US" sz="2200" b="1" dirty="0">
              <a:solidFill>
                <a:schemeClr val="tx1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14366" y="5801091"/>
            <a:ext cx="8229600" cy="88639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常见的触发器有：主从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SR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D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JK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触发器、</a:t>
            </a:r>
            <a:r>
              <a:rPr lang="en-US" altLang="zh-CN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T</a:t>
            </a:r>
            <a:r>
              <a:rPr lang="zh-CN" altLang="en-US" sz="2400" b="1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Times New Roman" panose="02020603050405020304" pitchFamily="18" charset="0"/>
                <a:ea typeface="新宋体" panose="02010609030101010101" charset="-122"/>
              </a:rPr>
              <a:t>触发器</a:t>
            </a:r>
            <a:endParaRPr lang="zh-CN" altLang="en-US" sz="2400" b="1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imes New Roman" panose="02020603050405020304" pitchFamily="18" charset="0"/>
              <a:ea typeface="新宋体" panose="02010609030101010101" charset="-122"/>
            </a:endParaRPr>
          </a:p>
        </p:txBody>
      </p:sp>
      <p:cxnSp>
        <p:nvCxnSpPr>
          <p:cNvPr id="12" name="肘形连接符 11"/>
          <p:cNvCxnSpPr/>
          <p:nvPr/>
        </p:nvCxnSpPr>
        <p:spPr>
          <a:xfrm flipV="1">
            <a:off x="1691680" y="2708920"/>
            <a:ext cx="266700" cy="53340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肘形连接符 12"/>
          <p:cNvCxnSpPr/>
          <p:nvPr/>
        </p:nvCxnSpPr>
        <p:spPr>
          <a:xfrm rot="10800000">
            <a:off x="1691680" y="3242320"/>
            <a:ext cx="266700" cy="536020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 flipV="1">
            <a:off x="3882648" y="3372232"/>
            <a:ext cx="355600" cy="421373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肘形连接符 14"/>
          <p:cNvCxnSpPr/>
          <p:nvPr/>
        </p:nvCxnSpPr>
        <p:spPr>
          <a:xfrm rot="10800000">
            <a:off x="3882648" y="3793605"/>
            <a:ext cx="355600" cy="419804"/>
          </a:xfrm>
          <a:prstGeom prst="bentConnector3">
            <a:avLst>
              <a:gd name="adj1" fmla="val 50000"/>
            </a:avLst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 animBg="1"/>
      <p:bldP spid="10" grpId="0" animBg="1"/>
      <p:bldP spid="1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主从触发器</a:t>
            </a:r>
            <a:endParaRPr lang="zh-CN" altLang="en-US" dirty="0"/>
          </a:p>
        </p:txBody>
      </p:sp>
      <p:grpSp>
        <p:nvGrpSpPr>
          <p:cNvPr id="4" name="Group 45"/>
          <p:cNvGrpSpPr/>
          <p:nvPr/>
        </p:nvGrpSpPr>
        <p:grpSpPr bwMode="auto">
          <a:xfrm>
            <a:off x="262255" y="4364990"/>
            <a:ext cx="3529965" cy="2061845"/>
            <a:chOff x="2745" y="832"/>
            <a:chExt cx="2527" cy="1240"/>
          </a:xfrm>
        </p:grpSpPr>
        <p:sp>
          <p:nvSpPr>
            <p:cNvPr id="5" name="Freeform 46"/>
            <p:cNvSpPr/>
            <p:nvPr/>
          </p:nvSpPr>
          <p:spPr bwMode="auto">
            <a:xfrm>
              <a:off x="3847" y="999"/>
              <a:ext cx="441" cy="16"/>
            </a:xfrm>
            <a:custGeom>
              <a:avLst/>
              <a:gdLst>
                <a:gd name="T0" fmla="*/ 8 w 441"/>
                <a:gd name="T1" fmla="*/ 0 h 16"/>
                <a:gd name="T2" fmla="*/ 5 w 441"/>
                <a:gd name="T3" fmla="*/ 0 h 16"/>
                <a:gd name="T4" fmla="*/ 3 w 441"/>
                <a:gd name="T5" fmla="*/ 2 h 16"/>
                <a:gd name="T6" fmla="*/ 0 w 441"/>
                <a:gd name="T7" fmla="*/ 5 h 16"/>
                <a:gd name="T8" fmla="*/ 0 w 441"/>
                <a:gd name="T9" fmla="*/ 10 h 16"/>
                <a:gd name="T10" fmla="*/ 3 w 441"/>
                <a:gd name="T11" fmla="*/ 13 h 16"/>
                <a:gd name="T12" fmla="*/ 5 w 441"/>
                <a:gd name="T13" fmla="*/ 16 h 16"/>
                <a:gd name="T14" fmla="*/ 436 w 441"/>
                <a:gd name="T15" fmla="*/ 16 h 16"/>
                <a:gd name="T16" fmla="*/ 439 w 441"/>
                <a:gd name="T17" fmla="*/ 13 h 16"/>
                <a:gd name="T18" fmla="*/ 441 w 441"/>
                <a:gd name="T19" fmla="*/ 10 h 16"/>
                <a:gd name="T20" fmla="*/ 441 w 441"/>
                <a:gd name="T21" fmla="*/ 5 h 16"/>
                <a:gd name="T22" fmla="*/ 439 w 441"/>
                <a:gd name="T23" fmla="*/ 2 h 16"/>
                <a:gd name="T24" fmla="*/ 436 w 441"/>
                <a:gd name="T25" fmla="*/ 0 h 16"/>
                <a:gd name="T26" fmla="*/ 433 w 441"/>
                <a:gd name="T27" fmla="*/ 0 h 16"/>
                <a:gd name="T28" fmla="*/ 8 w 4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41" h="16">
                  <a:moveTo>
                    <a:pt x="8" y="0"/>
                  </a:moveTo>
                  <a:lnTo>
                    <a:pt x="5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436" y="16"/>
                  </a:lnTo>
                  <a:lnTo>
                    <a:pt x="439" y="13"/>
                  </a:lnTo>
                  <a:lnTo>
                    <a:pt x="441" y="10"/>
                  </a:lnTo>
                  <a:lnTo>
                    <a:pt x="441" y="5"/>
                  </a:lnTo>
                  <a:lnTo>
                    <a:pt x="439" y="2"/>
                  </a:lnTo>
                  <a:lnTo>
                    <a:pt x="436" y="0"/>
                  </a:lnTo>
                  <a:lnTo>
                    <a:pt x="4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Freeform 47"/>
            <p:cNvSpPr/>
            <p:nvPr/>
          </p:nvSpPr>
          <p:spPr bwMode="auto">
            <a:xfrm>
              <a:off x="4887" y="1024"/>
              <a:ext cx="265" cy="16"/>
            </a:xfrm>
            <a:custGeom>
              <a:avLst/>
              <a:gdLst>
                <a:gd name="T0" fmla="*/ 8 w 265"/>
                <a:gd name="T1" fmla="*/ 0 h 16"/>
                <a:gd name="T2" fmla="*/ 5 w 265"/>
                <a:gd name="T3" fmla="*/ 0 h 16"/>
                <a:gd name="T4" fmla="*/ 2 w 265"/>
                <a:gd name="T5" fmla="*/ 3 h 16"/>
                <a:gd name="T6" fmla="*/ 0 w 265"/>
                <a:gd name="T7" fmla="*/ 5 h 16"/>
                <a:gd name="T8" fmla="*/ 0 w 265"/>
                <a:gd name="T9" fmla="*/ 11 h 16"/>
                <a:gd name="T10" fmla="*/ 2 w 265"/>
                <a:gd name="T11" fmla="*/ 13 h 16"/>
                <a:gd name="T12" fmla="*/ 5 w 265"/>
                <a:gd name="T13" fmla="*/ 16 h 16"/>
                <a:gd name="T14" fmla="*/ 259 w 265"/>
                <a:gd name="T15" fmla="*/ 16 h 16"/>
                <a:gd name="T16" fmla="*/ 262 w 265"/>
                <a:gd name="T17" fmla="*/ 13 h 16"/>
                <a:gd name="T18" fmla="*/ 265 w 265"/>
                <a:gd name="T19" fmla="*/ 11 h 16"/>
                <a:gd name="T20" fmla="*/ 265 w 265"/>
                <a:gd name="T21" fmla="*/ 5 h 16"/>
                <a:gd name="T22" fmla="*/ 262 w 265"/>
                <a:gd name="T23" fmla="*/ 3 h 16"/>
                <a:gd name="T24" fmla="*/ 259 w 265"/>
                <a:gd name="T25" fmla="*/ 0 h 16"/>
                <a:gd name="T26" fmla="*/ 257 w 265"/>
                <a:gd name="T27" fmla="*/ 0 h 16"/>
                <a:gd name="T28" fmla="*/ 8 w 2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5" h="16">
                  <a:moveTo>
                    <a:pt x="8" y="0"/>
                  </a:moveTo>
                  <a:lnTo>
                    <a:pt x="5" y="0"/>
                  </a:lnTo>
                  <a:lnTo>
                    <a:pt x="2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2" y="13"/>
                  </a:lnTo>
                  <a:lnTo>
                    <a:pt x="5" y="16"/>
                  </a:lnTo>
                  <a:lnTo>
                    <a:pt x="259" y="16"/>
                  </a:lnTo>
                  <a:lnTo>
                    <a:pt x="262" y="13"/>
                  </a:lnTo>
                  <a:lnTo>
                    <a:pt x="265" y="11"/>
                  </a:lnTo>
                  <a:lnTo>
                    <a:pt x="265" y="5"/>
                  </a:lnTo>
                  <a:lnTo>
                    <a:pt x="262" y="3"/>
                  </a:lnTo>
                  <a:lnTo>
                    <a:pt x="259" y="0"/>
                  </a:lnTo>
                  <a:lnTo>
                    <a:pt x="2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Freeform 48"/>
            <p:cNvSpPr/>
            <p:nvPr/>
          </p:nvSpPr>
          <p:spPr bwMode="auto">
            <a:xfrm>
              <a:off x="2882" y="975"/>
              <a:ext cx="365" cy="16"/>
            </a:xfrm>
            <a:custGeom>
              <a:avLst/>
              <a:gdLst>
                <a:gd name="T0" fmla="*/ 8 w 365"/>
                <a:gd name="T1" fmla="*/ 0 h 16"/>
                <a:gd name="T2" fmla="*/ 6 w 365"/>
                <a:gd name="T3" fmla="*/ 0 h 16"/>
                <a:gd name="T4" fmla="*/ 3 w 365"/>
                <a:gd name="T5" fmla="*/ 2 h 16"/>
                <a:gd name="T6" fmla="*/ 0 w 365"/>
                <a:gd name="T7" fmla="*/ 5 h 16"/>
                <a:gd name="T8" fmla="*/ 0 w 365"/>
                <a:gd name="T9" fmla="*/ 10 h 16"/>
                <a:gd name="T10" fmla="*/ 3 w 365"/>
                <a:gd name="T11" fmla="*/ 13 h 16"/>
                <a:gd name="T12" fmla="*/ 6 w 365"/>
                <a:gd name="T13" fmla="*/ 16 h 16"/>
                <a:gd name="T14" fmla="*/ 360 w 365"/>
                <a:gd name="T15" fmla="*/ 16 h 16"/>
                <a:gd name="T16" fmla="*/ 363 w 365"/>
                <a:gd name="T17" fmla="*/ 13 h 16"/>
                <a:gd name="T18" fmla="*/ 365 w 365"/>
                <a:gd name="T19" fmla="*/ 10 h 16"/>
                <a:gd name="T20" fmla="*/ 365 w 365"/>
                <a:gd name="T21" fmla="*/ 5 h 16"/>
                <a:gd name="T22" fmla="*/ 363 w 365"/>
                <a:gd name="T23" fmla="*/ 2 h 16"/>
                <a:gd name="T24" fmla="*/ 360 w 365"/>
                <a:gd name="T25" fmla="*/ 0 h 16"/>
                <a:gd name="T26" fmla="*/ 357 w 365"/>
                <a:gd name="T27" fmla="*/ 0 h 16"/>
                <a:gd name="T28" fmla="*/ 8 w 365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5" h="16">
                  <a:moveTo>
                    <a:pt x="8" y="0"/>
                  </a:moveTo>
                  <a:lnTo>
                    <a:pt x="6" y="0"/>
                  </a:lnTo>
                  <a:lnTo>
                    <a:pt x="3" y="2"/>
                  </a:lnTo>
                  <a:lnTo>
                    <a:pt x="0" y="5"/>
                  </a:lnTo>
                  <a:lnTo>
                    <a:pt x="0" y="10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360" y="16"/>
                  </a:lnTo>
                  <a:lnTo>
                    <a:pt x="363" y="13"/>
                  </a:lnTo>
                  <a:lnTo>
                    <a:pt x="365" y="10"/>
                  </a:lnTo>
                  <a:lnTo>
                    <a:pt x="365" y="5"/>
                  </a:lnTo>
                  <a:lnTo>
                    <a:pt x="363" y="2"/>
                  </a:lnTo>
                  <a:lnTo>
                    <a:pt x="360" y="0"/>
                  </a:lnTo>
                  <a:lnTo>
                    <a:pt x="357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" name="Freeform 49"/>
            <p:cNvSpPr/>
            <p:nvPr/>
          </p:nvSpPr>
          <p:spPr bwMode="auto">
            <a:xfrm>
              <a:off x="2873" y="1449"/>
              <a:ext cx="390" cy="16"/>
            </a:xfrm>
            <a:custGeom>
              <a:avLst/>
              <a:gdLst>
                <a:gd name="T0" fmla="*/ 8 w 390"/>
                <a:gd name="T1" fmla="*/ 0 h 16"/>
                <a:gd name="T2" fmla="*/ 5 w 390"/>
                <a:gd name="T3" fmla="*/ 0 h 16"/>
                <a:gd name="T4" fmla="*/ 3 w 390"/>
                <a:gd name="T5" fmla="*/ 3 h 16"/>
                <a:gd name="T6" fmla="*/ 0 w 390"/>
                <a:gd name="T7" fmla="*/ 6 h 16"/>
                <a:gd name="T8" fmla="*/ 0 w 390"/>
                <a:gd name="T9" fmla="*/ 11 h 16"/>
                <a:gd name="T10" fmla="*/ 3 w 390"/>
                <a:gd name="T11" fmla="*/ 14 h 16"/>
                <a:gd name="T12" fmla="*/ 5 w 390"/>
                <a:gd name="T13" fmla="*/ 16 h 16"/>
                <a:gd name="T14" fmla="*/ 385 w 390"/>
                <a:gd name="T15" fmla="*/ 16 h 16"/>
                <a:gd name="T16" fmla="*/ 388 w 390"/>
                <a:gd name="T17" fmla="*/ 14 h 16"/>
                <a:gd name="T18" fmla="*/ 390 w 390"/>
                <a:gd name="T19" fmla="*/ 11 h 16"/>
                <a:gd name="T20" fmla="*/ 390 w 390"/>
                <a:gd name="T21" fmla="*/ 6 h 16"/>
                <a:gd name="T22" fmla="*/ 388 w 390"/>
                <a:gd name="T23" fmla="*/ 3 h 16"/>
                <a:gd name="T24" fmla="*/ 385 w 390"/>
                <a:gd name="T25" fmla="*/ 0 h 16"/>
                <a:gd name="T26" fmla="*/ 382 w 390"/>
                <a:gd name="T27" fmla="*/ 0 h 16"/>
                <a:gd name="T28" fmla="*/ 8 w 39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90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5" y="16"/>
                  </a:lnTo>
                  <a:lnTo>
                    <a:pt x="385" y="16"/>
                  </a:lnTo>
                  <a:lnTo>
                    <a:pt x="388" y="14"/>
                  </a:lnTo>
                  <a:lnTo>
                    <a:pt x="390" y="11"/>
                  </a:lnTo>
                  <a:lnTo>
                    <a:pt x="390" y="6"/>
                  </a:lnTo>
                  <a:lnTo>
                    <a:pt x="388" y="3"/>
                  </a:lnTo>
                  <a:lnTo>
                    <a:pt x="385" y="0"/>
                  </a:lnTo>
                  <a:lnTo>
                    <a:pt x="38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50"/>
            <p:cNvSpPr/>
            <p:nvPr/>
          </p:nvSpPr>
          <p:spPr bwMode="auto">
            <a:xfrm>
              <a:off x="2873" y="1224"/>
              <a:ext cx="266" cy="16"/>
            </a:xfrm>
            <a:custGeom>
              <a:avLst/>
              <a:gdLst>
                <a:gd name="T0" fmla="*/ 8 w 266"/>
                <a:gd name="T1" fmla="*/ 0 h 16"/>
                <a:gd name="T2" fmla="*/ 5 w 266"/>
                <a:gd name="T3" fmla="*/ 0 h 16"/>
                <a:gd name="T4" fmla="*/ 3 w 266"/>
                <a:gd name="T5" fmla="*/ 3 h 16"/>
                <a:gd name="T6" fmla="*/ 0 w 266"/>
                <a:gd name="T7" fmla="*/ 5 h 16"/>
                <a:gd name="T8" fmla="*/ 0 w 266"/>
                <a:gd name="T9" fmla="*/ 11 h 16"/>
                <a:gd name="T10" fmla="*/ 3 w 266"/>
                <a:gd name="T11" fmla="*/ 13 h 16"/>
                <a:gd name="T12" fmla="*/ 5 w 266"/>
                <a:gd name="T13" fmla="*/ 16 h 16"/>
                <a:gd name="T14" fmla="*/ 261 w 266"/>
                <a:gd name="T15" fmla="*/ 16 h 16"/>
                <a:gd name="T16" fmla="*/ 264 w 266"/>
                <a:gd name="T17" fmla="*/ 13 h 16"/>
                <a:gd name="T18" fmla="*/ 266 w 266"/>
                <a:gd name="T19" fmla="*/ 11 h 16"/>
                <a:gd name="T20" fmla="*/ 266 w 266"/>
                <a:gd name="T21" fmla="*/ 5 h 16"/>
                <a:gd name="T22" fmla="*/ 264 w 266"/>
                <a:gd name="T23" fmla="*/ 3 h 16"/>
                <a:gd name="T24" fmla="*/ 261 w 266"/>
                <a:gd name="T25" fmla="*/ 0 h 16"/>
                <a:gd name="T26" fmla="*/ 258 w 266"/>
                <a:gd name="T27" fmla="*/ 0 h 16"/>
                <a:gd name="T28" fmla="*/ 8 w 26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6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261" y="16"/>
                  </a:lnTo>
                  <a:lnTo>
                    <a:pt x="264" y="13"/>
                  </a:lnTo>
                  <a:lnTo>
                    <a:pt x="266" y="11"/>
                  </a:lnTo>
                  <a:lnTo>
                    <a:pt x="266" y="5"/>
                  </a:lnTo>
                  <a:lnTo>
                    <a:pt x="264" y="3"/>
                  </a:lnTo>
                  <a:lnTo>
                    <a:pt x="261" y="0"/>
                  </a:lnTo>
                  <a:lnTo>
                    <a:pt x="25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Freeform 51"/>
            <p:cNvSpPr/>
            <p:nvPr/>
          </p:nvSpPr>
          <p:spPr bwMode="auto">
            <a:xfrm>
              <a:off x="3123" y="1224"/>
              <a:ext cx="16" cy="767"/>
            </a:xfrm>
            <a:custGeom>
              <a:avLst/>
              <a:gdLst>
                <a:gd name="T0" fmla="*/ 16 w 16"/>
                <a:gd name="T1" fmla="*/ 8 h 767"/>
                <a:gd name="T2" fmla="*/ 16 w 16"/>
                <a:gd name="T3" fmla="*/ 5 h 767"/>
                <a:gd name="T4" fmla="*/ 14 w 16"/>
                <a:gd name="T5" fmla="*/ 3 h 767"/>
                <a:gd name="T6" fmla="*/ 11 w 16"/>
                <a:gd name="T7" fmla="*/ 0 h 767"/>
                <a:gd name="T8" fmla="*/ 6 w 16"/>
                <a:gd name="T9" fmla="*/ 0 h 767"/>
                <a:gd name="T10" fmla="*/ 3 w 16"/>
                <a:gd name="T11" fmla="*/ 3 h 767"/>
                <a:gd name="T12" fmla="*/ 0 w 16"/>
                <a:gd name="T13" fmla="*/ 5 h 767"/>
                <a:gd name="T14" fmla="*/ 0 w 16"/>
                <a:gd name="T15" fmla="*/ 762 h 767"/>
                <a:gd name="T16" fmla="*/ 3 w 16"/>
                <a:gd name="T17" fmla="*/ 764 h 767"/>
                <a:gd name="T18" fmla="*/ 6 w 16"/>
                <a:gd name="T19" fmla="*/ 767 h 767"/>
                <a:gd name="T20" fmla="*/ 11 w 16"/>
                <a:gd name="T21" fmla="*/ 767 h 767"/>
                <a:gd name="T22" fmla="*/ 14 w 16"/>
                <a:gd name="T23" fmla="*/ 764 h 767"/>
                <a:gd name="T24" fmla="*/ 16 w 16"/>
                <a:gd name="T25" fmla="*/ 762 h 767"/>
                <a:gd name="T26" fmla="*/ 16 w 16"/>
                <a:gd name="T27" fmla="*/ 759 h 767"/>
                <a:gd name="T28" fmla="*/ 16 w 16"/>
                <a:gd name="T29" fmla="*/ 8 h 7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67">
                  <a:moveTo>
                    <a:pt x="16" y="8"/>
                  </a:moveTo>
                  <a:lnTo>
                    <a:pt x="16" y="5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762"/>
                  </a:lnTo>
                  <a:lnTo>
                    <a:pt x="3" y="764"/>
                  </a:lnTo>
                  <a:lnTo>
                    <a:pt x="6" y="767"/>
                  </a:lnTo>
                  <a:lnTo>
                    <a:pt x="11" y="767"/>
                  </a:lnTo>
                  <a:lnTo>
                    <a:pt x="14" y="764"/>
                  </a:lnTo>
                  <a:lnTo>
                    <a:pt x="16" y="762"/>
                  </a:lnTo>
                  <a:lnTo>
                    <a:pt x="16" y="759"/>
                  </a:lnTo>
                  <a:lnTo>
                    <a:pt x="16" y="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Freeform 52"/>
            <p:cNvSpPr/>
            <p:nvPr/>
          </p:nvSpPr>
          <p:spPr bwMode="auto">
            <a:xfrm>
              <a:off x="3123" y="1975"/>
              <a:ext cx="491" cy="16"/>
            </a:xfrm>
            <a:custGeom>
              <a:avLst/>
              <a:gdLst>
                <a:gd name="T0" fmla="*/ 8 w 491"/>
                <a:gd name="T1" fmla="*/ 0 h 16"/>
                <a:gd name="T2" fmla="*/ 6 w 491"/>
                <a:gd name="T3" fmla="*/ 0 h 16"/>
                <a:gd name="T4" fmla="*/ 3 w 491"/>
                <a:gd name="T5" fmla="*/ 3 h 16"/>
                <a:gd name="T6" fmla="*/ 0 w 491"/>
                <a:gd name="T7" fmla="*/ 5 h 16"/>
                <a:gd name="T8" fmla="*/ 0 w 491"/>
                <a:gd name="T9" fmla="*/ 11 h 16"/>
                <a:gd name="T10" fmla="*/ 3 w 491"/>
                <a:gd name="T11" fmla="*/ 13 h 16"/>
                <a:gd name="T12" fmla="*/ 6 w 491"/>
                <a:gd name="T13" fmla="*/ 16 h 16"/>
                <a:gd name="T14" fmla="*/ 486 w 491"/>
                <a:gd name="T15" fmla="*/ 16 h 16"/>
                <a:gd name="T16" fmla="*/ 488 w 491"/>
                <a:gd name="T17" fmla="*/ 13 h 16"/>
                <a:gd name="T18" fmla="*/ 491 w 491"/>
                <a:gd name="T19" fmla="*/ 11 h 16"/>
                <a:gd name="T20" fmla="*/ 491 w 491"/>
                <a:gd name="T21" fmla="*/ 5 h 16"/>
                <a:gd name="T22" fmla="*/ 488 w 491"/>
                <a:gd name="T23" fmla="*/ 3 h 16"/>
                <a:gd name="T24" fmla="*/ 486 w 491"/>
                <a:gd name="T25" fmla="*/ 0 h 16"/>
                <a:gd name="T26" fmla="*/ 483 w 491"/>
                <a:gd name="T27" fmla="*/ 0 h 16"/>
                <a:gd name="T28" fmla="*/ 8 w 49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91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486" y="16"/>
                  </a:lnTo>
                  <a:lnTo>
                    <a:pt x="488" y="13"/>
                  </a:lnTo>
                  <a:lnTo>
                    <a:pt x="491" y="11"/>
                  </a:lnTo>
                  <a:lnTo>
                    <a:pt x="491" y="5"/>
                  </a:lnTo>
                  <a:lnTo>
                    <a:pt x="488" y="3"/>
                  </a:lnTo>
                  <a:lnTo>
                    <a:pt x="486" y="0"/>
                  </a:lnTo>
                  <a:lnTo>
                    <a:pt x="48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Freeform 53"/>
            <p:cNvSpPr/>
            <p:nvPr/>
          </p:nvSpPr>
          <p:spPr bwMode="auto">
            <a:xfrm flipV="1">
              <a:off x="3829" y="1973"/>
              <a:ext cx="259" cy="21"/>
            </a:xfrm>
            <a:custGeom>
              <a:avLst/>
              <a:gdLst>
                <a:gd name="T0" fmla="*/ 8 w 141"/>
                <a:gd name="T1" fmla="*/ 0 h 16"/>
                <a:gd name="T2" fmla="*/ 5 w 141"/>
                <a:gd name="T3" fmla="*/ 0 h 16"/>
                <a:gd name="T4" fmla="*/ 3 w 141"/>
                <a:gd name="T5" fmla="*/ 3 h 16"/>
                <a:gd name="T6" fmla="*/ 0 w 141"/>
                <a:gd name="T7" fmla="*/ 5 h 16"/>
                <a:gd name="T8" fmla="*/ 0 w 141"/>
                <a:gd name="T9" fmla="*/ 11 h 16"/>
                <a:gd name="T10" fmla="*/ 3 w 141"/>
                <a:gd name="T11" fmla="*/ 13 h 16"/>
                <a:gd name="T12" fmla="*/ 5 w 141"/>
                <a:gd name="T13" fmla="*/ 16 h 16"/>
                <a:gd name="T14" fmla="*/ 136 w 141"/>
                <a:gd name="T15" fmla="*/ 16 h 16"/>
                <a:gd name="T16" fmla="*/ 139 w 141"/>
                <a:gd name="T17" fmla="*/ 13 h 16"/>
                <a:gd name="T18" fmla="*/ 141 w 141"/>
                <a:gd name="T19" fmla="*/ 11 h 16"/>
                <a:gd name="T20" fmla="*/ 141 w 141"/>
                <a:gd name="T21" fmla="*/ 5 h 16"/>
                <a:gd name="T22" fmla="*/ 139 w 141"/>
                <a:gd name="T23" fmla="*/ 3 h 16"/>
                <a:gd name="T24" fmla="*/ 136 w 141"/>
                <a:gd name="T25" fmla="*/ 0 h 16"/>
                <a:gd name="T26" fmla="*/ 133 w 141"/>
                <a:gd name="T27" fmla="*/ 0 h 16"/>
                <a:gd name="T28" fmla="*/ 8 w 14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1" h="16">
                  <a:moveTo>
                    <a:pt x="8" y="0"/>
                  </a:moveTo>
                  <a:lnTo>
                    <a:pt x="5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5" y="16"/>
                  </a:lnTo>
                  <a:lnTo>
                    <a:pt x="136" y="16"/>
                  </a:lnTo>
                  <a:lnTo>
                    <a:pt x="139" y="13"/>
                  </a:lnTo>
                  <a:lnTo>
                    <a:pt x="141" y="11"/>
                  </a:lnTo>
                  <a:lnTo>
                    <a:pt x="141" y="5"/>
                  </a:lnTo>
                  <a:lnTo>
                    <a:pt x="139" y="3"/>
                  </a:lnTo>
                  <a:lnTo>
                    <a:pt x="136" y="0"/>
                  </a:lnTo>
                  <a:lnTo>
                    <a:pt x="133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Freeform 54"/>
            <p:cNvSpPr/>
            <p:nvPr/>
          </p:nvSpPr>
          <p:spPr bwMode="auto">
            <a:xfrm>
              <a:off x="4072" y="1249"/>
              <a:ext cx="16" cy="742"/>
            </a:xfrm>
            <a:custGeom>
              <a:avLst/>
              <a:gdLst>
                <a:gd name="T0" fmla="*/ 0 w 16"/>
                <a:gd name="T1" fmla="*/ 734 h 742"/>
                <a:gd name="T2" fmla="*/ 0 w 16"/>
                <a:gd name="T3" fmla="*/ 737 h 742"/>
                <a:gd name="T4" fmla="*/ 3 w 16"/>
                <a:gd name="T5" fmla="*/ 739 h 742"/>
                <a:gd name="T6" fmla="*/ 6 w 16"/>
                <a:gd name="T7" fmla="*/ 742 h 742"/>
                <a:gd name="T8" fmla="*/ 11 w 16"/>
                <a:gd name="T9" fmla="*/ 742 h 742"/>
                <a:gd name="T10" fmla="*/ 14 w 16"/>
                <a:gd name="T11" fmla="*/ 739 h 742"/>
                <a:gd name="T12" fmla="*/ 16 w 16"/>
                <a:gd name="T13" fmla="*/ 737 h 742"/>
                <a:gd name="T14" fmla="*/ 16 w 16"/>
                <a:gd name="T15" fmla="*/ 6 h 742"/>
                <a:gd name="T16" fmla="*/ 14 w 16"/>
                <a:gd name="T17" fmla="*/ 3 h 742"/>
                <a:gd name="T18" fmla="*/ 11 w 16"/>
                <a:gd name="T19" fmla="*/ 0 h 742"/>
                <a:gd name="T20" fmla="*/ 6 w 16"/>
                <a:gd name="T21" fmla="*/ 0 h 742"/>
                <a:gd name="T22" fmla="*/ 3 w 16"/>
                <a:gd name="T23" fmla="*/ 3 h 742"/>
                <a:gd name="T24" fmla="*/ 0 w 16"/>
                <a:gd name="T25" fmla="*/ 6 h 742"/>
                <a:gd name="T26" fmla="*/ 0 w 16"/>
                <a:gd name="T27" fmla="*/ 8 h 742"/>
                <a:gd name="T28" fmla="*/ 0 w 16"/>
                <a:gd name="T29" fmla="*/ 734 h 7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6" h="742">
                  <a:moveTo>
                    <a:pt x="0" y="734"/>
                  </a:moveTo>
                  <a:lnTo>
                    <a:pt x="0" y="737"/>
                  </a:lnTo>
                  <a:lnTo>
                    <a:pt x="3" y="739"/>
                  </a:lnTo>
                  <a:lnTo>
                    <a:pt x="6" y="742"/>
                  </a:lnTo>
                  <a:lnTo>
                    <a:pt x="11" y="742"/>
                  </a:lnTo>
                  <a:lnTo>
                    <a:pt x="14" y="739"/>
                  </a:lnTo>
                  <a:lnTo>
                    <a:pt x="16" y="737"/>
                  </a:lnTo>
                  <a:lnTo>
                    <a:pt x="16" y="6"/>
                  </a:lnTo>
                  <a:lnTo>
                    <a:pt x="14" y="3"/>
                  </a:lnTo>
                  <a:lnTo>
                    <a:pt x="11" y="0"/>
                  </a:ln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"/>
                  </a:lnTo>
                  <a:lnTo>
                    <a:pt x="0" y="73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" name="Freeform 55"/>
            <p:cNvSpPr/>
            <p:nvPr/>
          </p:nvSpPr>
          <p:spPr bwMode="auto">
            <a:xfrm>
              <a:off x="4072" y="1249"/>
              <a:ext cx="216" cy="16"/>
            </a:xfrm>
            <a:custGeom>
              <a:avLst/>
              <a:gdLst>
                <a:gd name="T0" fmla="*/ 8 w 216"/>
                <a:gd name="T1" fmla="*/ 0 h 16"/>
                <a:gd name="T2" fmla="*/ 6 w 216"/>
                <a:gd name="T3" fmla="*/ 0 h 16"/>
                <a:gd name="T4" fmla="*/ 3 w 216"/>
                <a:gd name="T5" fmla="*/ 3 h 16"/>
                <a:gd name="T6" fmla="*/ 0 w 216"/>
                <a:gd name="T7" fmla="*/ 6 h 16"/>
                <a:gd name="T8" fmla="*/ 0 w 216"/>
                <a:gd name="T9" fmla="*/ 11 h 16"/>
                <a:gd name="T10" fmla="*/ 3 w 216"/>
                <a:gd name="T11" fmla="*/ 14 h 16"/>
                <a:gd name="T12" fmla="*/ 6 w 216"/>
                <a:gd name="T13" fmla="*/ 16 h 16"/>
                <a:gd name="T14" fmla="*/ 211 w 216"/>
                <a:gd name="T15" fmla="*/ 16 h 16"/>
                <a:gd name="T16" fmla="*/ 214 w 216"/>
                <a:gd name="T17" fmla="*/ 14 h 16"/>
                <a:gd name="T18" fmla="*/ 216 w 216"/>
                <a:gd name="T19" fmla="*/ 11 h 16"/>
                <a:gd name="T20" fmla="*/ 216 w 216"/>
                <a:gd name="T21" fmla="*/ 6 h 16"/>
                <a:gd name="T22" fmla="*/ 214 w 216"/>
                <a:gd name="T23" fmla="*/ 3 h 16"/>
                <a:gd name="T24" fmla="*/ 211 w 216"/>
                <a:gd name="T25" fmla="*/ 0 h 16"/>
                <a:gd name="T26" fmla="*/ 208 w 216"/>
                <a:gd name="T27" fmla="*/ 0 h 16"/>
                <a:gd name="T28" fmla="*/ 8 w 216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16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11"/>
                  </a:lnTo>
                  <a:lnTo>
                    <a:pt x="3" y="14"/>
                  </a:lnTo>
                  <a:lnTo>
                    <a:pt x="6" y="16"/>
                  </a:lnTo>
                  <a:lnTo>
                    <a:pt x="211" y="16"/>
                  </a:lnTo>
                  <a:lnTo>
                    <a:pt x="214" y="14"/>
                  </a:lnTo>
                  <a:lnTo>
                    <a:pt x="216" y="11"/>
                  </a:lnTo>
                  <a:lnTo>
                    <a:pt x="216" y="6"/>
                  </a:lnTo>
                  <a:lnTo>
                    <a:pt x="214" y="3"/>
                  </a:lnTo>
                  <a:lnTo>
                    <a:pt x="211" y="0"/>
                  </a:lnTo>
                  <a:lnTo>
                    <a:pt x="208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Freeform 56"/>
            <p:cNvSpPr/>
            <p:nvPr/>
          </p:nvSpPr>
          <p:spPr bwMode="auto">
            <a:xfrm>
              <a:off x="4280" y="857"/>
              <a:ext cx="616" cy="817"/>
            </a:xfrm>
            <a:custGeom>
              <a:avLst/>
              <a:gdLst>
                <a:gd name="T0" fmla="*/ 8 w 616"/>
                <a:gd name="T1" fmla="*/ 0 h 817"/>
                <a:gd name="T2" fmla="*/ 6 w 616"/>
                <a:gd name="T3" fmla="*/ 0 h 817"/>
                <a:gd name="T4" fmla="*/ 3 w 616"/>
                <a:gd name="T5" fmla="*/ 3 h 817"/>
                <a:gd name="T6" fmla="*/ 0 w 616"/>
                <a:gd name="T7" fmla="*/ 6 h 817"/>
                <a:gd name="T8" fmla="*/ 0 w 616"/>
                <a:gd name="T9" fmla="*/ 811 h 817"/>
                <a:gd name="T10" fmla="*/ 3 w 616"/>
                <a:gd name="T11" fmla="*/ 814 h 817"/>
                <a:gd name="T12" fmla="*/ 6 w 616"/>
                <a:gd name="T13" fmla="*/ 817 h 817"/>
                <a:gd name="T14" fmla="*/ 611 w 616"/>
                <a:gd name="T15" fmla="*/ 817 h 817"/>
                <a:gd name="T16" fmla="*/ 613 w 616"/>
                <a:gd name="T17" fmla="*/ 814 h 817"/>
                <a:gd name="T18" fmla="*/ 616 w 616"/>
                <a:gd name="T19" fmla="*/ 811 h 817"/>
                <a:gd name="T20" fmla="*/ 616 w 616"/>
                <a:gd name="T21" fmla="*/ 6 h 817"/>
                <a:gd name="T22" fmla="*/ 613 w 616"/>
                <a:gd name="T23" fmla="*/ 3 h 817"/>
                <a:gd name="T24" fmla="*/ 611 w 616"/>
                <a:gd name="T25" fmla="*/ 0 h 817"/>
                <a:gd name="T26" fmla="*/ 608 w 616"/>
                <a:gd name="T27" fmla="*/ 0 h 817"/>
                <a:gd name="T28" fmla="*/ 8 w 616"/>
                <a:gd name="T29" fmla="*/ 0 h 817"/>
                <a:gd name="T30" fmla="*/ 8 w 616"/>
                <a:gd name="T31" fmla="*/ 16 h 817"/>
                <a:gd name="T32" fmla="*/ 608 w 616"/>
                <a:gd name="T33" fmla="*/ 16 h 817"/>
                <a:gd name="T34" fmla="*/ 600 w 616"/>
                <a:gd name="T35" fmla="*/ 8 h 817"/>
                <a:gd name="T36" fmla="*/ 600 w 616"/>
                <a:gd name="T37" fmla="*/ 809 h 817"/>
                <a:gd name="T38" fmla="*/ 608 w 616"/>
                <a:gd name="T39" fmla="*/ 801 h 817"/>
                <a:gd name="T40" fmla="*/ 8 w 616"/>
                <a:gd name="T41" fmla="*/ 801 h 817"/>
                <a:gd name="T42" fmla="*/ 16 w 616"/>
                <a:gd name="T43" fmla="*/ 809 h 817"/>
                <a:gd name="T44" fmla="*/ 16 w 616"/>
                <a:gd name="T45" fmla="*/ 8 h 817"/>
                <a:gd name="T46" fmla="*/ 8 w 616"/>
                <a:gd name="T47" fmla="*/ 16 h 817"/>
                <a:gd name="T48" fmla="*/ 8 w 616"/>
                <a:gd name="T49" fmla="*/ 0 h 8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7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6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7"/>
                  </a:lnTo>
                  <a:lnTo>
                    <a:pt x="611" y="817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6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9"/>
                  </a:lnTo>
                  <a:lnTo>
                    <a:pt x="608" y="801"/>
                  </a:lnTo>
                  <a:lnTo>
                    <a:pt x="8" y="801"/>
                  </a:lnTo>
                  <a:lnTo>
                    <a:pt x="16" y="809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Rectangle 57"/>
            <p:cNvSpPr>
              <a:spLocks noChangeArrowheads="1"/>
            </p:cNvSpPr>
            <p:nvPr/>
          </p:nvSpPr>
          <p:spPr bwMode="auto">
            <a:xfrm>
              <a:off x="4340" y="1171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17" name="Rectangle 58"/>
            <p:cNvSpPr>
              <a:spLocks noChangeArrowheads="1"/>
            </p:cNvSpPr>
            <p:nvPr/>
          </p:nvSpPr>
          <p:spPr bwMode="auto">
            <a:xfrm>
              <a:off x="4340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18" name="Rectangle 59"/>
            <p:cNvSpPr>
              <a:spLocks noChangeArrowheads="1"/>
            </p:cNvSpPr>
            <p:nvPr/>
          </p:nvSpPr>
          <p:spPr bwMode="auto">
            <a:xfrm>
              <a:off x="4348" y="1437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19" name="Rectangle 60"/>
            <p:cNvSpPr>
              <a:spLocks noChangeArrowheads="1"/>
            </p:cNvSpPr>
            <p:nvPr/>
          </p:nvSpPr>
          <p:spPr bwMode="auto">
            <a:xfrm>
              <a:off x="4739" y="971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20" name="Rectangle 61"/>
            <p:cNvSpPr>
              <a:spLocks noChangeArrowheads="1"/>
            </p:cNvSpPr>
            <p:nvPr/>
          </p:nvSpPr>
          <p:spPr bwMode="auto">
            <a:xfrm>
              <a:off x="4739" y="14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1" name="Freeform 62"/>
            <p:cNvSpPr/>
            <p:nvPr/>
          </p:nvSpPr>
          <p:spPr bwMode="auto">
            <a:xfrm>
              <a:off x="3251" y="832"/>
              <a:ext cx="616" cy="816"/>
            </a:xfrm>
            <a:custGeom>
              <a:avLst/>
              <a:gdLst>
                <a:gd name="T0" fmla="*/ 8 w 616"/>
                <a:gd name="T1" fmla="*/ 0 h 816"/>
                <a:gd name="T2" fmla="*/ 6 w 616"/>
                <a:gd name="T3" fmla="*/ 0 h 816"/>
                <a:gd name="T4" fmla="*/ 3 w 616"/>
                <a:gd name="T5" fmla="*/ 3 h 816"/>
                <a:gd name="T6" fmla="*/ 0 w 616"/>
                <a:gd name="T7" fmla="*/ 5 h 816"/>
                <a:gd name="T8" fmla="*/ 0 w 616"/>
                <a:gd name="T9" fmla="*/ 811 h 816"/>
                <a:gd name="T10" fmla="*/ 3 w 616"/>
                <a:gd name="T11" fmla="*/ 814 h 816"/>
                <a:gd name="T12" fmla="*/ 6 w 616"/>
                <a:gd name="T13" fmla="*/ 816 h 816"/>
                <a:gd name="T14" fmla="*/ 611 w 616"/>
                <a:gd name="T15" fmla="*/ 816 h 816"/>
                <a:gd name="T16" fmla="*/ 613 w 616"/>
                <a:gd name="T17" fmla="*/ 814 h 816"/>
                <a:gd name="T18" fmla="*/ 616 w 616"/>
                <a:gd name="T19" fmla="*/ 811 h 816"/>
                <a:gd name="T20" fmla="*/ 616 w 616"/>
                <a:gd name="T21" fmla="*/ 5 h 816"/>
                <a:gd name="T22" fmla="*/ 613 w 616"/>
                <a:gd name="T23" fmla="*/ 3 h 816"/>
                <a:gd name="T24" fmla="*/ 611 w 616"/>
                <a:gd name="T25" fmla="*/ 0 h 816"/>
                <a:gd name="T26" fmla="*/ 608 w 616"/>
                <a:gd name="T27" fmla="*/ 0 h 816"/>
                <a:gd name="T28" fmla="*/ 8 w 616"/>
                <a:gd name="T29" fmla="*/ 0 h 816"/>
                <a:gd name="T30" fmla="*/ 8 w 616"/>
                <a:gd name="T31" fmla="*/ 16 h 816"/>
                <a:gd name="T32" fmla="*/ 608 w 616"/>
                <a:gd name="T33" fmla="*/ 16 h 816"/>
                <a:gd name="T34" fmla="*/ 600 w 616"/>
                <a:gd name="T35" fmla="*/ 8 h 816"/>
                <a:gd name="T36" fmla="*/ 600 w 616"/>
                <a:gd name="T37" fmla="*/ 808 h 816"/>
                <a:gd name="T38" fmla="*/ 608 w 616"/>
                <a:gd name="T39" fmla="*/ 800 h 816"/>
                <a:gd name="T40" fmla="*/ 8 w 616"/>
                <a:gd name="T41" fmla="*/ 800 h 816"/>
                <a:gd name="T42" fmla="*/ 16 w 616"/>
                <a:gd name="T43" fmla="*/ 808 h 816"/>
                <a:gd name="T44" fmla="*/ 16 w 616"/>
                <a:gd name="T45" fmla="*/ 8 h 816"/>
                <a:gd name="T46" fmla="*/ 8 w 616"/>
                <a:gd name="T47" fmla="*/ 16 h 816"/>
                <a:gd name="T48" fmla="*/ 8 w 616"/>
                <a:gd name="T49" fmla="*/ 0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616" h="8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811"/>
                  </a:lnTo>
                  <a:lnTo>
                    <a:pt x="3" y="814"/>
                  </a:lnTo>
                  <a:lnTo>
                    <a:pt x="6" y="816"/>
                  </a:lnTo>
                  <a:lnTo>
                    <a:pt x="611" y="816"/>
                  </a:lnTo>
                  <a:lnTo>
                    <a:pt x="613" y="814"/>
                  </a:lnTo>
                  <a:lnTo>
                    <a:pt x="616" y="811"/>
                  </a:lnTo>
                  <a:lnTo>
                    <a:pt x="616" y="5"/>
                  </a:lnTo>
                  <a:lnTo>
                    <a:pt x="613" y="3"/>
                  </a:lnTo>
                  <a:lnTo>
                    <a:pt x="611" y="0"/>
                  </a:lnTo>
                  <a:lnTo>
                    <a:pt x="608" y="0"/>
                  </a:lnTo>
                  <a:lnTo>
                    <a:pt x="8" y="0"/>
                  </a:lnTo>
                  <a:lnTo>
                    <a:pt x="8" y="16"/>
                  </a:lnTo>
                  <a:lnTo>
                    <a:pt x="608" y="16"/>
                  </a:lnTo>
                  <a:lnTo>
                    <a:pt x="600" y="8"/>
                  </a:lnTo>
                  <a:lnTo>
                    <a:pt x="600" y="808"/>
                  </a:lnTo>
                  <a:lnTo>
                    <a:pt x="608" y="800"/>
                  </a:lnTo>
                  <a:lnTo>
                    <a:pt x="8" y="800"/>
                  </a:lnTo>
                  <a:lnTo>
                    <a:pt x="16" y="808"/>
                  </a:lnTo>
                  <a:lnTo>
                    <a:pt x="16" y="8"/>
                  </a:lnTo>
                  <a:lnTo>
                    <a:pt x="8" y="16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Rectangle 63"/>
            <p:cNvSpPr>
              <a:spLocks noChangeArrowheads="1"/>
            </p:cNvSpPr>
            <p:nvPr/>
          </p:nvSpPr>
          <p:spPr bwMode="auto">
            <a:xfrm>
              <a:off x="3303" y="1155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3" name="Rectangle 64"/>
            <p:cNvSpPr>
              <a:spLocks noChangeArrowheads="1"/>
            </p:cNvSpPr>
            <p:nvPr/>
          </p:nvSpPr>
          <p:spPr bwMode="auto">
            <a:xfrm>
              <a:off x="3319" y="1380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4" name="Rectangle 65"/>
            <p:cNvSpPr>
              <a:spLocks noChangeArrowheads="1"/>
            </p:cNvSpPr>
            <p:nvPr/>
          </p:nvSpPr>
          <p:spPr bwMode="auto">
            <a:xfrm>
              <a:off x="3710" y="945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5" name="Rectangle 66"/>
            <p:cNvSpPr>
              <a:spLocks noChangeArrowheads="1"/>
            </p:cNvSpPr>
            <p:nvPr/>
          </p:nvSpPr>
          <p:spPr bwMode="auto">
            <a:xfrm>
              <a:off x="3710" y="1420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6" name="Freeform 67"/>
            <p:cNvSpPr/>
            <p:nvPr/>
          </p:nvSpPr>
          <p:spPr bwMode="auto">
            <a:xfrm>
              <a:off x="3123" y="1224"/>
              <a:ext cx="140" cy="16"/>
            </a:xfrm>
            <a:custGeom>
              <a:avLst/>
              <a:gdLst>
                <a:gd name="T0" fmla="*/ 8 w 140"/>
                <a:gd name="T1" fmla="*/ 0 h 16"/>
                <a:gd name="T2" fmla="*/ 6 w 140"/>
                <a:gd name="T3" fmla="*/ 0 h 16"/>
                <a:gd name="T4" fmla="*/ 3 w 140"/>
                <a:gd name="T5" fmla="*/ 3 h 16"/>
                <a:gd name="T6" fmla="*/ 0 w 140"/>
                <a:gd name="T7" fmla="*/ 5 h 16"/>
                <a:gd name="T8" fmla="*/ 0 w 140"/>
                <a:gd name="T9" fmla="*/ 11 h 16"/>
                <a:gd name="T10" fmla="*/ 3 w 140"/>
                <a:gd name="T11" fmla="*/ 13 h 16"/>
                <a:gd name="T12" fmla="*/ 6 w 140"/>
                <a:gd name="T13" fmla="*/ 16 h 16"/>
                <a:gd name="T14" fmla="*/ 135 w 140"/>
                <a:gd name="T15" fmla="*/ 16 h 16"/>
                <a:gd name="T16" fmla="*/ 138 w 140"/>
                <a:gd name="T17" fmla="*/ 13 h 16"/>
                <a:gd name="T18" fmla="*/ 140 w 140"/>
                <a:gd name="T19" fmla="*/ 11 h 16"/>
                <a:gd name="T20" fmla="*/ 140 w 140"/>
                <a:gd name="T21" fmla="*/ 5 h 16"/>
                <a:gd name="T22" fmla="*/ 138 w 140"/>
                <a:gd name="T23" fmla="*/ 3 h 16"/>
                <a:gd name="T24" fmla="*/ 135 w 140"/>
                <a:gd name="T25" fmla="*/ 0 h 16"/>
                <a:gd name="T26" fmla="*/ 132 w 140"/>
                <a:gd name="T27" fmla="*/ 0 h 16"/>
                <a:gd name="T28" fmla="*/ 8 w 140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0" h="16">
                  <a:moveTo>
                    <a:pt x="8" y="0"/>
                  </a:moveTo>
                  <a:lnTo>
                    <a:pt x="6" y="0"/>
                  </a:lnTo>
                  <a:lnTo>
                    <a:pt x="3" y="3"/>
                  </a:lnTo>
                  <a:lnTo>
                    <a:pt x="0" y="5"/>
                  </a:lnTo>
                  <a:lnTo>
                    <a:pt x="0" y="11"/>
                  </a:lnTo>
                  <a:lnTo>
                    <a:pt x="3" y="13"/>
                  </a:lnTo>
                  <a:lnTo>
                    <a:pt x="6" y="16"/>
                  </a:lnTo>
                  <a:lnTo>
                    <a:pt x="135" y="16"/>
                  </a:lnTo>
                  <a:lnTo>
                    <a:pt x="138" y="13"/>
                  </a:lnTo>
                  <a:lnTo>
                    <a:pt x="140" y="11"/>
                  </a:lnTo>
                  <a:lnTo>
                    <a:pt x="140" y="5"/>
                  </a:lnTo>
                  <a:lnTo>
                    <a:pt x="138" y="3"/>
                  </a:lnTo>
                  <a:lnTo>
                    <a:pt x="135" y="0"/>
                  </a:lnTo>
                  <a:lnTo>
                    <a:pt x="132" y="0"/>
                  </a:lnTo>
                  <a:lnTo>
                    <a:pt x="8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Rectangle 68"/>
            <p:cNvSpPr>
              <a:spLocks noChangeArrowheads="1"/>
            </p:cNvSpPr>
            <p:nvPr/>
          </p:nvSpPr>
          <p:spPr bwMode="auto">
            <a:xfrm>
              <a:off x="2745" y="1139"/>
              <a:ext cx="74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 dirty="0">
                  <a:solidFill>
                    <a:srgbClr val="000000"/>
                  </a:solidFill>
                  <a:ea typeface="宋体" panose="02010600030101010101" pitchFamily="2" charset="-122"/>
                </a:rPr>
                <a:t>C</a:t>
              </a:r>
              <a:endParaRPr lang="en-US" altLang="zh-CN" sz="3200" b="0" dirty="0">
                <a:ea typeface="宋体" panose="02010600030101010101" pitchFamily="2" charset="-122"/>
              </a:endParaRPr>
            </a:p>
          </p:txBody>
        </p:sp>
        <p:sp>
          <p:nvSpPr>
            <p:cNvPr id="28" name="Rectangle 69"/>
            <p:cNvSpPr>
              <a:spLocks noChangeArrowheads="1"/>
            </p:cNvSpPr>
            <p:nvPr/>
          </p:nvSpPr>
          <p:spPr bwMode="auto">
            <a:xfrm>
              <a:off x="2753" y="899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29" name="Rectangle 70"/>
            <p:cNvSpPr>
              <a:spLocks noChangeArrowheads="1"/>
            </p:cNvSpPr>
            <p:nvPr/>
          </p:nvSpPr>
          <p:spPr bwMode="auto">
            <a:xfrm>
              <a:off x="2753" y="1373"/>
              <a:ext cx="75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R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0" name="Rectangle 71"/>
            <p:cNvSpPr>
              <a:spLocks noChangeArrowheads="1"/>
            </p:cNvSpPr>
            <p:nvPr/>
          </p:nvSpPr>
          <p:spPr bwMode="auto">
            <a:xfrm>
              <a:off x="5178" y="964"/>
              <a:ext cx="9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Q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1" name="Rectangle 72"/>
            <p:cNvSpPr>
              <a:spLocks noChangeArrowheads="1"/>
            </p:cNvSpPr>
            <p:nvPr/>
          </p:nvSpPr>
          <p:spPr bwMode="auto">
            <a:xfrm>
              <a:off x="3305" y="923"/>
              <a:ext cx="63" cy="15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/>
            <a:p>
              <a:r>
                <a:rPr lang="en-US" altLang="zh-CN" sz="1700" i="0" baseline="0">
                  <a:solidFill>
                    <a:srgbClr val="000000"/>
                  </a:solidFill>
                  <a:ea typeface="宋体" panose="02010600030101010101" pitchFamily="2" charset="-122"/>
                </a:rPr>
                <a:t>S</a:t>
              </a:r>
              <a:endParaRPr lang="en-US" altLang="zh-CN" sz="3200" b="0">
                <a:ea typeface="宋体" panose="02010600030101010101" pitchFamily="2" charset="-122"/>
              </a:endParaRPr>
            </a:p>
          </p:txBody>
        </p:sp>
        <p:sp>
          <p:nvSpPr>
            <p:cNvPr id="32" name="Line 73"/>
            <p:cNvSpPr>
              <a:spLocks noChangeShapeType="1"/>
            </p:cNvSpPr>
            <p:nvPr/>
          </p:nvSpPr>
          <p:spPr bwMode="auto">
            <a:xfrm>
              <a:off x="3936" y="1520"/>
              <a:ext cx="3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74"/>
            <p:cNvSpPr>
              <a:spLocks noChangeShapeType="1"/>
            </p:cNvSpPr>
            <p:nvPr/>
          </p:nvSpPr>
          <p:spPr bwMode="auto">
            <a:xfrm>
              <a:off x="4968" y="1512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4" name="Group 75"/>
            <p:cNvGrpSpPr/>
            <p:nvPr/>
          </p:nvGrpSpPr>
          <p:grpSpPr bwMode="auto">
            <a:xfrm>
              <a:off x="5170" y="1439"/>
              <a:ext cx="102" cy="157"/>
              <a:chOff x="5162" y="1559"/>
              <a:chExt cx="102" cy="157"/>
            </a:xfrm>
          </p:grpSpPr>
          <p:sp>
            <p:nvSpPr>
              <p:cNvPr id="41" name="Rectangle 76"/>
              <p:cNvSpPr>
                <a:spLocks noChangeArrowheads="1"/>
              </p:cNvSpPr>
              <p:nvPr/>
            </p:nvSpPr>
            <p:spPr bwMode="auto">
              <a:xfrm>
                <a:off x="5162" y="1559"/>
                <a:ext cx="93" cy="15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 lIns="0" tIns="0" rIns="0" bIns="0">
                <a:spAutoFit/>
              </a:bodyPr>
              <a:lstStyle/>
              <a:p>
                <a:r>
                  <a:rPr lang="en-US" altLang="zh-CN" sz="1700" i="0" baseline="0">
                    <a:solidFill>
                      <a:srgbClr val="000000"/>
                    </a:solidFill>
                    <a:ea typeface="宋体" panose="02010600030101010101" pitchFamily="2" charset="-122"/>
                  </a:rPr>
                  <a:t>Q</a:t>
                </a:r>
                <a:endParaRPr lang="en-US" altLang="zh-CN" sz="3200" b="0">
                  <a:ea typeface="宋体" panose="02010600030101010101" pitchFamily="2" charset="-122"/>
                </a:endParaRPr>
              </a:p>
            </p:txBody>
          </p:sp>
          <p:sp>
            <p:nvSpPr>
              <p:cNvPr id="42" name="Line 77"/>
              <p:cNvSpPr>
                <a:spLocks noChangeShapeType="1"/>
              </p:cNvSpPr>
              <p:nvPr/>
            </p:nvSpPr>
            <p:spPr bwMode="auto">
              <a:xfrm>
                <a:off x="5168" y="1568"/>
                <a:ext cx="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35" name="Group 78"/>
            <p:cNvGrpSpPr>
              <a:grpSpLocks noChangeAspect="1"/>
            </p:cNvGrpSpPr>
            <p:nvPr/>
          </p:nvGrpSpPr>
          <p:grpSpPr bwMode="auto">
            <a:xfrm>
              <a:off x="3603" y="1871"/>
              <a:ext cx="226" cy="201"/>
              <a:chOff x="1969" y="1598"/>
              <a:chExt cx="326" cy="289"/>
            </a:xfrm>
          </p:grpSpPr>
          <p:sp>
            <p:nvSpPr>
              <p:cNvPr id="39" name="AutoShape 79"/>
              <p:cNvSpPr>
                <a:spLocks noChangeAspect="1" noChangeArrowheads="1"/>
              </p:cNvSpPr>
              <p:nvPr/>
            </p:nvSpPr>
            <p:spPr bwMode="auto">
              <a:xfrm rot="5400000">
                <a:off x="1939" y="1628"/>
                <a:ext cx="289" cy="230"/>
              </a:xfrm>
              <a:prstGeom prst="triangle">
                <a:avLst>
                  <a:gd name="adj" fmla="val 50000"/>
                </a:avLst>
              </a:prstGeom>
              <a:noFill/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40" name="Oval 80"/>
              <p:cNvSpPr>
                <a:spLocks noChangeAspect="1" noChangeArrowheads="1"/>
              </p:cNvSpPr>
              <p:nvPr/>
            </p:nvSpPr>
            <p:spPr bwMode="auto">
              <a:xfrm>
                <a:off x="2199" y="1699"/>
                <a:ext cx="96" cy="96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0066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36" name="Oval 81"/>
            <p:cNvSpPr>
              <a:spLocks noChangeAspect="1" noChangeArrowheads="1"/>
            </p:cNvSpPr>
            <p:nvPr/>
          </p:nvSpPr>
          <p:spPr bwMode="auto">
            <a:xfrm>
              <a:off x="3856" y="1480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" name="Oval 82"/>
            <p:cNvSpPr>
              <a:spLocks noChangeAspect="1" noChangeArrowheads="1"/>
            </p:cNvSpPr>
            <p:nvPr/>
          </p:nvSpPr>
          <p:spPr bwMode="auto">
            <a:xfrm>
              <a:off x="4896" y="1472"/>
              <a:ext cx="69" cy="6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66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Oval 83"/>
            <p:cNvSpPr>
              <a:spLocks noChangeArrowheads="1"/>
            </p:cNvSpPr>
            <p:nvPr/>
          </p:nvSpPr>
          <p:spPr bwMode="auto">
            <a:xfrm>
              <a:off x="3104" y="1209"/>
              <a:ext cx="48" cy="48"/>
            </a:xfrm>
            <a:prstGeom prst="ellipse">
              <a:avLst/>
            </a:prstGeom>
            <a:solidFill>
              <a:schemeClr val="tx1"/>
            </a:solidFill>
            <a:ln w="9525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43" name="内容占位符 2"/>
          <p:cNvSpPr>
            <a:spLocks noGrp="1"/>
          </p:cNvSpPr>
          <p:nvPr>
            <p:ph idx="1"/>
          </p:nvPr>
        </p:nvSpPr>
        <p:spPr>
          <a:xfrm>
            <a:off x="457200" y="1307901"/>
            <a:ext cx="8229600" cy="4929411"/>
          </a:xfrm>
        </p:spPr>
        <p:txBody>
          <a:bodyPr>
            <a:normAutofit/>
          </a:bodyPr>
          <a:lstStyle/>
          <a:p>
            <a:r>
              <a:rPr lang="zh-CN" altLang="en-US" sz="2800" dirty="0"/>
              <a:t>由两个钟控</a:t>
            </a:r>
            <a:r>
              <a:rPr lang="en-US" altLang="zh-CN" sz="2800" dirty="0"/>
              <a:t>S-R</a:t>
            </a:r>
            <a:r>
              <a:rPr lang="zh-CN" altLang="en-US" sz="2800" dirty="0"/>
              <a:t>锁存器串联构成，第二个锁存器的时钟通过反相器取反</a:t>
            </a:r>
            <a:endParaRPr lang="zh-CN" altLang="en-US" sz="2800" dirty="0"/>
          </a:p>
          <a:p>
            <a:r>
              <a:rPr lang="zh-CN" altLang="en-US" sz="2800" dirty="0"/>
              <a:t>当</a:t>
            </a:r>
            <a:r>
              <a:rPr lang="en-US" altLang="zh-CN" sz="2800" dirty="0"/>
              <a:t>C=1</a:t>
            </a:r>
            <a:r>
              <a:rPr lang="zh-CN" altLang="en-US" sz="2800" dirty="0"/>
              <a:t>时，输入信号进入第一个锁存器（主锁存器）</a:t>
            </a:r>
            <a:endParaRPr lang="en-US" altLang="zh-CN" sz="2800" dirty="0" smtClean="0"/>
          </a:p>
          <a:p>
            <a:r>
              <a:rPr lang="zh-CN" altLang="en-US" sz="2800" dirty="0" smtClean="0"/>
              <a:t>当</a:t>
            </a:r>
            <a:r>
              <a:rPr lang="en-US" altLang="zh-CN" sz="2800" dirty="0"/>
              <a:t>C=0</a:t>
            </a:r>
            <a:r>
              <a:rPr lang="zh-CN" altLang="en-US" sz="2800" dirty="0" smtClean="0"/>
              <a:t>时，第二</a:t>
            </a:r>
            <a:r>
              <a:rPr lang="zh-CN" altLang="en-US" sz="2800" dirty="0"/>
              <a:t>个锁存器（从锁存器）改变输出</a:t>
            </a:r>
            <a:endParaRPr lang="zh-CN" altLang="en-US" sz="2800" dirty="0"/>
          </a:p>
          <a:p>
            <a:r>
              <a:rPr lang="zh-CN" altLang="en-US" sz="2800" dirty="0"/>
              <a:t>从输入到输出的通路被不同的时钟信号值</a:t>
            </a:r>
            <a:r>
              <a:rPr lang="en-US" altLang="zh-CN" sz="2800" dirty="0"/>
              <a:t>(C = 1 </a:t>
            </a:r>
            <a:r>
              <a:rPr lang="zh-CN" altLang="en-US" sz="2800" dirty="0"/>
              <a:t>和 </a:t>
            </a:r>
            <a:r>
              <a:rPr lang="en-US" altLang="zh-CN" sz="2800" dirty="0"/>
              <a:t>C = 0)</a:t>
            </a:r>
            <a:r>
              <a:rPr lang="zh-CN" altLang="en-US" sz="2800" dirty="0"/>
              <a:t>所断开</a:t>
            </a:r>
            <a:endParaRPr lang="zh-CN" altLang="en-US" sz="2800" dirty="0"/>
          </a:p>
          <a:p>
            <a:endParaRPr lang="zh-CN" altLang="en-US" sz="2800" dirty="0"/>
          </a:p>
        </p:txBody>
      </p:sp>
      <p:pic>
        <p:nvPicPr>
          <p:cNvPr id="45" name="图片 4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92220" y="-23495"/>
            <a:ext cx="4171950" cy="1220470"/>
          </a:xfrm>
          <a:prstGeom prst="rect">
            <a:avLst/>
          </a:prstGeom>
        </p:spPr>
      </p:pic>
      <p:graphicFrame>
        <p:nvGraphicFramePr>
          <p:cNvPr id="46" name="带有使能的RS触发器表格 8"/>
          <p:cNvGraphicFramePr>
            <a:graphicFrameLocks noGrp="1"/>
          </p:cNvGraphicFramePr>
          <p:nvPr>
            <p:custDataLst>
              <p:tags r:id="rId2"/>
            </p:custDataLst>
          </p:nvPr>
        </p:nvGraphicFramePr>
        <p:xfrm>
          <a:off x="3707765" y="4036695"/>
          <a:ext cx="2946400" cy="219456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1048385"/>
                <a:gridCol w="784860"/>
                <a:gridCol w="1113155"/>
              </a:tblGrid>
              <a:tr h="365760">
                <a:tc>
                  <a:txBody>
                    <a:bodyPr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 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en-US" altLang="zh-CN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0××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</a:tbl>
          </a:graphicData>
        </a:graphic>
      </p:graphicFrame>
      <p:graphicFrame>
        <p:nvGraphicFramePr>
          <p:cNvPr id="47" name="对象 46"/>
          <p:cNvGraphicFramePr/>
          <p:nvPr/>
        </p:nvGraphicFramePr>
        <p:xfrm>
          <a:off x="6804025" y="4140200"/>
          <a:ext cx="2028190" cy="20631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" name="" r:id="rId3" imgW="2295525" imgH="1895475" progId="Paint.Picture">
                  <p:embed/>
                </p:oleObj>
              </mc:Choice>
              <mc:Fallback>
                <p:oleObj name="" r:id="rId3" imgW="2295525" imgH="1895475" progId="Paint.Picture">
                  <p:embed/>
                  <p:pic>
                    <p:nvPicPr>
                      <p:cNvPr id="0" name="图片 4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804025" y="4140200"/>
                        <a:ext cx="2028190" cy="20631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7620" y="161290"/>
            <a:ext cx="9159240" cy="715708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650" y="242570"/>
            <a:ext cx="4171950" cy="160401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提  纲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 smtClean="0"/>
              <a:t>实验目的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设备与</a:t>
            </a:r>
            <a:r>
              <a:rPr lang="zh-CN" altLang="en-US" dirty="0" smtClean="0"/>
              <a:t>材料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实验任务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实验原理</a:t>
            </a:r>
            <a:endParaRPr lang="en-US" altLang="zh-CN" dirty="0" smtClean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实验内容与步骤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-30480" y="19050"/>
            <a:ext cx="9237345" cy="6938645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smtClean="0">
                <a:sym typeface="+mn-ea"/>
              </a:rPr>
              <a:t>SR</a:t>
            </a:r>
            <a:r>
              <a:rPr lang="zh-CN" altLang="en-US" dirty="0" smtClean="0">
                <a:sym typeface="+mn-ea"/>
              </a:rPr>
              <a:t>主从触发器</a:t>
            </a:r>
            <a:r>
              <a:rPr lang="zh-CN" altLang="en-US" dirty="0"/>
              <a:t>仿真一次性采</a:t>
            </a:r>
            <a:r>
              <a:rPr lang="en-US" altLang="zh-CN" dirty="0"/>
              <a:t> </a:t>
            </a:r>
            <a:r>
              <a:rPr lang="zh-CN" altLang="en-US" dirty="0"/>
              <a:t>样</a:t>
            </a:r>
            <a:endParaRPr lang="zh-CN" altLang="en-US" dirty="0"/>
          </a:p>
        </p:txBody>
      </p:sp>
      <p:graphicFrame>
        <p:nvGraphicFramePr>
          <p:cNvPr id="3" name="对象 2"/>
          <p:cNvGraphicFramePr/>
          <p:nvPr>
            <p:custDataLst>
              <p:tags r:id="rId1"/>
            </p:custDataLst>
          </p:nvPr>
        </p:nvGraphicFramePr>
        <p:xfrm>
          <a:off x="107315" y="1412875"/>
          <a:ext cx="9025890" cy="1195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2" imgW="11457940" imgH="1390650" progId="Paint.Picture">
                  <p:embed/>
                </p:oleObj>
              </mc:Choice>
              <mc:Fallback>
                <p:oleObj name="" r:id="rId2" imgW="11457940" imgH="139065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07315" y="1412875"/>
                        <a:ext cx="9025890" cy="1195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2484120" y="3068955"/>
          <a:ext cx="3092450" cy="30994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4" imgW="2886075" imgH="2686050" progId="Paint.Picture">
                  <p:embed/>
                </p:oleObj>
              </mc:Choice>
              <mc:Fallback>
                <p:oleObj name="" r:id="rId4" imgW="2886075" imgH="26860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484120" y="3068955"/>
                        <a:ext cx="3092450" cy="30994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正边沿维持阻塞型</a:t>
            </a:r>
            <a:r>
              <a:rPr lang="en-US" altLang="zh-CN" dirty="0"/>
              <a:t>D</a:t>
            </a:r>
            <a:r>
              <a:rPr lang="zh-CN" altLang="en-US" dirty="0"/>
              <a:t>触发器</a:t>
            </a:r>
            <a:endParaRPr lang="zh-CN" altLang="en-US" dirty="0"/>
          </a:p>
        </p:txBody>
      </p:sp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251520" y="1844824"/>
          <a:ext cx="4422087" cy="40324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6" name="Visio" r:id="rId1" imgW="2030730" imgH="1847850" progId="Visio.Drawing.11">
                  <p:embed/>
                </p:oleObj>
              </mc:Choice>
              <mc:Fallback>
                <p:oleObj name="Visio" r:id="rId1" imgW="2030730" imgH="184785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1520" y="1844824"/>
                        <a:ext cx="4422087" cy="40324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/>
          <p:nvPr/>
        </p:nvGraphicFramePr>
        <p:xfrm>
          <a:off x="5868144" y="4077072"/>
          <a:ext cx="1776412" cy="2257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17" name="Visio" r:id="rId3" imgW="1049020" imgH="1328420" progId="Visio.Drawing.11">
                  <p:embed/>
                </p:oleObj>
              </mc:Choice>
              <mc:Fallback>
                <p:oleObj name="Visio" r:id="rId3" imgW="1049020" imgH="1328420" progId="Visio.Drawing.11">
                  <p:embed/>
                  <p:pic>
                    <p:nvPicPr>
                      <p:cNvPr id="0" name="Object 3"/>
                      <p:cNvPicPr>
                        <a:picLocks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8144" y="4077072"/>
                        <a:ext cx="1776412" cy="2257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表格 8"/>
          <p:cNvGraphicFramePr>
            <a:graphicFrameLocks noGrp="1"/>
          </p:cNvGraphicFramePr>
          <p:nvPr/>
        </p:nvGraphicFramePr>
        <p:xfrm>
          <a:off x="4980304" y="1628800"/>
          <a:ext cx="3840168" cy="2238386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703542"/>
                <a:gridCol w="827500"/>
                <a:gridCol w="620206"/>
                <a:gridCol w="620206"/>
                <a:gridCol w="534357"/>
                <a:gridCol w="534357"/>
              </a:tblGrid>
              <a:tr h="384186">
                <a:tc gridSpan="2">
                  <a:txBody>
                    <a:bodyPr/>
                    <a:lstStyle/>
                    <a:p>
                      <a:pPr algn="ctr"/>
                      <a:r>
                        <a:rPr lang="zh-CN" altLang="en-US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异步控制</a:t>
                      </a:r>
                      <a:endParaRPr lang="zh-CN" altLang="en-US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上升沿触发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 hMerge="1"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S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C</a:t>
                      </a:r>
                      <a:r>
                        <a:rPr lang="en-US" altLang="zh-CN" b="1" i="1" baseline="-2500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P</a:t>
                      </a:r>
                      <a:endParaRPr lang="zh-CN" altLang="en-US" b="1" i="1" baseline="-2500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D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i="0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×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i="0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↑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仿真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179512" y="1124744"/>
            <a:ext cx="4572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zh-CN" sz="2800" dirty="0"/>
              <a:t>initial begin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0;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	</a:t>
            </a:r>
            <a:r>
              <a:rPr lang="en-US" altLang="zh-CN" sz="2800" dirty="0" smtClean="0"/>
              <a:t>D </a:t>
            </a:r>
            <a:r>
              <a:rPr lang="en-US" altLang="zh-CN" sz="2800" dirty="0"/>
              <a:t>= 1; </a:t>
            </a:r>
            <a:r>
              <a:rPr lang="en-US" altLang="zh-CN" sz="2800" dirty="0" smtClean="0"/>
              <a:t>#150</a:t>
            </a:r>
            <a:r>
              <a:rPr lang="en-US" altLang="zh-CN" sz="2800" dirty="0"/>
              <a:t>;	 </a:t>
            </a:r>
            <a:endParaRPr lang="en-US" altLang="zh-CN" sz="2800" dirty="0"/>
          </a:p>
          <a:p>
            <a:r>
              <a:rPr lang="en-US" altLang="zh-CN" sz="2800" dirty="0" smtClean="0"/>
              <a:t>end</a:t>
            </a:r>
            <a:endParaRPr lang="en-US" altLang="zh-CN" sz="2800" dirty="0" smtClean="0"/>
          </a:p>
          <a:p>
            <a:endParaRPr lang="en-US" altLang="zh-CN" sz="2800" dirty="0"/>
          </a:p>
          <a:p>
            <a:r>
              <a:rPr lang="en-US" altLang="zh-CN" sz="2800" dirty="0"/>
              <a:t>always begin</a:t>
            </a:r>
            <a:endParaRPr lang="en-US" altLang="zh-CN" sz="2800" dirty="0"/>
          </a:p>
          <a:p>
            <a:r>
              <a:rPr lang="en-US" altLang="zh-CN" sz="2800" dirty="0"/>
              <a:t>	C=0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	C=1</a:t>
            </a:r>
            <a:r>
              <a:rPr lang="en-US" altLang="zh-CN" sz="2800" dirty="0" smtClean="0"/>
              <a:t>; #50</a:t>
            </a:r>
            <a:r>
              <a:rPr lang="en-US" altLang="zh-CN" sz="2800" dirty="0"/>
              <a:t>;</a:t>
            </a:r>
            <a:endParaRPr lang="en-US" altLang="zh-CN" sz="2800" dirty="0"/>
          </a:p>
          <a:p>
            <a:r>
              <a:rPr lang="en-US" altLang="zh-CN" sz="2800" dirty="0"/>
              <a:t>end</a:t>
            </a:r>
            <a:endParaRPr lang="en-US" altLang="zh-CN" sz="2800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1840" y="2348880"/>
            <a:ext cx="581895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实验内容与</a:t>
            </a:r>
            <a:r>
              <a:rPr lang="zh-CN" altLang="en-US" dirty="0" smtClean="0"/>
              <a:t>步骤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实现门控</a:t>
            </a:r>
            <a:r>
              <a:rPr lang="en-US" altLang="zh-CN" sz="2800" dirty="0"/>
              <a:t>SR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锁存器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/>
              <a:t>主从触发器</a:t>
            </a:r>
            <a:r>
              <a:rPr lang="zh-CN" altLang="en-US" sz="2800" dirty="0"/>
              <a:t>，并验证功能和存在的时序问题</a:t>
            </a:r>
            <a:endParaRPr lang="en-US" altLang="zh-CN" sz="2800" dirty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/>
              <a:t>D</a:t>
            </a:r>
            <a:r>
              <a:rPr lang="zh-CN" altLang="zh-CN" sz="2800" dirty="0"/>
              <a:t>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endParaRPr lang="en-US" altLang="zh-CN" sz="28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基本</a:t>
            </a:r>
            <a:r>
              <a:rPr lang="en-US" altLang="zh-CN" dirty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新建工程</a:t>
            </a:r>
            <a:r>
              <a:rPr lang="en-US" altLang="zh-CN" dirty="0" err="1" smtClean="0"/>
              <a:t>MyLATCHS</a:t>
            </a:r>
            <a:endParaRPr lang="en-US" altLang="zh-CN" dirty="0" smtClean="0"/>
          </a:p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门控</a:t>
            </a:r>
            <a:r>
              <a:rPr lang="en-US" altLang="zh-CN" dirty="0" smtClean="0"/>
              <a:t>SR</a:t>
            </a:r>
            <a:r>
              <a:rPr lang="zh-CN" altLang="zh-CN" dirty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CSR_LATCH.sch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r>
              <a:rPr lang="zh-CN" altLang="en-US" dirty="0"/>
              <a:t>（包含空翻</a:t>
            </a:r>
            <a:r>
              <a:rPr lang="zh-CN" altLang="en-US" dirty="0" smtClean="0"/>
              <a:t>）</a:t>
            </a:r>
            <a:endParaRPr lang="en-US" altLang="zh-CN" dirty="0" smtClean="0"/>
          </a:p>
          <a:p>
            <a:endParaRPr lang="en-US" altLang="zh-CN" dirty="0"/>
          </a:p>
          <a:p>
            <a:r>
              <a:rPr lang="zh-CN" altLang="en-US" dirty="0" smtClean="0"/>
              <a:t>生成自定义符号的</a:t>
            </a:r>
            <a:r>
              <a:rPr lang="en-US" altLang="zh-CN" dirty="0" err="1" smtClean="0"/>
              <a:t>CSR_LATCH.sym</a:t>
            </a:r>
            <a:endParaRPr lang="zh-CN" alt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zh-CN" dirty="0" smtClean="0"/>
              <a:t>锁存器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D_LATCH.sch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用</a:t>
            </a:r>
            <a:r>
              <a:rPr lang="en-US" altLang="zh-CN" dirty="0" smtClean="0"/>
              <a:t>NAND2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仿真（包含空翻）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SR</a:t>
            </a:r>
            <a:r>
              <a:rPr lang="zh-CN" altLang="en-US" dirty="0" smtClean="0"/>
              <a:t>主从触发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MS_FLIPFLOP.sch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CSR_LATCH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仿真（包含一次性采样）</a:t>
            </a:r>
            <a:endParaRPr lang="zh-CN" alt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D</a:t>
            </a:r>
            <a:r>
              <a:rPr lang="zh-CN" altLang="en-US" dirty="0" smtClean="0"/>
              <a:t>触发</a:t>
            </a:r>
            <a:r>
              <a:rPr lang="zh-CN" altLang="zh-CN" dirty="0" smtClean="0"/>
              <a:t>器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 smtClean="0"/>
              <a:t>新建源文件</a:t>
            </a:r>
            <a:r>
              <a:rPr lang="en-US" altLang="zh-CN" dirty="0" err="1" smtClean="0"/>
              <a:t>D_</a:t>
            </a:r>
            <a:r>
              <a:rPr lang="en-US" altLang="zh-CN" dirty="0" err="1"/>
              <a:t>FLIPFLOP</a:t>
            </a:r>
            <a:r>
              <a:rPr lang="en-US" altLang="zh-CN" dirty="0" err="1" smtClean="0"/>
              <a:t>.sch</a:t>
            </a:r>
            <a:endParaRPr lang="en-US" altLang="zh-CN" dirty="0" smtClean="0"/>
          </a:p>
          <a:p>
            <a:r>
              <a:rPr lang="zh-CN" altLang="en-US" dirty="0" smtClean="0"/>
              <a:t>用原理图方式设计</a:t>
            </a:r>
            <a:endParaRPr lang="en-US" altLang="zh-CN" dirty="0" smtClean="0"/>
          </a:p>
          <a:p>
            <a:r>
              <a:rPr lang="zh-CN" altLang="en-US" dirty="0" smtClean="0"/>
              <a:t>调用</a:t>
            </a:r>
            <a:r>
              <a:rPr lang="en-US" altLang="zh-CN" dirty="0" smtClean="0"/>
              <a:t>NAND3</a:t>
            </a:r>
            <a:r>
              <a:rPr lang="zh-CN" altLang="en-US" dirty="0" smtClean="0"/>
              <a:t>实现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实验目的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412776"/>
            <a:ext cx="8507288" cy="5184576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掌握锁存器与触发器构成的条件和工作原理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/>
              <a:t>掌握锁存器与触发器的区别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 smtClean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、门控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SR</a:t>
            </a:r>
            <a:r>
              <a:rPr lang="zh-CN" altLang="en-US" sz="2800" dirty="0" smtClean="0"/>
              <a:t>锁存器、</a:t>
            </a:r>
            <a:r>
              <a:rPr lang="en-US" altLang="zh-CN" sz="2800" dirty="0" smtClean="0"/>
              <a:t>D</a:t>
            </a:r>
            <a:r>
              <a:rPr lang="zh-CN" altLang="en-US" sz="2800" dirty="0" smtClean="0"/>
              <a:t>触发器</a:t>
            </a:r>
            <a:r>
              <a:rPr lang="zh-CN" altLang="en-US" sz="2800" dirty="0"/>
              <a:t>的基本功</a:t>
            </a:r>
            <a:r>
              <a:rPr lang="zh-CN" altLang="en-US" sz="2800" dirty="0" smtClean="0"/>
              <a:t>能</a:t>
            </a:r>
            <a:endParaRPr lang="en-US" altLang="zh-CN" sz="2800" dirty="0" smtClean="0"/>
          </a:p>
          <a:p>
            <a:pPr>
              <a:lnSpc>
                <a:spcPct val="150000"/>
              </a:lnSpc>
              <a:spcBef>
                <a:spcPts val="770"/>
              </a:spcBef>
            </a:pPr>
            <a:r>
              <a:rPr lang="zh-CN" altLang="en-US" sz="2800" dirty="0" smtClean="0"/>
              <a:t>掌握</a:t>
            </a:r>
            <a:r>
              <a:rPr lang="zh-CN" altLang="zh-CN" sz="2800" dirty="0" smtClean="0"/>
              <a:t>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、门</a:t>
            </a:r>
            <a:r>
              <a:rPr lang="zh-CN" altLang="en-US" sz="2800" dirty="0" smtClean="0"/>
              <a:t>控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en-US" sz="2800" dirty="0"/>
              <a:t>、</a:t>
            </a:r>
            <a:r>
              <a:rPr lang="en-US" altLang="zh-CN" sz="2800" dirty="0"/>
              <a:t>D</a:t>
            </a:r>
            <a:r>
              <a:rPr lang="zh-CN" altLang="en-US" sz="2800" dirty="0"/>
              <a:t>锁存器、</a:t>
            </a:r>
            <a:r>
              <a:rPr lang="en-US" altLang="zh-CN" sz="2800" dirty="0"/>
              <a:t>SR</a:t>
            </a:r>
            <a:r>
              <a:rPr lang="zh-CN" altLang="en-US" sz="2800" dirty="0" smtClean="0"/>
              <a:t>锁存器</a:t>
            </a:r>
            <a:r>
              <a:rPr lang="zh-CN" altLang="zh-CN" sz="2800" dirty="0" smtClean="0"/>
              <a:t>存在</a:t>
            </a:r>
            <a:r>
              <a:rPr lang="zh-CN" altLang="zh-CN" sz="2800" dirty="0"/>
              <a:t>的时序问题</a:t>
            </a:r>
            <a:endParaRPr lang="zh-CN" altLang="en-US" sz="2800" dirty="0"/>
          </a:p>
          <a:p>
            <a:pPr>
              <a:lnSpc>
                <a:spcPct val="150000"/>
              </a:lnSpc>
              <a:spcBef>
                <a:spcPts val="770"/>
              </a:spcBef>
            </a:pP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 dirty="0" smtClean="0">
                <a:sym typeface="+mn-ea"/>
              </a:rPr>
              <a:t>物理验证：顶层模块设计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93345" y="1319530"/>
            <a:ext cx="8957945" cy="4425950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dirty="0" smtClean="0">
                <a:sym typeface="+mn-ea"/>
              </a:rPr>
              <a:t>顶层模块设计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35" y="1196340"/>
            <a:ext cx="9143365" cy="5325110"/>
          </a:xfrm>
        </p:spPr>
        <p:txBody>
          <a:bodyPr>
            <a:normAutofit fontScale="90000"/>
          </a:bodyPr>
          <a:p>
            <a:pPr marL="0" indent="0">
              <a:buNone/>
            </a:pPr>
            <a:r>
              <a:rPr lang="zh-CN" altLang="en-US" sz="3100"/>
              <a:t>assign NLED={~LED8,~LED};</a:t>
            </a:r>
            <a:r>
              <a:rPr lang="en-US" altLang="zh-CN" sz="3100"/>
              <a:t>//SORWD</a:t>
            </a:r>
            <a:r>
              <a:rPr lang="zh-CN" altLang="en-US" sz="3100"/>
              <a:t>板</a:t>
            </a:r>
            <a:r>
              <a:rPr lang="en-US" altLang="zh-CN" sz="3100"/>
              <a:t>LED</a:t>
            </a:r>
            <a:r>
              <a:rPr lang="zh-CN" altLang="en-US" sz="3100"/>
              <a:t>显示负逻辑</a:t>
            </a:r>
            <a:endParaRPr lang="zh-CN" altLang="en-US" sz="3100"/>
          </a:p>
          <a:p>
            <a:pPr marL="0" indent="0">
              <a:buNone/>
            </a:pPr>
            <a:r>
              <a:rPr lang="zh-CN" altLang="en-US" sz="2665"/>
              <a:t>D_TRIGGER Mm5(.Cp(CK),.D(SW[5]),.Q(LED8),.Qbar(LED[7]));</a:t>
            </a:r>
            <a:endParaRPr lang="zh-CN" altLang="en-US" sz="2665"/>
          </a:p>
          <a:p>
            <a:pPr marL="0" indent="0">
              <a:buNone/>
            </a:pPr>
            <a:endParaRPr lang="zh-CN" altLang="en-US" sz="2665"/>
          </a:p>
          <a:p>
            <a:pPr marL="0" indent="0">
              <a:buNone/>
            </a:pPr>
            <a:r>
              <a:rPr lang="zh-CN" altLang="en-US" sz="3100"/>
              <a:t>LEDP2S #(.DATA_BITS(16),.DATA_COUNT_BITS(4),</a:t>
            </a:r>
            <a:endParaRPr lang="zh-CN" altLang="en-US" sz="3100"/>
          </a:p>
          <a:p>
            <a:pPr marL="0" indent="0">
              <a:buNone/>
            </a:pPr>
            <a:r>
              <a:rPr lang="zh-CN" altLang="en-US" sz="3100"/>
              <a:t>.DIR(0))	</a:t>
            </a:r>
            <a:r>
              <a:rPr lang="zh-CN" altLang="en-US"/>
              <a:t>U7(.clk(clk), .rst(1'b0), </a:t>
            </a:r>
            <a:endParaRPr lang="zh-CN" altLang="en-US"/>
          </a:p>
          <a:p>
            <a:pPr marL="0" indent="0">
              <a:buNone/>
            </a:pPr>
            <a:r>
              <a:rPr lang="zh-CN" altLang="en-US" sz="3100"/>
              <a:t>.Start(div[20]), .</a:t>
            </a:r>
            <a:r>
              <a:rPr lang="zh-CN" altLang="en-US" sz="3100">
                <a:solidFill>
                  <a:srgbClr val="FF0000"/>
                </a:solidFill>
              </a:rPr>
              <a:t>PData({7'h3F,NLED[8:0]})</a:t>
            </a:r>
            <a:r>
              <a:rPr lang="zh-CN" altLang="en-US" sz="3100"/>
              <a:t>, .sclk(ledclk), .sclrn(ledclrn), .sout(ledsout), .EN(LEDEN));</a:t>
            </a:r>
            <a:endParaRPr lang="zh-CN" altLang="en-US" sz="3100"/>
          </a:p>
          <a:p>
            <a:pPr marL="0" indent="0">
              <a:buNone/>
            </a:pPr>
            <a:r>
              <a:rPr lang="en-US" altLang="zh-CN" sz="3000">
                <a:solidFill>
                  <a:srgbClr val="FF0000"/>
                </a:solidFill>
              </a:rPr>
              <a:t>//SWORD</a:t>
            </a:r>
            <a:r>
              <a:rPr lang="zh-CN" altLang="en-US" sz="3000">
                <a:solidFill>
                  <a:srgbClr val="FF0000"/>
                </a:solidFill>
              </a:rPr>
              <a:t>主板</a:t>
            </a:r>
            <a:r>
              <a:rPr lang="en-US" altLang="zh-CN" sz="3000">
                <a:solidFill>
                  <a:srgbClr val="FF0000"/>
                </a:solidFill>
              </a:rPr>
              <a:t>LED</a:t>
            </a:r>
            <a:r>
              <a:rPr lang="zh-CN" altLang="en-US" sz="3000">
                <a:solidFill>
                  <a:srgbClr val="FF0000"/>
                </a:solidFill>
              </a:rPr>
              <a:t>灯：（</a:t>
            </a:r>
            <a:r>
              <a:rPr lang="en-US" altLang="zh-CN" sz="3000">
                <a:solidFill>
                  <a:srgbClr val="FF0000"/>
                </a:solidFill>
              </a:rPr>
              <a:t>input</a:t>
            </a:r>
            <a:r>
              <a:rPr lang="zh-CN" altLang="en-US" sz="3000">
                <a:solidFill>
                  <a:srgbClr val="FF0000"/>
                </a:solidFill>
              </a:rPr>
              <a:t>）</a:t>
            </a:r>
            <a:r>
              <a:rPr lang="en-US" altLang="zh-CN" sz="3000">
                <a:solidFill>
                  <a:srgbClr val="FF0000"/>
                </a:solidFill>
              </a:rPr>
              <a:t>PData</a:t>
            </a:r>
            <a:r>
              <a:rPr lang="zh-CN" altLang="en-US" sz="3000">
                <a:solidFill>
                  <a:srgbClr val="FF0000"/>
                </a:solidFill>
              </a:rPr>
              <a:t>需要显示的数据</a:t>
            </a:r>
            <a:endParaRPr lang="zh-CN" altLang="en-US" sz="300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3000">
                <a:solidFill>
                  <a:srgbClr val="FF0000"/>
                </a:solidFill>
              </a:rPr>
              <a:t>//output</a:t>
            </a:r>
            <a:r>
              <a:rPr lang="zh-CN" altLang="en-US" sz="3000">
                <a:solidFill>
                  <a:srgbClr val="FF0000"/>
                </a:solidFill>
              </a:rPr>
              <a:t>数据：</a:t>
            </a:r>
            <a:r>
              <a:rPr lang="en-US" altLang="zh-CN" sz="3000">
                <a:solidFill>
                  <a:srgbClr val="FF0000"/>
                </a:solidFill>
              </a:rPr>
              <a:t>sout,</a:t>
            </a:r>
            <a:r>
              <a:rPr lang="zh-CN" altLang="en-US" sz="3000">
                <a:solidFill>
                  <a:srgbClr val="FF0000"/>
                </a:solidFill>
              </a:rPr>
              <a:t>是一位的数据，一位一位输出一次性连续输出</a:t>
            </a:r>
            <a:r>
              <a:rPr lang="en-US" altLang="zh-CN" sz="3000">
                <a:solidFill>
                  <a:srgbClr val="FF0000"/>
                </a:solidFill>
              </a:rPr>
              <a:t>16</a:t>
            </a:r>
            <a:r>
              <a:rPr lang="zh-CN" altLang="en-US" sz="3000">
                <a:solidFill>
                  <a:srgbClr val="FF0000"/>
                </a:solidFill>
              </a:rPr>
              <a:t>位。</a:t>
            </a:r>
            <a:endParaRPr lang="zh-CN" altLang="en-US" sz="3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clkdiv_pulse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36270" y="1788795"/>
            <a:ext cx="7621270" cy="320294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UCF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 sz="2400"/>
              <a:t>#SWORD</a:t>
            </a:r>
            <a:r>
              <a:rPr lang="zh-CN" altLang="en-US" sz="2400"/>
              <a:t>主板上</a:t>
            </a:r>
            <a:r>
              <a:rPr lang="en-US" altLang="zh-CN" sz="2400"/>
              <a:t>LED</a:t>
            </a:r>
            <a:r>
              <a:rPr lang="zh-CN" altLang="en-US" sz="2400"/>
              <a:t>灯输出引脚说明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NET "ledclk"     LOC = N26 | IOSTANDARD = LVCMOS33;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NET "ledclrn"    LOC = N24 | IOSTANDARD = LVCMOS33;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NET "ledsout"    LOC = M26 | IOSTANDARD = LVCMOS33;</a:t>
            </a:r>
            <a:endParaRPr lang="zh-CN" altLang="en-US" sz="2400"/>
          </a:p>
          <a:p>
            <a:pPr marL="0" indent="0">
              <a:buNone/>
            </a:pPr>
            <a:r>
              <a:rPr lang="zh-CN" altLang="en-US" sz="2400"/>
              <a:t>NET "LEDEN"     LOC = P18 | IOSTANDARD = LVCMOS33; </a:t>
            </a:r>
            <a:endParaRPr lang="zh-CN" altLang="en-US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圆角矩形 18"/>
          <p:cNvSpPr/>
          <p:nvPr/>
        </p:nvSpPr>
        <p:spPr>
          <a:xfrm>
            <a:off x="4371222" y="5439435"/>
            <a:ext cx="4319588" cy="858837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51203" name="标题 1"/>
          <p:cNvSpPr>
            <a:spLocks noGrp="1"/>
          </p:cNvSpPr>
          <p:nvPr>
            <p:ph type="title"/>
          </p:nvPr>
        </p:nvSpPr>
        <p:spPr>
          <a:xfrm>
            <a:off x="230188" y="115888"/>
            <a:ext cx="7005637" cy="955675"/>
          </a:xfrm>
        </p:spPr>
        <p:txBody>
          <a:bodyPr/>
          <a:lstStyle/>
          <a:p>
            <a:r>
              <a:rPr lang="zh-CN" altLang="en-US" smtClean="0">
                <a:latin typeface="黑体" panose="02010609060101010101" pitchFamily="49" charset="-122"/>
                <a:ea typeface="黑体" panose="02010609060101010101" pitchFamily="49" charset="-122"/>
              </a:rPr>
              <a:t>物理验证</a:t>
            </a:r>
            <a:endParaRPr lang="zh-CN" altLang="en-US" smtClean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1204" name="内容占位符 2"/>
          <p:cNvSpPr>
            <a:spLocks noGrp="1"/>
          </p:cNvSpPr>
          <p:nvPr>
            <p:ph idx="1"/>
          </p:nvPr>
        </p:nvSpPr>
        <p:spPr>
          <a:xfrm>
            <a:off x="291871" y="822665"/>
            <a:ext cx="8730829" cy="3495848"/>
          </a:xfrm>
        </p:spPr>
        <p:txBody>
          <a:bodyPr/>
          <a:lstStyle/>
          <a:p>
            <a:pPr marL="457200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p"/>
            </a:pPr>
            <a:r>
              <a:rPr lang="en-US" altLang="zh-CN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UCF</a:t>
            </a:r>
            <a:r>
              <a:rPr lang="zh-CN" altLang="en-US" sz="2800" dirty="0" smtClean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引脚定义</a:t>
            </a:r>
            <a:endParaRPr lang="zh-CN" altLang="en-US" sz="2800" dirty="0" smtClean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sz="2200" dirty="0">
                <a:sym typeface="+mn-ea"/>
              </a:rPr>
              <a:t>门</a:t>
            </a:r>
            <a:r>
              <a:rPr lang="zh-CN" altLang="en-US" sz="2200" dirty="0" smtClean="0">
                <a:sym typeface="+mn-ea"/>
              </a:rPr>
              <a:t>控</a:t>
            </a:r>
            <a:r>
              <a:rPr lang="en-US" altLang="zh-CN" sz="2200" dirty="0" smtClean="0">
                <a:sym typeface="+mn-ea"/>
              </a:rPr>
              <a:t>SR</a:t>
            </a:r>
            <a:r>
              <a:rPr lang="zh-CN" altLang="en-US" sz="2200" dirty="0" smtClean="0">
                <a:sym typeface="+mn-ea"/>
              </a:rPr>
              <a:t>锁存器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RS=SW[1:0]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}=LED[1:0]</a:t>
            </a:r>
            <a:endParaRPr lang="en-US" altLang="zh-CN" sz="20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en-US" altLang="zh-CN" sz="22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D_Trig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    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D=SW[2]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     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}=LED[3:2]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主从触发器 </a:t>
            </a:r>
            <a:r>
              <a:rPr lang="zh-CN" altLang="en-US" sz="2000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输入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RS=SW[4:3]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；     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{Y,Q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}=LED[6:4]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MB_DFF</a:t>
            </a: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</a:t>
            </a:r>
            <a:r>
              <a:rPr lang="zh-CN" altLang="en-US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}=SW[5]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；输出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{Q</a:t>
            </a:r>
            <a:r>
              <a:rPr lang="zh-CN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sz="2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Qn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}=</a:t>
            </a:r>
            <a:r>
              <a:rPr lang="en-US" altLang="zh-CN" sz="20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LED[8:7]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57300" lvl="2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sz="2200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公共控制接口信号</a:t>
            </a:r>
            <a:endParaRPr lang="en-US" altLang="zh-CN" sz="2200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时钟选择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SW_OK[2]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：单步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</a:t>
            </a:r>
            <a:r>
              <a:rPr lang="zh-CN" altLang="en-US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，连续</a:t>
            </a:r>
            <a:r>
              <a:rPr lang="en-US" altLang="zh-CN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</a:t>
            </a:r>
            <a:endParaRPr lang="en-US" altLang="zh-CN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0" lvl="3" indent="-457200" eaLnBrk="1" hangingPunct="1">
              <a:spcBef>
                <a:spcPct val="0"/>
              </a:spcBef>
              <a:buClr>
                <a:srgbClr val="31859C"/>
              </a:buClr>
              <a:buFont typeface="Wingdings" panose="05000000000000000000" pitchFamily="2" charset="2"/>
              <a:buChar char="n"/>
            </a:pP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使能控制选用时钟：</a:t>
            </a:r>
            <a:r>
              <a:rPr lang="en-US" altLang="zh-CN" b="1" dirty="0" err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divclk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[26]</a:t>
            </a:r>
            <a:r>
              <a:rPr lang="zh-CN" altLang="en-US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或</a:t>
            </a:r>
            <a:r>
              <a:rPr lang="en-US" altLang="zh-CN" b="1" dirty="0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btn_out[0]</a:t>
            </a:r>
            <a:endParaRPr lang="en-US" altLang="zh-CN" b="1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1560195" y="3571240"/>
          <a:ext cx="6434455" cy="3177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6429375" imgH="3714750" progId="Paint.Picture">
                  <p:embed/>
                </p:oleObj>
              </mc:Choice>
              <mc:Fallback>
                <p:oleObj name="" r:id="rId1" imgW="6429375" imgH="37147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560195" y="3571240"/>
                        <a:ext cx="6434455" cy="31775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0188" y="242888"/>
            <a:ext cx="7005638" cy="954088"/>
          </a:xfrm>
        </p:spPr>
        <p:txBody>
          <a:bodyPr>
            <a:normAutofit/>
          </a:bodyPr>
          <a:p>
            <a:pPr fontAlgn="auto"/>
            <a:r>
              <a:rPr lang="zh-CN" altLang="en-US" strike="noStrike" noProof="1"/>
              <a:t>实验室规章制度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196975"/>
            <a:ext cx="8229600" cy="3733800"/>
          </a:xfrm>
        </p:spPr>
        <p:txBody>
          <a:bodyPr>
            <a:normAutofit fontScale="90000" lnSpcReduction="20000"/>
          </a:bodyPr>
          <a:p>
            <a:pPr marL="0" indent="0" fontAlgn="auto">
              <a:buNone/>
            </a:pPr>
            <a:r>
              <a:rPr lang="en-US" altLang="zh-CN" strike="noStrike" noProof="1"/>
              <a:t>1.</a:t>
            </a:r>
            <a:r>
              <a:rPr lang="zh-CN" altLang="en-US" strike="noStrike" noProof="1"/>
              <a:t>不能在实验室内吃零食和就餐。订餐请到走道上就餐。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2.</a:t>
            </a:r>
            <a:r>
              <a:rPr lang="zh-CN" altLang="en-US" strike="noStrike" noProof="1"/>
              <a:t>实验结束时请关闭电脑主机电源，勿关显示器电源，后面实验同学以为电脑坏了。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3.</a:t>
            </a:r>
            <a:r>
              <a:rPr lang="en-US" altLang="zh-CN" strike="noStrike" noProof="1">
                <a:sym typeface="+mn-ea"/>
              </a:rPr>
              <a:t>Sword</a:t>
            </a:r>
            <a:r>
              <a:rPr lang="zh-CN" altLang="en-US" strike="noStrike" noProof="1">
                <a:sym typeface="+mn-ea"/>
              </a:rPr>
              <a:t>实验箱</a:t>
            </a:r>
            <a:r>
              <a:rPr lang="zh-CN" altLang="en-US" strike="noStrike" noProof="1"/>
              <a:t>的盖子不要合上，</a:t>
            </a:r>
            <a:r>
              <a:rPr lang="zh-CN" altLang="en-US" strike="noStrike" noProof="1">
                <a:sym typeface="+mn-ea"/>
              </a:rPr>
              <a:t>关闭各种仪器的电源。导线放实验箱内。</a:t>
            </a:r>
            <a:endParaRPr lang="zh-CN" altLang="en-US" strike="noStrike" noProof="1"/>
          </a:p>
          <a:p>
            <a:pPr marL="0" indent="0" fontAlgn="auto">
              <a:buNone/>
            </a:pPr>
            <a:r>
              <a:rPr lang="en-US" altLang="zh-CN" strike="noStrike" noProof="1"/>
              <a:t>4.</a:t>
            </a:r>
            <a:r>
              <a:rPr lang="zh-CN" altLang="en-US" strike="noStrike" noProof="1">
                <a:sym typeface="+mn-ea"/>
              </a:rPr>
              <a:t>实验结束后请整理好</a:t>
            </a:r>
            <a:r>
              <a:rPr lang="zh-CN" altLang="en-US" sz="4800" strike="noStrike" noProof="1">
                <a:solidFill>
                  <a:srgbClr val="FF0000"/>
                </a:solidFill>
                <a:sym typeface="+mn-ea"/>
              </a:rPr>
              <a:t>椅子</a:t>
            </a:r>
            <a:r>
              <a:rPr lang="zh-CN" altLang="en-US" strike="noStrike" noProof="1">
                <a:sym typeface="+mn-ea"/>
              </a:rPr>
              <a:t>，实验签到需写上</a:t>
            </a:r>
            <a:r>
              <a:rPr lang="zh-CN" altLang="en-US" sz="4800">
                <a:solidFill>
                  <a:srgbClr val="FF0000"/>
                </a:solidFill>
                <a:sym typeface="+mn-ea"/>
              </a:rPr>
              <a:t>椅子</a:t>
            </a:r>
            <a:r>
              <a:rPr lang="zh-CN" altLang="en-US" sz="4800" strike="noStrike" noProof="1">
                <a:solidFill>
                  <a:srgbClr val="FF0000"/>
                </a:solidFill>
                <a:sym typeface="+mn-ea"/>
              </a:rPr>
              <a:t>号</a:t>
            </a:r>
            <a:r>
              <a:rPr lang="zh-CN" altLang="en-US" strike="noStrike" noProof="1">
                <a:sym typeface="+mn-ea"/>
              </a:rPr>
              <a:t>。</a:t>
            </a:r>
            <a:endParaRPr lang="zh-CN" altLang="en-US" strike="noStrike" noProof="1"/>
          </a:p>
        </p:txBody>
      </p:sp>
      <p:pic>
        <p:nvPicPr>
          <p:cNvPr id="38915" name="图片 4" descr="椅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4813" y="4627563"/>
            <a:ext cx="2422525" cy="217805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6" name="图片 5" descr="SWORD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0" y="4699000"/>
            <a:ext cx="2441575" cy="2135188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38917" name="图片 6" descr="SWORD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4656138"/>
            <a:ext cx="2849563" cy="2138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WordArt 3"/>
          <p:cNvSpPr>
            <a:spLocks noChangeArrowheads="1" noChangeShapeType="1" noTextEdit="1"/>
          </p:cNvSpPr>
          <p:nvPr/>
        </p:nvSpPr>
        <p:spPr bwMode="gray">
          <a:xfrm>
            <a:off x="2051720" y="3212976"/>
            <a:ext cx="4724400" cy="609600"/>
          </a:xfrm>
          <a:prstGeom prst="rect">
            <a:avLst/>
          </a:prstGeom>
        </p:spPr>
        <p:txBody>
          <a:bodyPr wrap="none" fromWordArt="1">
            <a:prstTxWarp prst="textDeflate">
              <a:avLst>
                <a:gd name="adj" fmla="val 0"/>
              </a:avLst>
            </a:prstTxWarp>
          </a:bodyPr>
          <a:lstStyle/>
          <a:p>
            <a:pPr algn="ctr"/>
            <a:r>
              <a:rPr lang="en-US" altLang="zh-CN" sz="5400" b="1" kern="10" dirty="0">
                <a:ln w="28575">
                  <a:solidFill>
                    <a:schemeClr val="bg1"/>
                  </a:solidFill>
                  <a:round/>
                </a:ln>
                <a:gradFill rotWithShape="1">
                  <a:gsLst>
                    <a:gs pos="0">
                      <a:schemeClr val="tx2"/>
                    </a:gs>
                    <a:gs pos="100000">
                      <a:schemeClr val="accent1"/>
                    </a:gs>
                  </a:gsLst>
                  <a:lin ang="0" scaled="1"/>
                </a:gradFill>
                <a:effectLst>
                  <a:outerShdw dist="89803" dir="2700000" algn="ctr" rotWithShape="0">
                    <a:srgbClr val="000000">
                      <a:alpha val="50000"/>
                    </a:srgbClr>
                  </a:outerShdw>
                </a:effectLst>
                <a:latin typeface="Verdana" panose="020B0604030504040204"/>
                <a:ea typeface="Verdana" panose="020B0604030504040204"/>
                <a:cs typeface="Verdana" panose="020B0604030504040204"/>
              </a:rPr>
              <a:t>Thank You !</a:t>
            </a:r>
            <a:endParaRPr lang="zh-CN" altLang="en-US" sz="5400" b="1" kern="10" dirty="0">
              <a:ln w="28575">
                <a:solidFill>
                  <a:schemeClr val="bg1"/>
                </a:solidFill>
                <a:round/>
              </a:ln>
              <a:gradFill rotWithShape="1">
                <a:gsLst>
                  <a:gs pos="0">
                    <a:schemeClr val="tx2"/>
                  </a:gs>
                  <a:gs pos="100000">
                    <a:schemeClr val="accent1"/>
                  </a:gs>
                </a:gsLst>
                <a:lin ang="0" scaled="1"/>
              </a:gradFill>
              <a:effectLst>
                <a:outerShdw dist="89803" dir="2700000" algn="ctr" rotWithShape="0">
                  <a:srgbClr val="000000">
                    <a:alpha val="50000"/>
                  </a:srgbClr>
                </a:outerShdw>
              </a:effectLst>
              <a:latin typeface="Verdana" panose="020B0604030504040204"/>
              <a:cs typeface="Verdana" panose="020B060403050404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实验设备与材料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实验设备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装有</a:t>
            </a:r>
            <a:r>
              <a:rPr lang="en-US" altLang="zh-CN" dirty="0" smtClean="0"/>
              <a:t>Xilinx ISE 14.7</a:t>
            </a:r>
            <a:r>
              <a:rPr lang="zh-CN" altLang="en-US" dirty="0" smtClean="0"/>
              <a:t>的计算机</a:t>
            </a:r>
            <a:r>
              <a:rPr lang="en-US" altLang="zh-CN" dirty="0"/>
              <a:t>	1</a:t>
            </a:r>
            <a:r>
              <a:rPr lang="zh-CN" altLang="en-US" dirty="0"/>
              <a:t>台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en-US" altLang="zh-CN" dirty="0" smtClean="0"/>
              <a:t>SWORD</a:t>
            </a:r>
            <a:r>
              <a:rPr lang="zh-CN" altLang="en-US" dirty="0" smtClean="0"/>
              <a:t>开发板</a:t>
            </a:r>
            <a:r>
              <a:rPr lang="en-US" altLang="zh-CN" dirty="0" smtClean="0"/>
              <a:t>					1</a:t>
            </a:r>
            <a:r>
              <a:rPr lang="zh-CN" altLang="en-US" dirty="0"/>
              <a:t>套</a:t>
            </a:r>
            <a:endParaRPr lang="zh-CN" altLang="en-US" dirty="0"/>
          </a:p>
          <a:p>
            <a:pPr>
              <a:lnSpc>
                <a:spcPct val="150000"/>
              </a:lnSpc>
            </a:pPr>
            <a:r>
              <a:rPr lang="zh-CN" altLang="en-US" dirty="0" smtClean="0"/>
              <a:t>实验</a:t>
            </a:r>
            <a:r>
              <a:rPr lang="zh-CN" altLang="en-US" dirty="0"/>
              <a:t>材料</a:t>
            </a:r>
            <a:endParaRPr lang="zh-CN" altLang="en-US" dirty="0"/>
          </a:p>
          <a:p>
            <a:pPr lvl="1">
              <a:lnSpc>
                <a:spcPct val="150000"/>
              </a:lnSpc>
            </a:pPr>
            <a:r>
              <a:rPr lang="zh-CN" altLang="en-US" dirty="0" smtClean="0"/>
              <a:t>无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实验任务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sz="2800" dirty="0" smtClean="0"/>
              <a:t>实现基本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 smtClean="0"/>
              <a:t>，验证功能和存在的时序问题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zh-CN" altLang="zh-CN" sz="2800" dirty="0" smtClean="0"/>
              <a:t>门控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锁存器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 smtClean="0"/>
              <a:t>实现</a:t>
            </a:r>
            <a:r>
              <a:rPr lang="en-US" altLang="zh-CN" sz="2800" dirty="0"/>
              <a:t>SR</a:t>
            </a:r>
            <a:r>
              <a:rPr lang="zh-CN" altLang="zh-CN" sz="2800" dirty="0" smtClean="0"/>
              <a:t>主从触发器</a:t>
            </a:r>
            <a:r>
              <a:rPr lang="zh-CN" altLang="en-US" sz="2800" dirty="0"/>
              <a:t>，并验证</a:t>
            </a:r>
            <a:r>
              <a:rPr lang="zh-CN" altLang="en-US" sz="2800" dirty="0" smtClean="0"/>
              <a:t>功能</a:t>
            </a:r>
            <a:r>
              <a:rPr lang="zh-CN" altLang="en-US" sz="2800" dirty="0"/>
              <a:t>和存在的时序问题</a:t>
            </a:r>
            <a:endParaRPr lang="en-US" altLang="zh-CN" sz="2800" dirty="0" smtClean="0"/>
          </a:p>
          <a:p>
            <a:pPr>
              <a:lnSpc>
                <a:spcPct val="150000"/>
              </a:lnSpc>
            </a:pPr>
            <a:r>
              <a:rPr lang="zh-CN" altLang="zh-CN" sz="2800" dirty="0"/>
              <a:t>实现</a:t>
            </a:r>
            <a:r>
              <a:rPr lang="en-US" altLang="zh-CN" sz="2800" dirty="0" smtClean="0"/>
              <a:t>D</a:t>
            </a:r>
            <a:r>
              <a:rPr lang="zh-CN" altLang="zh-CN" sz="2800" dirty="0" smtClean="0"/>
              <a:t>触发器</a:t>
            </a:r>
            <a:r>
              <a:rPr lang="zh-CN" altLang="en-US" sz="2800" dirty="0"/>
              <a:t>，并验证功能</a:t>
            </a:r>
            <a:endParaRPr lang="en-US" altLang="zh-CN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实验原理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>
            <a:normAutofit/>
          </a:bodyPr>
          <a:lstStyle/>
          <a:p>
            <a:r>
              <a:rPr lang="zh-CN" altLang="en-US" dirty="0"/>
              <a:t>构成锁存器的充分条件</a:t>
            </a:r>
            <a:endParaRPr lang="zh-CN" altLang="en-US" dirty="0"/>
          </a:p>
          <a:p>
            <a:pPr lvl="1"/>
            <a:r>
              <a:rPr lang="zh-CN" altLang="en-US" dirty="0"/>
              <a:t>能长期保持给定的某个稳定状态</a:t>
            </a:r>
            <a:endParaRPr lang="zh-CN" altLang="en-US" dirty="0"/>
          </a:p>
          <a:p>
            <a:pPr lvl="1"/>
            <a:r>
              <a:rPr lang="zh-CN" altLang="en-US" dirty="0"/>
              <a:t>有两个稳定状态：</a:t>
            </a:r>
            <a:r>
              <a:rPr lang="en-US" altLang="zh-CN" dirty="0"/>
              <a:t>0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endParaRPr lang="en-US" altLang="zh-CN" dirty="0"/>
          </a:p>
          <a:p>
            <a:pPr lvl="1"/>
            <a:r>
              <a:rPr lang="zh-CN" altLang="en-US" dirty="0"/>
              <a:t>在一定条件下能随时改变逻辑状态，即：置</a:t>
            </a:r>
            <a:r>
              <a:rPr lang="en-US" altLang="zh-CN" dirty="0"/>
              <a:t>1</a:t>
            </a:r>
            <a:r>
              <a:rPr lang="zh-CN" altLang="en-US" dirty="0"/>
              <a:t>或置</a:t>
            </a:r>
            <a:r>
              <a:rPr lang="en-US" altLang="zh-CN" dirty="0" smtClean="0"/>
              <a:t>0</a:t>
            </a:r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最</a:t>
            </a:r>
            <a:r>
              <a:rPr lang="zh-CN" altLang="en-US" dirty="0"/>
              <a:t>基本的锁存器有</a:t>
            </a:r>
            <a:r>
              <a:rPr lang="zh-CN" altLang="en-US" dirty="0" smtClean="0"/>
              <a:t>：</a:t>
            </a:r>
            <a:r>
              <a:rPr lang="en-US" altLang="zh-CN" dirty="0" smtClean="0"/>
              <a:t>SR</a:t>
            </a:r>
            <a:r>
              <a:rPr lang="zh-CN" altLang="en-US" dirty="0" smtClean="0"/>
              <a:t>锁存器</a:t>
            </a:r>
            <a:r>
              <a:rPr lang="zh-CN" altLang="en-US" dirty="0"/>
              <a:t>、</a:t>
            </a:r>
            <a:r>
              <a:rPr lang="en-US" altLang="zh-CN" dirty="0"/>
              <a:t>D</a:t>
            </a:r>
            <a:r>
              <a:rPr lang="zh-CN" altLang="en-US" dirty="0"/>
              <a:t>锁存器 </a:t>
            </a:r>
            <a:endParaRPr lang="zh-CN" altLang="en-US" dirty="0"/>
          </a:p>
          <a:p>
            <a:r>
              <a:rPr lang="zh-CN" altLang="en-US" dirty="0"/>
              <a:t>锁存器有两个稳定状态，又称双稳态电路</a:t>
            </a:r>
            <a:endParaRPr lang="zh-CN" altLang="en-US" dirty="0"/>
          </a:p>
          <a:p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1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340768"/>
            <a:ext cx="8507288" cy="4525963"/>
          </a:xfrm>
        </p:spPr>
        <p:txBody>
          <a:bodyPr/>
          <a:lstStyle/>
          <a:p>
            <a:r>
              <a:rPr lang="zh-CN" altLang="en-US" dirty="0"/>
              <a:t>将两个具有</a:t>
            </a:r>
            <a:r>
              <a:rPr lang="en-US" altLang="zh-CN" dirty="0"/>
              <a:t>2</a:t>
            </a:r>
            <a:r>
              <a:rPr lang="zh-CN" altLang="en-US" dirty="0"/>
              <a:t>输入端的反向逻辑器件的输出与输入端交叉连起来，另一个输入端作为外部信息输出端，就构成最简单</a:t>
            </a:r>
            <a:r>
              <a:rPr lang="zh-CN" altLang="en-US" dirty="0" smtClean="0"/>
              <a:t>的</a:t>
            </a:r>
            <a:r>
              <a:rPr lang="en-US" altLang="zh-CN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SR</a:t>
            </a:r>
            <a:r>
              <a:rPr lang="zh-CN" altLang="en-US" dirty="0" smtClean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锁存器</a:t>
            </a:r>
            <a:endParaRPr lang="zh-CN" altLang="en-US" dirty="0"/>
          </a:p>
          <a:p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/>
        </p:nvGraphicFramePr>
        <p:xfrm>
          <a:off x="4948881" y="5085184"/>
          <a:ext cx="3583559" cy="151216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39" name="Visio" r:id="rId1" imgW="870585" imgH="370205" progId="Visio.Drawing.11">
                  <p:embed/>
                </p:oleObj>
              </mc:Choice>
              <mc:Fallback>
                <p:oleObj name="Visio" r:id="rId1" imgW="870585" imgH="370205" progId="Visio.Drawing.11">
                  <p:embed/>
                  <p:pic>
                    <p:nvPicPr>
                      <p:cNvPr id="0" name="图片 72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48881" y="5085184"/>
                        <a:ext cx="3583559" cy="151216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/>
        </p:nvGraphicFramePr>
        <p:xfrm>
          <a:off x="539553" y="3429000"/>
          <a:ext cx="3600400" cy="2345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0" name="Visio" r:id="rId3" imgW="1116330" imgH="731520" progId="Visio.Drawing.11">
                  <p:embed/>
                </p:oleObj>
              </mc:Choice>
              <mc:Fallback>
                <p:oleObj name="Visio" r:id="rId3" imgW="1116330" imgH="731520" progId="Visio.Drawing.11">
                  <p:embed/>
                  <p:pic>
                    <p:nvPicPr>
                      <p:cNvPr id="0" name="或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9553" y="3429000"/>
                        <a:ext cx="3600400" cy="234588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或非表格 8"/>
          <p:cNvGraphicFramePr>
            <a:graphicFrameLocks noGrp="1"/>
          </p:cNvGraphicFramePr>
          <p:nvPr>
            <p:custDataLst>
              <p:tags r:id="rId5"/>
            </p:custDataLst>
          </p:nvPr>
        </p:nvGraphicFramePr>
        <p:xfrm>
          <a:off x="4886251" y="3011770"/>
          <a:ext cx="3286149" cy="185739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54709"/>
                <a:gridCol w="964087"/>
                <a:gridCol w="1367353"/>
              </a:tblGrid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b="1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 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1478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对象 2"/>
          <p:cNvGraphicFramePr/>
          <p:nvPr/>
        </p:nvGraphicFramePr>
        <p:xfrm>
          <a:off x="304165" y="4004945"/>
          <a:ext cx="8131175" cy="26314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8124825" imgH="2628900" progId="Paint.Picture">
                  <p:embed/>
                </p:oleObj>
              </mc:Choice>
              <mc:Fallback>
                <p:oleObj name="" r:id="rId1" imgW="8124825" imgH="2628900" progId="Paint.Picture">
                  <p:embed/>
                  <p:pic>
                    <p:nvPicPr>
                      <p:cNvPr id="0" name="图片 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04165" y="4004945"/>
                        <a:ext cx="8131175" cy="26314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SR</a:t>
            </a:r>
            <a:r>
              <a:rPr lang="zh-CN" altLang="en-US" dirty="0" smtClean="0"/>
              <a:t>锁存器（</a:t>
            </a:r>
            <a:r>
              <a:rPr lang="en-US" altLang="zh-CN" dirty="0" smtClean="0"/>
              <a:t>2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graphicFrame>
        <p:nvGraphicFramePr>
          <p:cNvPr id="5" name="与非符号 9"/>
          <p:cNvGraphicFramePr>
            <a:graphicFrameLocks noChangeAspect="1"/>
          </p:cNvGraphicFramePr>
          <p:nvPr/>
        </p:nvGraphicFramePr>
        <p:xfrm>
          <a:off x="4674746" y="2756907"/>
          <a:ext cx="4460007" cy="18820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7" name="Visio" r:id="rId3" imgW="870585" imgH="370205" progId="Visio.Drawing.11">
                  <p:embed/>
                </p:oleObj>
              </mc:Choice>
              <mc:Fallback>
                <p:oleObj name="Visio" r:id="rId3" imgW="870585" imgH="370205" progId="Visio.Drawing.11">
                  <p:embed/>
                  <p:pic>
                    <p:nvPicPr>
                      <p:cNvPr id="0" name="图片 825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74746" y="2756907"/>
                        <a:ext cx="4460007" cy="188200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/>
        </p:nvGraphicFramePr>
        <p:xfrm>
          <a:off x="231140" y="1397000"/>
          <a:ext cx="3556635" cy="2317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58" name="Visio" r:id="rId5" imgW="1116330" imgH="731520" progId="Visio.Drawing.11">
                  <p:embed/>
                </p:oleObj>
              </mc:Choice>
              <mc:Fallback>
                <p:oleObj name="Visio" r:id="rId5" imgW="1116330" imgH="731520" progId="Visio.Drawing.11">
                  <p:embed/>
                  <p:pic>
                    <p:nvPicPr>
                      <p:cNvPr id="0" name="与非电路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1140" y="1397000"/>
                        <a:ext cx="3556635" cy="2317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与非表格 8"/>
          <p:cNvGraphicFramePr>
            <a:graphicFrameLocks noGrp="1"/>
          </p:cNvGraphicFramePr>
          <p:nvPr>
            <p:custDataLst>
              <p:tags r:id="rId7"/>
            </p:custDataLst>
          </p:nvPr>
        </p:nvGraphicFramePr>
        <p:xfrm>
          <a:off x="5006464" y="902995"/>
          <a:ext cx="3429025" cy="18542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996218"/>
                <a:gridCol w="1006004"/>
                <a:gridCol w="1426803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R S</a:t>
                      </a:r>
                      <a:endParaRPr lang="zh-CN" altLang="en-US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Qn</a:t>
                      </a:r>
                      <a:endParaRPr lang="zh-CN" altLang="en-US" i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说明</a:t>
                      </a:r>
                      <a:endParaRPr lang="zh-CN" altLang="en-US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solidFill>
                      <a:schemeClr val="accent1">
                        <a:alpha val="2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0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i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未定义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0 1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0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1 0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置</a:t>
                      </a:r>
                      <a:r>
                        <a:rPr lang="en-US" altLang="zh-CN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1 1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i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Q Q</a:t>
                      </a:r>
                      <a:r>
                        <a:rPr lang="en-US" altLang="zh-CN" b="1" baseline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 n</a:t>
                      </a:r>
                      <a:endParaRPr lang="zh-CN" altLang="en-US" b="1" baseline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 baseline="0" dirty="0" smtClean="0">
                          <a:effectLst>
                            <a:outerShdw blurRad="50800" dist="38100" dir="2700000" algn="tl" rotWithShape="0">
                              <a:prstClr val="black">
                                <a:alpha val="40000"/>
                              </a:prstClr>
                            </a:outerShdw>
                          </a:effectLst>
                          <a:latin typeface="Times New Roman" panose="02020603050405020304" pitchFamily="18" charset="0"/>
                          <a:ea typeface="新宋体" panose="02010609030101010101" charset="-122"/>
                        </a:rPr>
                        <a:t>保持</a:t>
                      </a:r>
                      <a:endParaRPr lang="zh-CN" altLang="en-US" b="1" baseline="0" dirty="0">
                        <a:effectLst>
                          <a:outerShdw blurRad="50800" dist="38100" dir="2700000" algn="tl" rotWithShape="0">
                            <a:prstClr val="black">
                              <a:alpha val="40000"/>
                            </a:prstClr>
                          </a:outerShdw>
                        </a:effectLst>
                        <a:latin typeface="Times New Roman" panose="02020603050405020304" pitchFamily="18" charset="0"/>
                        <a:ea typeface="新宋体" panose="02010609030101010101" charset="-122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仿真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75476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R=0;S=0</a:t>
            </a:r>
            <a:r>
              <a:rPr lang="pt-BR" altLang="zh-CN" sz="2400" dirty="0"/>
              <a:t>; #50;</a:t>
            </a:r>
            <a:endParaRPr lang="pt-BR" altLang="zh-CN" sz="2400" dirty="0"/>
          </a:p>
          <a:p>
            <a:pPr marL="0" indent="0">
              <a:buNone/>
            </a:pPr>
            <a:r>
              <a:rPr lang="pt-BR" altLang="zh-CN" sz="2400" dirty="0" smtClean="0"/>
              <a:t>R=1;S=1</a:t>
            </a:r>
            <a:r>
              <a:rPr lang="pt-BR" altLang="zh-CN" sz="2400" dirty="0"/>
              <a:t>; #50;</a:t>
            </a:r>
            <a:endParaRPr lang="zh-CN" altLang="en-US" sz="2400" dirty="0"/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4367" y="2420888"/>
            <a:ext cx="6112129" cy="1944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TABLE_BEAUTIFY" val="smartTable{48546af7-64b2-4de6-b624-ee2d1ff027f7}"/>
</p:tagLst>
</file>

<file path=ppt/tags/tag2.xml><?xml version="1.0" encoding="utf-8"?>
<p:tagLst xmlns:p="http://schemas.openxmlformats.org/presentationml/2006/main">
  <p:tag name="KSO_WM_UNIT_TABLE_BEAUTIFY" val="smartTable{9a9e0fbd-3b63-4eb2-87b9-6d6f2d144328}"/>
</p:tagLst>
</file>

<file path=ppt/tags/tag3.xml><?xml version="1.0" encoding="utf-8"?>
<p:tagLst xmlns:p="http://schemas.openxmlformats.org/presentationml/2006/main">
  <p:tag name="KSO_WM_UNIT_TABLE_BEAUTIFY" val="smartTable{4710074b-5c18-4213-877d-7630df50bb0f}"/>
</p:tagLst>
</file>

<file path=ppt/tags/tag4.xml><?xml version="1.0" encoding="utf-8"?>
<p:tagLst xmlns:p="http://schemas.openxmlformats.org/presentationml/2006/main">
  <p:tag name="KSO_WM_UNIT_TABLE_BEAUTIFY" val="smartTable{c2bfd931-4f82-4033-a49b-df10c9f17dbb}"/>
</p:tagLst>
</file>

<file path=ppt/tags/tag5.xml><?xml version="1.0" encoding="utf-8"?>
<p:tagLst xmlns:p="http://schemas.openxmlformats.org/presentationml/2006/main">
  <p:tag name="KSO_WM_UNIT_TABLE_BEAUTIFY" val="smartTable{a7668d11-110b-48a4-9443-765e2ce77daa}"/>
</p:tagLst>
</file>

<file path=ppt/tags/tag6.xml><?xml version="1.0" encoding="utf-8"?>
<p:tagLst xmlns:p="http://schemas.openxmlformats.org/presentationml/2006/main">
  <p:tag name="KSO_WM_UNIT_TABLE_BEAUTIFY" val="smartTable{a7668d11-110b-48a4-9443-765e2ce77daa}"/>
</p:tagLst>
</file>

<file path=ppt/tags/tag7.xml><?xml version="1.0" encoding="utf-8"?>
<p:tagLst xmlns:p="http://schemas.openxmlformats.org/presentationml/2006/main">
  <p:tag name="KSO_WM_UNIT_PLACING_PICTURE_USER_VIEWPORT" val="{&quot;height&quot;:2192,&quot;width&quot;:19125}"/>
</p:tagLst>
</file>

<file path=ppt/tags/tag8.xml><?xml version="1.0" encoding="utf-8"?>
<p:tagLst xmlns:p="http://schemas.openxmlformats.org/presentationml/2006/main">
  <p:tag name="KSO_WM_UNIT_PLACING_PICTURE_USER_VIEWPORT" val="{&quot;height&quot;:6403,&quot;width&quot;:12960}"/>
</p:tagLst>
</file>

<file path=ppt/tags/tag9.xml><?xml version="1.0" encoding="utf-8"?>
<p:tagLst xmlns:p="http://schemas.openxmlformats.org/presentationml/2006/main">
  <p:tag name="KSO_WPP_MARK_KEY" val="5fd6662b-079d-4f94-9768-3228399836ef"/>
  <p:tag name="COMMONDATA" val="eyJoZGlkIjoiYzQ2ODMxNGM3ZGNiNTdhYjNhZjZhN2YwNjhkY2YwZWYifQ=="/>
</p:tagLst>
</file>

<file path=ppt/theme/theme1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实验室PPT模版2013 beta1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办公室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办公室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办公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3619</Words>
  <Application>WPS 演示</Application>
  <PresentationFormat>全屏显示(4:3)</PresentationFormat>
  <Paragraphs>555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16</vt:i4>
      </vt:variant>
      <vt:variant>
        <vt:lpstr>幻灯片标题</vt:lpstr>
      </vt:variant>
      <vt:variant>
        <vt:i4>36</vt:i4>
      </vt:variant>
    </vt:vector>
  </HeadingPairs>
  <TitlesOfParts>
    <vt:vector size="68" baseType="lpstr">
      <vt:lpstr>Arial</vt:lpstr>
      <vt:lpstr>宋体</vt:lpstr>
      <vt:lpstr>Wingdings</vt:lpstr>
      <vt:lpstr>黑体</vt:lpstr>
      <vt:lpstr>华文细黑</vt:lpstr>
      <vt:lpstr>微软雅黑</vt:lpstr>
      <vt:lpstr>楷体_GB2312</vt:lpstr>
      <vt:lpstr>新宋体</vt:lpstr>
      <vt:lpstr>Helvetica</vt:lpstr>
      <vt:lpstr>Times New Roman</vt:lpstr>
      <vt:lpstr>Calibri</vt:lpstr>
      <vt:lpstr>Arial Unicode MS</vt:lpstr>
      <vt:lpstr>Verdana</vt:lpstr>
      <vt:lpstr>自定义设计方案</vt:lpstr>
      <vt:lpstr>实验室PPT模版2013 beta1</vt:lpstr>
      <vt:lpstr>1_自定义设计方案</vt:lpstr>
      <vt:lpstr>Visio.Drawing.11</vt:lpstr>
      <vt:lpstr>Visio.Drawing.11</vt:lpstr>
      <vt:lpstr>Visio.Drawing.11</vt:lpstr>
      <vt:lpstr>Paint.Picture</vt:lpstr>
      <vt:lpstr>Paint.Picture</vt:lpstr>
      <vt:lpstr>Paint.Picture</vt:lpstr>
      <vt:lpstr>Visio.Drawing.11</vt:lpstr>
      <vt:lpstr>Visio.Drawing.11</vt:lpstr>
      <vt:lpstr>Paint.Picture</vt:lpstr>
      <vt:lpstr>Visio.Drawing.11</vt:lpstr>
      <vt:lpstr>Paint.Picture</vt:lpstr>
      <vt:lpstr>Visio.Drawing.11</vt:lpstr>
      <vt:lpstr>Visio.Drawing.11</vt:lpstr>
      <vt:lpstr>Paint.Picture</vt:lpstr>
      <vt:lpstr>Visio.Drawing.11</vt:lpstr>
      <vt:lpstr>Visio.Drawing.11</vt:lpstr>
      <vt:lpstr>数字逻辑设计实验</vt:lpstr>
      <vt:lpstr>提  纲</vt:lpstr>
      <vt:lpstr>实验目的</vt:lpstr>
      <vt:lpstr>实验设备与材料</vt:lpstr>
      <vt:lpstr>实验任务</vt:lpstr>
      <vt:lpstr>实验原理</vt:lpstr>
      <vt:lpstr>SR锁存器（1）</vt:lpstr>
      <vt:lpstr>SR锁存器（2）</vt:lpstr>
      <vt:lpstr>仿真</vt:lpstr>
      <vt:lpstr>门控SR锁存器</vt:lpstr>
      <vt:lpstr>仿真</vt:lpstr>
      <vt:lpstr>D锁存器</vt:lpstr>
      <vt:lpstr>仿真</vt:lpstr>
      <vt:lpstr>触发器</vt:lpstr>
      <vt:lpstr>空翻现象</vt:lpstr>
      <vt:lpstr>RS时钟触发器空翻现象</vt:lpstr>
      <vt:lpstr>触发器</vt:lpstr>
      <vt:lpstr>SR主从触发器</vt:lpstr>
      <vt:lpstr>PowerPoint 演示文稿</vt:lpstr>
      <vt:lpstr>PowerPoint 演示文稿</vt:lpstr>
      <vt:lpstr>SR主从触发器仿真一次性采 样</vt:lpstr>
      <vt:lpstr>正边沿维持阻塞型D触发器</vt:lpstr>
      <vt:lpstr>仿真</vt:lpstr>
      <vt:lpstr>实验内容与步骤</vt:lpstr>
      <vt:lpstr>基本SR锁存器</vt:lpstr>
      <vt:lpstr>门控SR锁存器</vt:lpstr>
      <vt:lpstr>D锁存器</vt:lpstr>
      <vt:lpstr>SR主从触发器</vt:lpstr>
      <vt:lpstr>D触发器</vt:lpstr>
      <vt:lpstr>物理验证：顶层模块设计</vt:lpstr>
      <vt:lpstr>顶层模块设计</vt:lpstr>
      <vt:lpstr>clkdiv_pulse</vt:lpstr>
      <vt:lpstr>UCF</vt:lpstr>
      <vt:lpstr>物理验证</vt:lpstr>
      <vt:lpstr>实验室规章制度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xu3stones</dc:creator>
  <cp:lastModifiedBy>RedFlag</cp:lastModifiedBy>
  <cp:revision>307</cp:revision>
  <dcterms:created xsi:type="dcterms:W3CDTF">2011-08-03T07:44:00Z</dcterms:created>
  <dcterms:modified xsi:type="dcterms:W3CDTF">2022-10-24T15:33:42Z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2052-11.1.0.12598</vt:lpwstr>
  </property>
  <property fmtid="{D5CDD505-2E9C-101B-9397-08002B2CF9AE}" pid="3" name="ICV">
    <vt:lpwstr>C2E67134B7F841A0BA70AC48BD043CC9</vt:lpwstr>
  </property>
</Properties>
</file>