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62" r:id="rId6"/>
    <p:sldId id="264" r:id="rId7"/>
    <p:sldId id="266" r:id="rId8"/>
    <p:sldId id="280" r:id="rId9"/>
    <p:sldId id="281" r:id="rId10"/>
    <p:sldId id="283" r:id="rId11"/>
    <p:sldId id="284" r:id="rId12"/>
    <p:sldId id="285" r:id="rId13"/>
    <p:sldId id="279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913763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BC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DDFE2"/>
          </a:solidFill>
        </a:fill>
      </a:tcStyle>
    </a:wholeTbl>
    <a:band2H>
      <a:tcTxStyle/>
      <a:tcStyle>
        <a:tcBdr/>
        <a:fill>
          <a:solidFill>
            <a:srgbClr val="FEF0F1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2EDEE"/>
          </a:solidFill>
        </a:fill>
      </a:tcStyle>
    </a:wholeTbl>
    <a:band2H>
      <a:tcTxStyle/>
      <a:tcStyle>
        <a:tcBdr/>
        <a:fill>
          <a:solidFill>
            <a:srgbClr val="F1F6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/>
      <a:tcStyle>
        <a:tcBdr/>
        <a:fill>
          <a:solidFill>
            <a:srgbClr val="E8E8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7" d="100"/>
          <a:sy n="87" d="100"/>
        </p:scale>
        <p:origin x="66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22:22:1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1 23632,'-60'1079'0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22:22:43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1 172 24575,'32'-2'0,"1"-1"0,60-14 0,-8 0 0,113-24 0,-144 31 0,0 2 0,70-2 0,-21 3 0,27-12 0,-123 18 0,0 0 0,0-1 0,-1 0 0,1-1 0,0 0 0,9-5 0,-8 4 0,0 0 0,0 1 0,9-3 0,-12 5 0,-1 1 0,1 0 0,0 1 0,-1-1 0,1 1 0,0 0 0,-1 0 0,1 0 0,8 4 0,7 1 0,318 58 0,-257-46 0,-32-6 0,-5 1 0,-30-8 0,23 4 0,20 3 0,65 24 0,-96-28 0,-12-3 0,1-1 0,-1 1 0,27 13 0,-18-7 0,0-1 0,1-2 0,42 11 0,-26-9 0,-9-1 0,46 6 0,-71-14 0,1 1 0,0 0 0,0 0 0,-1 1 0,0 0 0,1 0 0,5 4 0,-4-2 0,1-1 0,-1 1 0,13 3 0,-7-4 0,1 0 0,-1-1 0,1 0 0,-1-1 0,1-1 0,22 0 0,-36-1 0,0 0 0,0 0 0,0 0 0,0 0 0,1-1 0,-1 1 0,0 0 0,0-1 0,0 1 0,0 0 0,-1-1 0,1 1 0,0-1 0,0 0 0,0 1 0,0-1 0,0 0 0,-1 1 0,1-1 0,1-1 0,-2 1 0,1 0 0,-1 0 0,0 0 0,0 0 0,0 0 0,0 0 0,0 0 0,0 0 0,0 0 0,0 0 0,0 0 0,0 0 0,0 0 0,-1 0 0,1 0 0,0 0 0,-1-2 0,-2-2 0,0 0 0,0 0 0,-1 0 0,0 1 0,1-1 0,-7-5 0,1 3 0,-1 0 0,0 0 0,-18-10 0,19 13 0,1-1 0,-1 0 0,1 0 0,1-1 0,-1 0 0,1 0 0,-7-8 0,8 7 0,5 5 0,0 0 0,0 0 0,-1 0 0,1 0 0,-1 0 0,1 0 0,-1 1 0,0-1 0,0 1 0,1-1 0,-1 1 0,0 0 0,0 0 0,-1 0 0,1 0 0,0 0 0,-3-1 0,4 2 0,1 0 0,0 0 0,-1 0 0,1 1 0,0-1 0,-1 0 0,1 0 0,0 0 0,0 0 0,-1 1 0,1-1 0,0 0 0,-1 0 0,1 1 0,0-1 0,0 0 0,0 0 0,-1 1 0,1-1 0,0 0 0,0 1 0,0-1 0,0 0 0,0 1 0,0-1 0,-1 0 0,1 1 0,0-1 0,0 0 0,0 1 0,0-1 0,0 0 0,0 1 0,0-1 0,0 0 0,1 1 0,-1-1 0,0 0 0,0 1 0,0-1 0,0 0 0,0 1 0,0-1 0,1 1 0,5 15 0,-2-11 0,-1 1 0,1-1 0,0 0 0,0-1 0,0 1 0,1-1 0,5 5 0,38 22 0,-10-6 0,-35-23 0,-1 0 0,1 1 0,-1-1 0,0 1 0,0-1 0,0 1 0,-1 0 0,1 0 0,-1 0 0,1 0 0,-1 0 0,0 0 0,0 0 0,0 0 0,-1 1 0,1-1 0,-1 0 0,0 1 0,0-1 0,0 0 0,0 1 0,0-1 0,-1 0 0,0 0 0,1 1 0,-1-1 0,0 0 0,-1 0 0,1 0 0,0 0 0,-3 3 0,-2 1-85,0 0 0,-1-1-1,1 0 1,-1 0 0,-1-1-1,1 0 1,-1 0 0,1-1-1,-1 0 1,-1 0 0,1-1-1,0 0 1,-1 0 0,0-1-1,-17 3 1,17-5-6741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hape 3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7" name="Shape 3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67829085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矩形 5"/>
          <p:cNvSpPr txBox="1"/>
          <p:nvPr/>
        </p:nvSpPr>
        <p:spPr>
          <a:xfrm>
            <a:off x="440601" y="759871"/>
            <a:ext cx="5613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标注</a:t>
            </a:r>
          </a:p>
        </p:txBody>
      </p:sp>
      <p:sp>
        <p:nvSpPr>
          <p:cNvPr id="199" name="矩形 10"/>
          <p:cNvSpPr txBox="1"/>
          <p:nvPr/>
        </p:nvSpPr>
        <p:spPr>
          <a:xfrm>
            <a:off x="2572589" y="759871"/>
            <a:ext cx="1402003" cy="358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字体使用 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行距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背景图片出处</a:t>
            </a: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声明</a:t>
            </a:r>
          </a:p>
        </p:txBody>
      </p:sp>
      <p:sp>
        <p:nvSpPr>
          <p:cNvPr id="200" name="矩形 11"/>
          <p:cNvSpPr txBox="1"/>
          <p:nvPr/>
        </p:nvSpPr>
        <p:spPr>
          <a:xfrm>
            <a:off x="4153010" y="759872"/>
            <a:ext cx="7074346" cy="44475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英文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Century Gothic</a:t>
            </a: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中文 微软雅黑</a:t>
            </a: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正文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1.3</a:t>
            </a: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>
              <a:latin typeface="Segoe UI Light"/>
              <a:ea typeface="Segoe UI Light"/>
              <a:cs typeface="Segoe UI Light"/>
              <a:sym typeface="Segoe UI Light"/>
            </a:endParaRP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r>
              <a:t>cn.bing.com</a:t>
            </a:r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608965">
              <a:lnSpc>
                <a:spcPct val="130000"/>
              </a:lnSpc>
              <a:defRPr sz="14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pPr>
            <a:endParaRPr/>
          </a:p>
          <a:p>
            <a:pPr defTabSz="608965">
              <a:lnSpc>
                <a:spcPct val="130000"/>
              </a:lnSpc>
              <a:defRPr sz="13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本网站所提供的任何信息内容（包括但不限于 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PPT </a:t>
            </a:r>
            <a:r>
              <a:t>模板、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Word </a:t>
            </a:r>
            <a:r>
              <a:t>文档、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Excel </a:t>
            </a:r>
            <a:r>
              <a:t>图表、图片素材等）均受《中华人民共和国著作权法》、《信息网络传播权保护条例》及其他适用的法律法规的保护，未经权利人书面明确授权，信息内容的任何部分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(</a:t>
            </a:r>
            <a:r>
              <a:t>包括图片或图表</a:t>
            </a:r>
            <a:r>
              <a:rPr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r>
              <a:t>不得被全部或部分的复制、传播、销售，否则将承担法律责任。</a:t>
            </a:r>
          </a:p>
        </p:txBody>
      </p:sp>
      <p:sp>
        <p:nvSpPr>
          <p:cNvPr id="201" name="矩形 12"/>
          <p:cNvSpPr txBox="1"/>
          <p:nvPr/>
        </p:nvSpPr>
        <p:spPr>
          <a:xfrm>
            <a:off x="440602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 sz="1000">
                <a:solidFill>
                  <a:srgbClr val="FFFFFF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OfficePLUS</a:t>
            </a:r>
          </a:p>
        </p:txBody>
      </p:sp>
      <p:sp>
        <p:nvSpPr>
          <p:cNvPr id="20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文本框 6"/>
          <p:cNvSpPr txBox="1"/>
          <p:nvPr/>
        </p:nvSpPr>
        <p:spPr>
          <a:xfrm>
            <a:off x="4534999" y="4458723"/>
            <a:ext cx="3122002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 algn="ctr" defTabSz="608965">
              <a:defRPr sz="1300">
                <a:latin typeface="微软雅黑"/>
                <a:ea typeface="微软雅黑"/>
                <a:cs typeface="微软雅黑"/>
                <a:sym typeface="微软雅黑"/>
              </a:defRPr>
            </a:pPr>
            <a:r>
              <a:t>点击</a:t>
            </a:r>
            <a:r>
              <a:rPr>
                <a:latin typeface="Segoe UI Light"/>
                <a:ea typeface="Segoe UI Light"/>
                <a:cs typeface="Segoe UI Light"/>
                <a:sym typeface="Segoe UI Light"/>
              </a:rPr>
              <a:t>Logo</a:t>
            </a:r>
            <a:r>
              <a:t>获取更多优质模板（放映模式）</a:t>
            </a:r>
          </a:p>
        </p:txBody>
      </p:sp>
      <p:pic>
        <p:nvPicPr>
          <p:cNvPr id="210" name="图片 3" descr="图片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227832"/>
            <a:ext cx="3048000" cy="402338"/>
          </a:xfrm>
          <a:prstGeom prst="rect">
            <a:avLst/>
          </a:prstGeom>
          <a:ln w="12700">
            <a:miter lim="400000"/>
          </a:ln>
        </p:spPr>
      </p:pic>
      <p:sp>
        <p:nvSpPr>
          <p:cNvPr id="21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1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28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2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237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3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6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4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5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6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5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6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280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1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6" y="2057400"/>
            <a:ext cx="3932241" cy="3811588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8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290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91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9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"/>
          <p:cNvSpPr/>
          <p:nvPr/>
        </p:nvSpPr>
        <p:spPr>
          <a:xfrm rot="9822520">
            <a:off x="3099069" y="4109866"/>
            <a:ext cx="716992" cy="716992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9" name="矩形 8"/>
          <p:cNvSpPr/>
          <p:nvPr/>
        </p:nvSpPr>
        <p:spPr>
          <a:xfrm rot="18585721">
            <a:off x="2900870" y="1691058"/>
            <a:ext cx="1958894" cy="1958894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0" name="矩形 2"/>
          <p:cNvSpPr/>
          <p:nvPr/>
        </p:nvSpPr>
        <p:spPr>
          <a:xfrm rot="4450317">
            <a:off x="2505540" y="3164955"/>
            <a:ext cx="139777" cy="139777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1" name="矩形 3"/>
          <p:cNvSpPr/>
          <p:nvPr/>
        </p:nvSpPr>
        <p:spPr>
          <a:xfrm rot="892948">
            <a:off x="1669486" y="2837932"/>
            <a:ext cx="381186" cy="38118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2" name="矩形 4"/>
          <p:cNvSpPr/>
          <p:nvPr/>
        </p:nvSpPr>
        <p:spPr>
          <a:xfrm rot="4240722">
            <a:off x="2955270" y="3408914"/>
            <a:ext cx="211667" cy="21166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3" name="矩形 5"/>
          <p:cNvSpPr/>
          <p:nvPr/>
        </p:nvSpPr>
        <p:spPr>
          <a:xfrm rot="3863176">
            <a:off x="2173226" y="2423621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4" name="矩形 6"/>
          <p:cNvSpPr/>
          <p:nvPr/>
        </p:nvSpPr>
        <p:spPr>
          <a:xfrm rot="187853">
            <a:off x="1161289" y="1759072"/>
            <a:ext cx="669412" cy="6694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5" name="矩形 7"/>
          <p:cNvSpPr/>
          <p:nvPr/>
        </p:nvSpPr>
        <p:spPr>
          <a:xfrm rot="905749">
            <a:off x="2244535" y="1321824"/>
            <a:ext cx="962806" cy="962806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6" name="矩形 9"/>
          <p:cNvSpPr/>
          <p:nvPr/>
        </p:nvSpPr>
        <p:spPr>
          <a:xfrm rot="19322283">
            <a:off x="2044075" y="1701161"/>
            <a:ext cx="204136" cy="204136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7" name="矩形 10"/>
          <p:cNvSpPr/>
          <p:nvPr/>
        </p:nvSpPr>
        <p:spPr>
          <a:xfrm rot="42066">
            <a:off x="1017200" y="3789355"/>
            <a:ext cx="252621" cy="252621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8" name="矩形 11"/>
          <p:cNvSpPr/>
          <p:nvPr/>
        </p:nvSpPr>
        <p:spPr>
          <a:xfrm rot="20117985">
            <a:off x="3894744" y="1815825"/>
            <a:ext cx="2847507" cy="2847507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9" name="矩形 13"/>
          <p:cNvSpPr/>
          <p:nvPr/>
        </p:nvSpPr>
        <p:spPr>
          <a:xfrm rot="905749">
            <a:off x="2447007" y="4636476"/>
            <a:ext cx="958418" cy="958418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0" name="矩形 14"/>
          <p:cNvSpPr/>
          <p:nvPr/>
        </p:nvSpPr>
        <p:spPr>
          <a:xfrm rot="19322283">
            <a:off x="4995332" y="5259204"/>
            <a:ext cx="204136" cy="204136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1" name="矩形 15"/>
          <p:cNvSpPr/>
          <p:nvPr/>
        </p:nvSpPr>
        <p:spPr>
          <a:xfrm rot="19736611">
            <a:off x="3735113" y="4395456"/>
            <a:ext cx="997609" cy="997609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3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0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0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标题文本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309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1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2_标题幻灯片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1"/>
          <p:cNvSpPr/>
          <p:nvPr/>
        </p:nvSpPr>
        <p:spPr>
          <a:xfrm rot="19896191">
            <a:off x="-846981" y="4391936"/>
            <a:ext cx="3716225" cy="3716224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0" name="矩形 2"/>
          <p:cNvSpPr/>
          <p:nvPr/>
        </p:nvSpPr>
        <p:spPr>
          <a:xfrm rot="21433403">
            <a:off x="1038838" y="3145644"/>
            <a:ext cx="1172402" cy="1172401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1" name="矩形 3"/>
          <p:cNvSpPr/>
          <p:nvPr/>
        </p:nvSpPr>
        <p:spPr>
          <a:xfrm rot="18900000">
            <a:off x="2964992" y="4498454"/>
            <a:ext cx="562744" cy="562744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2" name="矩形 4"/>
          <p:cNvSpPr/>
          <p:nvPr/>
        </p:nvSpPr>
        <p:spPr>
          <a:xfrm rot="19462407">
            <a:off x="858415" y="3412397"/>
            <a:ext cx="305436" cy="30543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3" name="矩形 5"/>
          <p:cNvSpPr/>
          <p:nvPr/>
        </p:nvSpPr>
        <p:spPr>
          <a:xfrm rot="2220555">
            <a:off x="9068972" y="-665079"/>
            <a:ext cx="2602003" cy="2602004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4" name="矩形 6"/>
          <p:cNvSpPr/>
          <p:nvPr/>
        </p:nvSpPr>
        <p:spPr>
          <a:xfrm rot="20263185">
            <a:off x="10805817" y="58016"/>
            <a:ext cx="2082846" cy="2082845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5" name="矩形 7"/>
          <p:cNvSpPr/>
          <p:nvPr/>
        </p:nvSpPr>
        <p:spPr>
          <a:xfrm rot="20229117">
            <a:off x="7312021" y="556810"/>
            <a:ext cx="562744" cy="56274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6" name="矩形 8"/>
          <p:cNvSpPr/>
          <p:nvPr/>
        </p:nvSpPr>
        <p:spPr>
          <a:xfrm rot="20229117">
            <a:off x="10862349" y="2812891"/>
            <a:ext cx="472955" cy="472954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7" name="矩形 9"/>
          <p:cNvSpPr/>
          <p:nvPr/>
        </p:nvSpPr>
        <p:spPr>
          <a:xfrm rot="17430621">
            <a:off x="3026990" y="5398176"/>
            <a:ext cx="219002" cy="219002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8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5810" y="236935"/>
            <a:ext cx="5601366" cy="52957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indent="-2286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indent="-274319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indent="-3048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indent="-3048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9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3_标题幻灯片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矩形 3"/>
          <p:cNvSpPr/>
          <p:nvPr/>
        </p:nvSpPr>
        <p:spPr>
          <a:xfrm rot="19238099">
            <a:off x="11440979" y="5083135"/>
            <a:ext cx="442245" cy="442245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57" name="矩形 5"/>
          <p:cNvSpPr/>
          <p:nvPr/>
        </p:nvSpPr>
        <p:spPr>
          <a:xfrm rot="2558654">
            <a:off x="10718031" y="5587229"/>
            <a:ext cx="1790833" cy="1790833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58" name="矩形 6"/>
          <p:cNvSpPr/>
          <p:nvPr/>
        </p:nvSpPr>
        <p:spPr>
          <a:xfrm rot="20601284">
            <a:off x="9831264" y="6039853"/>
            <a:ext cx="1029920" cy="1029921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59" name="矩形 7"/>
          <p:cNvSpPr/>
          <p:nvPr/>
        </p:nvSpPr>
        <p:spPr>
          <a:xfrm rot="20567216">
            <a:off x="9227887" y="6150357"/>
            <a:ext cx="265267" cy="26526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0" name="矩形 8"/>
          <p:cNvSpPr/>
          <p:nvPr/>
        </p:nvSpPr>
        <p:spPr>
          <a:xfrm rot="20567216">
            <a:off x="11022572" y="4821816"/>
            <a:ext cx="308838" cy="308838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1" name="矩形 1"/>
          <p:cNvSpPr/>
          <p:nvPr/>
        </p:nvSpPr>
        <p:spPr>
          <a:xfrm rot="19896191">
            <a:off x="696210" y="33587"/>
            <a:ext cx="669413" cy="669415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2" name="矩形 2"/>
          <p:cNvSpPr/>
          <p:nvPr/>
        </p:nvSpPr>
        <p:spPr>
          <a:xfrm rot="21433403">
            <a:off x="-424797" y="-289497"/>
            <a:ext cx="1261895" cy="1261898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3" name="矩形 4"/>
          <p:cNvSpPr/>
          <p:nvPr/>
        </p:nvSpPr>
        <p:spPr>
          <a:xfrm rot="18585721">
            <a:off x="1181567" y="925973"/>
            <a:ext cx="284702" cy="284702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4" name="矩形 9"/>
          <p:cNvSpPr/>
          <p:nvPr/>
        </p:nvSpPr>
        <p:spPr>
          <a:xfrm rot="17430621">
            <a:off x="1311073" y="134868"/>
            <a:ext cx="204136" cy="204136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65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713832" y="236935"/>
            <a:ext cx="5601368" cy="52957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indent="-2286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indent="-274319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indent="-3048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indent="-3048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5_标题幻灯片">
    <p:bg>
      <p:bgPr>
        <a:blipFill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矩形 3"/>
          <p:cNvSpPr/>
          <p:nvPr/>
        </p:nvSpPr>
        <p:spPr>
          <a:xfrm rot="6238231" flipH="1">
            <a:off x="9407390" y="4234793"/>
            <a:ext cx="1171439" cy="1171439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6" name="矩形 5"/>
          <p:cNvSpPr/>
          <p:nvPr/>
        </p:nvSpPr>
        <p:spPr>
          <a:xfrm rot="19041346" flipH="1">
            <a:off x="10088253" y="6106343"/>
            <a:ext cx="188106" cy="188106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7" name="矩形 6"/>
          <p:cNvSpPr/>
          <p:nvPr/>
        </p:nvSpPr>
        <p:spPr>
          <a:xfrm rot="998716" flipH="1">
            <a:off x="10506345" y="5622066"/>
            <a:ext cx="472692" cy="472692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8" name="矩形 7"/>
          <p:cNvSpPr/>
          <p:nvPr/>
        </p:nvSpPr>
        <p:spPr>
          <a:xfrm rot="19250942" flipH="1">
            <a:off x="10179321" y="5688691"/>
            <a:ext cx="223717" cy="223717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29" name="矩形 8"/>
          <p:cNvSpPr/>
          <p:nvPr/>
        </p:nvSpPr>
        <p:spPr>
          <a:xfrm rot="19628487" flipH="1">
            <a:off x="11165499" y="6592298"/>
            <a:ext cx="478989" cy="478989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0" name="矩形 1"/>
          <p:cNvSpPr/>
          <p:nvPr/>
        </p:nvSpPr>
        <p:spPr>
          <a:xfrm rot="1703809" flipH="1">
            <a:off x="11537856" y="2659624"/>
            <a:ext cx="669413" cy="669413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1" name="矩形 2"/>
          <p:cNvSpPr/>
          <p:nvPr/>
        </p:nvSpPr>
        <p:spPr>
          <a:xfrm rot="985913" flipH="1">
            <a:off x="11073314" y="5414952"/>
            <a:ext cx="1325601" cy="1325601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2" name="矩形 4"/>
          <p:cNvSpPr/>
          <p:nvPr/>
        </p:nvSpPr>
        <p:spPr>
          <a:xfrm rot="3014279" flipH="1">
            <a:off x="10200523" y="3586333"/>
            <a:ext cx="1958893" cy="1958893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3" name="矩形 9"/>
          <p:cNvSpPr/>
          <p:nvPr/>
        </p:nvSpPr>
        <p:spPr>
          <a:xfrm rot="4169379" flipH="1">
            <a:off x="8954406" y="5462201"/>
            <a:ext cx="204136" cy="204136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4" name="矩形 10"/>
          <p:cNvSpPr/>
          <p:nvPr/>
        </p:nvSpPr>
        <p:spPr>
          <a:xfrm rot="1849598" flipH="1">
            <a:off x="10415337" y="6386800"/>
            <a:ext cx="669021" cy="669021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5" name="矩形 11"/>
          <p:cNvSpPr/>
          <p:nvPr/>
        </p:nvSpPr>
        <p:spPr>
          <a:xfrm rot="1703809" flipH="1">
            <a:off x="10051625" y="3232154"/>
            <a:ext cx="329421" cy="329421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3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35810" y="236935"/>
            <a:ext cx="5601366" cy="529571"/>
          </a:xfrm>
          <a:prstGeom prst="rect">
            <a:avLst/>
          </a:prstGeom>
        </p:spPr>
        <p:txBody>
          <a:bodyPr anchor="ctr"/>
          <a:lstStyle>
            <a:lvl1pPr marL="0" indent="0">
              <a:buSzTx/>
              <a:buFontTx/>
              <a:buNone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indent="-2286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indent="-274319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indent="-3048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indent="-304800">
              <a:buFontTx/>
              <a:defRPr sz="2400" b="1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3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0_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8_标题幻灯片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659004" y="258233"/>
            <a:ext cx="4868117" cy="529569"/>
          </a:xfrm>
          <a:prstGeom prst="rect">
            <a:avLst/>
          </a:prstGeom>
          <a:ln>
            <a:solidFill>
              <a:srgbClr val="000000"/>
            </a:solidFill>
            <a:round/>
          </a:ln>
        </p:spPr>
        <p:txBody>
          <a:bodyPr anchor="ctr"/>
          <a:lstStyle>
            <a:lvl1pPr marL="0" indent="0">
              <a:buSzTx/>
              <a:buFontTx/>
              <a:buNone/>
              <a:defRPr sz="2400" b="1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685800" indent="-228600">
              <a:buFontTx/>
              <a:defRPr sz="2400" b="1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188719" indent="-274319">
              <a:buFontTx/>
              <a:defRPr sz="2400" b="1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676400" indent="-304800">
              <a:buFontTx/>
              <a:defRPr sz="2400" b="1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133600" indent="-304800">
              <a:buFontTx/>
              <a:defRPr sz="2400" b="1">
                <a:latin typeface="Century Gothic"/>
                <a:ea typeface="Century Gothic"/>
                <a:cs typeface="Century Gothic"/>
                <a:sym typeface="Century Gothic"/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80" name="文本占位符 7"/>
          <p:cNvSpPr>
            <a:spLocks noGrp="1"/>
          </p:cNvSpPr>
          <p:nvPr>
            <p:ph type="body" sz="quarter" idx="13"/>
          </p:nvPr>
        </p:nvSpPr>
        <p:spPr>
          <a:xfrm>
            <a:off x="11386591" y="171545"/>
            <a:ext cx="805410" cy="616259"/>
          </a:xfrm>
          <a:prstGeom prst="rect">
            <a:avLst/>
          </a:prstGeom>
          <a:solidFill>
            <a:srgbClr val="000000"/>
          </a:solidFill>
        </p:spPr>
        <p:txBody>
          <a:bodyPr anchor="ctr"/>
          <a:lstStyle/>
          <a:p>
            <a:pPr>
              <a:defRPr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181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76766" y="5989475"/>
            <a:ext cx="1960037" cy="53340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8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矩形 3"/>
          <p:cNvSpPr txBox="1"/>
          <p:nvPr/>
        </p:nvSpPr>
        <p:spPr>
          <a:xfrm>
            <a:off x="440601" y="759871"/>
            <a:ext cx="1475739" cy="4089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>
                <a:solidFill>
                  <a:srgbClr val="40404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背景图片素材</a:t>
            </a:r>
          </a:p>
        </p:txBody>
      </p:sp>
      <p:sp>
        <p:nvSpPr>
          <p:cNvPr id="190" name="矩形 4"/>
          <p:cNvSpPr txBox="1"/>
          <p:nvPr/>
        </p:nvSpPr>
        <p:spPr>
          <a:xfrm>
            <a:off x="440602" y="182445"/>
            <a:ext cx="758189" cy="243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 sz="1000">
                <a:solidFill>
                  <a:srgbClr val="404040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</a:lstStyle>
          <a:p>
            <a:r>
              <a:t>OfficePLUS</a:t>
            </a:r>
          </a:p>
        </p:txBody>
      </p:sp>
      <p:sp>
        <p:nvSpPr>
          <p:cNvPr id="191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8464542" y="6215381"/>
            <a:ext cx="273059" cy="281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8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2" r:id="rId18"/>
    <p:sldLayoutId id="2147483673" r:id="rId19"/>
    <p:sldLayoutId id="2147483674" r:id="rId20"/>
    <p:sldLayoutId id="2147483675" r:id="rId21"/>
  </p:sldLayoutIdLst>
  <p:transition spd="slow">
    <p:push dir="u"/>
  </p:transition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3763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12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1.xml"/><Relationship Id="rId11" Type="http://schemas.openxmlformats.org/officeDocument/2006/relationships/image" Target="../media/image11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文本框 2"/>
          <p:cNvSpPr txBox="1"/>
          <p:nvPr/>
        </p:nvSpPr>
        <p:spPr>
          <a:xfrm>
            <a:off x="2681118" y="1294891"/>
            <a:ext cx="6829751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8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3600" dirty="0"/>
              <a:t>基于</a:t>
            </a:r>
            <a:r>
              <a:rPr lang="en-US" altLang="zh-CN" sz="3600" dirty="0"/>
              <a:t>Python</a:t>
            </a:r>
            <a:r>
              <a:rPr lang="zh-CN" altLang="en-US" sz="3600" dirty="0"/>
              <a:t>的简易图像处理工具</a:t>
            </a:r>
            <a:endParaRPr sz="3600" dirty="0"/>
          </a:p>
        </p:txBody>
      </p:sp>
      <p:sp>
        <p:nvSpPr>
          <p:cNvPr id="320" name="文本框 3"/>
          <p:cNvSpPr txBox="1"/>
          <p:nvPr/>
        </p:nvSpPr>
        <p:spPr>
          <a:xfrm>
            <a:off x="2356519" y="2227489"/>
            <a:ext cx="7478966" cy="830993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4800" dirty="0"/>
              <a:t>多媒体技术：简易图像处理</a:t>
            </a:r>
            <a:endParaRPr sz="4800" dirty="0"/>
          </a:p>
        </p:txBody>
      </p:sp>
      <p:sp>
        <p:nvSpPr>
          <p:cNvPr id="321" name="文本框 4"/>
          <p:cNvSpPr txBox="1"/>
          <p:nvPr/>
        </p:nvSpPr>
        <p:spPr>
          <a:xfrm>
            <a:off x="3715863" y="3437085"/>
            <a:ext cx="4760273" cy="5232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《</a:t>
            </a:r>
            <a:r>
              <a:rPr lang="zh-CN" altLang="en-US" dirty="0"/>
              <a:t>多媒体技术</a:t>
            </a:r>
            <a:r>
              <a:rPr dirty="0"/>
              <a:t>》</a:t>
            </a:r>
            <a:r>
              <a:rPr lang="zh-CN" altLang="en-US" dirty="0"/>
              <a:t>课程项目展示</a:t>
            </a:r>
            <a:endParaRPr dirty="0"/>
          </a:p>
        </p:txBody>
      </p:sp>
      <p:sp>
        <p:nvSpPr>
          <p:cNvPr id="322" name="文本框 8"/>
          <p:cNvSpPr txBox="1"/>
          <p:nvPr/>
        </p:nvSpPr>
        <p:spPr>
          <a:xfrm>
            <a:off x="4448897" y="4178020"/>
            <a:ext cx="3294204" cy="4181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marL="285750" indent="-285750" algn="ctr" defTabSz="914400">
              <a:lnSpc>
                <a:spcPct val="150000"/>
              </a:lnSpc>
              <a:buSzPct val="100000"/>
              <a:buChar char="■"/>
              <a:defRPr sz="1600" b="1">
                <a:solidFill>
                  <a:srgbClr val="808080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展示</a:t>
            </a:r>
            <a:r>
              <a:rPr dirty="0"/>
              <a:t>人：</a:t>
            </a:r>
            <a:r>
              <a:rPr lang="zh-CN" altLang="en-US" dirty="0"/>
              <a:t>姜雨童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7B2F4-A4A3-C16C-94FF-E4E273C3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文本占位符 1">
            <a:extLst>
              <a:ext uri="{FF2B5EF4-FFF2-40B4-BE49-F238E27FC236}">
                <a16:creationId xmlns:a16="http://schemas.microsoft.com/office/drawing/2014/main" id="{B2AA46F4-9227-80BB-2028-8C9D69AB85B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713832" y="236936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-</a:t>
            </a:r>
            <a:r>
              <a:rPr lang="zh-CN" altLang="en-US" dirty="0"/>
              <a:t>直方图均衡化</a:t>
            </a:r>
            <a:endParaRPr dirty="0"/>
          </a:p>
        </p:txBody>
      </p:sp>
      <p:sp>
        <p:nvSpPr>
          <p:cNvPr id="487" name="矩形 2">
            <a:extLst>
              <a:ext uri="{FF2B5EF4-FFF2-40B4-BE49-F238E27FC236}">
                <a16:creationId xmlns:a16="http://schemas.microsoft.com/office/drawing/2014/main" id="{AD969F00-FA3C-5535-BE36-C6673EB2EEBD}"/>
              </a:ext>
            </a:extLst>
          </p:cNvPr>
          <p:cNvSpPr/>
          <p:nvPr/>
        </p:nvSpPr>
        <p:spPr>
          <a:xfrm>
            <a:off x="0" y="3744683"/>
            <a:ext cx="12192000" cy="87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0" name="矩形 8">
            <a:extLst>
              <a:ext uri="{FF2B5EF4-FFF2-40B4-BE49-F238E27FC236}">
                <a16:creationId xmlns:a16="http://schemas.microsoft.com/office/drawing/2014/main" id="{CD63C380-5933-64EB-0873-BC085581B36F}"/>
              </a:ext>
            </a:extLst>
          </p:cNvPr>
          <p:cNvSpPr txBox="1"/>
          <p:nvPr/>
        </p:nvSpPr>
        <p:spPr>
          <a:xfrm>
            <a:off x="957942" y="1805769"/>
            <a:ext cx="171994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492" name="文本框 8">
            <a:extLst>
              <a:ext uri="{FF2B5EF4-FFF2-40B4-BE49-F238E27FC236}">
                <a16:creationId xmlns:a16="http://schemas.microsoft.com/office/drawing/2014/main" id="{F6176465-AB32-7604-4198-59A8C90A8E8C}"/>
              </a:ext>
            </a:extLst>
          </p:cNvPr>
          <p:cNvSpPr txBox="1"/>
          <p:nvPr/>
        </p:nvSpPr>
        <p:spPr>
          <a:xfrm>
            <a:off x="3042554" y="4788994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6" name="矩形 19">
            <a:extLst>
              <a:ext uri="{FF2B5EF4-FFF2-40B4-BE49-F238E27FC236}">
                <a16:creationId xmlns:a16="http://schemas.microsoft.com/office/drawing/2014/main" id="{5E2CDC4D-A9AC-F615-D983-86255B0EB468}"/>
              </a:ext>
            </a:extLst>
          </p:cNvPr>
          <p:cNvSpPr txBox="1"/>
          <p:nvPr/>
        </p:nvSpPr>
        <p:spPr>
          <a:xfrm>
            <a:off x="5148943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502" name="矩形 27">
            <a:extLst>
              <a:ext uri="{FF2B5EF4-FFF2-40B4-BE49-F238E27FC236}">
                <a16:creationId xmlns:a16="http://schemas.microsoft.com/office/drawing/2014/main" id="{9C0E544C-1574-B0C8-B924-A1049C02D806}"/>
              </a:ext>
            </a:extLst>
          </p:cNvPr>
          <p:cNvSpPr txBox="1"/>
          <p:nvPr/>
        </p:nvSpPr>
        <p:spPr>
          <a:xfrm>
            <a:off x="9339942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47F851B8-E69B-C011-E507-302C058FC57A}"/>
              </a:ext>
            </a:extLst>
          </p:cNvPr>
          <p:cNvSpPr txBox="1">
            <a:spLocks/>
          </p:cNvSpPr>
          <p:nvPr/>
        </p:nvSpPr>
        <p:spPr>
          <a:xfrm>
            <a:off x="2863268" y="3566986"/>
            <a:ext cx="7265180" cy="52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marR="0" indent="-27431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zh-CN" altLang="en-US" dirty="0"/>
              <a:t>灰度图                                              彩色图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741C483-B127-434A-6E73-C08D2A81E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4274252"/>
            <a:ext cx="2574565" cy="11888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89CFDF1-F6DB-8DA5-862A-D57377525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715" y="4671083"/>
            <a:ext cx="3266205" cy="150189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1A583F-C16C-1517-B55B-05CF6C5FC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302" y="1266156"/>
            <a:ext cx="2285032" cy="23083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351C09-8E9C-DA44-9961-F7104EEF78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716" y="1266156"/>
            <a:ext cx="2285032" cy="230834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E00AE51-F79D-2654-83CB-56F7F04F8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296" y="4541000"/>
            <a:ext cx="3147260" cy="144305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849E05C-EB44-F1FF-7292-993868194B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64116" y="1269268"/>
            <a:ext cx="2328663" cy="229771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E7F3932-D291-F337-9AE3-4A3B4AEC9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1724" y="1259401"/>
            <a:ext cx="2328664" cy="2297718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47A544D-5C8A-CD12-AF7D-29FCB79FF1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08916" y="4098413"/>
            <a:ext cx="3653266" cy="1696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865824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ADF4-6733-73EB-0F97-F6C7A5FC8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文本占位符 1">
            <a:extLst>
              <a:ext uri="{FF2B5EF4-FFF2-40B4-BE49-F238E27FC236}">
                <a16:creationId xmlns:a16="http://schemas.microsoft.com/office/drawing/2014/main" id="{24398C83-7ACB-6366-CCEA-EEC94CB8E4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713832" y="236936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-</a:t>
            </a:r>
            <a:r>
              <a:rPr lang="zh-CN" altLang="en-US" dirty="0"/>
              <a:t>对比度</a:t>
            </a:r>
            <a:r>
              <a:rPr lang="en-US" altLang="zh-CN" dirty="0"/>
              <a:t>/</a:t>
            </a:r>
            <a:r>
              <a:rPr lang="zh-CN" altLang="en-US" dirty="0"/>
              <a:t>亮度</a:t>
            </a:r>
            <a:endParaRPr dirty="0"/>
          </a:p>
        </p:txBody>
      </p:sp>
      <p:sp>
        <p:nvSpPr>
          <p:cNvPr id="487" name="矩形 2">
            <a:extLst>
              <a:ext uri="{FF2B5EF4-FFF2-40B4-BE49-F238E27FC236}">
                <a16:creationId xmlns:a16="http://schemas.microsoft.com/office/drawing/2014/main" id="{3BB49FB3-D996-5137-500B-3F41A2E968D4}"/>
              </a:ext>
            </a:extLst>
          </p:cNvPr>
          <p:cNvSpPr/>
          <p:nvPr/>
        </p:nvSpPr>
        <p:spPr>
          <a:xfrm>
            <a:off x="0" y="3744683"/>
            <a:ext cx="12192000" cy="87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0" name="矩形 8">
            <a:extLst>
              <a:ext uri="{FF2B5EF4-FFF2-40B4-BE49-F238E27FC236}">
                <a16:creationId xmlns:a16="http://schemas.microsoft.com/office/drawing/2014/main" id="{57A81E9D-7BE5-52B1-F658-308DDFB8E74E}"/>
              </a:ext>
            </a:extLst>
          </p:cNvPr>
          <p:cNvSpPr txBox="1"/>
          <p:nvPr/>
        </p:nvSpPr>
        <p:spPr>
          <a:xfrm>
            <a:off x="957942" y="1805769"/>
            <a:ext cx="171994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492" name="文本框 8">
            <a:extLst>
              <a:ext uri="{FF2B5EF4-FFF2-40B4-BE49-F238E27FC236}">
                <a16:creationId xmlns:a16="http://schemas.microsoft.com/office/drawing/2014/main" id="{02DA9FE9-28A5-EEE5-7116-E590D1A562B9}"/>
              </a:ext>
            </a:extLst>
          </p:cNvPr>
          <p:cNvSpPr txBox="1"/>
          <p:nvPr/>
        </p:nvSpPr>
        <p:spPr>
          <a:xfrm>
            <a:off x="3042554" y="4788994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6" name="矩形 19">
            <a:extLst>
              <a:ext uri="{FF2B5EF4-FFF2-40B4-BE49-F238E27FC236}">
                <a16:creationId xmlns:a16="http://schemas.microsoft.com/office/drawing/2014/main" id="{F4848F66-6810-5C24-1308-451D7DB6A6F3}"/>
              </a:ext>
            </a:extLst>
          </p:cNvPr>
          <p:cNvSpPr txBox="1"/>
          <p:nvPr/>
        </p:nvSpPr>
        <p:spPr>
          <a:xfrm>
            <a:off x="5148943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502" name="矩形 27">
            <a:extLst>
              <a:ext uri="{FF2B5EF4-FFF2-40B4-BE49-F238E27FC236}">
                <a16:creationId xmlns:a16="http://schemas.microsoft.com/office/drawing/2014/main" id="{93755D47-A6CC-D643-4BAA-61692FEA033E}"/>
              </a:ext>
            </a:extLst>
          </p:cNvPr>
          <p:cNvSpPr txBox="1"/>
          <p:nvPr/>
        </p:nvSpPr>
        <p:spPr>
          <a:xfrm>
            <a:off x="9339942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7AC1EA-ADDF-AACD-69C6-0C5630FB0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36" y="1265708"/>
            <a:ext cx="3848128" cy="2190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0EBD1EB-E762-BCAF-519D-A024E71C8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0841" y="4270919"/>
            <a:ext cx="3561230" cy="1700500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A23BE236-3E76-9BF9-E251-03B410C0373B}"/>
              </a:ext>
            </a:extLst>
          </p:cNvPr>
          <p:cNvSpPr txBox="1">
            <a:spLocks/>
          </p:cNvSpPr>
          <p:nvPr/>
        </p:nvSpPr>
        <p:spPr>
          <a:xfrm>
            <a:off x="3236299" y="3523442"/>
            <a:ext cx="7265180" cy="52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marR="0" indent="-27431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zh-CN" altLang="en-US" dirty="0"/>
              <a:t>对比度                                          亮度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C880605-489A-2070-D7C9-6C207B342D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2224" y="1266351"/>
            <a:ext cx="3848128" cy="219076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ACE77CA-B121-C645-D29C-8D569EC6F6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8248" y="4270919"/>
            <a:ext cx="3561230" cy="1699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916E59C-EED9-358A-DC03-C389517E5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715" y="1252842"/>
            <a:ext cx="3848128" cy="21907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0A06584-DB08-481A-F4F7-B8DAE699AE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318" y="4287177"/>
            <a:ext cx="3670132" cy="172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1273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4C6E4-B7B2-D0F8-D1F9-B5234EABE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文本占位符 1">
            <a:extLst>
              <a:ext uri="{FF2B5EF4-FFF2-40B4-BE49-F238E27FC236}">
                <a16:creationId xmlns:a16="http://schemas.microsoft.com/office/drawing/2014/main" id="{68A77C1A-7A93-1673-E5D4-6B454DC7D73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713832" y="236936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-RGB</a:t>
            </a:r>
            <a:r>
              <a:rPr lang="zh-CN" altLang="en-US" dirty="0"/>
              <a:t>色彩</a:t>
            </a:r>
            <a:endParaRPr dirty="0"/>
          </a:p>
        </p:txBody>
      </p:sp>
      <p:sp>
        <p:nvSpPr>
          <p:cNvPr id="487" name="矩形 2">
            <a:extLst>
              <a:ext uri="{FF2B5EF4-FFF2-40B4-BE49-F238E27FC236}">
                <a16:creationId xmlns:a16="http://schemas.microsoft.com/office/drawing/2014/main" id="{0088971B-FC1E-6C8C-9C21-7EFC1F5FC489}"/>
              </a:ext>
            </a:extLst>
          </p:cNvPr>
          <p:cNvSpPr/>
          <p:nvPr/>
        </p:nvSpPr>
        <p:spPr>
          <a:xfrm>
            <a:off x="0" y="3744683"/>
            <a:ext cx="12192000" cy="87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0" name="矩形 8">
            <a:extLst>
              <a:ext uri="{FF2B5EF4-FFF2-40B4-BE49-F238E27FC236}">
                <a16:creationId xmlns:a16="http://schemas.microsoft.com/office/drawing/2014/main" id="{16B2F3C4-7667-A07F-486A-1E1F9D87E92B}"/>
              </a:ext>
            </a:extLst>
          </p:cNvPr>
          <p:cNvSpPr txBox="1"/>
          <p:nvPr/>
        </p:nvSpPr>
        <p:spPr>
          <a:xfrm>
            <a:off x="957942" y="1805769"/>
            <a:ext cx="171994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492" name="文本框 8">
            <a:extLst>
              <a:ext uri="{FF2B5EF4-FFF2-40B4-BE49-F238E27FC236}">
                <a16:creationId xmlns:a16="http://schemas.microsoft.com/office/drawing/2014/main" id="{CE7A7133-0B75-CA34-344D-C07172BED0E1}"/>
              </a:ext>
            </a:extLst>
          </p:cNvPr>
          <p:cNvSpPr txBox="1"/>
          <p:nvPr/>
        </p:nvSpPr>
        <p:spPr>
          <a:xfrm>
            <a:off x="3042554" y="4788994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6" name="矩形 19">
            <a:extLst>
              <a:ext uri="{FF2B5EF4-FFF2-40B4-BE49-F238E27FC236}">
                <a16:creationId xmlns:a16="http://schemas.microsoft.com/office/drawing/2014/main" id="{B4BB3456-214D-1AB2-6EC5-031174DCB24F}"/>
              </a:ext>
            </a:extLst>
          </p:cNvPr>
          <p:cNvSpPr txBox="1"/>
          <p:nvPr/>
        </p:nvSpPr>
        <p:spPr>
          <a:xfrm>
            <a:off x="5148943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502" name="矩形 27">
            <a:extLst>
              <a:ext uri="{FF2B5EF4-FFF2-40B4-BE49-F238E27FC236}">
                <a16:creationId xmlns:a16="http://schemas.microsoft.com/office/drawing/2014/main" id="{3B38FCE9-A15F-6C5C-81FE-67F2426133F2}"/>
              </a:ext>
            </a:extLst>
          </p:cNvPr>
          <p:cNvSpPr txBox="1"/>
          <p:nvPr/>
        </p:nvSpPr>
        <p:spPr>
          <a:xfrm>
            <a:off x="9339942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80CCDF-C36B-9D32-9CB8-84F0C3B3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76" y="1294616"/>
            <a:ext cx="3848128" cy="2190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19EBD9F-3249-399B-F621-99AAB4B39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76" y="4119336"/>
            <a:ext cx="3561230" cy="1700500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B75DC43D-5D08-05A8-96FC-CDDAC4E5F02A}"/>
              </a:ext>
            </a:extLst>
          </p:cNvPr>
          <p:cNvSpPr txBox="1">
            <a:spLocks/>
          </p:cNvSpPr>
          <p:nvPr/>
        </p:nvSpPr>
        <p:spPr>
          <a:xfrm>
            <a:off x="3236299" y="3523442"/>
            <a:ext cx="7265180" cy="52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marR="0" indent="-27431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zh-CN" altLang="en-US" dirty="0"/>
              <a:t>原图                  </a:t>
            </a:r>
            <a:r>
              <a:rPr lang="en-US" altLang="zh-CN" dirty="0"/>
              <a:t>     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                        变蓝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159E5D-E943-1DBE-886B-78E0119AA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309" y="1294616"/>
            <a:ext cx="3848128" cy="2190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A0D3272-8119-2B3C-1AEA-E3490D79AE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0606" y="4064972"/>
            <a:ext cx="3933831" cy="18390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C4C261D-4BBC-A73E-6134-D48CF0605F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442" y="1292454"/>
            <a:ext cx="3848128" cy="219076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7839F89-EBF3-660B-192E-F1E2ACC18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27437" y="4154331"/>
            <a:ext cx="4051894" cy="1759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57408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文本框 2"/>
          <p:cNvSpPr txBox="1"/>
          <p:nvPr/>
        </p:nvSpPr>
        <p:spPr>
          <a:xfrm>
            <a:off x="4294952" y="2060848"/>
            <a:ext cx="3602096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400" b="1">
                <a:solidFill>
                  <a:schemeClr val="accent1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THANK YOU!</a:t>
            </a:r>
          </a:p>
        </p:txBody>
      </p:sp>
      <p:sp>
        <p:nvSpPr>
          <p:cNvPr id="674" name="文本框 3"/>
          <p:cNvSpPr txBox="1"/>
          <p:nvPr/>
        </p:nvSpPr>
        <p:spPr>
          <a:xfrm>
            <a:off x="4367531" y="2993446"/>
            <a:ext cx="3456939" cy="125983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66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 err="1"/>
              <a:t>感谢聆听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文本框 1"/>
          <p:cNvSpPr txBox="1"/>
          <p:nvPr/>
        </p:nvSpPr>
        <p:spPr>
          <a:xfrm>
            <a:off x="1325350" y="3642936"/>
            <a:ext cx="2668200" cy="7137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40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CONTENTS</a:t>
            </a:r>
          </a:p>
        </p:txBody>
      </p:sp>
      <p:sp>
        <p:nvSpPr>
          <p:cNvPr id="325" name="文本框 2"/>
          <p:cNvSpPr txBox="1"/>
          <p:nvPr/>
        </p:nvSpPr>
        <p:spPr>
          <a:xfrm>
            <a:off x="6327459" y="1183625"/>
            <a:ext cx="193898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3600" dirty="0"/>
              <a:t>项目概述</a:t>
            </a:r>
            <a:endParaRPr sz="3600" dirty="0"/>
          </a:p>
        </p:txBody>
      </p:sp>
      <p:grpSp>
        <p:nvGrpSpPr>
          <p:cNvPr id="329" name="椭圆 4"/>
          <p:cNvGrpSpPr/>
          <p:nvPr/>
        </p:nvGrpSpPr>
        <p:grpSpPr>
          <a:xfrm>
            <a:off x="5532522" y="1187102"/>
            <a:ext cx="639377" cy="639377"/>
            <a:chOff x="-1" y="-1"/>
            <a:chExt cx="639375" cy="639375"/>
          </a:xfrm>
        </p:grpSpPr>
        <p:sp>
          <p:nvSpPr>
            <p:cNvPr id="327" name="圆形"/>
            <p:cNvSpPr/>
            <p:nvPr/>
          </p:nvSpPr>
          <p:spPr>
            <a:xfrm>
              <a:off x="-2" y="-2"/>
              <a:ext cx="639377" cy="639377"/>
            </a:xfrm>
            <a:prstGeom prst="ellipse">
              <a:avLst/>
            </a:prstGeom>
            <a:solidFill>
              <a:schemeClr val="accent4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08965">
                <a:defRPr sz="32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28" name="1"/>
            <p:cNvSpPr txBox="1"/>
            <p:nvPr/>
          </p:nvSpPr>
          <p:spPr>
            <a:xfrm>
              <a:off x="93634" y="26316"/>
              <a:ext cx="452105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608965">
                <a:defRPr sz="32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1</a:t>
              </a:r>
            </a:p>
          </p:txBody>
        </p:sp>
      </p:grpSp>
      <p:sp>
        <p:nvSpPr>
          <p:cNvPr id="330" name="文本框 5"/>
          <p:cNvSpPr txBox="1"/>
          <p:nvPr/>
        </p:nvSpPr>
        <p:spPr>
          <a:xfrm>
            <a:off x="6328061" y="2886970"/>
            <a:ext cx="193898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3600" dirty="0"/>
              <a:t>算法描述</a:t>
            </a:r>
            <a:endParaRPr sz="3600" dirty="0"/>
          </a:p>
        </p:txBody>
      </p:sp>
      <p:grpSp>
        <p:nvGrpSpPr>
          <p:cNvPr id="334" name="椭圆 7"/>
          <p:cNvGrpSpPr/>
          <p:nvPr/>
        </p:nvGrpSpPr>
        <p:grpSpPr>
          <a:xfrm>
            <a:off x="5557274" y="2920239"/>
            <a:ext cx="639377" cy="639377"/>
            <a:chOff x="-1" y="-1"/>
            <a:chExt cx="639375" cy="639375"/>
          </a:xfrm>
        </p:grpSpPr>
        <p:sp>
          <p:nvSpPr>
            <p:cNvPr id="332" name="圆形"/>
            <p:cNvSpPr/>
            <p:nvPr/>
          </p:nvSpPr>
          <p:spPr>
            <a:xfrm>
              <a:off x="-2" y="-2"/>
              <a:ext cx="639377" cy="639377"/>
            </a:xfrm>
            <a:prstGeom prst="ellipse">
              <a:avLst/>
            </a:prstGeom>
            <a:solidFill>
              <a:schemeClr val="accent4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08965">
                <a:defRPr sz="32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33" name="2"/>
            <p:cNvSpPr txBox="1"/>
            <p:nvPr/>
          </p:nvSpPr>
          <p:spPr>
            <a:xfrm>
              <a:off x="93634" y="26316"/>
              <a:ext cx="452105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608965">
                <a:defRPr sz="32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2</a:t>
              </a:r>
            </a:p>
          </p:txBody>
        </p:sp>
      </p:grpSp>
      <p:sp>
        <p:nvSpPr>
          <p:cNvPr id="335" name="文本框 8"/>
          <p:cNvSpPr txBox="1"/>
          <p:nvPr/>
        </p:nvSpPr>
        <p:spPr>
          <a:xfrm>
            <a:off x="6327459" y="4644247"/>
            <a:ext cx="1938988" cy="6463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sz="3600" dirty="0"/>
              <a:t>结果展示</a:t>
            </a:r>
            <a:endParaRPr sz="3600" dirty="0"/>
          </a:p>
        </p:txBody>
      </p:sp>
      <p:grpSp>
        <p:nvGrpSpPr>
          <p:cNvPr id="339" name="椭圆 10"/>
          <p:cNvGrpSpPr/>
          <p:nvPr/>
        </p:nvGrpSpPr>
        <p:grpSpPr>
          <a:xfrm>
            <a:off x="5557275" y="4653375"/>
            <a:ext cx="639377" cy="639376"/>
            <a:chOff x="-1" y="0"/>
            <a:chExt cx="639375" cy="639375"/>
          </a:xfrm>
        </p:grpSpPr>
        <p:sp>
          <p:nvSpPr>
            <p:cNvPr id="337" name="圆形"/>
            <p:cNvSpPr/>
            <p:nvPr/>
          </p:nvSpPr>
          <p:spPr>
            <a:xfrm>
              <a:off x="-2" y="-1"/>
              <a:ext cx="639377" cy="639376"/>
            </a:xfrm>
            <a:prstGeom prst="ellipse">
              <a:avLst/>
            </a:prstGeom>
            <a:solidFill>
              <a:schemeClr val="accent4"/>
            </a:solidFill>
            <a:ln w="28575" cap="flat">
              <a:solidFill>
                <a:srgbClr val="FFFFFF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 defTabSz="608965">
                <a:defRPr sz="32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38" name="3"/>
            <p:cNvSpPr txBox="1"/>
            <p:nvPr/>
          </p:nvSpPr>
          <p:spPr>
            <a:xfrm>
              <a:off x="93634" y="26316"/>
              <a:ext cx="452105" cy="5867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 defTabSz="608965">
                <a:defRPr sz="32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t>3</a:t>
              </a:r>
            </a:p>
          </p:txBody>
        </p:sp>
      </p:grpSp>
      <p:sp>
        <p:nvSpPr>
          <p:cNvPr id="350" name="文本框 17"/>
          <p:cNvSpPr txBox="1"/>
          <p:nvPr/>
        </p:nvSpPr>
        <p:spPr>
          <a:xfrm>
            <a:off x="1144759" y="1973590"/>
            <a:ext cx="3025139" cy="2136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115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目录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文本框 2"/>
          <p:cNvSpPr txBox="1"/>
          <p:nvPr/>
        </p:nvSpPr>
        <p:spPr>
          <a:xfrm>
            <a:off x="4771545" y="1729469"/>
            <a:ext cx="1804085" cy="381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39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1</a:t>
            </a:r>
          </a:p>
        </p:txBody>
      </p:sp>
      <p:sp>
        <p:nvSpPr>
          <p:cNvPr id="353" name="文本框 1"/>
          <p:cNvSpPr txBox="1"/>
          <p:nvPr/>
        </p:nvSpPr>
        <p:spPr>
          <a:xfrm>
            <a:off x="5213305" y="1864934"/>
            <a:ext cx="920561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PART</a:t>
            </a:r>
          </a:p>
        </p:txBody>
      </p:sp>
      <p:sp>
        <p:nvSpPr>
          <p:cNvPr id="354" name="文本框 3"/>
          <p:cNvSpPr txBox="1"/>
          <p:nvPr/>
        </p:nvSpPr>
        <p:spPr>
          <a:xfrm>
            <a:off x="7242647" y="2922413"/>
            <a:ext cx="3477871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 b="1">
                <a:solidFill>
                  <a:schemeClr val="accent4">
                    <a:alpha val="5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项目概述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1713832" y="236936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项目概述</a:t>
            </a:r>
            <a:endParaRPr dirty="0"/>
          </a:p>
        </p:txBody>
      </p:sp>
      <p:sp>
        <p:nvSpPr>
          <p:cNvPr id="366" name="圆角矩形 2"/>
          <p:cNvSpPr/>
          <p:nvPr/>
        </p:nvSpPr>
        <p:spPr>
          <a:xfrm>
            <a:off x="1685052" y="1253484"/>
            <a:ext cx="3414618" cy="1586176"/>
          </a:xfrm>
          <a:prstGeom prst="roundRect">
            <a:avLst>
              <a:gd name="adj" fmla="val 4575"/>
            </a:avLst>
          </a:pr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369" name="椭圆 3"/>
          <p:cNvGrpSpPr/>
          <p:nvPr/>
        </p:nvGrpSpPr>
        <p:grpSpPr>
          <a:xfrm>
            <a:off x="4514517" y="2187066"/>
            <a:ext cx="931340" cy="931339"/>
            <a:chOff x="-2" y="-2"/>
            <a:chExt cx="931339" cy="931339"/>
          </a:xfrm>
        </p:grpSpPr>
        <p:sp>
          <p:nvSpPr>
            <p:cNvPr id="367" name="圆形"/>
            <p:cNvSpPr/>
            <p:nvPr/>
          </p:nvSpPr>
          <p:spPr>
            <a:xfrm>
              <a:off x="-2" y="-2"/>
              <a:ext cx="931339" cy="931339"/>
            </a:xfrm>
            <a:prstGeom prst="ellipse">
              <a:avLst/>
            </a:prstGeom>
            <a:solidFill>
              <a:srgbClr val="42767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68" name="A"/>
            <p:cNvSpPr txBox="1"/>
            <p:nvPr/>
          </p:nvSpPr>
          <p:spPr>
            <a:xfrm>
              <a:off x="136390" y="265615"/>
              <a:ext cx="65855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zh-CN" altLang="en-US" sz="2000" dirty="0"/>
                <a:t>目标</a:t>
              </a:r>
              <a:endParaRPr sz="2000" dirty="0"/>
            </a:p>
          </p:txBody>
        </p:sp>
      </p:grpSp>
      <p:sp>
        <p:nvSpPr>
          <p:cNvPr id="371" name="矩形 5"/>
          <p:cNvSpPr txBox="1"/>
          <p:nvPr/>
        </p:nvSpPr>
        <p:spPr>
          <a:xfrm>
            <a:off x="1898094" y="1388008"/>
            <a:ext cx="2400653" cy="853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sz="20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制作一款简易的</a:t>
            </a:r>
            <a:endParaRPr lang="en-US" altLang="zh-CN" dirty="0"/>
          </a:p>
          <a:p>
            <a:r>
              <a:rPr lang="zh-CN" altLang="en-US" dirty="0"/>
              <a:t>轻量级图像处理工具</a:t>
            </a:r>
            <a:endParaRPr dirty="0"/>
          </a:p>
        </p:txBody>
      </p:sp>
      <p:sp>
        <p:nvSpPr>
          <p:cNvPr id="372" name="圆角矩形 8"/>
          <p:cNvSpPr/>
          <p:nvPr/>
        </p:nvSpPr>
        <p:spPr>
          <a:xfrm>
            <a:off x="5909073" y="647640"/>
            <a:ext cx="5157492" cy="3187861"/>
          </a:xfrm>
          <a:prstGeom prst="roundRect">
            <a:avLst>
              <a:gd name="adj" fmla="val 4575"/>
            </a:avLst>
          </a:prstGeom>
          <a:solidFill>
            <a:schemeClr val="accent5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 lang="zh-CN" altLang="en-US"/>
          </a:p>
        </p:txBody>
      </p:sp>
      <p:grpSp>
        <p:nvGrpSpPr>
          <p:cNvPr id="375" name="椭圆 9"/>
          <p:cNvGrpSpPr/>
          <p:nvPr/>
        </p:nvGrpSpPr>
        <p:grpSpPr>
          <a:xfrm>
            <a:off x="10152334" y="3211473"/>
            <a:ext cx="931340" cy="931339"/>
            <a:chOff x="-2" y="-2"/>
            <a:chExt cx="931339" cy="931339"/>
          </a:xfrm>
        </p:grpSpPr>
        <p:sp>
          <p:nvSpPr>
            <p:cNvPr id="373" name="圆形"/>
            <p:cNvSpPr/>
            <p:nvPr/>
          </p:nvSpPr>
          <p:spPr>
            <a:xfrm>
              <a:off x="-2" y="-2"/>
              <a:ext cx="931339" cy="931339"/>
            </a:xfrm>
            <a:prstGeom prst="ellipse">
              <a:avLst/>
            </a:prstGeom>
            <a:solidFill>
              <a:srgbClr val="FF5A47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74" name="B"/>
            <p:cNvSpPr txBox="1"/>
            <p:nvPr/>
          </p:nvSpPr>
          <p:spPr>
            <a:xfrm>
              <a:off x="136390" y="265615"/>
              <a:ext cx="65855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zh-CN" altLang="en-US" sz="2000" dirty="0"/>
                <a:t>概念</a:t>
              </a:r>
              <a:endParaRPr sz="2000" dirty="0"/>
            </a:p>
          </p:txBody>
        </p:sp>
      </p:grpSp>
      <p:sp>
        <p:nvSpPr>
          <p:cNvPr id="376" name="文本框 8"/>
          <p:cNvSpPr txBox="1"/>
          <p:nvPr/>
        </p:nvSpPr>
        <p:spPr>
          <a:xfrm>
            <a:off x="6136257" y="3089474"/>
            <a:ext cx="4071699" cy="9437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400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低对比度图像：直方图集中在狭窄区域。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高对比度图像：直方图分布较广且均匀。</a:t>
            </a:r>
          </a:p>
          <a:p>
            <a:endParaRPr b="1" dirty="0"/>
          </a:p>
        </p:txBody>
      </p:sp>
      <p:sp>
        <p:nvSpPr>
          <p:cNvPr id="378" name="圆角矩形 13"/>
          <p:cNvSpPr/>
          <p:nvPr/>
        </p:nvSpPr>
        <p:spPr>
          <a:xfrm>
            <a:off x="479283" y="3469115"/>
            <a:ext cx="4788012" cy="1913468"/>
          </a:xfrm>
          <a:prstGeom prst="roundRect">
            <a:avLst>
              <a:gd name="adj" fmla="val 4575"/>
            </a:avLst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381" name="椭圆 14"/>
          <p:cNvGrpSpPr/>
          <p:nvPr/>
        </p:nvGrpSpPr>
        <p:grpSpPr>
          <a:xfrm>
            <a:off x="4472347" y="4728025"/>
            <a:ext cx="931340" cy="931339"/>
            <a:chOff x="-2" y="-2"/>
            <a:chExt cx="931339" cy="931339"/>
          </a:xfrm>
        </p:grpSpPr>
        <p:sp>
          <p:nvSpPr>
            <p:cNvPr id="379" name="圆形"/>
            <p:cNvSpPr/>
            <p:nvPr/>
          </p:nvSpPr>
          <p:spPr>
            <a:xfrm>
              <a:off x="-2" y="-2"/>
              <a:ext cx="931339" cy="931339"/>
            </a:xfrm>
            <a:prstGeom prst="ellipse">
              <a:avLst/>
            </a:prstGeom>
            <a:solidFill>
              <a:srgbClr val="C30A1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80" name="C"/>
            <p:cNvSpPr txBox="1"/>
            <p:nvPr/>
          </p:nvSpPr>
          <p:spPr>
            <a:xfrm>
              <a:off x="136390" y="265615"/>
              <a:ext cx="65855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zh-CN" altLang="en-US" sz="2000" dirty="0"/>
                <a:t>功能</a:t>
              </a:r>
              <a:endParaRPr sz="2000" dirty="0"/>
            </a:p>
          </p:txBody>
        </p:sp>
      </p:grpSp>
      <p:sp>
        <p:nvSpPr>
          <p:cNvPr id="382" name="文本框 8"/>
          <p:cNvSpPr txBox="1"/>
          <p:nvPr/>
        </p:nvSpPr>
        <p:spPr>
          <a:xfrm>
            <a:off x="656291" y="3812285"/>
            <a:ext cx="4541826" cy="1102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400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图像加载</a:t>
            </a:r>
            <a:r>
              <a:rPr lang="en-US" altLang="zh-CN" sz="1600" b="1" i="0" dirty="0">
                <a:solidFill>
                  <a:srgbClr val="F8FAFF"/>
                </a:solidFill>
                <a:effectLst/>
                <a:latin typeface="DeepSeek-CJK-patch"/>
              </a:rPr>
              <a:t>/</a:t>
            </a: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保存（</a:t>
            </a:r>
            <a:r>
              <a:rPr lang="en-US" altLang="zh-CN" sz="1600" b="1" i="0" dirty="0">
                <a:solidFill>
                  <a:srgbClr val="F8FAFF"/>
                </a:solidFill>
                <a:effectLst/>
                <a:latin typeface="DeepSeek-CJK-patch"/>
              </a:rPr>
              <a:t>JPG/PNG/BMP</a:t>
            </a: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）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直方图均衡化、亮度</a:t>
            </a:r>
            <a:r>
              <a:rPr lang="en-US" altLang="zh-CN" sz="1600" b="1" i="0" dirty="0">
                <a:solidFill>
                  <a:srgbClr val="F8FAFF"/>
                </a:solidFill>
                <a:effectLst/>
                <a:latin typeface="DeepSeek-CJK-patch"/>
              </a:rPr>
              <a:t>/</a:t>
            </a: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对比度调整、</a:t>
            </a:r>
            <a:r>
              <a:rPr lang="en-US" altLang="zh-CN" sz="1600" b="1" i="0" dirty="0">
                <a:solidFill>
                  <a:srgbClr val="F8FAFF"/>
                </a:solidFill>
                <a:effectLst/>
                <a:latin typeface="DeepSeek-CJK-patch"/>
              </a:rPr>
              <a:t>RGB</a:t>
            </a: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通道控制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600" b="1" i="0" dirty="0">
                <a:solidFill>
                  <a:srgbClr val="F8FAFF"/>
                </a:solidFill>
                <a:effectLst/>
                <a:latin typeface="DeepSeek-CJK-patch"/>
              </a:rPr>
              <a:t>实时直方图分析</a:t>
            </a:r>
          </a:p>
        </p:txBody>
      </p:sp>
      <p:sp>
        <p:nvSpPr>
          <p:cNvPr id="384" name="圆角矩形 18"/>
          <p:cNvSpPr/>
          <p:nvPr/>
        </p:nvSpPr>
        <p:spPr>
          <a:xfrm>
            <a:off x="5771132" y="4402986"/>
            <a:ext cx="4846872" cy="1377752"/>
          </a:xfrm>
          <a:prstGeom prst="roundRect">
            <a:avLst>
              <a:gd name="adj" fmla="val 4575"/>
            </a:avLst>
          </a:pr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387" name="椭圆 19"/>
          <p:cNvGrpSpPr/>
          <p:nvPr/>
        </p:nvGrpSpPr>
        <p:grpSpPr>
          <a:xfrm>
            <a:off x="9823056" y="5101570"/>
            <a:ext cx="931340" cy="931339"/>
            <a:chOff x="-2" y="-2"/>
            <a:chExt cx="931339" cy="931339"/>
          </a:xfrm>
        </p:grpSpPr>
        <p:sp>
          <p:nvSpPr>
            <p:cNvPr id="385" name="圆形"/>
            <p:cNvSpPr/>
            <p:nvPr/>
          </p:nvSpPr>
          <p:spPr>
            <a:xfrm>
              <a:off x="-2" y="-2"/>
              <a:ext cx="931339" cy="931339"/>
            </a:xfrm>
            <a:prstGeom prst="ellipse">
              <a:avLst/>
            </a:prstGeom>
            <a:solidFill>
              <a:srgbClr val="004F5C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386" name="D"/>
            <p:cNvSpPr txBox="1"/>
            <p:nvPr/>
          </p:nvSpPr>
          <p:spPr>
            <a:xfrm>
              <a:off x="136390" y="265615"/>
              <a:ext cx="658555" cy="40010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3600" b="1"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lvl1pPr>
            </a:lstStyle>
            <a:p>
              <a:r>
                <a:rPr lang="zh-CN" altLang="en-US" sz="2000" dirty="0"/>
                <a:t>应用</a:t>
              </a:r>
              <a:endParaRPr sz="2000" dirty="0"/>
            </a:p>
          </p:txBody>
        </p:sp>
      </p:grpSp>
      <p:sp>
        <p:nvSpPr>
          <p:cNvPr id="388" name="文本框 8"/>
          <p:cNvSpPr txBox="1"/>
          <p:nvPr/>
        </p:nvSpPr>
        <p:spPr>
          <a:xfrm>
            <a:off x="5979183" y="4584861"/>
            <a:ext cx="3707481" cy="705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400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pPr algn="l">
              <a:spcAft>
                <a:spcPts val="300"/>
              </a:spcAft>
              <a:buNone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增强对比度</a:t>
            </a:r>
            <a:r>
              <a:rPr lang="en-US" altLang="zh-CN" b="1" i="0" dirty="0">
                <a:solidFill>
                  <a:srgbClr val="F8FAFF"/>
                </a:solidFill>
                <a:effectLst/>
                <a:latin typeface="DeepSeek-CJK-patch"/>
              </a:rPr>
              <a:t>/</a:t>
            </a: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改变亮度</a:t>
            </a:r>
            <a:r>
              <a:rPr lang="en-US" altLang="zh-CN" b="1" i="0" dirty="0">
                <a:solidFill>
                  <a:srgbClr val="F8FAFF"/>
                </a:solidFill>
                <a:effectLst/>
                <a:latin typeface="DeepSeek-CJK-patch"/>
              </a:rPr>
              <a:t>/</a:t>
            </a: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改变颜色</a:t>
            </a:r>
            <a:endParaRPr lang="zh-CN" altLang="en-US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</a:pPr>
            <a:r>
              <a:rPr lang="zh-CN" altLang="en-US" b="0" i="0" dirty="0">
                <a:solidFill>
                  <a:srgbClr val="F8FAFF"/>
                </a:solidFill>
                <a:effectLst/>
                <a:latin typeface="DeepSeek-CJK-patch"/>
              </a:rPr>
              <a:t>解决图像过暗、过亮或灰度范围狭窄的问题。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7E2849-419A-A971-08FB-F8194B11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8539" y="801720"/>
            <a:ext cx="2925671" cy="2246741"/>
          </a:xfrm>
          <a:prstGeom prst="rect">
            <a:avLst/>
          </a:prstGeom>
        </p:spPr>
      </p:pic>
      <p:sp>
        <p:nvSpPr>
          <p:cNvPr id="4" name="文本框 8">
            <a:extLst>
              <a:ext uri="{FF2B5EF4-FFF2-40B4-BE49-F238E27FC236}">
                <a16:creationId xmlns:a16="http://schemas.microsoft.com/office/drawing/2014/main" id="{819EB52A-1163-F439-6F0A-8B19E824A566}"/>
              </a:ext>
            </a:extLst>
          </p:cNvPr>
          <p:cNvSpPr txBox="1"/>
          <p:nvPr/>
        </p:nvSpPr>
        <p:spPr>
          <a:xfrm>
            <a:off x="9219357" y="1014065"/>
            <a:ext cx="1706380" cy="2382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 defTabSz="914400">
              <a:lnSpc>
                <a:spcPct val="130000"/>
              </a:lnSpc>
              <a:defRPr sz="14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直方图是图像中像素灰度值的统计分布图</a:t>
            </a:r>
            <a:endParaRPr lang="en-US" altLang="zh-CN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横轴表示灰度级</a:t>
            </a:r>
            <a:endParaRPr lang="en-US" altLang="zh-CN" b="1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纵轴表示每个灰度级的像素数量。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CN" altLang="en-US" b="1" i="0" dirty="0">
                <a:solidFill>
                  <a:srgbClr val="F8FAFF"/>
                </a:solidFill>
                <a:effectLst/>
                <a:latin typeface="DeepSeek-CJK-patch"/>
              </a:rPr>
              <a:t>反映图像的对比度和亮度分布。</a:t>
            </a:r>
          </a:p>
          <a:p>
            <a:endParaRPr b="1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文本框 2"/>
          <p:cNvSpPr txBox="1"/>
          <p:nvPr/>
        </p:nvSpPr>
        <p:spPr>
          <a:xfrm>
            <a:off x="4771545" y="1729469"/>
            <a:ext cx="1804085" cy="381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39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2</a:t>
            </a:r>
          </a:p>
        </p:txBody>
      </p:sp>
      <p:sp>
        <p:nvSpPr>
          <p:cNvPr id="396" name="文本框 1"/>
          <p:cNvSpPr txBox="1"/>
          <p:nvPr/>
        </p:nvSpPr>
        <p:spPr>
          <a:xfrm>
            <a:off x="5213305" y="1864934"/>
            <a:ext cx="920561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PART</a:t>
            </a:r>
          </a:p>
        </p:txBody>
      </p:sp>
      <p:sp>
        <p:nvSpPr>
          <p:cNvPr id="397" name="文本框 3"/>
          <p:cNvSpPr txBox="1"/>
          <p:nvPr/>
        </p:nvSpPr>
        <p:spPr>
          <a:xfrm>
            <a:off x="7242647" y="2922413"/>
            <a:ext cx="3477871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 b="1">
                <a:solidFill>
                  <a:schemeClr val="accent4">
                    <a:alpha val="5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算法描述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矩形 6"/>
          <p:cNvSpPr/>
          <p:nvPr/>
        </p:nvSpPr>
        <p:spPr>
          <a:xfrm>
            <a:off x="943723" y="2877553"/>
            <a:ext cx="2317252" cy="3980450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06" name="文本占位符 1"/>
          <p:cNvSpPr txBox="1">
            <a:spLocks noGrp="1"/>
          </p:cNvSpPr>
          <p:nvPr>
            <p:ph type="body" sz="quarter" idx="1"/>
          </p:nvPr>
        </p:nvSpPr>
        <p:spPr>
          <a:xfrm>
            <a:off x="335808" y="236936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算法描述</a:t>
            </a:r>
            <a:r>
              <a:rPr lang="en-US" altLang="zh-CN" dirty="0"/>
              <a:t>-</a:t>
            </a:r>
            <a:r>
              <a:rPr lang="zh-CN" altLang="en-US" dirty="0"/>
              <a:t>直方图均衡化</a:t>
            </a:r>
            <a:endParaRPr dirty="0"/>
          </a:p>
        </p:txBody>
      </p:sp>
      <p:sp>
        <p:nvSpPr>
          <p:cNvPr id="411" name="矩形 7"/>
          <p:cNvSpPr/>
          <p:nvPr/>
        </p:nvSpPr>
        <p:spPr>
          <a:xfrm>
            <a:off x="3619924" y="0"/>
            <a:ext cx="3467397" cy="4365104"/>
          </a:xfrm>
          <a:prstGeom prst="rect">
            <a:avLst/>
          </a:prstGeom>
          <a:solidFill>
            <a:schemeClr val="accent3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415" name="组 9"/>
          <p:cNvGrpSpPr/>
          <p:nvPr/>
        </p:nvGrpSpPr>
        <p:grpSpPr>
          <a:xfrm>
            <a:off x="5172185" y="4189938"/>
            <a:ext cx="429113" cy="429113"/>
            <a:chOff x="0" y="-1"/>
            <a:chExt cx="429111" cy="429111"/>
          </a:xfrm>
        </p:grpSpPr>
        <p:sp>
          <p:nvSpPr>
            <p:cNvPr id="413" name="椭圆 10"/>
            <p:cNvSpPr/>
            <p:nvPr/>
          </p:nvSpPr>
          <p:spPr>
            <a:xfrm>
              <a:off x="-1" y="-2"/>
              <a:ext cx="429112" cy="429113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414" name="L 形 11"/>
            <p:cNvSpPr/>
            <p:nvPr/>
          </p:nvSpPr>
          <p:spPr>
            <a:xfrm rot="18900000">
              <a:off x="106341" y="121277"/>
              <a:ext cx="216427" cy="12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40" y="0"/>
                  </a:lnTo>
                  <a:lnTo>
                    <a:pt x="2640" y="16890"/>
                  </a:lnTo>
                  <a:lnTo>
                    <a:pt x="21600" y="1689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417" name="矩形 13"/>
          <p:cNvSpPr txBox="1"/>
          <p:nvPr/>
        </p:nvSpPr>
        <p:spPr>
          <a:xfrm>
            <a:off x="1127607" y="3062939"/>
            <a:ext cx="1938988" cy="41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计算各像素级数量</a:t>
            </a:r>
            <a:endParaRPr dirty="0"/>
          </a:p>
        </p:txBody>
      </p:sp>
      <p:sp>
        <p:nvSpPr>
          <p:cNvPr id="419" name="矩形 15"/>
          <p:cNvSpPr txBox="1"/>
          <p:nvPr/>
        </p:nvSpPr>
        <p:spPr>
          <a:xfrm>
            <a:off x="3785330" y="387944"/>
            <a:ext cx="3112386" cy="41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将数量化为百分比并进行累计</a:t>
            </a:r>
            <a:endParaRPr dirty="0"/>
          </a:p>
        </p:txBody>
      </p:sp>
      <p:sp>
        <p:nvSpPr>
          <p:cNvPr id="420" name="矩形 16"/>
          <p:cNvSpPr/>
          <p:nvPr/>
        </p:nvSpPr>
        <p:spPr>
          <a:xfrm>
            <a:off x="7332183" y="2348880"/>
            <a:ext cx="1932169" cy="4515749"/>
          </a:xfrm>
          <a:prstGeom prst="rect">
            <a:avLst/>
          </a:prstGeom>
          <a:solidFill>
            <a:schemeClr val="accent5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grpSp>
        <p:nvGrpSpPr>
          <p:cNvPr id="424" name="组 18"/>
          <p:cNvGrpSpPr/>
          <p:nvPr/>
        </p:nvGrpSpPr>
        <p:grpSpPr>
          <a:xfrm>
            <a:off x="8070638" y="2089494"/>
            <a:ext cx="429113" cy="429113"/>
            <a:chOff x="-1" y="-1"/>
            <a:chExt cx="429111" cy="429111"/>
          </a:xfrm>
        </p:grpSpPr>
        <p:sp>
          <p:nvSpPr>
            <p:cNvPr id="422" name="椭圆 19"/>
            <p:cNvSpPr/>
            <p:nvPr/>
          </p:nvSpPr>
          <p:spPr>
            <a:xfrm>
              <a:off x="-2" y="-2"/>
              <a:ext cx="429113" cy="429113"/>
            </a:xfrm>
            <a:prstGeom prst="ellipse">
              <a:avLst/>
            </a:prstGeom>
            <a:solidFill>
              <a:schemeClr val="accent5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423" name="L 形 20"/>
            <p:cNvSpPr/>
            <p:nvPr/>
          </p:nvSpPr>
          <p:spPr>
            <a:xfrm rot="18900000">
              <a:off x="106341" y="121277"/>
              <a:ext cx="216426" cy="12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40" y="0"/>
                  </a:lnTo>
                  <a:lnTo>
                    <a:pt x="2640" y="16890"/>
                  </a:lnTo>
                  <a:lnTo>
                    <a:pt x="21600" y="1689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sp>
        <p:nvSpPr>
          <p:cNvPr id="425" name="矩形 21"/>
          <p:cNvSpPr/>
          <p:nvPr/>
        </p:nvSpPr>
        <p:spPr>
          <a:xfrm>
            <a:off x="8709078" y="1"/>
            <a:ext cx="2931537" cy="2246244"/>
          </a:xfrm>
          <a:prstGeom prst="rect">
            <a:avLst/>
          </a:prstGeom>
          <a:solidFill>
            <a:schemeClr val="accent4">
              <a:alpha val="50000"/>
            </a:scheme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31" name="矩形 27"/>
          <p:cNvSpPr txBox="1"/>
          <p:nvPr/>
        </p:nvSpPr>
        <p:spPr>
          <a:xfrm>
            <a:off x="7522460" y="2548512"/>
            <a:ext cx="1477323" cy="7774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区间转化：</a:t>
            </a:r>
            <a:endParaRPr lang="en-US" altLang="zh-CN" dirty="0"/>
          </a:p>
          <a:p>
            <a:r>
              <a:rPr lang="zh-CN" altLang="en-US" dirty="0"/>
              <a:t>乘像素级区间</a:t>
            </a:r>
            <a:endParaRPr dirty="0"/>
          </a:p>
        </p:txBody>
      </p:sp>
      <p:sp>
        <p:nvSpPr>
          <p:cNvPr id="433" name="矩形 29"/>
          <p:cNvSpPr txBox="1"/>
          <p:nvPr/>
        </p:nvSpPr>
        <p:spPr>
          <a:xfrm>
            <a:off x="9192344" y="179267"/>
            <a:ext cx="1938988" cy="41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得到均衡化直方图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9BAD44-59BA-8702-0710-DD9535C89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969" y="891145"/>
            <a:ext cx="2175078" cy="1892999"/>
          </a:xfrm>
          <a:prstGeom prst="rect">
            <a:avLst/>
          </a:prstGeom>
        </p:spPr>
      </p:pic>
      <p:grpSp>
        <p:nvGrpSpPr>
          <p:cNvPr id="410" name="组 5"/>
          <p:cNvGrpSpPr/>
          <p:nvPr/>
        </p:nvGrpSpPr>
        <p:grpSpPr>
          <a:xfrm>
            <a:off x="1887796" y="2570282"/>
            <a:ext cx="429112" cy="429113"/>
            <a:chOff x="-1" y="-1"/>
            <a:chExt cx="429111" cy="429111"/>
          </a:xfrm>
        </p:grpSpPr>
        <p:sp>
          <p:nvSpPr>
            <p:cNvPr id="408" name="椭圆 2"/>
            <p:cNvSpPr/>
            <p:nvPr/>
          </p:nvSpPr>
          <p:spPr>
            <a:xfrm>
              <a:off x="-2" y="-2"/>
              <a:ext cx="429113" cy="429113"/>
            </a:xfrm>
            <a:prstGeom prst="ellipse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>
              <a:outerShdw blurRad="63500" rotWithShape="0">
                <a:srgbClr val="000000">
                  <a:alpha val="20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  <p:sp>
          <p:nvSpPr>
            <p:cNvPr id="409" name="L 形 4"/>
            <p:cNvSpPr/>
            <p:nvPr/>
          </p:nvSpPr>
          <p:spPr>
            <a:xfrm rot="18900000">
              <a:off x="106341" y="121277"/>
              <a:ext cx="216426" cy="1282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640" y="0"/>
                  </a:lnTo>
                  <a:lnTo>
                    <a:pt x="2640" y="16890"/>
                  </a:lnTo>
                  <a:lnTo>
                    <a:pt x="21600" y="1689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entury Gothic"/>
                  <a:ea typeface="Century Gothic"/>
                  <a:cs typeface="Century Gothic"/>
                  <a:sym typeface="Century Gothic"/>
                </a:defRPr>
              </a:pPr>
              <a:endParaRPr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9B9F1BD-D56C-4A35-9CA5-7D2812665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14" y="3534567"/>
            <a:ext cx="1409710" cy="3195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76824F0-F421-3DC0-FB0A-C31FDC74C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892" y="893869"/>
            <a:ext cx="1536507" cy="327583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6C706EF-42F6-BFED-FEA3-B504CBC50A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286" y="887062"/>
            <a:ext cx="1466430" cy="328131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D52D8EB-39D5-BAAB-248F-06E9AEE89ED9}"/>
                  </a:ext>
                </a:extLst>
              </p14:cNvPr>
              <p14:cNvContentPartPr/>
              <p14:nvPr/>
            </p14:nvContentPartPr>
            <p14:xfrm>
              <a:off x="5321846" y="1467002"/>
              <a:ext cx="22320" cy="38916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D52D8EB-39D5-BAAB-248F-06E9AEE89E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13206" y="1458002"/>
                <a:ext cx="3996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FF902DC-4D33-FE8C-C6DB-882AA875EC31}"/>
                  </a:ext>
                </a:extLst>
              </p14:cNvPr>
              <p14:cNvContentPartPr/>
              <p14:nvPr/>
            </p14:nvContentPartPr>
            <p14:xfrm>
              <a:off x="5371166" y="1575002"/>
              <a:ext cx="888120" cy="1728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FF902DC-4D33-FE8C-C6DB-882AA875EC3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62526" y="1566002"/>
                <a:ext cx="905760" cy="19044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6AFFB7B0-2948-23E9-2221-C0C611762C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32715" y="3428601"/>
            <a:ext cx="1504961" cy="325281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F647F208-9562-7280-5609-B62E9C2AFE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05837" y="4912707"/>
            <a:ext cx="2590819" cy="1557349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30CA87D-A265-5302-8877-296AB14F83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98683" y="546293"/>
            <a:ext cx="2590819" cy="1628787"/>
          </a:xfrm>
          <a:prstGeom prst="rect">
            <a:avLst/>
          </a:prstGeom>
        </p:spPr>
      </p:pic>
      <p:sp>
        <p:nvSpPr>
          <p:cNvPr id="427" name="椭圆 24"/>
          <p:cNvSpPr/>
          <p:nvPr/>
        </p:nvSpPr>
        <p:spPr>
          <a:xfrm>
            <a:off x="5881442" y="6216281"/>
            <a:ext cx="429115" cy="429115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63500" rotWithShape="0">
              <a:srgbClr val="000000">
                <a:alpha val="2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6" name="矩形 29">
            <a:extLst>
              <a:ext uri="{FF2B5EF4-FFF2-40B4-BE49-F238E27FC236}">
                <a16:creationId xmlns:a16="http://schemas.microsoft.com/office/drawing/2014/main" id="{D1785D5A-2370-DB0B-9A76-287C39ED8372}"/>
              </a:ext>
            </a:extLst>
          </p:cNvPr>
          <p:cNvSpPr txBox="1"/>
          <p:nvPr/>
        </p:nvSpPr>
        <p:spPr>
          <a:xfrm>
            <a:off x="5988298" y="6228042"/>
            <a:ext cx="234997" cy="41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8</a:t>
            </a:r>
            <a:endParaRPr dirty="0"/>
          </a:p>
        </p:txBody>
      </p:sp>
      <p:sp>
        <p:nvSpPr>
          <p:cNvPr id="28" name="椭圆 24">
            <a:extLst>
              <a:ext uri="{FF2B5EF4-FFF2-40B4-BE49-F238E27FC236}">
                <a16:creationId xmlns:a16="http://schemas.microsoft.com/office/drawing/2014/main" id="{85F2EF38-8B86-AD7E-C527-13B887D1F992}"/>
              </a:ext>
            </a:extLst>
          </p:cNvPr>
          <p:cNvSpPr/>
          <p:nvPr/>
        </p:nvSpPr>
        <p:spPr>
          <a:xfrm>
            <a:off x="11345204" y="1996105"/>
            <a:ext cx="429115" cy="429115"/>
          </a:xfrm>
          <a:prstGeom prst="ellipse">
            <a:avLst/>
          </a:prstGeom>
          <a:solidFill>
            <a:schemeClr val="accent4"/>
          </a:solidFill>
          <a:ln w="12700" cap="flat">
            <a:noFill/>
            <a:miter lim="400000"/>
          </a:ln>
          <a:effectLst>
            <a:outerShdw blurRad="63500" rotWithShape="0">
              <a:srgbClr val="000000">
                <a:alpha val="20000"/>
              </a:srgbClr>
            </a:outerShdw>
          </a:effectLst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27" name="矩形 29">
            <a:extLst>
              <a:ext uri="{FF2B5EF4-FFF2-40B4-BE49-F238E27FC236}">
                <a16:creationId xmlns:a16="http://schemas.microsoft.com/office/drawing/2014/main" id="{0CB63E60-CA92-DAF9-2DF7-71116ED49630}"/>
              </a:ext>
            </a:extLst>
          </p:cNvPr>
          <p:cNvSpPr txBox="1"/>
          <p:nvPr/>
        </p:nvSpPr>
        <p:spPr>
          <a:xfrm>
            <a:off x="11454126" y="2001985"/>
            <a:ext cx="234997" cy="4173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defTabSz="608965">
              <a:lnSpc>
                <a:spcPct val="130000"/>
              </a:lnSpc>
              <a:defRPr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6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文本框 2"/>
          <p:cNvSpPr txBox="1"/>
          <p:nvPr/>
        </p:nvSpPr>
        <p:spPr>
          <a:xfrm>
            <a:off x="4771545" y="1729469"/>
            <a:ext cx="1804085" cy="3812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3900" b="1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3</a:t>
            </a:r>
          </a:p>
        </p:txBody>
      </p:sp>
      <p:sp>
        <p:nvSpPr>
          <p:cNvPr id="450" name="文本框 1"/>
          <p:cNvSpPr txBox="1"/>
          <p:nvPr/>
        </p:nvSpPr>
        <p:spPr>
          <a:xfrm>
            <a:off x="5213305" y="1864934"/>
            <a:ext cx="920561" cy="523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 algn="ctr">
              <a:defRPr sz="28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</a:lstStyle>
          <a:p>
            <a:r>
              <a:t>PART</a:t>
            </a:r>
          </a:p>
        </p:txBody>
      </p:sp>
      <p:sp>
        <p:nvSpPr>
          <p:cNvPr id="451" name="文本框 3"/>
          <p:cNvSpPr txBox="1"/>
          <p:nvPr/>
        </p:nvSpPr>
        <p:spPr>
          <a:xfrm>
            <a:off x="7242647" y="2922413"/>
            <a:ext cx="3477871" cy="1107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sz="6600" b="1">
                <a:solidFill>
                  <a:schemeClr val="accent4">
                    <a:alpha val="50000"/>
                  </a:schemeClr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结果展示</a:t>
            </a: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BCE4E-05EE-3C7E-C6E0-C948CBA9C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矩形 2">
            <a:extLst>
              <a:ext uri="{FF2B5EF4-FFF2-40B4-BE49-F238E27FC236}">
                <a16:creationId xmlns:a16="http://schemas.microsoft.com/office/drawing/2014/main" id="{13AD8AAF-91FD-1759-D516-A844FA8751DE}"/>
              </a:ext>
            </a:extLst>
          </p:cNvPr>
          <p:cNvSpPr/>
          <p:nvPr/>
        </p:nvSpPr>
        <p:spPr>
          <a:xfrm>
            <a:off x="0" y="3744683"/>
            <a:ext cx="12192000" cy="87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1" name="任意形状 11">
            <a:extLst>
              <a:ext uri="{FF2B5EF4-FFF2-40B4-BE49-F238E27FC236}">
                <a16:creationId xmlns:a16="http://schemas.microsoft.com/office/drawing/2014/main" id="{DFD942C3-DA34-BDD2-19F8-60E2B5F84D75}"/>
              </a:ext>
            </a:extLst>
          </p:cNvPr>
          <p:cNvSpPr/>
          <p:nvPr/>
        </p:nvSpPr>
        <p:spPr>
          <a:xfrm>
            <a:off x="2955470" y="3472541"/>
            <a:ext cx="1905003" cy="265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3417"/>
                </a:lnTo>
                <a:lnTo>
                  <a:pt x="21600" y="21600"/>
                </a:lnTo>
                <a:lnTo>
                  <a:pt x="0" y="21600"/>
                </a:lnTo>
                <a:lnTo>
                  <a:pt x="0" y="3417"/>
                </a:lnTo>
                <a:lnTo>
                  <a:pt x="10800" y="0"/>
                </a:lnTo>
                <a:close/>
                <a:moveTo>
                  <a:pt x="10800" y="1505"/>
                </a:moveTo>
                <a:cubicBezTo>
                  <a:pt x="9675" y="1505"/>
                  <a:pt x="8763" y="2159"/>
                  <a:pt x="8763" y="2966"/>
                </a:cubicBezTo>
                <a:cubicBezTo>
                  <a:pt x="8763" y="3772"/>
                  <a:pt x="9675" y="4426"/>
                  <a:pt x="10800" y="4426"/>
                </a:cubicBezTo>
                <a:cubicBezTo>
                  <a:pt x="11925" y="4426"/>
                  <a:pt x="12837" y="3772"/>
                  <a:pt x="12837" y="2966"/>
                </a:cubicBezTo>
                <a:cubicBezTo>
                  <a:pt x="12837" y="2159"/>
                  <a:pt x="11925" y="1505"/>
                  <a:pt x="10800" y="1505"/>
                </a:cubicBezTo>
                <a:close/>
              </a:path>
            </a:pathLst>
          </a:custGeom>
          <a:solidFill>
            <a:srgbClr val="E8C4C1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2" name="文本框 8">
            <a:extLst>
              <a:ext uri="{FF2B5EF4-FFF2-40B4-BE49-F238E27FC236}">
                <a16:creationId xmlns:a16="http://schemas.microsoft.com/office/drawing/2014/main" id="{6B2AC7C7-22C2-C284-3928-211F03C760AB}"/>
              </a:ext>
            </a:extLst>
          </p:cNvPr>
          <p:cNvSpPr txBox="1"/>
          <p:nvPr/>
        </p:nvSpPr>
        <p:spPr>
          <a:xfrm>
            <a:off x="3042554" y="4788994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3" name="矩形 13">
            <a:extLst>
              <a:ext uri="{FF2B5EF4-FFF2-40B4-BE49-F238E27FC236}">
                <a16:creationId xmlns:a16="http://schemas.microsoft.com/office/drawing/2014/main" id="{0B4A242B-1689-DA7A-E838-2DBC1AC92965}"/>
              </a:ext>
            </a:extLst>
          </p:cNvPr>
          <p:cNvSpPr txBox="1"/>
          <p:nvPr/>
        </p:nvSpPr>
        <p:spPr>
          <a:xfrm>
            <a:off x="3042554" y="4336562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494" name="任意形状 17">
            <a:extLst>
              <a:ext uri="{FF2B5EF4-FFF2-40B4-BE49-F238E27FC236}">
                <a16:creationId xmlns:a16="http://schemas.microsoft.com/office/drawing/2014/main" id="{650B5C67-BBCA-95D9-B756-5FBD9E242079}"/>
              </a:ext>
            </a:extLst>
          </p:cNvPr>
          <p:cNvSpPr/>
          <p:nvPr/>
        </p:nvSpPr>
        <p:spPr>
          <a:xfrm rot="10800000">
            <a:off x="5050971" y="1458684"/>
            <a:ext cx="1905003" cy="265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3417"/>
                </a:lnTo>
                <a:lnTo>
                  <a:pt x="21600" y="21600"/>
                </a:lnTo>
                <a:lnTo>
                  <a:pt x="0" y="21600"/>
                </a:lnTo>
                <a:lnTo>
                  <a:pt x="0" y="3417"/>
                </a:lnTo>
                <a:lnTo>
                  <a:pt x="10800" y="0"/>
                </a:lnTo>
                <a:close/>
                <a:moveTo>
                  <a:pt x="10800" y="1505"/>
                </a:moveTo>
                <a:cubicBezTo>
                  <a:pt x="9675" y="1505"/>
                  <a:pt x="8763" y="2159"/>
                  <a:pt x="8763" y="2966"/>
                </a:cubicBezTo>
                <a:cubicBezTo>
                  <a:pt x="8763" y="3772"/>
                  <a:pt x="9675" y="4426"/>
                  <a:pt x="10800" y="4426"/>
                </a:cubicBezTo>
                <a:cubicBezTo>
                  <a:pt x="11925" y="4426"/>
                  <a:pt x="12837" y="3772"/>
                  <a:pt x="12837" y="2966"/>
                </a:cubicBezTo>
                <a:cubicBezTo>
                  <a:pt x="12837" y="2159"/>
                  <a:pt x="11925" y="1505"/>
                  <a:pt x="10800" y="1505"/>
                </a:cubicBez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5" name="文本框 8">
            <a:extLst>
              <a:ext uri="{FF2B5EF4-FFF2-40B4-BE49-F238E27FC236}">
                <a16:creationId xmlns:a16="http://schemas.microsoft.com/office/drawing/2014/main" id="{76DE0604-9261-E0B4-EC8D-A1AE8576FDFF}"/>
              </a:ext>
            </a:extLst>
          </p:cNvPr>
          <p:cNvSpPr txBox="1"/>
          <p:nvPr/>
        </p:nvSpPr>
        <p:spPr>
          <a:xfrm>
            <a:off x="5148943" y="2258199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6" name="矩形 19">
            <a:extLst>
              <a:ext uri="{FF2B5EF4-FFF2-40B4-BE49-F238E27FC236}">
                <a16:creationId xmlns:a16="http://schemas.microsoft.com/office/drawing/2014/main" id="{8A1FFEB5-7982-941E-0BEA-10EC96621ADA}"/>
              </a:ext>
            </a:extLst>
          </p:cNvPr>
          <p:cNvSpPr txBox="1"/>
          <p:nvPr/>
        </p:nvSpPr>
        <p:spPr>
          <a:xfrm>
            <a:off x="5148943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497" name="任意形状 21">
            <a:extLst>
              <a:ext uri="{FF2B5EF4-FFF2-40B4-BE49-F238E27FC236}">
                <a16:creationId xmlns:a16="http://schemas.microsoft.com/office/drawing/2014/main" id="{E94564DE-3922-0A39-F159-E4073B2A0FA0}"/>
              </a:ext>
            </a:extLst>
          </p:cNvPr>
          <p:cNvSpPr/>
          <p:nvPr/>
        </p:nvSpPr>
        <p:spPr>
          <a:xfrm>
            <a:off x="7146469" y="3472541"/>
            <a:ext cx="1905003" cy="26561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3417"/>
                </a:lnTo>
                <a:lnTo>
                  <a:pt x="21600" y="21600"/>
                </a:lnTo>
                <a:lnTo>
                  <a:pt x="0" y="21600"/>
                </a:lnTo>
                <a:lnTo>
                  <a:pt x="0" y="3417"/>
                </a:lnTo>
                <a:lnTo>
                  <a:pt x="10800" y="0"/>
                </a:lnTo>
                <a:close/>
                <a:moveTo>
                  <a:pt x="10800" y="1505"/>
                </a:moveTo>
                <a:cubicBezTo>
                  <a:pt x="9675" y="1505"/>
                  <a:pt x="8763" y="2159"/>
                  <a:pt x="8763" y="2966"/>
                </a:cubicBezTo>
                <a:cubicBezTo>
                  <a:pt x="8763" y="3772"/>
                  <a:pt x="9675" y="4426"/>
                  <a:pt x="10800" y="4426"/>
                </a:cubicBezTo>
                <a:cubicBezTo>
                  <a:pt x="11925" y="4426"/>
                  <a:pt x="12837" y="3772"/>
                  <a:pt x="12837" y="2966"/>
                </a:cubicBezTo>
                <a:cubicBezTo>
                  <a:pt x="12837" y="2159"/>
                  <a:pt x="11925" y="1505"/>
                  <a:pt x="10800" y="1505"/>
                </a:cubicBez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8" name="文本框 8">
            <a:extLst>
              <a:ext uri="{FF2B5EF4-FFF2-40B4-BE49-F238E27FC236}">
                <a16:creationId xmlns:a16="http://schemas.microsoft.com/office/drawing/2014/main" id="{36C03245-E6E8-078F-4213-9B7CDEBA19B0}"/>
              </a:ext>
            </a:extLst>
          </p:cNvPr>
          <p:cNvSpPr txBox="1"/>
          <p:nvPr/>
        </p:nvSpPr>
        <p:spPr>
          <a:xfrm>
            <a:off x="7233556" y="4788994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9" name="矩形 23">
            <a:extLst>
              <a:ext uri="{FF2B5EF4-FFF2-40B4-BE49-F238E27FC236}">
                <a16:creationId xmlns:a16="http://schemas.microsoft.com/office/drawing/2014/main" id="{3AD9EAFA-926B-66DF-86DD-47F3E48115CB}"/>
              </a:ext>
            </a:extLst>
          </p:cNvPr>
          <p:cNvSpPr txBox="1"/>
          <p:nvPr/>
        </p:nvSpPr>
        <p:spPr>
          <a:xfrm>
            <a:off x="7233556" y="4336562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501" name="文本框 8">
            <a:extLst>
              <a:ext uri="{FF2B5EF4-FFF2-40B4-BE49-F238E27FC236}">
                <a16:creationId xmlns:a16="http://schemas.microsoft.com/office/drawing/2014/main" id="{D782A56D-BDDB-B78D-5D48-5974F2E05676}"/>
              </a:ext>
            </a:extLst>
          </p:cNvPr>
          <p:cNvSpPr txBox="1"/>
          <p:nvPr/>
        </p:nvSpPr>
        <p:spPr>
          <a:xfrm>
            <a:off x="9339942" y="2258199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A485B0-ED07-77EB-E80B-5126DDB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2" y="0"/>
            <a:ext cx="8870325" cy="6858000"/>
          </a:xfrm>
          <a:prstGeom prst="rect">
            <a:avLst/>
          </a:prstGeom>
        </p:spPr>
      </p:pic>
      <p:sp>
        <p:nvSpPr>
          <p:cNvPr id="486" name="文本占位符 1">
            <a:extLst>
              <a:ext uri="{FF2B5EF4-FFF2-40B4-BE49-F238E27FC236}">
                <a16:creationId xmlns:a16="http://schemas.microsoft.com/office/drawing/2014/main" id="{288CA2D4-5743-080D-D7B3-0E00420E600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263352" y="397161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结果展示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8615345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105FC-5C1D-EDBC-0640-900DD5A7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文本占位符 1">
            <a:extLst>
              <a:ext uri="{FF2B5EF4-FFF2-40B4-BE49-F238E27FC236}">
                <a16:creationId xmlns:a16="http://schemas.microsoft.com/office/drawing/2014/main" id="{4D2ABA8A-D5B0-F726-9DCF-9F2F4F1A588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713832" y="236936"/>
            <a:ext cx="5601370" cy="529569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结果展示</a:t>
            </a:r>
            <a:r>
              <a:rPr lang="en-US" altLang="zh-CN" dirty="0"/>
              <a:t>-</a:t>
            </a:r>
            <a:r>
              <a:rPr lang="zh-CN" altLang="en-US" dirty="0"/>
              <a:t>直方图均衡化</a:t>
            </a:r>
            <a:endParaRPr dirty="0"/>
          </a:p>
        </p:txBody>
      </p:sp>
      <p:sp>
        <p:nvSpPr>
          <p:cNvPr id="487" name="矩形 2">
            <a:extLst>
              <a:ext uri="{FF2B5EF4-FFF2-40B4-BE49-F238E27FC236}">
                <a16:creationId xmlns:a16="http://schemas.microsoft.com/office/drawing/2014/main" id="{F595CACA-7C72-5ABD-FC4B-24DBA81697D4}"/>
              </a:ext>
            </a:extLst>
          </p:cNvPr>
          <p:cNvSpPr/>
          <p:nvPr/>
        </p:nvSpPr>
        <p:spPr>
          <a:xfrm>
            <a:off x="0" y="3744683"/>
            <a:ext cx="12192000" cy="87088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pPr>
            <a:endParaRPr/>
          </a:p>
        </p:txBody>
      </p:sp>
      <p:sp>
        <p:nvSpPr>
          <p:cNvPr id="490" name="矩形 8">
            <a:extLst>
              <a:ext uri="{FF2B5EF4-FFF2-40B4-BE49-F238E27FC236}">
                <a16:creationId xmlns:a16="http://schemas.microsoft.com/office/drawing/2014/main" id="{A09C3A23-E359-AE34-0C62-A4F4EE3DCFC8}"/>
              </a:ext>
            </a:extLst>
          </p:cNvPr>
          <p:cNvSpPr txBox="1"/>
          <p:nvPr/>
        </p:nvSpPr>
        <p:spPr>
          <a:xfrm>
            <a:off x="957942" y="1805769"/>
            <a:ext cx="1719947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492" name="文本框 8">
            <a:extLst>
              <a:ext uri="{FF2B5EF4-FFF2-40B4-BE49-F238E27FC236}">
                <a16:creationId xmlns:a16="http://schemas.microsoft.com/office/drawing/2014/main" id="{4771127F-DCDE-FF1F-23B7-395ADBF7CFCB}"/>
              </a:ext>
            </a:extLst>
          </p:cNvPr>
          <p:cNvSpPr txBox="1"/>
          <p:nvPr/>
        </p:nvSpPr>
        <p:spPr>
          <a:xfrm>
            <a:off x="3042554" y="4788994"/>
            <a:ext cx="1719946" cy="1115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914400">
              <a:lnSpc>
                <a:spcPct val="130000"/>
              </a:lnSpc>
              <a:defRPr sz="900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标题数字等都可以通过点击和重新输入进行更改，顶部“开始”面板中可以对字体、字号、颜色等进行修改。建议正文8-14号字，1.3倍字间距。</a:t>
            </a:r>
          </a:p>
        </p:txBody>
      </p:sp>
      <p:sp>
        <p:nvSpPr>
          <p:cNvPr id="496" name="矩形 19">
            <a:extLst>
              <a:ext uri="{FF2B5EF4-FFF2-40B4-BE49-F238E27FC236}">
                <a16:creationId xmlns:a16="http://schemas.microsoft.com/office/drawing/2014/main" id="{29448E09-FE28-5F69-6777-63EF30B3CF79}"/>
              </a:ext>
            </a:extLst>
          </p:cNvPr>
          <p:cNvSpPr txBox="1"/>
          <p:nvPr/>
        </p:nvSpPr>
        <p:spPr>
          <a:xfrm>
            <a:off x="5148943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sp>
        <p:nvSpPr>
          <p:cNvPr id="502" name="矩形 27">
            <a:extLst>
              <a:ext uri="{FF2B5EF4-FFF2-40B4-BE49-F238E27FC236}">
                <a16:creationId xmlns:a16="http://schemas.microsoft.com/office/drawing/2014/main" id="{E6FE77C1-9CAF-9059-0FFC-16DF1A673B96}"/>
              </a:ext>
            </a:extLst>
          </p:cNvPr>
          <p:cNvSpPr txBox="1"/>
          <p:nvPr/>
        </p:nvSpPr>
        <p:spPr>
          <a:xfrm>
            <a:off x="9339942" y="1805769"/>
            <a:ext cx="1719946" cy="3454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 defTabSz="608965">
              <a:lnSpc>
                <a:spcPct val="130000"/>
              </a:lnSpc>
              <a:defRPr sz="1400" b="1">
                <a:solidFill>
                  <a:srgbClr val="FFFFF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t>点击此处添加标题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10C4E3-884C-FC77-D28D-7B31A553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832" y="1389153"/>
            <a:ext cx="3848128" cy="219076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C99BCD9-21BE-C93F-6879-ABC343B40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510" y="4077072"/>
            <a:ext cx="3994772" cy="19075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5C9B778-2DD2-D397-C65E-8E97AF54F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1389153"/>
            <a:ext cx="3848128" cy="219076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EF609FD-6277-5DFE-C25A-0140C2106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6135" y="4051333"/>
            <a:ext cx="4131953" cy="1914807"/>
          </a:xfrm>
          <a:prstGeom prst="rect">
            <a:avLst/>
          </a:prstGeom>
        </p:spPr>
      </p:pic>
      <p:sp>
        <p:nvSpPr>
          <p:cNvPr id="10" name="文本占位符 1">
            <a:extLst>
              <a:ext uri="{FF2B5EF4-FFF2-40B4-BE49-F238E27FC236}">
                <a16:creationId xmlns:a16="http://schemas.microsoft.com/office/drawing/2014/main" id="{9ACF53E4-55AE-646E-2908-70BF1552F8B0}"/>
              </a:ext>
            </a:extLst>
          </p:cNvPr>
          <p:cNvSpPr txBox="1">
            <a:spLocks/>
          </p:cNvSpPr>
          <p:nvPr/>
        </p:nvSpPr>
        <p:spPr>
          <a:xfrm>
            <a:off x="2863268" y="3566986"/>
            <a:ext cx="7265180" cy="5295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8" tIns="45718" rIns="45718" bIns="45718" anchor="ctr">
            <a:normAutofit/>
          </a:bodyPr>
          <a:lstStyle>
            <a:lvl1pPr marL="0" marR="0" indent="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1pPr>
            <a:lvl2pPr marL="685800" marR="0" indent="-228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2pPr>
            <a:lvl3pPr marL="1188719" marR="0" indent="-274319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3pPr>
            <a:lvl4pPr marL="16764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4pPr>
            <a:lvl5pPr marL="2133600" marR="0" indent="-3048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2400" b="1" i="0" u="none" strike="noStrike" cap="none" spc="0" baseline="0">
                <a:ln>
                  <a:noFill/>
                </a:ln>
                <a:solidFill>
                  <a:srgbClr val="595959"/>
                </a:solidFill>
                <a:uFillTx/>
                <a:latin typeface="微软雅黑"/>
                <a:ea typeface="微软雅黑"/>
                <a:cs typeface="微软雅黑"/>
                <a:sym typeface="微软雅黑"/>
              </a:defRPr>
            </a:lvl5pPr>
            <a:lvl6pPr marL="26416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0988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560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13200" marR="0" indent="-355600" algn="l" defTabSz="914400" rtl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zh-CN" altLang="en-US" dirty="0"/>
              <a:t>处理前                                              处理后</a:t>
            </a:r>
          </a:p>
        </p:txBody>
      </p:sp>
    </p:spTree>
    <p:extLst>
      <p:ext uri="{BB962C8B-B14F-4D97-AF65-F5344CB8AC3E}">
        <p14:creationId xmlns:p14="http://schemas.microsoft.com/office/powerpoint/2010/main" val="1250029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37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37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AA0AA"/>
      </a:accent1>
      <a:accent2>
        <a:srgbClr val="F5E5E4"/>
      </a:accent2>
      <a:accent3>
        <a:srgbClr val="AACED2"/>
      </a:accent3>
      <a:accent4>
        <a:srgbClr val="009FB8"/>
      </a:accent4>
      <a:accent5>
        <a:srgbClr val="FFBBB3"/>
      </a:accent5>
      <a:accent6>
        <a:srgbClr val="515151"/>
      </a:accent6>
      <a:hlink>
        <a:srgbClr val="0000FF"/>
      </a:hlink>
      <a:folHlink>
        <a:srgbClr val="FF00FF"/>
      </a:folHlink>
    </a:clrScheme>
    <a:fontScheme name="Office 主题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37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3763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395</Words>
  <Application>Microsoft Office PowerPoint</Application>
  <PresentationFormat>宽屏</PresentationFormat>
  <Paragraphs>81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DeepSeek-CJK-patch</vt:lpstr>
      <vt:lpstr>微软雅黑</vt:lpstr>
      <vt:lpstr>Arial</vt:lpstr>
      <vt:lpstr>Calibri</vt:lpstr>
      <vt:lpstr>Calibri Light</vt:lpstr>
      <vt:lpstr>Century Gothic</vt:lpstr>
      <vt:lpstr>Segoe UI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555 jyt</cp:lastModifiedBy>
  <cp:revision>10</cp:revision>
  <dcterms:modified xsi:type="dcterms:W3CDTF">2025-04-10T23:10:16Z</dcterms:modified>
</cp:coreProperties>
</file>