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notesMasterIdLst>
    <p:notesMasterId r:id="rId40"/>
  </p:notesMasterIdLst>
  <p:handoutMasterIdLst>
    <p:handoutMasterId r:id="rId41"/>
  </p:handoutMasterIdLst>
  <p:sldIdLst>
    <p:sldId id="370" r:id="rId2"/>
    <p:sldId id="530" r:id="rId3"/>
    <p:sldId id="485" r:id="rId4"/>
    <p:sldId id="535" r:id="rId5"/>
    <p:sldId id="455" r:id="rId6"/>
    <p:sldId id="521" r:id="rId7"/>
    <p:sldId id="457" r:id="rId8"/>
    <p:sldId id="458" r:id="rId9"/>
    <p:sldId id="522" r:id="rId10"/>
    <p:sldId id="459" r:id="rId11"/>
    <p:sldId id="529" r:id="rId12"/>
    <p:sldId id="463" r:id="rId13"/>
    <p:sldId id="523" r:id="rId14"/>
    <p:sldId id="461" r:id="rId15"/>
    <p:sldId id="524" r:id="rId16"/>
    <p:sldId id="496" r:id="rId17"/>
    <p:sldId id="541" r:id="rId18"/>
    <p:sldId id="583" r:id="rId19"/>
    <p:sldId id="585" r:id="rId20"/>
    <p:sldId id="582" r:id="rId21"/>
    <p:sldId id="507" r:id="rId22"/>
    <p:sldId id="536" r:id="rId23"/>
    <p:sldId id="538" r:id="rId24"/>
    <p:sldId id="531" r:id="rId25"/>
    <p:sldId id="534" r:id="rId26"/>
    <p:sldId id="540" r:id="rId27"/>
    <p:sldId id="590" r:id="rId28"/>
    <p:sldId id="591" r:id="rId29"/>
    <p:sldId id="532" r:id="rId30"/>
    <p:sldId id="589" r:id="rId31"/>
    <p:sldId id="592" r:id="rId32"/>
    <p:sldId id="576" r:id="rId33"/>
    <p:sldId id="577" r:id="rId34"/>
    <p:sldId id="533" r:id="rId35"/>
    <p:sldId id="580" r:id="rId36"/>
    <p:sldId id="588" r:id="rId37"/>
    <p:sldId id="587" r:id="rId38"/>
    <p:sldId id="526" r:id="rId39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9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72" autoAdjust="0"/>
    <p:restoredTop sz="95238" autoAdjust="0"/>
  </p:normalViewPr>
  <p:slideViewPr>
    <p:cSldViewPr>
      <p:cViewPr varScale="1">
        <p:scale>
          <a:sx n="131" d="100"/>
          <a:sy n="131" d="100"/>
        </p:scale>
        <p:origin x="536" y="1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21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3576907-B12F-0C42-AEB4-6508DBDB53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252CF68D-6A7D-144F-A5E9-C88E91A5A87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67C53697-FA03-1249-935C-9890CFCCE57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171D978-7065-F743-B509-0FC1BA24C6A4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A143CD9D-C535-964E-A09C-C204869A5F4B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BEC1A46F-D6BD-A24B-9BCA-2F41CF59ADE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E10E8A6F-959D-544E-A0CD-1634C8F0EF97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4036" name="Rectangle 4">
            <a:extLst>
              <a:ext uri="{FF2B5EF4-FFF2-40B4-BE49-F238E27FC236}">
                <a16:creationId xmlns:a16="http://schemas.microsoft.com/office/drawing/2014/main" id="{89E70931-E126-644A-B432-AA451E018569}"/>
              </a:ext>
            </a:extLst>
          </p:cNvPr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F86F1E65-3649-644D-A543-C4A738727EB3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66462A1-38C8-8B46-9BAA-DF5FBC165F6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3B6F29DB-998A-734D-8EE9-390F53297D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FEF4F4A7-2318-D740-9CF0-9EA12502B5DA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2pPr>
            <a:lvl3pPr marL="11430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3pPr>
            <a:lvl4pPr marL="16002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4pPr>
            <a:lvl5pPr marL="2057400" indent="-228600"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9pPr>
          </a:lstStyle>
          <a:p>
            <a:fld id="{234AFD3B-8448-354B-913C-CC441208B0EF}" type="slidenum">
              <a:rPr lang="en-US" altLang="zh-CN" sz="1200" b="0"/>
              <a:pPr/>
              <a:t>1</a:t>
            </a:fld>
            <a:endParaRPr lang="en-US" altLang="zh-CN" sz="1200" b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zh-CN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3486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4DB88B75-6BCC-2649-8120-CE02AD2E180B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6858000"/>
            <a:chOff x="0" y="0"/>
            <a:chExt cx="5760" cy="4320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F8322DA-6235-4945-96BA-E22C9152C44B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D2298EA9-BCDA-BE40-8123-B66D9850C4A0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grpSp>
          <p:nvGrpSpPr>
            <p:cNvPr id="7" name="Group 5">
              <a:extLst>
                <a:ext uri="{FF2B5EF4-FFF2-40B4-BE49-F238E27FC236}">
                  <a16:creationId xmlns:a16="http://schemas.microsoft.com/office/drawing/2014/main" id="{10C2E886-763B-8B4C-AFE8-4552DB1035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>
                <a:extLst>
                  <a:ext uri="{FF2B5EF4-FFF2-40B4-BE49-F238E27FC236}">
                    <a16:creationId xmlns:a16="http://schemas.microsoft.com/office/drawing/2014/main" id="{0AC2A2D6-DFB5-7349-AD5D-8FD2D92AE5FF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9" name="Rectangle 7">
                <a:extLst>
                  <a:ext uri="{FF2B5EF4-FFF2-40B4-BE49-F238E27FC236}">
                    <a16:creationId xmlns:a16="http://schemas.microsoft.com/office/drawing/2014/main" id="{AEC329E6-4EB6-3446-844C-2A5AF5B43651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0" name="Rectangle 8">
                <a:extLst>
                  <a:ext uri="{FF2B5EF4-FFF2-40B4-BE49-F238E27FC236}">
                    <a16:creationId xmlns:a16="http://schemas.microsoft.com/office/drawing/2014/main" id="{999BD38F-C044-F040-8E2E-5EDFDF467BC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1" name="Rectangle 9">
                <a:extLst>
                  <a:ext uri="{FF2B5EF4-FFF2-40B4-BE49-F238E27FC236}">
                    <a16:creationId xmlns:a16="http://schemas.microsoft.com/office/drawing/2014/main" id="{6B7552B6-D79E-1743-8129-6DE996A202B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2" name="Rectangle 10">
                <a:extLst>
                  <a:ext uri="{FF2B5EF4-FFF2-40B4-BE49-F238E27FC236}">
                    <a16:creationId xmlns:a16="http://schemas.microsoft.com/office/drawing/2014/main" id="{B5338C14-C9BC-B84A-8FA6-93DE8517A462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3" name="Rectangle 11">
                <a:extLst>
                  <a:ext uri="{FF2B5EF4-FFF2-40B4-BE49-F238E27FC236}">
                    <a16:creationId xmlns:a16="http://schemas.microsoft.com/office/drawing/2014/main" id="{30DFBD59-C00C-664B-84BE-C5F0F151BFDA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4" name="Rectangle 12">
                <a:extLst>
                  <a:ext uri="{FF2B5EF4-FFF2-40B4-BE49-F238E27FC236}">
                    <a16:creationId xmlns:a16="http://schemas.microsoft.com/office/drawing/2014/main" id="{C222E67E-BFDE-7B42-A90F-A615D412303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5" name="Rectangle 13">
                <a:extLst>
                  <a:ext uri="{FF2B5EF4-FFF2-40B4-BE49-F238E27FC236}">
                    <a16:creationId xmlns:a16="http://schemas.microsoft.com/office/drawing/2014/main" id="{21D942E7-3D18-B84A-A841-2E39B7EBE61B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6" name="Rectangle 14">
                <a:extLst>
                  <a:ext uri="{FF2B5EF4-FFF2-40B4-BE49-F238E27FC236}">
                    <a16:creationId xmlns:a16="http://schemas.microsoft.com/office/drawing/2014/main" id="{F5686937-67DF-B94B-83CC-50C3D6CC7A79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  <p:sp>
            <p:nvSpPr>
              <p:cNvPr id="17" name="Rectangle 15">
                <a:extLst>
                  <a:ext uri="{FF2B5EF4-FFF2-40B4-BE49-F238E27FC236}">
                    <a16:creationId xmlns:a16="http://schemas.microsoft.com/office/drawing/2014/main" id="{036CEFE5-F774-1940-BB8A-9F9E389C707D}"/>
                  </a:ext>
                </a:extLst>
              </p:cNvPr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pPr>
                  <a:defRPr/>
                </a:pPr>
                <a:endParaRPr lang="zh-CN" altLang="en-US" sz="2400">
                  <a:latin typeface="Times New Roman" pitchFamily="18" charset="0"/>
                </a:endParaRPr>
              </a:p>
            </p:txBody>
          </p:sp>
        </p:grpSp>
      </p:grpSp>
      <p:sp>
        <p:nvSpPr>
          <p:cNvPr id="349203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3962400" y="1828800"/>
            <a:ext cx="80264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49204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3962400" y="4267200"/>
            <a:ext cx="80264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34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60F8DF6A-6A03-CE4B-8503-D74DD1774BE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1FAE3D0D-EB09-6F4F-9018-B5376537731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D8B22FFA-C1EE-6741-869B-0D8FDC99C3B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1FC345-66E0-054E-AD83-C567B09A8C5A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44410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A168443-CE3B-0B46-B6CA-8A984B0D38B1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ADBD42B-F301-964B-9CCD-443FF985E6D0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F0B9BB-204D-8C4C-83CB-5E4D1441DC5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0E4516D6-3E72-5442-8BB3-6657E90F4B46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6754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457200"/>
            <a:ext cx="2743200" cy="5410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457200"/>
            <a:ext cx="8026400" cy="5410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9991DC9-52D4-CA4F-8C2B-325E17B5C8A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ACF09B0-7248-EC4B-9767-D47164BF514F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16F6BA7-77E5-3946-8E57-8C216DD7854C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F73BBBCC-A398-0D44-93B6-89F5F422F517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3552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imHei" panose="02010609060101010101" pitchFamily="49" charset="-122"/>
                <a:ea typeface="SimHei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8FA317D4-E24F-E64F-888D-1EBCF2A184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D967684-9357-4649-BB4B-E43CDB18C8E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95A018-2961-4F4F-B014-4B7B46B093A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DC89BB7D-6F0C-544E-AABD-ABE21CE4B25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91531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C305C9E-EC2F-0945-8762-FE8D147F1AB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CE3BF66-C61B-9548-B7FC-BE10B2B6E159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E17714-3641-2548-BDCB-2EE5D1FAD437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0810A0E-79CF-E848-8E1B-003D8A5CF75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28286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981200"/>
            <a:ext cx="53848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F159B7-04DD-7E44-9B9A-201AD3299B49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CD6B366-78E6-D946-8482-E7910B452F45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9A7BEE-B211-914C-83C1-6ED88F0F726F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C6956B12-1F5C-E441-AC06-D928BE2712A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4439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34CB622-9D0A-C848-8E6F-505B1D941128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543047BA-D78D-5845-975C-A4483195B4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994B67-6821-864B-A418-E7B1ADB957E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2AE0082-0C8F-7840-8076-CF086AB56FBD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92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36DACA3-152A-3A4C-8221-789D9AF292F3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62DAB2-781C-4042-9E68-4311214FAEF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E167CEB-595F-BD44-BCF5-B1823BBE2975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5" name="Rectangle 16">
            <a:extLst>
              <a:ext uri="{FF2B5EF4-FFF2-40B4-BE49-F238E27FC236}">
                <a16:creationId xmlns:a16="http://schemas.microsoft.com/office/drawing/2014/main" id="{BC19A293-3D3C-7548-9D69-6BE54BF444EA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2335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166AD2B-8529-624B-BF17-382F5D4B485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CF87EB5-9346-CF4B-916F-C18E8FF2DF6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7A986A-2F15-AE46-AB08-9C64CFC8EEB9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27B74AA7-3A43-674B-AF50-BDB32625138B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67385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FE2428F-9B76-1F4A-A104-942080845D3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C170AA8-BFD2-664C-8E10-6E78F8CAFAB4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5BE8A8-9499-D642-ABEF-DED966ACCA92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15CD6750-0036-E64F-B3C3-B3361671F222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9923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759635C-7F9A-6D4F-8769-B939263B7374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15AE96D-AD98-E144-A89D-FF4ADC3B157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9897D7-74F6-7F45-A3C0-E188A0B2A34E}" type="slidenum">
              <a:rPr lang="zh-CN" altLang="en-US"/>
              <a:pPr/>
              <a:t>‹#›</a:t>
            </a:fld>
            <a:endParaRPr lang="en-US" altLang="zh-CN"/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2EA329DA-B74F-084D-AF3C-84255543271C}"/>
              </a:ext>
            </a:extLst>
          </p:cNvPr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78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62" name="Rectangle 2">
            <a:extLst>
              <a:ext uri="{FF2B5EF4-FFF2-40B4-BE49-F238E27FC236}">
                <a16:creationId xmlns:a16="http://schemas.microsoft.com/office/drawing/2014/main" id="{DDC30BEE-2402-AB46-85E2-89824B44317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63" name="Rectangle 3">
            <a:extLst>
              <a:ext uri="{FF2B5EF4-FFF2-40B4-BE49-F238E27FC236}">
                <a16:creationId xmlns:a16="http://schemas.microsoft.com/office/drawing/2014/main" id="{B1CD3C0E-8392-524C-AABD-826621FE97A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 Black" panose="020B0604020202020204" pitchFamily="34" charset="0"/>
              </a:defRPr>
            </a:lvl1pPr>
          </a:lstStyle>
          <a:p>
            <a:fld id="{05704545-7A1D-AA45-9FFB-F968A734175B}" type="slidenum">
              <a:rPr lang="zh-CN" altLang="en-US"/>
              <a:pPr/>
              <a:t>‹#›</a:t>
            </a:fld>
            <a:endParaRPr lang="en-US" altLang="zh-CN"/>
          </a:p>
        </p:txBody>
      </p:sp>
      <p:grpSp>
        <p:nvGrpSpPr>
          <p:cNvPr id="3076" name="Group 4">
            <a:extLst>
              <a:ext uri="{FF2B5EF4-FFF2-40B4-BE49-F238E27FC236}">
                <a16:creationId xmlns:a16="http://schemas.microsoft.com/office/drawing/2014/main" id="{253EE41E-B4BB-AE48-97A0-8D497C26F8C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12192000" cy="546100"/>
            <a:chOff x="0" y="0"/>
            <a:chExt cx="5760" cy="344"/>
          </a:xfrm>
        </p:grpSpPr>
        <p:sp>
          <p:nvSpPr>
            <p:cNvPr id="348165" name="Rectangle 5">
              <a:extLst>
                <a:ext uri="{FF2B5EF4-FFF2-40B4-BE49-F238E27FC236}">
                  <a16:creationId xmlns:a16="http://schemas.microsoft.com/office/drawing/2014/main" id="{D3182EE2-3A14-454E-AB74-7EB17150CC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66" name="Rectangle 6">
              <a:extLst>
                <a:ext uri="{FF2B5EF4-FFF2-40B4-BE49-F238E27FC236}">
                  <a16:creationId xmlns:a16="http://schemas.microsoft.com/office/drawing/2014/main" id="{66AB7F94-0D30-A744-BAF1-AAD1D0EF9B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67" name="Rectangle 7">
              <a:extLst>
                <a:ext uri="{FF2B5EF4-FFF2-40B4-BE49-F238E27FC236}">
                  <a16:creationId xmlns:a16="http://schemas.microsoft.com/office/drawing/2014/main" id="{F487A30C-23CB-DD4B-A68E-41BA6825CB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68" name="Rectangle 8">
              <a:extLst>
                <a:ext uri="{FF2B5EF4-FFF2-40B4-BE49-F238E27FC236}">
                  <a16:creationId xmlns:a16="http://schemas.microsoft.com/office/drawing/2014/main" id="{C39AACCA-C874-F145-BC55-68FFE54809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69" name="Rectangle 9">
              <a:extLst>
                <a:ext uri="{FF2B5EF4-FFF2-40B4-BE49-F238E27FC236}">
                  <a16:creationId xmlns:a16="http://schemas.microsoft.com/office/drawing/2014/main" id="{2A0A512D-61BE-4C48-AE99-E60679003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48170" name="Rectangle 10">
              <a:extLst>
                <a:ext uri="{FF2B5EF4-FFF2-40B4-BE49-F238E27FC236}">
                  <a16:creationId xmlns:a16="http://schemas.microsoft.com/office/drawing/2014/main" id="{2AE93475-5EE8-EB47-B2D6-B62D55EE8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hlink"/>
                </a:solidFill>
                <a:latin typeface="Arial" charset="0"/>
              </a:endParaRPr>
            </a:p>
          </p:txBody>
        </p:sp>
        <p:sp>
          <p:nvSpPr>
            <p:cNvPr id="348171" name="Rectangle 11">
              <a:extLst>
                <a:ext uri="{FF2B5EF4-FFF2-40B4-BE49-F238E27FC236}">
                  <a16:creationId xmlns:a16="http://schemas.microsoft.com/office/drawing/2014/main" id="{C97310CD-2203-7244-8D2B-30112F0049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348172" name="Rectangle 12">
              <a:extLst>
                <a:ext uri="{FF2B5EF4-FFF2-40B4-BE49-F238E27FC236}">
                  <a16:creationId xmlns:a16="http://schemas.microsoft.com/office/drawing/2014/main" id="{524E2780-6C69-984D-993D-16A1818D9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  <p:sp>
          <p:nvSpPr>
            <p:cNvPr id="348173" name="Rectangle 13">
              <a:extLst>
                <a:ext uri="{FF2B5EF4-FFF2-40B4-BE49-F238E27FC236}">
                  <a16:creationId xmlns:a16="http://schemas.microsoft.com/office/drawing/2014/main" id="{D528D67E-26F8-5C42-B8D9-4A78E15F85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>
                <a:solidFill>
                  <a:schemeClr val="accent2"/>
                </a:solidFill>
                <a:latin typeface="Arial" charset="0"/>
              </a:endParaRPr>
            </a:p>
          </p:txBody>
        </p:sp>
      </p:grpSp>
      <p:sp>
        <p:nvSpPr>
          <p:cNvPr id="3077" name="Rectangle 14">
            <a:extLst>
              <a:ext uri="{FF2B5EF4-FFF2-40B4-BE49-F238E27FC236}">
                <a16:creationId xmlns:a16="http://schemas.microsoft.com/office/drawing/2014/main" id="{D68BCBD7-0A88-0047-A2C0-1AABC230BD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457200"/>
            <a:ext cx="10972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3078" name="Rectangle 15">
            <a:extLst>
              <a:ext uri="{FF2B5EF4-FFF2-40B4-BE49-F238E27FC236}">
                <a16:creationId xmlns:a16="http://schemas.microsoft.com/office/drawing/2014/main" id="{F1EAF3C2-8858-614F-BA64-22A245FEB0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981200"/>
            <a:ext cx="109728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176" name="Rectangle 16">
            <a:extLst>
              <a:ext uri="{FF2B5EF4-FFF2-40B4-BE49-F238E27FC236}">
                <a16:creationId xmlns:a16="http://schemas.microsoft.com/office/drawing/2014/main" id="{3372CB11-8053-6E45-A799-19158BA135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17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  <p:sldLayoutId id="2147483725" r:id="rId10"/>
    <p:sldLayoutId id="2147483726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SimHei" panose="02010609060101010101" pitchFamily="49" charset="-122"/>
          <a:ea typeface="SimHei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 b="1">
          <a:solidFill>
            <a:schemeClr val="hlink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itchFamily="2" charset="2"/>
        <a:buChar char="n"/>
        <a:defRPr sz="32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itchFamily="2" charset="2"/>
        <a:buChar char="¨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itchFamily="2" charset="2"/>
        <a:buChar char="n"/>
        <a:defRPr sz="24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¨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itchFamily="2" charset="2"/>
        <a:buChar char="§"/>
        <a:defRPr sz="2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27648" y="1628800"/>
            <a:ext cx="7560840" cy="2808312"/>
          </a:xfrm>
        </p:spPr>
        <p:txBody>
          <a:bodyPr/>
          <a:lstStyle/>
          <a:p>
            <a:pPr algn="ctr"/>
            <a:r>
              <a:rPr lang="zh-CN" altLang="en-US" sz="4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专题五、文件高级应用</a:t>
            </a:r>
            <a:endParaRPr lang="en-US" altLang="zh-CN" sz="4000" kern="12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91585192-287E-274F-AA4F-ED28D36718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6741" y="457200"/>
            <a:ext cx="8218488" cy="884238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文件类型指针</a:t>
            </a: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E6704E4D-6D6C-7349-9B64-81251CEC00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268414"/>
            <a:ext cx="8424863" cy="1152525"/>
          </a:xfrm>
        </p:spPr>
        <p:txBody>
          <a:bodyPr/>
          <a:lstStyle/>
          <a:p>
            <a:pPr marL="88900" indent="-88900" eaLnBrk="1" hangingPunct="1">
              <a:lnSpc>
                <a:spcPct val="90000"/>
              </a:lnSpc>
              <a:buNone/>
            </a:pPr>
            <a:r>
              <a:rPr lang="en-US" altLang="zh-CN">
                <a:solidFill>
                  <a:srgbClr val="CC0066"/>
                </a:solidFill>
              </a:rPr>
              <a:t>FILE * </a:t>
            </a:r>
            <a:r>
              <a:rPr lang="en-US" altLang="zh-CN">
                <a:solidFill>
                  <a:schemeClr val="bg2"/>
                </a:solidFill>
              </a:rPr>
              <a:t>fp</a:t>
            </a:r>
          </a:p>
          <a:p>
            <a:pPr marL="387350" lvl="1" indent="-107950" eaLnBrk="1" hangingPunct="1">
              <a:lnSpc>
                <a:spcPct val="120000"/>
              </a:lnSpc>
              <a:buNone/>
            </a:pPr>
            <a:r>
              <a:rPr lang="zh-CN" altLang="en-US"/>
              <a:t>指向文件缓冲区，通过移动指针实现对文件的操作</a:t>
            </a:r>
          </a:p>
        </p:txBody>
      </p:sp>
      <p:grpSp>
        <p:nvGrpSpPr>
          <p:cNvPr id="18436" name="Group 22">
            <a:extLst>
              <a:ext uri="{FF2B5EF4-FFF2-40B4-BE49-F238E27FC236}">
                <a16:creationId xmlns:a16="http://schemas.microsoft.com/office/drawing/2014/main" id="{66FAB7B6-8F67-A34C-83CD-E8EF2F5794DF}"/>
              </a:ext>
            </a:extLst>
          </p:cNvPr>
          <p:cNvGrpSpPr>
            <a:grpSpLocks/>
          </p:cNvGrpSpPr>
          <p:nvPr/>
        </p:nvGrpSpPr>
        <p:grpSpPr bwMode="auto">
          <a:xfrm>
            <a:off x="896440" y="2501901"/>
            <a:ext cx="10024095" cy="1897063"/>
            <a:chOff x="960" y="1440"/>
            <a:chExt cx="4320" cy="1195"/>
          </a:xfrm>
        </p:grpSpPr>
        <p:sp>
          <p:nvSpPr>
            <p:cNvPr id="18440" name="AutoShape 23">
              <a:extLst>
                <a:ext uri="{FF2B5EF4-FFF2-40B4-BE49-F238E27FC236}">
                  <a16:creationId xmlns:a16="http://schemas.microsoft.com/office/drawing/2014/main" id="{CD60983C-8729-404C-894C-F78D94B76E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1" name="AutoShape 24">
              <a:extLst>
                <a:ext uri="{FF2B5EF4-FFF2-40B4-BE49-F238E27FC236}">
                  <a16:creationId xmlns:a16="http://schemas.microsoft.com/office/drawing/2014/main" id="{AFEB710C-776E-6A44-B1E6-ADD43BDD72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2" name="AutoShape 25">
              <a:extLst>
                <a:ext uri="{FF2B5EF4-FFF2-40B4-BE49-F238E27FC236}">
                  <a16:creationId xmlns:a16="http://schemas.microsoft.com/office/drawing/2014/main" id="{D31984A1-7B9B-1B49-B55D-98A289380F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8443" name="Text Box 26">
              <a:extLst>
                <a:ext uri="{FF2B5EF4-FFF2-40B4-BE49-F238E27FC236}">
                  <a16:creationId xmlns:a16="http://schemas.microsoft.com/office/drawing/2014/main" id="{C2FF77FD-796E-8647-95DA-129F3B901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8444" name="Text Box 27">
              <a:extLst>
                <a:ext uri="{FF2B5EF4-FFF2-40B4-BE49-F238E27FC236}">
                  <a16:creationId xmlns:a16="http://schemas.microsoft.com/office/drawing/2014/main" id="{952EAF06-1F7B-0A4E-ADF4-B6DD81ABDAD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8445" name="Text Box 28">
              <a:extLst>
                <a:ext uri="{FF2B5EF4-FFF2-40B4-BE49-F238E27FC236}">
                  <a16:creationId xmlns:a16="http://schemas.microsoft.com/office/drawing/2014/main" id="{947500AB-969C-324F-B7D0-D0A8B2B60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8446" name="Text Box 29">
              <a:extLst>
                <a:ext uri="{FF2B5EF4-FFF2-40B4-BE49-F238E27FC236}">
                  <a16:creationId xmlns:a16="http://schemas.microsoft.com/office/drawing/2014/main" id="{01148B5D-C2F0-0346-9739-3B23E7545A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8447" name="Text Box 30">
              <a:extLst>
                <a:ext uri="{FF2B5EF4-FFF2-40B4-BE49-F238E27FC236}">
                  <a16:creationId xmlns:a16="http://schemas.microsoft.com/office/drawing/2014/main" id="{C494ECE9-9762-4A4C-9CAF-2B5F794725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solidFill>
                    <a:srgbClr val="CC0066"/>
                  </a:solidFill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8448" name="Text Box 31">
              <a:extLst>
                <a:ext uri="{FF2B5EF4-FFF2-40B4-BE49-F238E27FC236}">
                  <a16:creationId xmlns:a16="http://schemas.microsoft.com/office/drawing/2014/main" id="{010656D7-1371-2744-9CA0-5BE6EB818B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8449" name="Text Box 32">
              <a:extLst>
                <a:ext uri="{FF2B5EF4-FFF2-40B4-BE49-F238E27FC236}">
                  <a16:creationId xmlns:a16="http://schemas.microsoft.com/office/drawing/2014/main" id="{D9D3E195-A442-8F40-8FA4-B020C8056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8450" name="Text Box 33">
              <a:extLst>
                <a:ext uri="{FF2B5EF4-FFF2-40B4-BE49-F238E27FC236}">
                  <a16:creationId xmlns:a16="http://schemas.microsoft.com/office/drawing/2014/main" id="{2B710AFD-90EE-C04D-ACAA-6B03D23B7B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648" y="1440"/>
              <a:ext cx="816" cy="7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8451" name="Text Box 34">
              <a:extLst>
                <a:ext uri="{FF2B5EF4-FFF2-40B4-BE49-F238E27FC236}">
                  <a16:creationId xmlns:a16="http://schemas.microsoft.com/office/drawing/2014/main" id="{A6734B13-2245-2F44-A3E5-0E6BF7BF57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18437" name="Text Box 35">
            <a:extLst>
              <a:ext uri="{FF2B5EF4-FFF2-40B4-BE49-F238E27FC236}">
                <a16:creationId xmlns:a16="http://schemas.microsoft.com/office/drawing/2014/main" id="{06DD64F1-4C10-844A-8A2F-04BFACF24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7841" y="25019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CC0066"/>
                </a:solidFill>
                <a:latin typeface="Times New Roman" panose="02020603050405020304" pitchFamily="18" charset="0"/>
              </a:rPr>
              <a:t>fp</a:t>
            </a:r>
          </a:p>
        </p:txBody>
      </p:sp>
      <p:sp>
        <p:nvSpPr>
          <p:cNvPr id="392228" name="Rectangle 36">
            <a:extLst>
              <a:ext uri="{FF2B5EF4-FFF2-40B4-BE49-F238E27FC236}">
                <a16:creationId xmlns:a16="http://schemas.microsoft.com/office/drawing/2014/main" id="{A6BC87B0-52D1-8F47-B521-67EA063C03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474" y="5185150"/>
            <a:ext cx="8424863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 dirty="0">
                <a:sym typeface="Webdings" pitchFamily="2" charset="2"/>
              </a:rPr>
              <a:t>同时使用多个文件时，每个文件都有缓冲区，用不同的文件指针分别指示。</a:t>
            </a:r>
          </a:p>
        </p:txBody>
      </p:sp>
      <p:sp>
        <p:nvSpPr>
          <p:cNvPr id="392229" name="Text Box 37">
            <a:extLst>
              <a:ext uri="{FF2B5EF4-FFF2-40B4-BE49-F238E27FC236}">
                <a16:creationId xmlns:a16="http://schemas.microsoft.com/office/drawing/2014/main" id="{168945E9-1180-FB43-8542-DAF7E126E0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3841" y="1196976"/>
            <a:ext cx="44196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如何使</a:t>
            </a:r>
            <a:r>
              <a:rPr kumimoji="1" lang="en-US" altLang="zh-CN" sz="2800" b="1">
                <a:solidFill>
                  <a:schemeClr val="bg2"/>
                </a:solidFill>
                <a:ea typeface="仿宋_GB2312" pitchFamily="49" charset="-122"/>
              </a:rPr>
              <a:t>fp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与具体</a:t>
            </a:r>
            <a:r>
              <a:rPr kumimoji="1" lang="zh-CN" altLang="en-US" sz="2800" b="1">
                <a:solidFill>
                  <a:schemeClr val="bg2"/>
                </a:solidFill>
                <a:ea typeface="仿宋_GB2312" pitchFamily="49" charset="-122"/>
              </a:rPr>
              <a:t>文件</a:t>
            </a:r>
            <a:r>
              <a:rPr kumimoji="1" lang="zh-CN" altLang="en-US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挂钩</a:t>
            </a:r>
            <a:r>
              <a:rPr kumimoji="1" lang="en-US" altLang="zh-CN" sz="2800" b="1">
                <a:solidFill>
                  <a:schemeClr val="bg2"/>
                </a:solidFill>
                <a:latin typeface="仿宋_GB2312" pitchFamily="49" charset="-122"/>
                <a:ea typeface="仿宋_GB2312" pitchFamily="49" charset="-122"/>
              </a:rPr>
              <a:t>?</a:t>
            </a:r>
            <a:endParaRPr kumimoji="1" lang="en-US" altLang="zh-CN" sz="2400" b="1">
              <a:solidFill>
                <a:schemeClr val="bg2"/>
              </a:solidFill>
              <a:latin typeface="仿宋_GB2312" pitchFamily="49" charset="-122"/>
              <a:ea typeface="仿宋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2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228" grpId="0" autoUpdateAnimBg="0"/>
      <p:bldP spid="3922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椭圆 9">
            <a:extLst>
              <a:ext uri="{FF2B5EF4-FFF2-40B4-BE49-F238E27FC236}">
                <a16:creationId xmlns:a16="http://schemas.microsoft.com/office/drawing/2014/main" id="{E5024E28-7EA0-A640-9A8D-513F1BA9A268}"/>
              </a:ext>
            </a:extLst>
          </p:cNvPr>
          <p:cNvSpPr/>
          <p:nvPr/>
        </p:nvSpPr>
        <p:spPr bwMode="auto">
          <a:xfrm>
            <a:off x="314908" y="2918674"/>
            <a:ext cx="2459621" cy="13716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EC352C80-5F5F-DD4C-817A-F72C25074EE8}"/>
              </a:ext>
            </a:extLst>
          </p:cNvPr>
          <p:cNvSpPr/>
          <p:nvPr/>
        </p:nvSpPr>
        <p:spPr bwMode="auto">
          <a:xfrm>
            <a:off x="5015880" y="1849922"/>
            <a:ext cx="2538626" cy="137159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478EAAB-F4A9-C843-BDAB-6168C3881C97}"/>
              </a:ext>
            </a:extLst>
          </p:cNvPr>
          <p:cNvSpPr/>
          <p:nvPr/>
        </p:nvSpPr>
        <p:spPr bwMode="auto">
          <a:xfrm>
            <a:off x="6456040" y="4165974"/>
            <a:ext cx="2538626" cy="12792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FB22A21D-26EB-DB44-9305-5D10C7F4CE02}"/>
              </a:ext>
            </a:extLst>
          </p:cNvPr>
          <p:cNvSpPr/>
          <p:nvPr/>
        </p:nvSpPr>
        <p:spPr bwMode="auto">
          <a:xfrm>
            <a:off x="1923496" y="5293681"/>
            <a:ext cx="2538626" cy="1279249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9458" name="Rectangle 2">
            <a:extLst>
              <a:ext uri="{FF2B5EF4-FFF2-40B4-BE49-F238E27FC236}">
                <a16:creationId xmlns:a16="http://schemas.microsoft.com/office/drawing/2014/main" id="{283A1574-0B90-304A-81AE-D9D09A8AA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457200"/>
            <a:ext cx="3867167" cy="1371600"/>
          </a:xfrm>
        </p:spPr>
        <p:txBody>
          <a:bodyPr/>
          <a:lstStyle/>
          <a:p>
            <a:pPr eaLnBrk="1" hangingPunct="1"/>
            <a:r>
              <a:rPr lang="zh-CN" altLang="en-US" dirty="0"/>
              <a:t>文件处理步骤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E0649DD5-BF37-F14A-A498-F5AFA391287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754875"/>
            <a:ext cx="2329397" cy="857851"/>
          </a:xfrm>
        </p:spPr>
        <p:txBody>
          <a:bodyPr/>
          <a:lstStyle/>
          <a:p>
            <a:pPr eaLnBrk="1" hangingPunct="1"/>
            <a:r>
              <a:rPr lang="zh-CN" altLang="en-US" b="0" dirty="0"/>
              <a:t>四个步骤：</a:t>
            </a:r>
          </a:p>
          <a:p>
            <a:pPr lvl="1" eaLnBrk="1" hangingPunct="1"/>
            <a:endParaRPr lang="zh-CN" altLang="en-US" b="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72816C5-DAD1-EC4D-A837-AE9A8202A693}"/>
              </a:ext>
            </a:extLst>
          </p:cNvPr>
          <p:cNvSpPr/>
          <p:nvPr/>
        </p:nvSpPr>
        <p:spPr>
          <a:xfrm>
            <a:off x="5272156" y="2074057"/>
            <a:ext cx="216024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② 打开文件：文件指针指向磁盘文件缓冲区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0C88422-BADD-7545-AB95-94C13BE95EFD}"/>
              </a:ext>
            </a:extLst>
          </p:cNvPr>
          <p:cNvSpPr/>
          <p:nvPr/>
        </p:nvSpPr>
        <p:spPr>
          <a:xfrm>
            <a:off x="612413" y="3419808"/>
            <a:ext cx="20505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① 定义文件指针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9288F80-59D7-9640-80B9-F049A3667B42}"/>
              </a:ext>
            </a:extLst>
          </p:cNvPr>
          <p:cNvSpPr/>
          <p:nvPr/>
        </p:nvSpPr>
        <p:spPr>
          <a:xfrm>
            <a:off x="6977754" y="4382870"/>
            <a:ext cx="178254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③ 文件处理：文件读写操作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9820279-6F17-774B-A71C-82E51B6CAEDA}"/>
              </a:ext>
            </a:extLst>
          </p:cNvPr>
          <p:cNvSpPr/>
          <p:nvPr/>
        </p:nvSpPr>
        <p:spPr>
          <a:xfrm>
            <a:off x="2464732" y="5748639"/>
            <a:ext cx="153760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④ 关闭文件</a:t>
            </a:r>
          </a:p>
        </p:txBody>
      </p:sp>
      <p:sp>
        <p:nvSpPr>
          <p:cNvPr id="11" name="右箭头 10">
            <a:extLst>
              <a:ext uri="{FF2B5EF4-FFF2-40B4-BE49-F238E27FC236}">
                <a16:creationId xmlns:a16="http://schemas.microsoft.com/office/drawing/2014/main" id="{6D6D2CC3-5FB2-AB4D-BB40-0BCDC100123B}"/>
              </a:ext>
            </a:extLst>
          </p:cNvPr>
          <p:cNvSpPr/>
          <p:nvPr/>
        </p:nvSpPr>
        <p:spPr bwMode="auto">
          <a:xfrm rot="20716616">
            <a:off x="2818159" y="2846449"/>
            <a:ext cx="1989621" cy="224134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7" name="右箭头 16">
            <a:extLst>
              <a:ext uri="{FF2B5EF4-FFF2-40B4-BE49-F238E27FC236}">
                <a16:creationId xmlns:a16="http://schemas.microsoft.com/office/drawing/2014/main" id="{2CDE84FE-2F96-E744-9BB1-793A04E7B216}"/>
              </a:ext>
            </a:extLst>
          </p:cNvPr>
          <p:cNvSpPr/>
          <p:nvPr/>
        </p:nvSpPr>
        <p:spPr bwMode="auto">
          <a:xfrm rot="2975558">
            <a:off x="6314726" y="3534833"/>
            <a:ext cx="1262298" cy="203293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74F88932-427E-F747-93BE-C0612C82BA3D}"/>
              </a:ext>
            </a:extLst>
          </p:cNvPr>
          <p:cNvSpPr/>
          <p:nvPr/>
        </p:nvSpPr>
        <p:spPr bwMode="auto">
          <a:xfrm rot="9734115">
            <a:off x="4460915" y="5188345"/>
            <a:ext cx="2012963" cy="210672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05F23D-A5B8-7F48-B31E-A32F8EC2F30F}"/>
              </a:ext>
            </a:extLst>
          </p:cNvPr>
          <p:cNvSpPr txBox="1"/>
          <p:nvPr/>
        </p:nvSpPr>
        <p:spPr>
          <a:xfrm>
            <a:off x="7547320" y="1660580"/>
            <a:ext cx="11641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fopen</a:t>
            </a:r>
            <a:endParaRPr kumimoji="1" lang="zh-CN" altLang="en-US" sz="2800" b="1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3BF989C-EDC0-4748-9784-22D9DB8AB8DC}"/>
              </a:ext>
            </a:extLst>
          </p:cNvPr>
          <p:cNvSpPr txBox="1"/>
          <p:nvPr/>
        </p:nvSpPr>
        <p:spPr>
          <a:xfrm>
            <a:off x="4622182" y="6105747"/>
            <a:ext cx="12250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b="1" dirty="0" err="1"/>
              <a:t>fclose</a:t>
            </a:r>
            <a:endParaRPr kumimoji="1" lang="zh-CN" altLang="en-US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5C03915F-D162-4943-9C0A-5DF998BB5A8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0" y="322263"/>
            <a:ext cx="5267300" cy="739775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二进制文件打开方式</a:t>
            </a:r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F409471-9E38-5645-81C9-32F260105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692151"/>
            <a:ext cx="5040312" cy="11525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3000" dirty="0" err="1">
                <a:solidFill>
                  <a:srgbClr val="CC0066"/>
                </a:solidFill>
              </a:rPr>
              <a:t>fp</a:t>
            </a:r>
            <a:r>
              <a:rPr lang="en-US" altLang="zh-CN" sz="3000" dirty="0">
                <a:solidFill>
                  <a:srgbClr val="CC0066"/>
                </a:solidFill>
              </a:rPr>
              <a:t>=</a:t>
            </a:r>
            <a:r>
              <a:rPr lang="en-US" altLang="zh-CN" sz="3000" dirty="0" err="1">
                <a:solidFill>
                  <a:srgbClr val="CC0066"/>
                </a:solidFill>
              </a:rPr>
              <a:t>fopen</a:t>
            </a:r>
            <a:r>
              <a:rPr lang="en-US" altLang="zh-CN" sz="3000" dirty="0">
                <a:solidFill>
                  <a:srgbClr val="CC0066"/>
                </a:solidFill>
              </a:rPr>
              <a:t>("f12-2.txt","wb")</a:t>
            </a:r>
            <a:endParaRPr lang="zh-CN" altLang="en-US" dirty="0">
              <a:solidFill>
                <a:srgbClr val="CC0066"/>
              </a:solidFill>
            </a:endParaRPr>
          </a:p>
          <a:p>
            <a:pPr eaLnBrk="1" hangingPunct="1"/>
            <a:r>
              <a:rPr lang="zh-CN" altLang="en-US" dirty="0"/>
              <a:t>文件打开方式参数表</a:t>
            </a:r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D3F52CDF-B416-E14A-8724-A9E0278B63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66612463"/>
              </p:ext>
            </p:extLst>
          </p:nvPr>
        </p:nvGraphicFramePr>
        <p:xfrm>
          <a:off x="839292" y="2205038"/>
          <a:ext cx="7924800" cy="357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1" name="文档" r:id="rId3" imgW="5537200" imgH="2209800" progId="Word.Document.8">
                  <p:embed/>
                </p:oleObj>
              </mc:Choice>
              <mc:Fallback>
                <p:oleObj name="文档" r:id="rId3" imgW="5537200" imgH="22098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9292" y="2205038"/>
                        <a:ext cx="7924800" cy="357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矩形 1">
            <a:extLst>
              <a:ext uri="{FF2B5EF4-FFF2-40B4-BE49-F238E27FC236}">
                <a16:creationId xmlns:a16="http://schemas.microsoft.com/office/drawing/2014/main" id="{83181CA6-4BFE-9840-B9BF-A2B792FCD928}"/>
              </a:ext>
            </a:extLst>
          </p:cNvPr>
          <p:cNvSpPr/>
          <p:nvPr/>
        </p:nvSpPr>
        <p:spPr bwMode="auto">
          <a:xfrm>
            <a:off x="4583832" y="1988840"/>
            <a:ext cx="4180260" cy="3528392"/>
          </a:xfrm>
          <a:prstGeom prst="rect">
            <a:avLst/>
          </a:prstGeom>
          <a:noFill/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62606CD-7F99-7144-8F62-60A01FD5ADD2}"/>
              </a:ext>
            </a:extLst>
          </p:cNvPr>
          <p:cNvSpPr/>
          <p:nvPr/>
        </p:nvSpPr>
        <p:spPr bwMode="auto">
          <a:xfrm>
            <a:off x="383821" y="2006024"/>
            <a:ext cx="4180260" cy="3528392"/>
          </a:xfrm>
          <a:prstGeom prst="rect">
            <a:avLst/>
          </a:prstGeom>
          <a:solidFill>
            <a:schemeClr val="bg1">
              <a:lumMod val="75000"/>
              <a:alpha val="54718"/>
            </a:schemeClr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4D9215A3-D201-C649-8C43-2CCC4C619C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231904" y="335522"/>
            <a:ext cx="6408712" cy="1296987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二进制文件读写与打开方式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FE23F94-027E-154F-95FB-A65B66DA98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954087"/>
            <a:ext cx="9107487" cy="5903913"/>
          </a:xfrm>
        </p:spPr>
        <p:txBody>
          <a:bodyPr/>
          <a:lstStyle/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读文件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指定的文件必须存在，否则出错；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</a:t>
            </a:r>
            <a:r>
              <a:rPr lang="zh-CN" altLang="en-US" sz="2000" dirty="0">
                <a:solidFill>
                  <a:schemeClr val="bg2"/>
                </a:solidFill>
              </a:rPr>
              <a:t>写文件</a:t>
            </a:r>
            <a:r>
              <a:rPr lang="en-US" altLang="zh-CN" sz="2000" dirty="0"/>
              <a:t>(</a:t>
            </a:r>
            <a:r>
              <a:rPr lang="zh-CN" altLang="en-US" sz="2000" dirty="0"/>
              <a:t>指定的文件可以存在，也可以不存在</a:t>
            </a:r>
            <a:r>
              <a:rPr lang="en-US" altLang="zh-CN" sz="2000" dirty="0"/>
              <a:t>)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</a:t>
            </a:r>
            <a:r>
              <a:rPr lang="en-US" altLang="zh-CN" sz="2000" dirty="0" err="1">
                <a:solidFill>
                  <a:srgbClr val="CC0066"/>
                </a:solidFill>
              </a:rPr>
              <a:t>wb</a:t>
            </a:r>
            <a:r>
              <a:rPr lang="en-US" altLang="zh-CN" sz="2000" dirty="0">
                <a:solidFill>
                  <a:srgbClr val="CC0066"/>
                </a:solidFill>
              </a:rPr>
              <a:t>" </a:t>
            </a:r>
            <a:r>
              <a:rPr lang="zh-CN" altLang="en-US" sz="2000" dirty="0"/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 原文件将被删去重新建立；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</a:t>
            </a:r>
            <a:r>
              <a:rPr lang="en-US" altLang="zh-CN" sz="2000" dirty="0"/>
              <a:t>else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 按指定的名字新建一个文件；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</a:t>
            </a:r>
            <a:r>
              <a:rPr lang="en-US" altLang="zh-CN" sz="2000" dirty="0"/>
              <a:t>else if  </a:t>
            </a:r>
            <a:r>
              <a:rPr lang="zh-CN" altLang="en-US" sz="2000" dirty="0"/>
              <a:t>以 </a:t>
            </a:r>
            <a:r>
              <a:rPr lang="en-US" altLang="zh-CN" sz="2000" dirty="0">
                <a:solidFill>
                  <a:srgbClr val="CC0066"/>
                </a:solidFill>
              </a:rPr>
              <a:t>"ab" </a:t>
            </a:r>
            <a:r>
              <a:rPr lang="zh-CN" altLang="en-US" sz="2000" dirty="0"/>
              <a:t>方式写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if </a:t>
            </a:r>
            <a:r>
              <a:rPr lang="zh-CN" altLang="en-US" sz="2000" dirty="0"/>
              <a:t>该文件已经存在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   写入的数据将被添加到指定文件原有数据的后面，不会删去原来的内容；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else 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            </a:t>
            </a:r>
            <a:r>
              <a:rPr lang="zh-CN" altLang="en-US" sz="2000" dirty="0"/>
              <a:t>按指定的名字新建一个文件（与“</a:t>
            </a:r>
            <a:r>
              <a:rPr lang="en-US" altLang="zh-CN" sz="2000" dirty="0"/>
              <a:t>w”</a:t>
            </a:r>
            <a:r>
              <a:rPr lang="zh-CN" altLang="en-US" sz="2000" dirty="0"/>
              <a:t>相同）；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en-US" altLang="zh-CN" sz="2000" dirty="0"/>
              <a:t>if  </a:t>
            </a:r>
            <a:r>
              <a:rPr lang="zh-CN" altLang="en-US" sz="2000" dirty="0">
                <a:solidFill>
                  <a:schemeClr val="bg2"/>
                </a:solidFill>
              </a:rPr>
              <a:t>文件同时读和写</a:t>
            </a:r>
          </a:p>
          <a:p>
            <a:pPr algn="just" eaLnBrk="1" hangingPunct="1">
              <a:lnSpc>
                <a:spcPct val="105000"/>
              </a:lnSpc>
              <a:buFont typeface="Wingdings" pitchFamily="2" charset="2"/>
              <a:buNone/>
            </a:pPr>
            <a:r>
              <a:rPr lang="zh-CN" altLang="en-US" sz="2000" dirty="0"/>
              <a:t>        使用 </a:t>
            </a:r>
            <a:r>
              <a:rPr lang="en-US" altLang="zh-CN" sz="2000" dirty="0">
                <a:solidFill>
                  <a:srgbClr val="CC0066"/>
                </a:solidFill>
              </a:rPr>
              <a:t>“</a:t>
            </a:r>
            <a:r>
              <a:rPr lang="en-US" altLang="zh-CN" sz="2000" dirty="0" err="1">
                <a:solidFill>
                  <a:srgbClr val="CC0066"/>
                </a:solidFill>
              </a:rPr>
              <a:t>rb</a:t>
            </a:r>
            <a:r>
              <a:rPr lang="en-US" altLang="zh-CN" sz="2000" dirty="0">
                <a:solidFill>
                  <a:srgbClr val="CC0066"/>
                </a:solidFill>
              </a:rPr>
              <a:t>+”</a:t>
            </a:r>
            <a:r>
              <a:rPr lang="zh-CN" altLang="en-US" sz="2000" dirty="0"/>
              <a:t>、</a:t>
            </a:r>
            <a:r>
              <a:rPr lang="en-US" altLang="zh-CN" sz="2000" dirty="0">
                <a:solidFill>
                  <a:srgbClr val="CC0066"/>
                </a:solidFill>
              </a:rPr>
              <a:t>“</a:t>
            </a:r>
            <a:r>
              <a:rPr lang="en-US" altLang="zh-CN" sz="2000" dirty="0" err="1">
                <a:solidFill>
                  <a:srgbClr val="CC0066"/>
                </a:solidFill>
              </a:rPr>
              <a:t>wb</a:t>
            </a:r>
            <a:r>
              <a:rPr lang="en-US" altLang="zh-CN" sz="2000" dirty="0">
                <a:solidFill>
                  <a:srgbClr val="CC0066"/>
                </a:solidFill>
              </a:rPr>
              <a:t>+" </a:t>
            </a:r>
            <a:r>
              <a:rPr lang="zh-CN" altLang="en-US" sz="2000" dirty="0"/>
              <a:t>或 </a:t>
            </a:r>
            <a:r>
              <a:rPr lang="en-US" altLang="zh-CN" sz="2000" dirty="0">
                <a:solidFill>
                  <a:srgbClr val="CC0066"/>
                </a:solidFill>
              </a:rPr>
              <a:t>"ab+" </a:t>
            </a:r>
            <a:r>
              <a:rPr lang="zh-CN" altLang="en-US" sz="2000" dirty="0"/>
              <a:t>打开文件 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B8B51BF-E59E-6C44-9134-D9532DEB33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07368" y="-48279"/>
            <a:ext cx="6192838" cy="503238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打开文件和关闭文件</a:t>
            </a:r>
          </a:p>
        </p:txBody>
      </p:sp>
      <p:sp>
        <p:nvSpPr>
          <p:cNvPr id="394243" name="Rectangle 3">
            <a:extLst>
              <a:ext uri="{FF2B5EF4-FFF2-40B4-BE49-F238E27FC236}">
                <a16:creationId xmlns:a16="http://schemas.microsoft.com/office/drawing/2014/main" id="{B06850EF-6466-5B48-B486-A403262BBFD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1384" y="476250"/>
            <a:ext cx="8675688" cy="6121400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if((</a:t>
            </a:r>
            <a:r>
              <a:rPr lang="en-US" altLang="zh-CN" sz="2600" dirty="0" err="1">
                <a:solidFill>
                  <a:srgbClr val="CC0066"/>
                </a:solidFill>
              </a:rPr>
              <a:t>fp</a:t>
            </a:r>
            <a:r>
              <a:rPr lang="en-US" altLang="zh-CN" sz="2600" dirty="0">
                <a:solidFill>
                  <a:srgbClr val="CC0066"/>
                </a:solidFill>
              </a:rPr>
              <a:t>=</a:t>
            </a:r>
            <a:r>
              <a:rPr lang="en-US" altLang="zh-CN" sz="2600" dirty="0" err="1">
                <a:solidFill>
                  <a:srgbClr val="CC0066"/>
                </a:solidFill>
              </a:rPr>
              <a:t>fopen</a:t>
            </a:r>
            <a:r>
              <a:rPr lang="en-US" altLang="zh-CN" sz="2600" dirty="0">
                <a:solidFill>
                  <a:srgbClr val="CC0066"/>
                </a:solidFill>
              </a:rPr>
              <a:t>("f12-2.txt","wb")</a:t>
            </a:r>
            <a:r>
              <a:rPr lang="en-US" altLang="zh-CN" sz="2600" dirty="0"/>
              <a:t>) == NULL){	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   	    </a:t>
            </a:r>
            <a:r>
              <a:rPr lang="en-US" altLang="zh-CN" sz="2600" dirty="0" err="1"/>
              <a:t>printf</a:t>
            </a:r>
            <a:r>
              <a:rPr lang="en-US" altLang="zh-CN" sz="2600" dirty="0"/>
              <a:t>("File open error!\n"); exit(0);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600" dirty="0"/>
              <a:t>}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bg2"/>
                </a:solidFill>
              </a:rPr>
              <a:t>fopen</a:t>
            </a:r>
            <a:r>
              <a:rPr lang="en-US" altLang="zh-CN" sz="2800" dirty="0">
                <a:solidFill>
                  <a:schemeClr val="bg2"/>
                </a:solidFill>
              </a:rPr>
              <a:t>("</a:t>
            </a:r>
            <a:r>
              <a:rPr lang="zh-CN" altLang="en-US" sz="2800" dirty="0">
                <a:solidFill>
                  <a:schemeClr val="bg2"/>
                </a:solidFill>
              </a:rPr>
              <a:t>文件名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，</a:t>
            </a:r>
            <a:r>
              <a:rPr lang="en-US" altLang="zh-CN" sz="2800" dirty="0">
                <a:solidFill>
                  <a:schemeClr val="bg2"/>
                </a:solidFill>
              </a:rPr>
              <a:t>"</a:t>
            </a:r>
            <a:r>
              <a:rPr lang="zh-CN" altLang="en-US" sz="2800" dirty="0">
                <a:solidFill>
                  <a:schemeClr val="bg2"/>
                </a:solidFill>
              </a:rPr>
              <a:t>文件打开方式</a:t>
            </a:r>
            <a:r>
              <a:rPr lang="en-US" altLang="zh-CN" sz="2800" dirty="0">
                <a:solidFill>
                  <a:schemeClr val="bg2"/>
                </a:solidFill>
              </a:rPr>
              <a:t>")</a:t>
            </a:r>
          </a:p>
          <a:p>
            <a:pPr lvl="1" eaLnBrk="1" hangingPunct="1"/>
            <a:r>
              <a:rPr lang="zh-CN" altLang="en-US" sz="2400" dirty="0"/>
              <a:t>使文件指针与相应文件实体对应起来</a:t>
            </a:r>
          </a:p>
          <a:p>
            <a:pPr lvl="1" eaLnBrk="1" hangingPunct="1"/>
            <a:r>
              <a:rPr kumimoji="1" lang="zh-CN" altLang="en-US" sz="2400" dirty="0">
                <a:solidFill>
                  <a:schemeClr val="bg2"/>
                </a:solidFill>
              </a:rPr>
              <a:t>程序对文件指针进行操作，即</a:t>
            </a:r>
            <a:r>
              <a:rPr kumimoji="1" lang="en-US" altLang="zh-CN" sz="2400" dirty="0" err="1">
                <a:solidFill>
                  <a:schemeClr val="bg2"/>
                </a:solidFill>
              </a:rPr>
              <a:t>fp</a:t>
            </a:r>
            <a:r>
              <a:rPr kumimoji="1" lang="zh-CN" altLang="en-US" sz="2400" dirty="0">
                <a:solidFill>
                  <a:schemeClr val="bg2"/>
                </a:solidFill>
              </a:rPr>
              <a:t>代表磁盘文件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sz="2800" dirty="0"/>
              <a:t>函数</a:t>
            </a:r>
            <a:r>
              <a:rPr lang="en-US" altLang="zh-CN" sz="2800" dirty="0" err="1">
                <a:solidFill>
                  <a:schemeClr val="bg2"/>
                </a:solidFill>
              </a:rPr>
              <a:t>fopen</a:t>
            </a:r>
            <a:r>
              <a:rPr lang="en-US" altLang="zh-CN" sz="2800" dirty="0">
                <a:solidFill>
                  <a:schemeClr val="bg2"/>
                </a:solidFill>
              </a:rPr>
              <a:t>()</a:t>
            </a:r>
            <a:r>
              <a:rPr lang="zh-CN" altLang="en-US" sz="2800" dirty="0"/>
              <a:t> 的返回值</a:t>
            </a:r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执行成功，则返回包含文件缓冲区等信息的</a:t>
            </a:r>
            <a:r>
              <a:rPr lang="en-US" altLang="zh-CN" sz="2400" dirty="0"/>
              <a:t>FILE</a:t>
            </a:r>
            <a:r>
              <a:rPr lang="zh-CN" altLang="en-US" sz="2400" dirty="0"/>
              <a:t>型</a:t>
            </a:r>
            <a:r>
              <a:rPr lang="zh-CN" altLang="en-US" sz="2400" dirty="0">
                <a:solidFill>
                  <a:schemeClr val="bg2"/>
                </a:solidFill>
              </a:rPr>
              <a:t>地址</a:t>
            </a:r>
            <a:r>
              <a:rPr lang="zh-CN" altLang="en-US" sz="2400" dirty="0"/>
              <a:t>，赋给文件指针</a:t>
            </a:r>
            <a:r>
              <a:rPr lang="en-US" altLang="zh-CN" sz="2400" dirty="0" err="1"/>
              <a:t>fp</a:t>
            </a:r>
            <a:endParaRPr lang="zh-CN" altLang="en-US" sz="2400" dirty="0"/>
          </a:p>
          <a:p>
            <a:pPr lvl="1" eaLnBrk="1" hangingPunct="1">
              <a:lnSpc>
                <a:spcPct val="120000"/>
              </a:lnSpc>
            </a:pPr>
            <a:r>
              <a:rPr lang="zh-CN" altLang="en-US" sz="2400" dirty="0"/>
              <a:t>不成功，则返回一个</a:t>
            </a:r>
            <a:r>
              <a:rPr lang="en-US" altLang="zh-CN" sz="2400" dirty="0">
                <a:solidFill>
                  <a:schemeClr val="bg2"/>
                </a:solidFill>
              </a:rPr>
              <a:t>NULL</a:t>
            </a:r>
            <a:r>
              <a:rPr lang="zh-CN" altLang="en-US" sz="2400" dirty="0"/>
              <a:t>（空值）</a:t>
            </a:r>
          </a:p>
          <a:p>
            <a:pPr lvl="2" eaLnBrk="1" hangingPunct="1">
              <a:buFont typeface="Wingdings" pitchFamily="2" charset="2"/>
              <a:buNone/>
            </a:pPr>
            <a:r>
              <a:rPr lang="en-US" altLang="zh-CN" sz="2000" dirty="0"/>
              <a:t>exit(0)</a:t>
            </a:r>
            <a:r>
              <a:rPr lang="zh-CN" altLang="en-US" sz="2000" dirty="0"/>
              <a:t>：</a:t>
            </a:r>
            <a:r>
              <a:rPr lang="zh-CN" altLang="en-US" dirty="0"/>
              <a:t>关闭所有打开的文件，并终止程序的执行</a:t>
            </a:r>
          </a:p>
          <a:p>
            <a:pPr lvl="3" eaLnBrk="1" hangingPunct="1">
              <a:lnSpc>
                <a:spcPct val="120000"/>
              </a:lnSpc>
              <a:buFont typeface="Wingdings" pitchFamily="2" charset="2"/>
              <a:buNone/>
            </a:pPr>
            <a:r>
              <a:rPr lang="zh-CN" altLang="en-US" dirty="0"/>
              <a:t>参数</a:t>
            </a:r>
            <a:r>
              <a:rPr lang="en-US" altLang="zh-CN" dirty="0"/>
              <a:t>0</a:t>
            </a:r>
            <a:r>
              <a:rPr lang="zh-CN" altLang="en-US" dirty="0"/>
              <a:t>表示程序正常结束；非</a:t>
            </a:r>
            <a:r>
              <a:rPr lang="en-US" altLang="zh-CN" dirty="0"/>
              <a:t>0</a:t>
            </a:r>
            <a:r>
              <a:rPr lang="zh-CN" altLang="en-US" dirty="0"/>
              <a:t>参数通常表示不正常的程序结束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94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94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94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94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94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4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94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94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942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42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3942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4243" grpId="0" build="p" bldLvl="2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38B914D9-D4FB-8342-AB1C-EEAAD391461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28248" y="259442"/>
            <a:ext cx="3673475" cy="792162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关闭文件</a:t>
            </a:r>
          </a:p>
        </p:txBody>
      </p:sp>
      <p:sp>
        <p:nvSpPr>
          <p:cNvPr id="461827" name="Rectangle 3">
            <a:extLst>
              <a:ext uri="{FF2B5EF4-FFF2-40B4-BE49-F238E27FC236}">
                <a16:creationId xmlns:a16="http://schemas.microsoft.com/office/drawing/2014/main" id="{AB748481-3802-2141-BBA0-85BD30A0E8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7368" y="765176"/>
            <a:ext cx="10043145" cy="5832475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if( </a:t>
            </a:r>
            <a:r>
              <a:rPr lang="en-US" altLang="zh-CN" sz="2400" dirty="0" err="1">
                <a:solidFill>
                  <a:srgbClr val="CC0066"/>
                </a:solidFill>
              </a:rPr>
              <a:t>fclose</a:t>
            </a:r>
            <a:r>
              <a:rPr lang="en-US" altLang="zh-CN" sz="2400" dirty="0">
                <a:solidFill>
                  <a:srgbClr val="CC0066"/>
                </a:solidFill>
              </a:rPr>
              <a:t>(</a:t>
            </a:r>
            <a:r>
              <a:rPr lang="en-US" altLang="zh-CN" sz="2400" dirty="0" err="1">
                <a:solidFill>
                  <a:srgbClr val="CC0066"/>
                </a:solidFill>
              </a:rPr>
              <a:t>fp</a:t>
            </a:r>
            <a:r>
              <a:rPr lang="en-US" altLang="zh-CN" sz="2400" dirty="0">
                <a:solidFill>
                  <a:srgbClr val="CC0066"/>
                </a:solidFill>
              </a:rPr>
              <a:t>)</a:t>
            </a:r>
            <a:r>
              <a:rPr lang="en-US" altLang="zh-CN" sz="2400" dirty="0"/>
              <a:t> ){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printf</a:t>
            </a:r>
            <a:r>
              <a:rPr lang="en-US" altLang="zh-CN" sz="2400" dirty="0"/>
              <a:t>( "Can not close the file!\n" 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	exit(0);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400" dirty="0"/>
              <a:t>}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altLang="zh-CN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800" dirty="0" err="1">
                <a:solidFill>
                  <a:schemeClr val="bg2"/>
                </a:solidFill>
              </a:rPr>
              <a:t>fclose</a:t>
            </a:r>
            <a:r>
              <a:rPr lang="en-US" altLang="zh-CN" sz="2800" dirty="0">
                <a:solidFill>
                  <a:schemeClr val="bg2"/>
                </a:solidFill>
              </a:rPr>
              <a:t>(</a:t>
            </a:r>
            <a:r>
              <a:rPr lang="zh-CN" altLang="en-US" sz="2800" dirty="0">
                <a:solidFill>
                  <a:schemeClr val="bg2"/>
                </a:solidFill>
              </a:rPr>
              <a:t>文件指针</a:t>
            </a:r>
            <a:r>
              <a:rPr lang="en-US" altLang="zh-CN" sz="2800" dirty="0">
                <a:solidFill>
                  <a:schemeClr val="bg2"/>
                </a:solidFill>
              </a:rPr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把缓冲区中的数据写入磁盘扇区，确保写文件的正常完成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400" dirty="0"/>
              <a:t>释放文件缓冲区单元和</a:t>
            </a:r>
            <a:r>
              <a:rPr lang="en-US" altLang="zh-CN" sz="2400" dirty="0"/>
              <a:t>FILE</a:t>
            </a:r>
            <a:r>
              <a:rPr lang="zh-CN" altLang="en-US" sz="2400" dirty="0"/>
              <a:t>结构体，使文件指针与具体文件脱钩。</a:t>
            </a:r>
          </a:p>
          <a:p>
            <a:pPr lvl="1" eaLnBrk="1" hangingPunct="1">
              <a:lnSpc>
                <a:spcPct val="90000"/>
              </a:lnSpc>
            </a:pPr>
            <a:endParaRPr lang="zh-CN" altLang="en-US" sz="2400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dirty="0"/>
              <a:t>函数</a:t>
            </a:r>
            <a:r>
              <a:rPr lang="en-US" altLang="zh-CN" sz="2800" dirty="0" err="1">
                <a:solidFill>
                  <a:schemeClr val="bg2"/>
                </a:solidFill>
              </a:rPr>
              <a:t>fclose</a:t>
            </a:r>
            <a:r>
              <a:rPr lang="en-US" altLang="zh-CN" sz="2800" dirty="0"/>
              <a:t>()</a:t>
            </a:r>
            <a:r>
              <a:rPr lang="zh-CN" altLang="en-US" sz="2800" dirty="0"/>
              <a:t> 的返回值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/>
              <a:t>返回</a:t>
            </a:r>
            <a:r>
              <a:rPr lang="en-US" altLang="zh-CN" sz="2400" dirty="0"/>
              <a:t>0</a:t>
            </a:r>
            <a:r>
              <a:rPr lang="zh-CN" altLang="en-US" sz="2400" dirty="0"/>
              <a:t>：正常关闭文件</a:t>
            </a:r>
          </a:p>
          <a:p>
            <a:pPr lvl="1" algn="just" eaLnBrk="1" hangingPunct="1">
              <a:lnSpc>
                <a:spcPct val="120000"/>
              </a:lnSpc>
            </a:pPr>
            <a:r>
              <a:rPr lang="zh-CN" altLang="en-US" sz="2400" dirty="0"/>
              <a:t>返回非</a:t>
            </a:r>
            <a:r>
              <a:rPr lang="en-US" altLang="zh-CN" sz="2400" dirty="0"/>
              <a:t>0</a:t>
            </a:r>
            <a:r>
              <a:rPr lang="zh-CN" altLang="en-US" sz="2400" dirty="0"/>
              <a:t>：无法正常关闭文件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61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61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618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618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618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6182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1827" grpId="0" build="p" bldLvl="2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0DA2EB23-4B6D-7848-A9F9-1BF155DF4D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1" y="333375"/>
            <a:ext cx="9361414" cy="863600"/>
          </a:xfrm>
        </p:spPr>
        <p:txBody>
          <a:bodyPr/>
          <a:lstStyle/>
          <a:p>
            <a:pPr eaLnBrk="1" hangingPunct="1"/>
            <a:r>
              <a:rPr lang="zh-CN" altLang="en-US" sz="4000" dirty="0"/>
              <a:t>二进制文件读写函数</a:t>
            </a:r>
          </a:p>
        </p:txBody>
      </p:sp>
      <p:sp>
        <p:nvSpPr>
          <p:cNvPr id="432131" name="Rectangle 3">
            <a:extLst>
              <a:ext uri="{FF2B5EF4-FFF2-40B4-BE49-F238E27FC236}">
                <a16:creationId xmlns:a16="http://schemas.microsoft.com/office/drawing/2014/main" id="{4ECD6DC4-6C4F-254F-87E9-4AABA3B0BF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484312"/>
            <a:ext cx="11449272" cy="489701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字符读写函数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fgetc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 /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fputc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字符串读写函数：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fputs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fgets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格式化读写函数：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fscanf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altLang="zh-CN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fprintf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()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二进制读写函数：</a:t>
            </a:r>
            <a:r>
              <a:rPr lang="en-US" altLang="zh-CN" sz="4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fread</a:t>
            </a:r>
            <a:r>
              <a:rPr lang="en-US" altLang="zh-CN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()/ </a:t>
            </a:r>
            <a:r>
              <a:rPr lang="en-US" altLang="zh-CN" sz="44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fwrite</a:t>
            </a:r>
            <a:r>
              <a:rPr lang="en-US" altLang="zh-CN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()</a:t>
            </a:r>
            <a:endParaRPr lang="zh-CN" altLang="en-US" sz="44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其他相关函数：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检测文件结尾函数</a:t>
            </a:r>
            <a:r>
              <a:rPr lang="en-US" altLang="zh-CN" dirty="0" err="1"/>
              <a:t>feof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检测文件读写出错函数</a:t>
            </a:r>
            <a:r>
              <a:rPr lang="en-US" altLang="zh-CN" dirty="0" err="1"/>
              <a:t>ferror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清除末尾标志和出错标志函数</a:t>
            </a:r>
            <a:r>
              <a:rPr lang="en-US" altLang="zh-CN" dirty="0" err="1"/>
              <a:t>clearerr</a:t>
            </a:r>
            <a:r>
              <a:rPr lang="en-US" altLang="zh-CN" dirty="0"/>
              <a:t>()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dirty="0"/>
              <a:t>文件定位的函数</a:t>
            </a:r>
            <a:r>
              <a:rPr lang="en-US" altLang="zh-CN" dirty="0" err="1"/>
              <a:t>fseek</a:t>
            </a:r>
            <a:r>
              <a:rPr lang="en-US" altLang="zh-CN" dirty="0"/>
              <a:t>() </a:t>
            </a:r>
            <a:r>
              <a:rPr lang="zh-CN" altLang="en-US" dirty="0"/>
              <a:t>、</a:t>
            </a:r>
            <a:r>
              <a:rPr lang="en-US" altLang="zh-CN" dirty="0"/>
              <a:t>rewind() </a:t>
            </a:r>
            <a:r>
              <a:rPr lang="zh-CN" altLang="en-US" dirty="0"/>
              <a:t>、</a:t>
            </a:r>
            <a:r>
              <a:rPr lang="en-US" altLang="zh-CN" dirty="0" err="1"/>
              <a:t>ftell</a:t>
            </a:r>
            <a:r>
              <a:rPr lang="en-US" altLang="zh-CN" dirty="0"/>
              <a:t>()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321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32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4321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2794DA-35B0-0A44-9AF7-C608D92AF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二、二进制文件及读写操作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54612C-CD90-E74A-981E-7C5681F0F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二进制文件及读写操作</a:t>
            </a:r>
            <a:endParaRPr kumimoji="1" lang="en-US" altLang="zh-CN" dirty="0"/>
          </a:p>
          <a:p>
            <a:r>
              <a:rPr kumimoji="1" lang="en-US" altLang="zh-CN" dirty="0"/>
              <a:t>2.2</a:t>
            </a:r>
            <a:r>
              <a:rPr kumimoji="1" lang="zh-CN" altLang="en-US" dirty="0"/>
              <a:t> 举例：二进制文件的复制</a:t>
            </a:r>
          </a:p>
        </p:txBody>
      </p:sp>
    </p:spTree>
    <p:extLst>
      <p:ext uri="{BB962C8B-B14F-4D97-AF65-F5344CB8AC3E}">
        <p14:creationId xmlns:p14="http://schemas.microsoft.com/office/powerpoint/2010/main" val="30798423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84A82-9920-1149-BFD3-FF3517F4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2.1</a:t>
            </a:r>
            <a:r>
              <a:rPr kumimoji="1" lang="zh-CN" altLang="en-US" dirty="0"/>
              <a:t> 二进制文件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3272DFB-4296-2D44-8025-06B40F464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916832"/>
            <a:ext cx="7127684" cy="4483968"/>
          </a:xfrm>
        </p:spPr>
        <p:txBody>
          <a:bodyPr/>
          <a:lstStyle/>
          <a:p>
            <a:r>
              <a:rPr kumimoji="1" lang="zh-CN" altLang="en-US" dirty="0"/>
              <a:t>如何理解二进制文件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二进制文件是用特定软件以二进制方式（非文本方式）生成的文件，比如：</a:t>
            </a:r>
            <a:endParaRPr kumimoji="1" lang="en-US" altLang="zh-CN" dirty="0"/>
          </a:p>
          <a:p>
            <a:pPr marL="457200" lvl="1" indent="0">
              <a:buNone/>
            </a:pPr>
            <a:r>
              <a:rPr kumimoji="1" lang="zh-CN" altLang="en-US" dirty="0"/>
              <a:t>图片文件、视频文件、音乐文件、</a:t>
            </a:r>
            <a:r>
              <a:rPr kumimoji="1" lang="en-US" altLang="zh-CN" dirty="0"/>
              <a:t>Doc</a:t>
            </a:r>
            <a:r>
              <a:rPr kumimoji="1" lang="zh-CN" altLang="en-US" dirty="0"/>
              <a:t>文件、</a:t>
            </a:r>
            <a:r>
              <a:rPr kumimoji="1" lang="en-US" altLang="zh-CN" dirty="0"/>
              <a:t>excel</a:t>
            </a:r>
            <a:r>
              <a:rPr kumimoji="1" lang="zh-CN" altLang="en-US" dirty="0"/>
              <a:t>文件、</a:t>
            </a:r>
            <a:r>
              <a:rPr kumimoji="1" lang="en-US" altLang="zh-CN" dirty="0"/>
              <a:t>ppt</a:t>
            </a:r>
            <a:r>
              <a:rPr kumimoji="1" lang="zh-CN" altLang="en-US" dirty="0"/>
              <a:t>文件、可执行文件等</a:t>
            </a:r>
            <a:endParaRPr kumimoji="1" lang="en-US" altLang="zh-CN" dirty="0"/>
          </a:p>
          <a:p>
            <a:r>
              <a:rPr kumimoji="1" lang="zh-CN" altLang="en-US" dirty="0"/>
              <a:t>二进制文件无法用文本查看器打开（显示乱码）</a:t>
            </a:r>
            <a:endParaRPr kumimoji="1" lang="en-US" altLang="zh-CN" dirty="0"/>
          </a:p>
          <a:p>
            <a:r>
              <a:rPr kumimoji="1" lang="zh-CN" altLang="en-US" dirty="0"/>
              <a:t>可以直接看文件的二进制信息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73794F2-C599-3A4F-809F-E463C872E0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3044" y="1700808"/>
            <a:ext cx="4461557" cy="237626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B1EC2730-2DAA-5747-98C2-2C68856E1B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3045" y="4249142"/>
            <a:ext cx="4393595" cy="215165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9F17B4E-0115-6043-88D1-60FC218F748B}"/>
              </a:ext>
            </a:extLst>
          </p:cNvPr>
          <p:cNvSpPr txBox="1"/>
          <p:nvPr/>
        </p:nvSpPr>
        <p:spPr>
          <a:xfrm>
            <a:off x="9192344" y="640080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乱码啦</a:t>
            </a:r>
          </a:p>
        </p:txBody>
      </p:sp>
    </p:spTree>
    <p:extLst>
      <p:ext uri="{BB962C8B-B14F-4D97-AF65-F5344CB8AC3E}">
        <p14:creationId xmlns:p14="http://schemas.microsoft.com/office/powerpoint/2010/main" val="109321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9D904D-A3AD-8D41-8DA7-3792C7EFB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AE2FF0-90E9-D447-AE24-CF3E0556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60" y="1828800"/>
            <a:ext cx="4248472" cy="4679032"/>
          </a:xfrm>
        </p:spPr>
        <p:txBody>
          <a:bodyPr/>
          <a:lstStyle/>
          <a:p>
            <a:r>
              <a:rPr lang="zh-CN" altLang="en-US" sz="2800" dirty="0">
                <a:solidFill>
                  <a:srgbClr val="4F4F4F"/>
                </a:solidFill>
                <a:latin typeface="Source Code Pro"/>
              </a:rPr>
              <a:t>有多种工具，如文本编辑工具</a:t>
            </a:r>
            <a:r>
              <a:rPr lang="en-US" altLang="zh-CN" sz="2800" dirty="0">
                <a:solidFill>
                  <a:srgbClr val="4F4F4F"/>
                </a:solidFill>
                <a:latin typeface="Source Code Pro"/>
              </a:rPr>
              <a:t>sublime</a:t>
            </a:r>
            <a:r>
              <a:rPr lang="zh-CN" altLang="en-US" sz="2800" dirty="0">
                <a:solidFill>
                  <a:srgbClr val="4F4F4F"/>
                </a:solidFill>
                <a:latin typeface="Source Code Pro"/>
              </a:rPr>
              <a:t>、</a:t>
            </a:r>
            <a:r>
              <a:rPr lang="en-US" altLang="zh-CN" sz="2800" dirty="0">
                <a:solidFill>
                  <a:srgbClr val="4F4F4F"/>
                </a:solidFill>
                <a:latin typeface="Source Code Pro"/>
              </a:rPr>
              <a:t>notepad++</a:t>
            </a:r>
            <a:r>
              <a:rPr lang="zh-CN" altLang="en-US" sz="2800" dirty="0">
                <a:solidFill>
                  <a:srgbClr val="4F4F4F"/>
                </a:solidFill>
                <a:latin typeface="Source Code Pro"/>
              </a:rPr>
              <a:t>或者用</a:t>
            </a:r>
            <a:r>
              <a:rPr lang="en-US" altLang="zh-CN" sz="2800" dirty="0">
                <a:solidFill>
                  <a:srgbClr val="4F4F4F"/>
                </a:solidFill>
                <a:latin typeface="Source Code Pro"/>
              </a:rPr>
              <a:t>vim</a:t>
            </a:r>
            <a:r>
              <a:rPr lang="zh-CN" altLang="en-US" sz="2800" dirty="0">
                <a:solidFill>
                  <a:srgbClr val="4F4F4F"/>
                </a:solidFill>
                <a:latin typeface="Source Code Pro"/>
              </a:rPr>
              <a:t>命令，如下</a:t>
            </a:r>
            <a:endParaRPr lang="en-US" altLang="zh-CN" sz="2800" dirty="0">
              <a:solidFill>
                <a:srgbClr val="4F4F4F"/>
              </a:solidFill>
              <a:latin typeface="Source Code Pro"/>
            </a:endParaRPr>
          </a:p>
          <a:p>
            <a:pPr marL="0" indent="0">
              <a:buNone/>
            </a:pPr>
            <a:r>
              <a:rPr lang="en" altLang="zh-CN" sz="2800" dirty="0">
                <a:solidFill>
                  <a:srgbClr val="4F4F4F"/>
                </a:solidFill>
                <a:latin typeface="Source Code Pro"/>
              </a:rPr>
              <a:t>$ vim </a:t>
            </a:r>
            <a:r>
              <a:rPr lang="en" altLang="zh-CN" sz="2800" dirty="0" err="1">
                <a:solidFill>
                  <a:srgbClr val="4F4F4F"/>
                </a:solidFill>
                <a:latin typeface="Source Code Pro"/>
              </a:rPr>
              <a:t>test.bmp</a:t>
            </a:r>
            <a:r>
              <a:rPr lang="en" altLang="zh-CN" sz="2800" dirty="0">
                <a:solidFill>
                  <a:srgbClr val="4F4F4F"/>
                </a:solidFill>
                <a:latin typeface="Source Code Pro"/>
              </a:rPr>
              <a:t> </a:t>
            </a:r>
          </a:p>
          <a:p>
            <a:pPr marL="0" indent="0">
              <a:buNone/>
            </a:pPr>
            <a:r>
              <a:rPr lang="en" altLang="zh-CN" sz="2800" i="1" dirty="0">
                <a:solidFill>
                  <a:srgbClr val="880000"/>
                </a:solidFill>
                <a:latin typeface="Source Code Pro"/>
              </a:rPr>
              <a:t># :%!</a:t>
            </a:r>
            <a:r>
              <a:rPr lang="en" altLang="zh-CN" sz="2800" i="1" dirty="0" err="1">
                <a:solidFill>
                  <a:srgbClr val="880000"/>
                </a:solidFill>
                <a:latin typeface="Source Code Pro"/>
              </a:rPr>
              <a:t>xxd</a:t>
            </a:r>
            <a:r>
              <a:rPr lang="en" altLang="zh-CN" sz="2800" dirty="0">
                <a:solidFill>
                  <a:srgbClr val="4F4F4F"/>
                </a:solidFill>
                <a:latin typeface="Source Code Pro"/>
              </a:rPr>
              <a:t> </a:t>
            </a:r>
          </a:p>
          <a:p>
            <a:pPr marL="0" indent="0">
              <a:buNone/>
            </a:pPr>
            <a:r>
              <a:rPr lang="en" altLang="zh-CN" sz="2800" i="1" dirty="0">
                <a:solidFill>
                  <a:srgbClr val="880000"/>
                </a:solidFill>
                <a:latin typeface="Source Code Pro"/>
              </a:rPr>
              <a:t># :%!</a:t>
            </a:r>
            <a:r>
              <a:rPr lang="en" altLang="zh-CN" sz="2800" i="1" dirty="0" err="1">
                <a:solidFill>
                  <a:srgbClr val="880000"/>
                </a:solidFill>
                <a:latin typeface="Source Code Pro"/>
              </a:rPr>
              <a:t>xxd</a:t>
            </a:r>
            <a:r>
              <a:rPr lang="en" altLang="zh-CN" sz="2800" i="1" dirty="0">
                <a:solidFill>
                  <a:srgbClr val="880000"/>
                </a:solidFill>
                <a:latin typeface="Source Code Pro"/>
              </a:rPr>
              <a:t> -r</a:t>
            </a:r>
            <a:endParaRPr lang="zh-CN" altLang="en-US" sz="2800" dirty="0"/>
          </a:p>
          <a:p>
            <a:endParaRPr kumimoji="1" lang="zh-CN" altLang="en-US" sz="2800" dirty="0"/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52D01F78-8688-D246-B08A-E769ABC10E23}"/>
              </a:ext>
            </a:extLst>
          </p:cNvPr>
          <p:cNvSpPr txBox="1">
            <a:spLocks/>
          </p:cNvSpPr>
          <p:nvPr/>
        </p:nvSpPr>
        <p:spPr bwMode="auto">
          <a:xfrm>
            <a:off x="227348" y="5566669"/>
            <a:ext cx="4932548" cy="13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kumimoji="1" lang="zh-CN" altLang="en-US" kern="0" dirty="0"/>
              <a:t>或用</a:t>
            </a:r>
            <a:r>
              <a:rPr kumimoji="1" lang="en-US" altLang="zh-CN" kern="0" dirty="0"/>
              <a:t>C</a:t>
            </a:r>
            <a:r>
              <a:rPr kumimoji="1" lang="zh-CN" altLang="en-US" kern="0" dirty="0"/>
              <a:t>语言实现二进制的查看输出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7661E7-D084-5741-98C2-09C6A4968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60490" y="3740298"/>
            <a:ext cx="4248471" cy="3002023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4ECC54C5-11DF-E44A-A759-F05081C2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0672" y="450456"/>
            <a:ext cx="4248472" cy="32898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44788CDE-34AF-4B48-833F-3CB1E3F25160}"/>
              </a:ext>
            </a:extLst>
          </p:cNvPr>
          <p:cNvSpPr txBox="1"/>
          <p:nvPr/>
        </p:nvSpPr>
        <p:spPr>
          <a:xfrm>
            <a:off x="6223143" y="5520393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CN" sz="1800" i="1" dirty="0">
                <a:solidFill>
                  <a:srgbClr val="880000"/>
                </a:solidFill>
                <a:latin typeface="Source Code Pro"/>
              </a:rPr>
              <a:t>:%!</a:t>
            </a:r>
            <a:r>
              <a:rPr lang="en" altLang="zh-CN" sz="1800" i="1" dirty="0" err="1">
                <a:solidFill>
                  <a:srgbClr val="880000"/>
                </a:solidFill>
                <a:latin typeface="Source Code Pro"/>
              </a:rPr>
              <a:t>xxd</a:t>
            </a:r>
            <a:r>
              <a:rPr lang="en" altLang="zh-CN" sz="1800" dirty="0">
                <a:solidFill>
                  <a:srgbClr val="4F4F4F"/>
                </a:solidFill>
                <a:latin typeface="Source Code Pro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7B6130E-B7C4-7445-83C9-4737E9CC333F}"/>
              </a:ext>
            </a:extLst>
          </p:cNvPr>
          <p:cNvSpPr txBox="1"/>
          <p:nvPr/>
        </p:nvSpPr>
        <p:spPr>
          <a:xfrm>
            <a:off x="5807968" y="2230551"/>
            <a:ext cx="64554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" altLang="zh-CN" sz="1800" i="1" dirty="0">
                <a:solidFill>
                  <a:srgbClr val="880000"/>
                </a:solidFill>
                <a:latin typeface="Source Code Pro"/>
              </a:rPr>
              <a:t>:%!</a:t>
            </a:r>
            <a:r>
              <a:rPr lang="en" altLang="zh-CN" sz="1800" i="1" dirty="0" err="1">
                <a:solidFill>
                  <a:srgbClr val="880000"/>
                </a:solidFill>
                <a:latin typeface="Source Code Pro"/>
              </a:rPr>
              <a:t>xxd</a:t>
            </a:r>
            <a:r>
              <a:rPr lang="en" altLang="zh-CN" sz="1800" i="1" dirty="0">
                <a:solidFill>
                  <a:srgbClr val="880000"/>
                </a:solidFill>
                <a:latin typeface="Source Code Pro"/>
              </a:rPr>
              <a:t> -r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727356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3734C4-DA5E-F146-AE22-1CBD33F1F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>
                <a:latin typeface="SimHei" panose="02010609060101010101" pitchFamily="49" charset="-122"/>
                <a:ea typeface="SimHei" panose="02010609060101010101" pitchFamily="49" charset="-122"/>
              </a:rPr>
              <a:t>提纲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B13974-CF91-7543-9363-0FDFECFAC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文件操作基础回顾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基本二进制文件读写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二进制文件的高级应用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图片、音乐等文件识别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CAD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图形编辑器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pPr lvl="1"/>
            <a:r>
              <a:rPr kumimoji="1" lang="en-US" altLang="zh-CN" dirty="0">
                <a:latin typeface="SimSun" panose="02010600030101010101" pitchFamily="2" charset="-122"/>
                <a:ea typeface="SimSun" panose="02010600030101010101" pitchFamily="2" charset="-122"/>
              </a:rPr>
              <a:t>BMP</a:t>
            </a:r>
            <a:r>
              <a:rPr kumimoji="1"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图像文件</a:t>
            </a:r>
            <a:endParaRPr kumimoji="1" lang="en-US" altLang="zh-CN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404118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F5C2DB-D02E-1A43-9E13-68D600F51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查看二进制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467801-B07D-7348-A073-24E86290A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720" y="1412776"/>
            <a:ext cx="8452750" cy="431726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E746CD85-5A84-9E42-A716-5AF639DE63E7}"/>
              </a:ext>
            </a:extLst>
          </p:cNvPr>
          <p:cNvSpPr txBox="1"/>
          <p:nvPr/>
        </p:nvSpPr>
        <p:spPr>
          <a:xfrm>
            <a:off x="739594" y="2492896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400" b="1" dirty="0"/>
              <a:t>浙大</a:t>
            </a:r>
            <a:r>
              <a:rPr kumimoji="1" lang="en-US" altLang="zh-CN" sz="2400" b="1" dirty="0" err="1"/>
              <a:t>logo.tiff</a:t>
            </a:r>
            <a:endParaRPr kumimoji="1" lang="zh-CN" altLang="en-US" sz="2400" b="1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E4CAB35-59F5-984A-9A15-8439BBE875AD}"/>
              </a:ext>
            </a:extLst>
          </p:cNvPr>
          <p:cNvSpPr txBox="1"/>
          <p:nvPr/>
        </p:nvSpPr>
        <p:spPr>
          <a:xfrm>
            <a:off x="6888088" y="5877272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用</a:t>
            </a:r>
            <a:r>
              <a:rPr kumimoji="1" lang="en-US" altLang="zh-CN" dirty="0"/>
              <a:t>sublime</a:t>
            </a:r>
            <a:r>
              <a:rPr kumimoji="1" lang="zh-CN" altLang="en-US" dirty="0"/>
              <a:t>打开看的结果</a:t>
            </a:r>
          </a:p>
        </p:txBody>
      </p:sp>
    </p:spTree>
    <p:extLst>
      <p:ext uri="{BB962C8B-B14F-4D97-AF65-F5344CB8AC3E}">
        <p14:creationId xmlns:p14="http://schemas.microsoft.com/office/powerpoint/2010/main" val="1447093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A5D6AFF-C70B-3E46-8DEF-9267231FDE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57201"/>
            <a:ext cx="10657184" cy="739775"/>
          </a:xfrm>
        </p:spPr>
        <p:txBody>
          <a:bodyPr/>
          <a:lstStyle/>
          <a:p>
            <a:pPr eaLnBrk="1" hangingPunct="1"/>
            <a:r>
              <a:rPr lang="zh-CN" altLang="en-US" sz="3200" dirty="0"/>
              <a:t>二进制操作两个函数：数据块读写</a:t>
            </a:r>
            <a:r>
              <a:rPr lang="en-US" altLang="zh-CN" sz="3200" dirty="0" err="1"/>
              <a:t>fread</a:t>
            </a:r>
            <a:r>
              <a:rPr lang="en-US" altLang="zh-CN" sz="3200" dirty="0"/>
              <a:t>()</a:t>
            </a:r>
            <a:r>
              <a:rPr lang="zh-CN" altLang="en-US" sz="3200" dirty="0"/>
              <a:t>和</a:t>
            </a:r>
            <a:r>
              <a:rPr lang="en-US" altLang="zh-CN" sz="3200" dirty="0" err="1"/>
              <a:t>fwrite</a:t>
            </a:r>
            <a:r>
              <a:rPr lang="en-US" altLang="zh-CN" sz="3200" dirty="0"/>
              <a:t>()</a:t>
            </a:r>
            <a:endParaRPr lang="zh-CN" altLang="en-US" sz="3200" dirty="0"/>
          </a:p>
        </p:txBody>
      </p:sp>
      <p:sp>
        <p:nvSpPr>
          <p:cNvPr id="443395" name="Rectangle 3">
            <a:extLst>
              <a:ext uri="{FF2B5EF4-FFF2-40B4-BE49-F238E27FC236}">
                <a16:creationId xmlns:a16="http://schemas.microsoft.com/office/drawing/2014/main" id="{6A738528-8D11-FC40-9621-DDC6AFD21F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35360" y="1268414"/>
            <a:ext cx="11161240" cy="5589587"/>
          </a:xfrm>
        </p:spPr>
        <p:txBody>
          <a:bodyPr/>
          <a:lstStyle/>
          <a:p>
            <a:pPr eaLnBrk="1" hangingPunct="1"/>
            <a:r>
              <a:rPr lang="en-US" altLang="zh-CN" dirty="0" err="1">
                <a:solidFill>
                  <a:srgbClr val="CC0066"/>
                </a:solidFill>
              </a:rPr>
              <a:t>fread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从二进制文件中读入一个数据块到变量</a:t>
            </a:r>
            <a:endParaRPr lang="en-US" altLang="zh-CN" dirty="0"/>
          </a:p>
          <a:p>
            <a:pPr lvl="1" eaLnBrk="1" hangingPunct="1">
              <a:buNone/>
            </a:pPr>
            <a:r>
              <a:rPr lang="en" altLang="zh-CN" b="0" dirty="0"/>
              <a:t>		</a:t>
            </a:r>
            <a:r>
              <a:rPr lang="en" altLang="zh-CN" b="0" dirty="0" err="1"/>
              <a:t>fread</a:t>
            </a:r>
            <a:r>
              <a:rPr lang="zh-CN" altLang="en-US" b="0" dirty="0"/>
              <a:t>的返回值为实际读入的</a:t>
            </a:r>
            <a:r>
              <a:rPr lang="zh-CN" altLang="en-US" dirty="0"/>
              <a:t>元素个数</a:t>
            </a:r>
          </a:p>
          <a:p>
            <a:pPr eaLnBrk="1" hangingPunct="1"/>
            <a:r>
              <a:rPr lang="en-US" altLang="zh-CN" dirty="0" err="1">
                <a:solidFill>
                  <a:srgbClr val="CC0066"/>
                </a:solidFill>
              </a:rPr>
              <a:t>fwrite</a:t>
            </a:r>
            <a:r>
              <a:rPr lang="en-US" altLang="zh-CN" dirty="0">
                <a:solidFill>
                  <a:srgbClr val="CC0066"/>
                </a:solidFill>
              </a:rPr>
              <a:t>(buffer, size, count, </a:t>
            </a:r>
            <a:r>
              <a:rPr lang="en-US" altLang="zh-CN" dirty="0" err="1">
                <a:solidFill>
                  <a:srgbClr val="CC0066"/>
                </a:solidFill>
              </a:rPr>
              <a:t>fp</a:t>
            </a:r>
            <a:r>
              <a:rPr lang="en-US" altLang="zh-CN" dirty="0">
                <a:solidFill>
                  <a:srgbClr val="CC0066"/>
                </a:solidFill>
              </a:rPr>
              <a:t>);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zh-CN" altLang="en-US" dirty="0"/>
              <a:t>向二进制文件中写入一个数据块			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2" eaLnBrk="1" hangingPunct="1">
              <a:buNone/>
            </a:pPr>
            <a:r>
              <a:rPr lang="zh-CN" altLang="en-US" b="0" dirty="0"/>
              <a:t>返回值为实际写入的</a:t>
            </a:r>
            <a:r>
              <a:rPr lang="zh-CN" altLang="en-US" dirty="0"/>
              <a:t>元素个数</a:t>
            </a:r>
            <a:endParaRPr lang="en-US" altLang="zh-CN" dirty="0">
              <a:solidFill>
                <a:schemeClr val="hlink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eaLnBrk="1" hangingPunct="1"/>
            <a:r>
              <a:rPr lang="en-US" altLang="zh-CN" dirty="0"/>
              <a:t>buffer</a:t>
            </a:r>
            <a:r>
              <a:rPr lang="zh-CN" altLang="en-US" dirty="0"/>
              <a:t>：指针，表示存放数据的首地址；</a:t>
            </a:r>
          </a:p>
          <a:p>
            <a:pPr lvl="1" eaLnBrk="1" hangingPunct="1"/>
            <a:r>
              <a:rPr lang="en-US" altLang="zh-CN" dirty="0"/>
              <a:t>size</a:t>
            </a:r>
            <a:r>
              <a:rPr lang="zh-CN" altLang="en-US" dirty="0"/>
              <a:t>：数据块的字节数</a:t>
            </a:r>
          </a:p>
          <a:p>
            <a:pPr lvl="1" eaLnBrk="1" hangingPunct="1"/>
            <a:r>
              <a:rPr lang="en-US" altLang="zh-CN" dirty="0"/>
              <a:t>count</a:t>
            </a:r>
            <a:r>
              <a:rPr lang="zh-CN" altLang="en-US" dirty="0"/>
              <a:t>：要读写的数据块块数</a:t>
            </a:r>
          </a:p>
          <a:p>
            <a:pPr lvl="1" eaLnBrk="1" hangingPunct="1"/>
            <a:r>
              <a:rPr lang="en-US" altLang="zh-CN" dirty="0" err="1"/>
              <a:t>fp</a:t>
            </a:r>
            <a:r>
              <a:rPr lang="zh-CN" altLang="en-US" dirty="0"/>
              <a:t>：文件指针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433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4433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4433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433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433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4339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395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E6A72F-4B06-1142-9EE2-0E5B51E35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2.2</a:t>
            </a:r>
            <a:r>
              <a:rPr kumimoji="1" lang="zh-CN" altLang="en-US" dirty="0"/>
              <a:t>命令行方式实现的二进制文件复制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0F8788-E608-7F49-991E-489A93484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896544"/>
          </a:xfrm>
        </p:spPr>
        <p:txBody>
          <a:bodyPr/>
          <a:lstStyle/>
          <a:p>
            <a:r>
              <a:rPr kumimoji="1" lang="zh-CN" altLang="en-US" dirty="0"/>
              <a:t>命令行方式：</a:t>
            </a:r>
            <a:endParaRPr kumimoji="1" lang="en-US" altLang="zh-CN" dirty="0"/>
          </a:p>
          <a:p>
            <a:pPr lvl="1"/>
            <a:r>
              <a:rPr lang="en" altLang="zh-CN" dirty="0">
                <a:solidFill>
                  <a:srgbClr val="4F4F4F"/>
                </a:solidFill>
                <a:latin typeface="-apple-system"/>
              </a:rPr>
              <a:t>int main(int 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argc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, char *</a:t>
            </a:r>
            <a:r>
              <a:rPr lang="en" altLang="zh-CN" dirty="0" err="1">
                <a:solidFill>
                  <a:srgbClr val="4F4F4F"/>
                </a:solidFill>
                <a:latin typeface="-apple-system"/>
              </a:rPr>
              <a:t>argv</a:t>
            </a:r>
            <a:r>
              <a:rPr lang="en" altLang="zh-CN" dirty="0">
                <a:solidFill>
                  <a:srgbClr val="4F4F4F"/>
                </a:solidFill>
                <a:latin typeface="-apple-system"/>
              </a:rPr>
              <a:t>[])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FILE *</a:t>
            </a:r>
            <a:r>
              <a:rPr kumimoji="1" lang="en-US" altLang="zh-CN" dirty="0" err="1"/>
              <a:t>infile</a:t>
            </a:r>
            <a:r>
              <a:rPr kumimoji="1" lang="en-US" altLang="zh-CN" dirty="0"/>
              <a:t>, *</a:t>
            </a:r>
            <a:r>
              <a:rPr kumimoji="1" lang="en-US" altLang="zh-CN" dirty="0" err="1"/>
              <a:t>outfile</a:t>
            </a:r>
            <a:r>
              <a:rPr kumimoji="1" lang="en-US" altLang="zh-CN" dirty="0"/>
              <a:t>;</a:t>
            </a:r>
          </a:p>
          <a:p>
            <a:r>
              <a:rPr kumimoji="1" lang="zh-CN" altLang="en-US" dirty="0"/>
              <a:t>二进制读 ：</a:t>
            </a:r>
            <a:r>
              <a:rPr kumimoji="1" lang="en-US" altLang="zh-CN" dirty="0"/>
              <a:t>"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"</a:t>
            </a:r>
          </a:p>
          <a:p>
            <a:pPr lvl="1"/>
            <a:r>
              <a:rPr kumimoji="1" lang="en-US" altLang="zh-CN" dirty="0" err="1"/>
              <a:t>infile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[1], “</a:t>
            </a:r>
            <a:r>
              <a:rPr kumimoji="1" lang="en-US" altLang="zh-CN" dirty="0" err="1"/>
              <a:t>rb</a:t>
            </a:r>
            <a:r>
              <a:rPr kumimoji="1" lang="en-US" altLang="zh-CN" dirty="0"/>
              <a:t>”); //</a:t>
            </a:r>
            <a:r>
              <a:rPr kumimoji="1" lang="zh-CN" altLang="en-US" dirty="0"/>
              <a:t>二进制打开读方式</a:t>
            </a:r>
            <a:endParaRPr kumimoji="1" lang="en-US" altLang="zh-CN" dirty="0"/>
          </a:p>
          <a:p>
            <a:r>
              <a:rPr kumimoji="1" lang="zh-CN" altLang="en-US" dirty="0"/>
              <a:t>二进制写：</a:t>
            </a:r>
            <a:r>
              <a:rPr kumimoji="1" lang="en-US" altLang="zh-CN" dirty="0"/>
              <a:t>"</a:t>
            </a:r>
            <a:r>
              <a:rPr kumimoji="1" lang="en-US" altLang="zh-CN" dirty="0" err="1"/>
              <a:t>wb</a:t>
            </a:r>
            <a:r>
              <a:rPr kumimoji="1" lang="en-US" altLang="zh-CN" dirty="0"/>
              <a:t>"</a:t>
            </a:r>
          </a:p>
          <a:p>
            <a:pPr lvl="1"/>
            <a:r>
              <a:rPr kumimoji="1" lang="en-US" altLang="zh-CN" dirty="0" err="1"/>
              <a:t>outfile</a:t>
            </a:r>
            <a:r>
              <a:rPr kumimoji="1" lang="en-US" altLang="zh-CN" dirty="0"/>
              <a:t>=</a:t>
            </a:r>
            <a:r>
              <a:rPr kumimoji="1" lang="en-US" altLang="zh-CN" dirty="0" err="1"/>
              <a:t>fopen</a:t>
            </a:r>
            <a:r>
              <a:rPr kumimoji="1" lang="en-US" altLang="zh-CN" dirty="0"/>
              <a:t>(</a:t>
            </a:r>
            <a:r>
              <a:rPr kumimoji="1" lang="en-US" altLang="zh-CN" dirty="0" err="1"/>
              <a:t>argv</a:t>
            </a:r>
            <a:r>
              <a:rPr kumimoji="1" lang="en-US" altLang="zh-CN" dirty="0"/>
              <a:t>[2], “</a:t>
            </a:r>
            <a:r>
              <a:rPr kumimoji="1" lang="en-US" altLang="zh-CN" dirty="0" err="1"/>
              <a:t>wb</a:t>
            </a:r>
            <a:r>
              <a:rPr kumimoji="1" lang="en-US" altLang="zh-CN" dirty="0"/>
              <a:t>”);//</a:t>
            </a:r>
            <a:r>
              <a:rPr kumimoji="1" lang="zh-CN" altLang="en-US" dirty="0"/>
              <a:t>二进制打开写方式</a:t>
            </a:r>
            <a:endParaRPr kumimoji="1" lang="en-US" altLang="zh-CN" dirty="0"/>
          </a:p>
          <a:p>
            <a:pPr lvl="1"/>
            <a:endParaRPr kumimoji="1"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1240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CDAC8B9-2297-A445-A3F3-10CB3A9DD239}"/>
              </a:ext>
            </a:extLst>
          </p:cNvPr>
          <p:cNvSpPr/>
          <p:nvPr/>
        </p:nvSpPr>
        <p:spPr>
          <a:xfrm>
            <a:off x="321151" y="990950"/>
            <a:ext cx="6096000" cy="535531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" altLang="zh-CN" b="1" dirty="0">
                <a:latin typeface="-apple-system"/>
              </a:rPr>
              <a:t>#include &lt;</a:t>
            </a:r>
            <a:r>
              <a:rPr lang="en" altLang="zh-CN" b="1" dirty="0" err="1">
                <a:latin typeface="-apple-system"/>
              </a:rPr>
              <a:t>stdio.h</a:t>
            </a:r>
            <a:r>
              <a:rPr lang="en" altLang="zh-CN" b="1" dirty="0">
                <a:latin typeface="-apple-system"/>
              </a:rPr>
              <a:t>&gt;</a:t>
            </a:r>
          </a:p>
          <a:p>
            <a:r>
              <a:rPr lang="en" altLang="zh-CN" b="1" dirty="0">
                <a:latin typeface="-apple-system"/>
              </a:rPr>
              <a:t>#include &lt;</a:t>
            </a:r>
            <a:r>
              <a:rPr lang="en" altLang="zh-CN" b="1" dirty="0" err="1">
                <a:latin typeface="-apple-system"/>
              </a:rPr>
              <a:t>stdlib.h</a:t>
            </a:r>
            <a:r>
              <a:rPr lang="en" altLang="zh-CN" b="1" dirty="0">
                <a:latin typeface="-apple-system"/>
              </a:rPr>
              <a:t>&gt;</a:t>
            </a:r>
          </a:p>
          <a:p>
            <a:r>
              <a:rPr lang="en" altLang="zh-CN" b="1" dirty="0">
                <a:latin typeface="-apple-system"/>
              </a:rPr>
              <a:t>#define MAXLEN 1024</a:t>
            </a:r>
          </a:p>
          <a:p>
            <a:r>
              <a:rPr lang="en" altLang="zh-CN" b="1" dirty="0">
                <a:latin typeface="-apple-system"/>
              </a:rPr>
              <a:t>int main(int </a:t>
            </a:r>
            <a:r>
              <a:rPr lang="en" altLang="zh-CN" b="1" dirty="0" err="1">
                <a:latin typeface="-apple-system"/>
              </a:rPr>
              <a:t>argc</a:t>
            </a:r>
            <a:r>
              <a:rPr lang="en" altLang="zh-CN" b="1" dirty="0">
                <a:latin typeface="-apple-system"/>
              </a:rPr>
              <a:t>, char *</a:t>
            </a:r>
            <a:r>
              <a:rPr lang="en" altLang="zh-CN" b="1" dirty="0" err="1">
                <a:latin typeface="-apple-system"/>
              </a:rPr>
              <a:t>argv</a:t>
            </a:r>
            <a:r>
              <a:rPr lang="en" altLang="zh-CN" b="1" dirty="0">
                <a:latin typeface="-apple-system"/>
              </a:rPr>
              <a:t>[]){</a:t>
            </a:r>
          </a:p>
          <a:p>
            <a:r>
              <a:rPr lang="en" altLang="zh-CN" b="1" dirty="0">
                <a:latin typeface="-apple-system"/>
              </a:rPr>
              <a:t>    FILE *</a:t>
            </a:r>
            <a:r>
              <a:rPr lang="en" altLang="zh-CN" b="1" dirty="0" err="1">
                <a:latin typeface="-apple-system"/>
              </a:rPr>
              <a:t>infile</a:t>
            </a:r>
            <a:r>
              <a:rPr lang="en" altLang="zh-CN" b="1" dirty="0">
                <a:latin typeface="-apple-system"/>
              </a:rPr>
              <a:t>,*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;</a:t>
            </a:r>
          </a:p>
          <a:p>
            <a:r>
              <a:rPr lang="en" altLang="zh-CN" b="1" dirty="0">
                <a:latin typeface="-apple-system"/>
              </a:rPr>
              <a:t>    int </a:t>
            </a:r>
            <a:r>
              <a:rPr lang="en" altLang="zh-CN" b="1" dirty="0" err="1">
                <a:latin typeface="-apple-system"/>
              </a:rPr>
              <a:t>rc</a:t>
            </a:r>
            <a:r>
              <a:rPr lang="en" altLang="zh-CN" b="1" dirty="0">
                <a:latin typeface="-apple-system"/>
              </a:rPr>
              <a:t>;</a:t>
            </a:r>
          </a:p>
          <a:p>
            <a:r>
              <a:rPr lang="en" altLang="zh-CN" b="1" dirty="0">
                <a:latin typeface="-apple-system"/>
              </a:rPr>
              <a:t>    if( </a:t>
            </a:r>
            <a:r>
              <a:rPr lang="en" altLang="zh-CN" b="1" dirty="0" err="1">
                <a:latin typeface="-apple-system"/>
              </a:rPr>
              <a:t>argc</a:t>
            </a:r>
            <a:r>
              <a:rPr lang="en" altLang="zh-CN" b="1" dirty="0">
                <a:latin typeface="-apple-system"/>
              </a:rPr>
              <a:t> &lt; 3 )  {</a:t>
            </a:r>
          </a:p>
          <a:p>
            <a:r>
              <a:rPr lang="en" altLang="zh-CN" b="1" dirty="0">
                <a:latin typeface="-apple-system"/>
              </a:rPr>
              <a:t>        </a:t>
            </a:r>
            <a:r>
              <a:rPr lang="en" altLang="zh-CN" b="1" dirty="0" err="1">
                <a:latin typeface="-apple-system"/>
              </a:rPr>
              <a:t>printf</a:t>
            </a:r>
            <a:r>
              <a:rPr lang="en" altLang="zh-CN" b="1" dirty="0">
                <a:latin typeface="-apple-system"/>
              </a:rPr>
              <a:t>("usage: %s %s\n", </a:t>
            </a:r>
            <a:r>
              <a:rPr lang="en" altLang="zh-CN" b="1" dirty="0" err="1">
                <a:latin typeface="-apple-system"/>
              </a:rPr>
              <a:t>argv</a:t>
            </a:r>
            <a:r>
              <a:rPr lang="en" altLang="zh-CN" b="1" dirty="0">
                <a:latin typeface="-apple-system"/>
              </a:rPr>
              <a:t>[0], "</a:t>
            </a:r>
            <a:r>
              <a:rPr lang="en" altLang="zh-CN" b="1" dirty="0" err="1">
                <a:latin typeface="-apple-system"/>
              </a:rPr>
              <a:t>infile</a:t>
            </a:r>
            <a:r>
              <a:rPr lang="en" altLang="zh-CN" b="1" dirty="0">
                <a:latin typeface="-apple-system"/>
              </a:rPr>
              <a:t> 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");</a:t>
            </a:r>
          </a:p>
          <a:p>
            <a:r>
              <a:rPr lang="en" altLang="zh-CN" b="1" dirty="0">
                <a:latin typeface="-apple-system"/>
              </a:rPr>
              <a:t>        exit(1);</a:t>
            </a:r>
          </a:p>
          <a:p>
            <a:r>
              <a:rPr lang="en" altLang="zh-CN" b="1" dirty="0">
                <a:latin typeface="-apple-system"/>
              </a:rPr>
              <a:t>    }</a:t>
            </a:r>
          </a:p>
          <a:p>
            <a:r>
              <a:rPr lang="en" altLang="zh-CN" b="1" dirty="0">
                <a:latin typeface="-apple-system"/>
              </a:rPr>
              <a:t>      </a:t>
            </a:r>
          </a:p>
          <a:p>
            <a:r>
              <a:rPr lang="en" altLang="zh-CN" b="1" dirty="0">
                <a:latin typeface="-apple-system"/>
              </a:rPr>
              <a:t>    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 = </a:t>
            </a:r>
            <a:r>
              <a:rPr lang="en" altLang="zh-CN" b="1" dirty="0" err="1">
                <a:latin typeface="-apple-system"/>
              </a:rPr>
              <a:t>fopen</a:t>
            </a:r>
            <a:r>
              <a:rPr lang="en" altLang="zh-CN" b="1" dirty="0">
                <a:latin typeface="-apple-system"/>
              </a:rPr>
              <a:t>(</a:t>
            </a:r>
            <a:r>
              <a:rPr lang="en" altLang="zh-CN" b="1" dirty="0" err="1">
                <a:latin typeface="-apple-system"/>
              </a:rPr>
              <a:t>argv</a:t>
            </a:r>
            <a:r>
              <a:rPr lang="en" altLang="zh-CN" b="1" dirty="0">
                <a:latin typeface="-apple-system"/>
              </a:rPr>
              <a:t>[2], "</a:t>
            </a:r>
            <a:r>
              <a:rPr lang="en" altLang="zh-CN" b="1" dirty="0" err="1">
                <a:latin typeface="-apple-system"/>
              </a:rPr>
              <a:t>wb</a:t>
            </a:r>
            <a:r>
              <a:rPr lang="en" altLang="zh-CN" b="1" dirty="0">
                <a:latin typeface="-apple-system"/>
              </a:rPr>
              <a:t>" );</a:t>
            </a:r>
          </a:p>
          <a:p>
            <a:r>
              <a:rPr lang="en" altLang="zh-CN" b="1" dirty="0">
                <a:latin typeface="-apple-system"/>
              </a:rPr>
              <a:t>    </a:t>
            </a:r>
            <a:r>
              <a:rPr lang="en" altLang="zh-CN" b="1" dirty="0" err="1">
                <a:latin typeface="-apple-system"/>
              </a:rPr>
              <a:t>infile</a:t>
            </a:r>
            <a:r>
              <a:rPr lang="en" altLang="zh-CN" b="1" dirty="0">
                <a:latin typeface="-apple-system"/>
              </a:rPr>
              <a:t> = </a:t>
            </a:r>
            <a:r>
              <a:rPr lang="en" altLang="zh-CN" b="1" dirty="0" err="1">
                <a:latin typeface="-apple-system"/>
              </a:rPr>
              <a:t>fopen</a:t>
            </a:r>
            <a:r>
              <a:rPr lang="en" altLang="zh-CN" b="1" dirty="0">
                <a:latin typeface="-apple-system"/>
              </a:rPr>
              <a:t>(</a:t>
            </a:r>
            <a:r>
              <a:rPr lang="en" altLang="zh-CN" b="1" dirty="0" err="1">
                <a:latin typeface="-apple-system"/>
              </a:rPr>
              <a:t>argv</a:t>
            </a:r>
            <a:r>
              <a:rPr lang="en" altLang="zh-CN" b="1" dirty="0">
                <a:latin typeface="-apple-system"/>
              </a:rPr>
              <a:t>[1], "</a:t>
            </a:r>
            <a:r>
              <a:rPr lang="en" altLang="zh-CN" b="1" dirty="0" err="1">
                <a:latin typeface="-apple-system"/>
              </a:rPr>
              <a:t>rb</a:t>
            </a:r>
            <a:r>
              <a:rPr lang="en" altLang="zh-CN" b="1" dirty="0">
                <a:latin typeface="-apple-system"/>
              </a:rPr>
              <a:t>");</a:t>
            </a:r>
          </a:p>
          <a:p>
            <a:r>
              <a:rPr lang="en" altLang="zh-CN" b="1" dirty="0">
                <a:latin typeface="-apple-system"/>
              </a:rPr>
              <a:t>    unsigned char </a:t>
            </a:r>
            <a:r>
              <a:rPr lang="en" altLang="zh-CN" b="1" dirty="0" err="1">
                <a:latin typeface="-apple-system"/>
              </a:rPr>
              <a:t>buf</a:t>
            </a:r>
            <a:r>
              <a:rPr lang="en" altLang="zh-CN" b="1" dirty="0">
                <a:latin typeface="-apple-system"/>
              </a:rPr>
              <a:t>[MAXLEN];	</a:t>
            </a:r>
          </a:p>
          <a:p>
            <a:r>
              <a:rPr lang="en" altLang="zh-CN" b="1" dirty="0">
                <a:latin typeface="-apple-system"/>
              </a:rPr>
              <a:t>    if( 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 == NULL || </a:t>
            </a:r>
            <a:r>
              <a:rPr lang="en" altLang="zh-CN" b="1" dirty="0" err="1">
                <a:latin typeface="-apple-system"/>
              </a:rPr>
              <a:t>infile</a:t>
            </a:r>
            <a:r>
              <a:rPr lang="en" altLang="zh-CN" b="1" dirty="0">
                <a:latin typeface="-apple-system"/>
              </a:rPr>
              <a:t> == NULL )   {</a:t>
            </a:r>
          </a:p>
          <a:p>
            <a:r>
              <a:rPr lang="en" altLang="zh-CN" b="1" dirty="0">
                <a:latin typeface="-apple-system"/>
              </a:rPr>
              <a:t>        </a:t>
            </a:r>
            <a:r>
              <a:rPr lang="en" altLang="zh-CN" b="1" dirty="0" err="1">
                <a:latin typeface="-apple-system"/>
              </a:rPr>
              <a:t>printf</a:t>
            </a:r>
            <a:r>
              <a:rPr lang="en" altLang="zh-CN" b="1" dirty="0">
                <a:latin typeface="-apple-system"/>
              </a:rPr>
              <a:t>("%s, %s",</a:t>
            </a:r>
            <a:r>
              <a:rPr lang="en" altLang="zh-CN" b="1" dirty="0" err="1">
                <a:latin typeface="-apple-system"/>
              </a:rPr>
              <a:t>argv</a:t>
            </a:r>
            <a:r>
              <a:rPr lang="en" altLang="zh-CN" b="1" dirty="0">
                <a:latin typeface="-apple-system"/>
              </a:rPr>
              <a:t>[1],"not exit\n");</a:t>
            </a:r>
          </a:p>
          <a:p>
            <a:r>
              <a:rPr lang="en" altLang="zh-CN" b="1" dirty="0">
                <a:latin typeface="-apple-system"/>
              </a:rPr>
              <a:t>        exit(1);</a:t>
            </a:r>
          </a:p>
          <a:p>
            <a:r>
              <a:rPr lang="en" altLang="zh-CN" b="1" dirty="0">
                <a:latin typeface="-apple-system"/>
              </a:rPr>
              <a:t>    }   </a:t>
            </a:r>
          </a:p>
          <a:p>
            <a:r>
              <a:rPr lang="en" altLang="zh-CN" b="1" dirty="0">
                <a:latin typeface="-apple-system"/>
              </a:rPr>
              <a:t>   /*</a:t>
            </a:r>
            <a:r>
              <a:rPr lang="zh-CN" altLang="en" b="1" dirty="0">
                <a:latin typeface="-apple-system"/>
              </a:rPr>
              <a:t>续</a:t>
            </a:r>
            <a:r>
              <a:rPr lang="en-US" altLang="zh-CN" b="1" dirty="0">
                <a:latin typeface="-apple-system"/>
              </a:rPr>
              <a:t>*/</a:t>
            </a:r>
            <a:endParaRPr lang="en" altLang="zh-CN" b="1" i="0" dirty="0">
              <a:effectLst/>
              <a:latin typeface="-apple-system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D2D4613-E3AC-3E4E-81AB-6E72F1DCB7B3}"/>
              </a:ext>
            </a:extLst>
          </p:cNvPr>
          <p:cNvSpPr/>
          <p:nvPr/>
        </p:nvSpPr>
        <p:spPr>
          <a:xfrm>
            <a:off x="5560089" y="883876"/>
            <a:ext cx="656922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" altLang="zh-CN" b="1" dirty="0">
              <a:latin typeface="-apple-system"/>
            </a:endParaRPr>
          </a:p>
          <a:p>
            <a:r>
              <a:rPr lang="en" altLang="zh-CN" b="1" dirty="0">
                <a:latin typeface="-apple-system"/>
              </a:rPr>
              <a:t>    while( (</a:t>
            </a:r>
            <a:r>
              <a:rPr lang="en" altLang="zh-CN" b="1" dirty="0" err="1">
                <a:latin typeface="-apple-system"/>
              </a:rPr>
              <a:t>rc</a:t>
            </a:r>
            <a:r>
              <a:rPr lang="en" altLang="zh-CN" b="1" dirty="0">
                <a:latin typeface="-apple-system"/>
              </a:rPr>
              <a:t> = </a:t>
            </a:r>
            <a:r>
              <a:rPr lang="en" altLang="zh-CN" b="1" dirty="0" err="1">
                <a:latin typeface="-apple-system"/>
              </a:rPr>
              <a:t>fread</a:t>
            </a:r>
            <a:r>
              <a:rPr lang="en" altLang="zh-CN" b="1" dirty="0">
                <a:latin typeface="-apple-system"/>
              </a:rPr>
              <a:t>(</a:t>
            </a:r>
            <a:r>
              <a:rPr lang="en" altLang="zh-CN" b="1" dirty="0" err="1">
                <a:latin typeface="-apple-system"/>
              </a:rPr>
              <a:t>buf,sizeof</a:t>
            </a:r>
            <a:r>
              <a:rPr lang="en" altLang="zh-CN" b="1" dirty="0">
                <a:latin typeface="-apple-system"/>
              </a:rPr>
              <a:t>(unsigned char), </a:t>
            </a:r>
            <a:r>
              <a:rPr lang="en" altLang="zh-CN" b="1" dirty="0" err="1">
                <a:latin typeface="-apple-system"/>
              </a:rPr>
              <a:t>MAXLEN,infile</a:t>
            </a:r>
            <a:r>
              <a:rPr lang="en" altLang="zh-CN" b="1" dirty="0">
                <a:latin typeface="-apple-system"/>
              </a:rPr>
              <a:t>)) != 0 )</a:t>
            </a:r>
          </a:p>
          <a:p>
            <a:r>
              <a:rPr lang="en" altLang="zh-CN" b="1" dirty="0">
                <a:latin typeface="-apple-system"/>
              </a:rPr>
              <a:t>    {</a:t>
            </a:r>
          </a:p>
          <a:p>
            <a:r>
              <a:rPr lang="en" altLang="zh-CN" b="1" dirty="0">
                <a:latin typeface="-apple-system"/>
              </a:rPr>
              <a:t>        </a:t>
            </a:r>
            <a:r>
              <a:rPr lang="en" altLang="zh-CN" b="1" dirty="0" err="1">
                <a:latin typeface="-apple-system"/>
              </a:rPr>
              <a:t>fwrite</a:t>
            </a:r>
            <a:r>
              <a:rPr lang="en" altLang="zh-CN" b="1" dirty="0">
                <a:latin typeface="-apple-system"/>
              </a:rPr>
              <a:t>( </a:t>
            </a:r>
            <a:r>
              <a:rPr lang="en" altLang="zh-CN" b="1" dirty="0" err="1">
                <a:latin typeface="-apple-system"/>
              </a:rPr>
              <a:t>buf</a:t>
            </a:r>
            <a:r>
              <a:rPr lang="en" altLang="zh-CN" b="1" dirty="0">
                <a:latin typeface="-apple-system"/>
              </a:rPr>
              <a:t>, </a:t>
            </a:r>
            <a:r>
              <a:rPr lang="en" altLang="zh-CN" b="1" dirty="0" err="1">
                <a:latin typeface="-apple-system"/>
              </a:rPr>
              <a:t>sizeof</a:t>
            </a:r>
            <a:r>
              <a:rPr lang="en" altLang="zh-CN" b="1" dirty="0">
                <a:latin typeface="-apple-system"/>
              </a:rPr>
              <a:t>( unsigned char ), </a:t>
            </a:r>
            <a:r>
              <a:rPr lang="en" altLang="zh-CN" b="1" dirty="0" err="1">
                <a:latin typeface="-apple-system"/>
              </a:rPr>
              <a:t>rc</a:t>
            </a:r>
            <a:r>
              <a:rPr lang="en" altLang="zh-CN" b="1" dirty="0">
                <a:latin typeface="-apple-system"/>
              </a:rPr>
              <a:t>, 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 );</a:t>
            </a:r>
          </a:p>
          <a:p>
            <a:pPr indent="228600"/>
            <a:r>
              <a:rPr lang="en" altLang="zh-CN" b="1" dirty="0">
                <a:latin typeface="-apple-system"/>
              </a:rPr>
              <a:t>} </a:t>
            </a:r>
          </a:p>
          <a:p>
            <a:pPr indent="228600"/>
            <a:r>
              <a:rPr lang="en" altLang="zh-CN" b="1" dirty="0" err="1">
                <a:latin typeface="-apple-system"/>
              </a:rPr>
              <a:t>fclose</a:t>
            </a:r>
            <a:r>
              <a:rPr lang="en" altLang="zh-CN" b="1" dirty="0">
                <a:latin typeface="-apple-system"/>
              </a:rPr>
              <a:t>(</a:t>
            </a:r>
            <a:r>
              <a:rPr lang="en" altLang="zh-CN" b="1" dirty="0" err="1">
                <a:latin typeface="-apple-system"/>
              </a:rPr>
              <a:t>infile</a:t>
            </a:r>
            <a:r>
              <a:rPr lang="en" altLang="zh-CN" b="1" dirty="0">
                <a:latin typeface="-apple-system"/>
              </a:rPr>
              <a:t>);</a:t>
            </a:r>
          </a:p>
          <a:p>
            <a:pPr indent="228600"/>
            <a:r>
              <a:rPr lang="en" altLang="zh-CN" b="1" dirty="0" err="1">
                <a:latin typeface="-apple-system"/>
              </a:rPr>
              <a:t>fclose</a:t>
            </a:r>
            <a:r>
              <a:rPr lang="en" altLang="zh-CN" b="1" dirty="0">
                <a:latin typeface="-apple-system"/>
              </a:rPr>
              <a:t>(</a:t>
            </a:r>
            <a:r>
              <a:rPr lang="en" altLang="zh-CN" b="1" dirty="0" err="1">
                <a:latin typeface="-apple-system"/>
              </a:rPr>
              <a:t>outfile</a:t>
            </a:r>
            <a:r>
              <a:rPr lang="en" altLang="zh-CN" b="1" dirty="0">
                <a:latin typeface="-apple-system"/>
              </a:rPr>
              <a:t>);</a:t>
            </a:r>
          </a:p>
          <a:p>
            <a:r>
              <a:rPr lang="en" altLang="zh-CN" b="1" dirty="0">
                <a:latin typeface="-apple-system"/>
              </a:rPr>
              <a:t>    system("PAUSE"); </a:t>
            </a:r>
          </a:p>
          <a:p>
            <a:r>
              <a:rPr lang="en" altLang="zh-CN" b="1" dirty="0">
                <a:latin typeface="-apple-system"/>
              </a:rPr>
              <a:t>    return 0;</a:t>
            </a:r>
          </a:p>
          <a:p>
            <a:r>
              <a:rPr lang="en" altLang="zh-CN" b="1" dirty="0">
                <a:latin typeface="-apple-system"/>
              </a:rPr>
              <a:t>}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1604EE8-A5E3-674C-BD83-473017A0D1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058574" y="0"/>
            <a:ext cx="2952328" cy="1005009"/>
          </a:xfrm>
        </p:spPr>
        <p:txBody>
          <a:bodyPr/>
          <a:lstStyle/>
          <a:p>
            <a:pPr eaLnBrk="1" hangingPunct="1"/>
            <a:r>
              <a:rPr lang="en-US" altLang="zh-CN" dirty="0"/>
              <a:t>copy</a:t>
            </a:r>
            <a:r>
              <a:rPr lang="zh-CN" altLang="en-US" dirty="0"/>
              <a:t>命令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7F5B335-8784-AD44-8838-CECD7E06A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3911" y="4131972"/>
            <a:ext cx="6713239" cy="2321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hlink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4000" kern="0" dirty="0"/>
              <a:t>命令名：</a:t>
            </a:r>
            <a:r>
              <a:rPr lang="en-US" altLang="zh-CN" sz="4000" kern="0" dirty="0" err="1"/>
              <a:t>mcopy</a:t>
            </a:r>
            <a:endParaRPr lang="en-US" altLang="zh-CN" sz="4000" kern="0" dirty="0"/>
          </a:p>
          <a:p>
            <a:pPr eaLnBrk="1" hangingPunct="1"/>
            <a:r>
              <a:rPr lang="zh-CN" altLang="en-US" sz="4000" kern="0" dirty="0"/>
              <a:t>格式：</a:t>
            </a:r>
            <a:r>
              <a:rPr lang="en-US" altLang="zh-CN" sz="4000" kern="0" dirty="0" err="1"/>
              <a:t>mcopy</a:t>
            </a:r>
            <a:r>
              <a:rPr lang="en-US" altLang="zh-CN" sz="4000" kern="0" dirty="0"/>
              <a:t> file1</a:t>
            </a:r>
            <a:r>
              <a:rPr lang="zh-CN" altLang="en-US" sz="4000" kern="0" dirty="0"/>
              <a:t> </a:t>
            </a:r>
            <a:r>
              <a:rPr lang="en-US" altLang="zh-CN" sz="4000" kern="0" dirty="0"/>
              <a:t>file2</a:t>
            </a:r>
          </a:p>
          <a:p>
            <a:pPr eaLnBrk="1" hangingPunct="1"/>
            <a:r>
              <a:rPr lang="en-US" altLang="zh-CN" sz="4000" kern="0" dirty="0" err="1"/>
              <a:t>mcopy</a:t>
            </a:r>
            <a:r>
              <a:rPr lang="zh-CN" altLang="en-US" sz="4000" kern="0" dirty="0"/>
              <a:t> </a:t>
            </a:r>
            <a:r>
              <a:rPr lang="en-US" altLang="zh-CN" sz="4000" kern="0" dirty="0" err="1"/>
              <a:t>a.c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b.c</a:t>
            </a:r>
            <a:endParaRPr lang="en-US" altLang="zh-CN" sz="4000" kern="0" dirty="0"/>
          </a:p>
          <a:p>
            <a:pPr eaLnBrk="1" hangingPunct="1"/>
            <a:r>
              <a:rPr lang="en-US" altLang="zh-CN" sz="4000" kern="0" dirty="0" err="1"/>
              <a:t>mcopy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a.jpg</a:t>
            </a:r>
            <a:r>
              <a:rPr lang="en-US" altLang="zh-CN" sz="4000" kern="0" dirty="0"/>
              <a:t> </a:t>
            </a:r>
            <a:r>
              <a:rPr lang="en-US" altLang="zh-CN" sz="4000" kern="0" dirty="0" err="1"/>
              <a:t>b.jpg</a:t>
            </a:r>
            <a:endParaRPr lang="zh-CN" altLang="en-US" sz="4000" kern="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FE1DEEED-93A9-3E45-AEAD-1FDBD102DC94}"/>
              </a:ext>
            </a:extLst>
          </p:cNvPr>
          <p:cNvSpPr txBox="1"/>
          <p:nvPr/>
        </p:nvSpPr>
        <p:spPr>
          <a:xfrm>
            <a:off x="376765" y="360656"/>
            <a:ext cx="39190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>
                <a:solidFill>
                  <a:schemeClr val="bg2">
                    <a:lumMod val="7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例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1:</a:t>
            </a:r>
            <a:r>
              <a:rPr kumimoji="1" lang="zh-CN" altLang="en-US" sz="3200" dirty="0">
                <a:solidFill>
                  <a:schemeClr val="bg2">
                    <a:lumMod val="7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代码</a:t>
            </a:r>
            <a:r>
              <a:rPr kumimoji="1" lang="en-US" altLang="zh-CN" sz="3200" dirty="0">
                <a:solidFill>
                  <a:schemeClr val="bg2">
                    <a:lumMod val="7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 </a:t>
            </a:r>
            <a:r>
              <a:rPr kumimoji="1" lang="en-US" altLang="zh-CN" sz="3200" dirty="0" err="1">
                <a:solidFill>
                  <a:schemeClr val="bg2">
                    <a:lumMod val="75000"/>
                  </a:schemeClr>
                </a:solidFill>
                <a:ea typeface="SimHei" panose="02010609060101010101" pitchFamily="49" charset="-122"/>
                <a:cs typeface="Arial" panose="020B0604020202020204" pitchFamily="34" charset="0"/>
              </a:rPr>
              <a:t>mcopy.c</a:t>
            </a:r>
            <a:endParaRPr kumimoji="1" lang="zh-CN" altLang="en-US" sz="3200" dirty="0">
              <a:solidFill>
                <a:schemeClr val="bg2">
                  <a:lumMod val="75000"/>
                </a:schemeClr>
              </a:solidFill>
              <a:ea typeface="SimHei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6F682F9-6467-4945-BFA9-EBB009F7BAC8}"/>
              </a:ext>
            </a:extLst>
          </p:cNvPr>
          <p:cNvSpPr txBox="1"/>
          <p:nvPr/>
        </p:nvSpPr>
        <p:spPr>
          <a:xfrm>
            <a:off x="11130650" y="404664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见</a:t>
            </a:r>
            <a:r>
              <a:rPr kumimoji="1" lang="en-US" altLang="zh-CN" dirty="0"/>
              <a:t>ex22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648059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DD997C-94C4-4546-A0DD-5BD99BA28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说明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B07968-99CC-1A4B-9823-5ABD575A1B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368" y="1700808"/>
            <a:ext cx="11305256" cy="3328393"/>
          </a:xfrm>
        </p:spPr>
        <p:txBody>
          <a:bodyPr/>
          <a:lstStyle/>
          <a:p>
            <a:r>
              <a:rPr lang="en" altLang="zh-CN" dirty="0" err="1"/>
              <a:t>fread</a:t>
            </a:r>
            <a:r>
              <a:rPr lang="zh-CN" altLang="en-US" dirty="0"/>
              <a:t>和</a:t>
            </a:r>
            <a:r>
              <a:rPr lang="en" altLang="zh-CN" dirty="0" err="1"/>
              <a:t>fwrite</a:t>
            </a:r>
            <a:r>
              <a:rPr lang="zh-CN" altLang="en-US" dirty="0"/>
              <a:t>的参数完全一样。</a:t>
            </a:r>
            <a:endParaRPr lang="en-US" altLang="zh-CN" dirty="0"/>
          </a:p>
          <a:p>
            <a:r>
              <a:rPr lang="zh-CN" altLang="en-US" dirty="0"/>
              <a:t>在实际进行文件读写之前，应该先弄清文件数据的数据结构，这样就可以根据数据结构来设计与文件数据一致的结构体，一次性读入或写入数据。</a:t>
            </a:r>
            <a:endParaRPr lang="en-US" altLang="zh-CN" dirty="0"/>
          </a:p>
          <a:p>
            <a:r>
              <a:rPr lang="zh-CN" altLang="en-US" dirty="0"/>
              <a:t>而不需要每次从二进制文件中读写一小块儿数据，从而避免出错，同时也避免多次的循环读写，加快读写速度。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419990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969FB9-928F-D34E-8846-5166352D8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三、文件高级应用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DEEF7-7005-004F-B22A-E460C2FC2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00808"/>
            <a:ext cx="10972800" cy="4166592"/>
          </a:xfrm>
        </p:spPr>
        <p:txBody>
          <a:bodyPr/>
          <a:lstStyle/>
          <a:p>
            <a:r>
              <a:rPr kumimoji="1" lang="en-US" altLang="zh-CN" dirty="0"/>
              <a:t>3.1</a:t>
            </a:r>
            <a:r>
              <a:rPr kumimoji="1" lang="zh-CN" altLang="en-US" dirty="0"/>
              <a:t> 识别文件类型</a:t>
            </a:r>
            <a:endParaRPr kumimoji="1" lang="en-US" altLang="zh-CN" dirty="0"/>
          </a:p>
          <a:p>
            <a:r>
              <a:rPr kumimoji="1" lang="en-US" altLang="zh-CN" dirty="0"/>
              <a:t>3.2 CAD</a:t>
            </a:r>
            <a:r>
              <a:rPr kumimoji="1" lang="zh-CN" altLang="en-US" dirty="0"/>
              <a:t>图形编辑器</a:t>
            </a:r>
          </a:p>
          <a:p>
            <a:r>
              <a:rPr kumimoji="1" lang="en-US" altLang="zh-CN" dirty="0"/>
              <a:t>3.3</a:t>
            </a:r>
            <a:r>
              <a:rPr kumimoji="1" lang="zh-CN" altLang="en-US" dirty="0"/>
              <a:t> </a:t>
            </a:r>
            <a:r>
              <a:rPr kumimoji="1" lang="en-US" altLang="zh-CN" dirty="0"/>
              <a:t>BMP</a:t>
            </a:r>
            <a:r>
              <a:rPr kumimoji="1" lang="zh-CN" altLang="en-US" dirty="0"/>
              <a:t>图像文件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341308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B86825-0D86-554C-B7E7-CD6B6C02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352" y="476672"/>
            <a:ext cx="10972800" cy="1371600"/>
          </a:xfrm>
        </p:spPr>
        <p:txBody>
          <a:bodyPr/>
          <a:lstStyle/>
          <a:p>
            <a:r>
              <a:rPr kumimoji="1" lang="en-US" altLang="zh-CN" dirty="0"/>
              <a:t>3.1 </a:t>
            </a:r>
            <a:r>
              <a:rPr kumimoji="1" lang="zh-CN" altLang="en-US" dirty="0"/>
              <a:t>识别文件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38CD05-00D0-7F4A-95A5-DE37B626D0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352" y="1720280"/>
            <a:ext cx="11103024" cy="1512168"/>
          </a:xfrm>
        </p:spPr>
        <p:txBody>
          <a:bodyPr/>
          <a:lstStyle/>
          <a:p>
            <a:r>
              <a:rPr kumimoji="1" lang="zh-CN" altLang="en-US" dirty="0"/>
              <a:t>通过分析文件二进制识别一个文件的类型</a:t>
            </a:r>
            <a:endParaRPr kumimoji="1" lang="en-US" altLang="zh-CN" dirty="0"/>
          </a:p>
          <a:p>
            <a:r>
              <a:rPr kumimoji="1" lang="zh-CN" altLang="en-US" dirty="0"/>
              <a:t>例：</a:t>
            </a:r>
            <a:r>
              <a:rPr kumimoji="1" lang="en-US" altLang="zh-CN" dirty="0"/>
              <a:t>Windows PE</a:t>
            </a:r>
            <a:r>
              <a:rPr kumimoji="1" lang="zh-CN" altLang="en-US" dirty="0"/>
              <a:t>文件</a:t>
            </a:r>
            <a:r>
              <a:rPr kumimoji="1" lang="en-US" altLang="zh-CN" dirty="0"/>
              <a:t>(</a:t>
            </a:r>
            <a:r>
              <a:rPr kumimoji="1" lang="zh-CN" altLang="en-US" dirty="0"/>
              <a:t>可执行的文件，如</a:t>
            </a:r>
            <a:r>
              <a:rPr kumimoji="1" lang="en-US" altLang="zh-CN" dirty="0"/>
              <a:t>exe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dll</a:t>
            </a:r>
            <a:r>
              <a:rPr kumimoji="1" lang="zh-CN" altLang="en-US" dirty="0"/>
              <a:t>、</a:t>
            </a:r>
            <a:r>
              <a:rPr kumimoji="1" lang="en-US" altLang="zh-CN" dirty="0" err="1"/>
              <a:t>ocx</a:t>
            </a:r>
            <a:r>
              <a:rPr kumimoji="1" lang="zh-CN" altLang="en-US" dirty="0"/>
              <a:t>、</a:t>
            </a:r>
            <a:r>
              <a:rPr kumimoji="1" lang="en-US" altLang="zh-CN" dirty="0"/>
              <a:t>sys</a:t>
            </a:r>
            <a:r>
              <a:rPr kumimoji="1" lang="zh-CN" altLang="en-US" dirty="0"/>
              <a:t>、</a:t>
            </a:r>
            <a:r>
              <a:rPr kumimoji="1" lang="en-US" altLang="zh-CN" dirty="0"/>
              <a:t>com)</a:t>
            </a:r>
            <a:r>
              <a:rPr kumimoji="1" lang="zh-CN" altLang="en-US" dirty="0"/>
              <a:t>的头文件必定以</a:t>
            </a:r>
            <a:r>
              <a:rPr kumimoji="1" lang="en-US" altLang="zh-CN" dirty="0"/>
              <a:t>0x4D5A(</a:t>
            </a:r>
            <a:r>
              <a:rPr kumimoji="1" lang="zh-CN" altLang="en-US" dirty="0"/>
              <a:t>即字符</a:t>
            </a:r>
            <a:r>
              <a:rPr kumimoji="1" lang="en-US" altLang="zh-CN" dirty="0"/>
              <a:t>MZ)</a:t>
            </a:r>
            <a:r>
              <a:rPr kumimoji="1" lang="zh-CN" altLang="en-US" dirty="0"/>
              <a:t>开头，如右图所示 </a:t>
            </a:r>
            <a:r>
              <a:rPr kumimoji="1" lang="en-US" altLang="zh-CN" dirty="0">
                <a:sym typeface="Wingdings" panose="05000000000000000000" pitchFamily="2" charset="2"/>
              </a:rPr>
              <a:t>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JPEG</a:t>
            </a:r>
            <a:r>
              <a:rPr kumimoji="1" lang="zh-CN" altLang="en-US" dirty="0"/>
              <a:t>文件则以</a:t>
            </a:r>
            <a:r>
              <a:rPr kumimoji="1" lang="en-US" altLang="zh-CN" dirty="0"/>
              <a:t>FFD8</a:t>
            </a:r>
            <a:r>
              <a:rPr kumimoji="1" lang="zh-CN" altLang="en-US" dirty="0"/>
              <a:t>开头</a:t>
            </a:r>
            <a:endParaRPr kumimoji="1" lang="en-US" altLang="zh-CN" dirty="0"/>
          </a:p>
          <a:p>
            <a:pPr marL="0" indent="0">
              <a:buNone/>
            </a:pPr>
            <a:r>
              <a:rPr kumimoji="1" lang="zh-CN" altLang="en-US" dirty="0"/>
              <a:t>   如下图所示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0419A36-E56B-408F-B3FD-949F7D1958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3084" y="3356992"/>
            <a:ext cx="5590931" cy="328513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4C25164E-857C-4B50-9321-EC4AA50AC2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00" y="5708850"/>
            <a:ext cx="2824405" cy="672478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12A4FA35-CF33-0946-9C3D-E7595764BB0B}"/>
              </a:ext>
            </a:extLst>
          </p:cNvPr>
          <p:cNvSpPr txBox="1"/>
          <p:nvPr/>
        </p:nvSpPr>
        <p:spPr>
          <a:xfrm>
            <a:off x="9264352" y="620688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示例</a:t>
            </a:r>
            <a:r>
              <a:rPr kumimoji="1" lang="en-US" altLang="zh-CN" dirty="0"/>
              <a:t>ex31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94394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5A0A-AD2A-074C-97C0-357029FAD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</a:t>
            </a:r>
            <a:r>
              <a:rPr kumimoji="1" lang="zh-CN" altLang="en-US" dirty="0"/>
              <a:t>语言实现查看二进制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B78EE5A-EC4C-9B44-B110-E0FB01BB7807}"/>
              </a:ext>
            </a:extLst>
          </p:cNvPr>
          <p:cNvSpPr txBox="1"/>
          <p:nvPr/>
        </p:nvSpPr>
        <p:spPr>
          <a:xfrm>
            <a:off x="8400256" y="755209"/>
            <a:ext cx="259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dirty="0" err="1"/>
              <a:t>seefile.c</a:t>
            </a: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0A70602-2A07-0348-A6D7-7FDD44538096}"/>
              </a:ext>
            </a:extLst>
          </p:cNvPr>
          <p:cNvSpPr txBox="1"/>
          <p:nvPr/>
        </p:nvSpPr>
        <p:spPr>
          <a:xfrm>
            <a:off x="609600" y="1659047"/>
            <a:ext cx="462230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#include &lt;stdio.h&gt;</a:t>
            </a:r>
          </a:p>
          <a:p>
            <a:r>
              <a:rPr lang="zh-CN" altLang="en-US" dirty="0"/>
              <a:t>#include &lt;ctype.h&gt;</a:t>
            </a:r>
          </a:p>
          <a:p>
            <a:r>
              <a:rPr lang="zh-CN" altLang="en-US" dirty="0"/>
              <a:t>#include &lt;string.h&gt;</a:t>
            </a:r>
          </a:p>
          <a:p>
            <a:endParaRPr lang="zh-CN" altLang="en-US" dirty="0"/>
          </a:p>
          <a:p>
            <a:r>
              <a:rPr lang="zh-CN" altLang="en-US" dirty="0"/>
              <a:t>#define MAXLEN 100 </a:t>
            </a:r>
          </a:p>
          <a:p>
            <a:r>
              <a:rPr lang="zh-CN" altLang="en-US" dirty="0"/>
              <a:t>int DISPLAY = 80;</a:t>
            </a:r>
          </a:p>
          <a:p>
            <a:r>
              <a:rPr lang="zh-CN" altLang="en-US" dirty="0"/>
              <a:t>int PAGE_LENGTH = 20;</a:t>
            </a:r>
          </a:p>
          <a:p>
            <a:r>
              <a:rPr lang="zh-CN" altLang="en-US" dirty="0"/>
              <a:t> </a:t>
            </a:r>
          </a:p>
          <a:p>
            <a:r>
              <a:rPr lang="zh-CN" altLang="en-US" dirty="0"/>
              <a:t>int main(int argc,char *argv[]){</a:t>
            </a:r>
          </a:p>
          <a:p>
            <a:r>
              <a:rPr lang="zh-CN" altLang="en-US" dirty="0"/>
              <a:t>    char filename[MAXLEN];</a:t>
            </a:r>
          </a:p>
          <a:p>
            <a:r>
              <a:rPr lang="zh-CN" altLang="en-US" dirty="0"/>
              <a:t>    FILE *pfile = NULL; </a:t>
            </a:r>
          </a:p>
          <a:p>
            <a:r>
              <a:rPr lang="zh-CN" altLang="en-US" dirty="0"/>
              <a:t>    unsigned char buffer[DISPLAY/4-1];</a:t>
            </a:r>
          </a:p>
          <a:p>
            <a:r>
              <a:rPr lang="zh-CN" altLang="en-US" dirty="0"/>
              <a:t>    int count = 0;</a:t>
            </a:r>
          </a:p>
          <a:p>
            <a:r>
              <a:rPr lang="zh-CN" altLang="en-US" dirty="0"/>
              <a:t>    int lines = 0;</a:t>
            </a:r>
          </a:p>
          <a:p>
            <a:r>
              <a:rPr lang="zh-CN" altLang="en-US" dirty="0"/>
              <a:t>    int i,size;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E5B459D-197D-134F-862D-7954C1F25609}"/>
              </a:ext>
            </a:extLst>
          </p:cNvPr>
          <p:cNvSpPr txBox="1"/>
          <p:nvPr/>
        </p:nvSpPr>
        <p:spPr>
          <a:xfrm>
            <a:off x="5807968" y="1673449"/>
            <a:ext cx="609765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//要求输入文件名</a:t>
            </a:r>
          </a:p>
          <a:p>
            <a:r>
              <a:rPr lang="zh-CN" altLang="en-US" dirty="0"/>
              <a:t>if(argc == 1){</a:t>
            </a:r>
            <a:endParaRPr lang="en-US" altLang="zh-CN" dirty="0"/>
          </a:p>
          <a:p>
            <a:r>
              <a:rPr lang="zh-CN" altLang="en-US" dirty="0"/>
              <a:t>    printf("请输入文件名:\n");</a:t>
            </a:r>
          </a:p>
          <a:p>
            <a:r>
              <a:rPr lang="zh-CN" altLang="en-US" dirty="0"/>
              <a:t>    scanf("%s",filename);    </a:t>
            </a:r>
          </a:p>
          <a:p>
            <a:r>
              <a:rPr lang="zh-CN" altLang="en-US" dirty="0"/>
              <a:t> }else{</a:t>
            </a:r>
          </a:p>
          <a:p>
            <a:r>
              <a:rPr lang="zh-CN" altLang="en-US" dirty="0"/>
              <a:t>     strcpy(filename,argv[1]);</a:t>
            </a:r>
          </a:p>
          <a:p>
            <a:r>
              <a:rPr lang="zh-CN" altLang="en-US" dirty="0"/>
              <a:t>     printf("执行程序:%s\n",argv[0]);</a:t>
            </a:r>
          </a:p>
          <a:p>
            <a:r>
              <a:rPr lang="zh-CN" altLang="en-US" dirty="0"/>
              <a:t>}</a:t>
            </a:r>
            <a:endParaRPr lang="en-US" altLang="zh-CN" dirty="0"/>
          </a:p>
          <a:p>
            <a:endParaRPr lang="zh-CN" altLang="en-US" dirty="0"/>
          </a:p>
          <a:p>
            <a:r>
              <a:rPr lang="zh-CN" altLang="en-US" dirty="0"/>
              <a:t>//打开文件</a:t>
            </a:r>
          </a:p>
          <a:p>
            <a:r>
              <a:rPr lang="zh-CN" altLang="en-US" dirty="0"/>
              <a:t>if(!(pfile = fopen(filename,"rb"))){</a:t>
            </a:r>
          </a:p>
          <a:p>
            <a:r>
              <a:rPr lang="zh-CN" altLang="en-US" dirty="0"/>
              <a:t>    printf("未能打开该文件.\n");</a:t>
            </a:r>
          </a:p>
          <a:p>
            <a:r>
              <a:rPr lang="zh-CN" altLang="en-US" dirty="0"/>
              <a:t>    return -1;</a:t>
            </a:r>
          </a:p>
          <a:p>
            <a:r>
              <a:rPr lang="zh-CN" alt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495604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87A04F3-B404-9E41-9206-2A480DCBD6AE}"/>
              </a:ext>
            </a:extLst>
          </p:cNvPr>
          <p:cNvSpPr txBox="1"/>
          <p:nvPr/>
        </p:nvSpPr>
        <p:spPr>
          <a:xfrm>
            <a:off x="-672752" y="612845"/>
            <a:ext cx="698477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              </a:t>
            </a:r>
            <a:r>
              <a:rPr lang="zh-CN" altLang="en-US" dirty="0"/>
              <a:t>//读取并显示文件内容</a:t>
            </a:r>
          </a:p>
          <a:p>
            <a:r>
              <a:rPr lang="zh-CN" altLang="en-US" dirty="0"/>
              <a:t>	while(!feof(pfile)){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    </a:t>
            </a:r>
            <a:r>
              <a:rPr lang="zh-CN" altLang="en-US" dirty="0"/>
              <a:t>size=sizeof(buffer);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    </a:t>
            </a:r>
            <a:r>
              <a:rPr lang="zh-CN" altLang="en-US" dirty="0"/>
              <a:t>if(count &lt; size)</a:t>
            </a:r>
          </a:p>
          <a:p>
            <a:r>
              <a:rPr lang="zh-CN" altLang="en-US" dirty="0"/>
              <a:t>	          buffer[count++] = (unsigned char)fgetc(pfile);</a:t>
            </a:r>
          </a:p>
          <a:p>
            <a:r>
              <a:rPr lang="zh-CN" altLang="en-US" dirty="0"/>
              <a:t>	</a:t>
            </a:r>
            <a:r>
              <a:rPr lang="en-US" altLang="zh-CN" dirty="0"/>
              <a:t>    </a:t>
            </a:r>
            <a:r>
              <a:rPr lang="zh-CN" altLang="en-US" dirty="0"/>
              <a:t>else{</a:t>
            </a:r>
          </a:p>
          <a:p>
            <a:r>
              <a:rPr lang="zh-CN" altLang="en-US" dirty="0"/>
              <a:t>	          for(count = 0;count &lt; size; count++)</a:t>
            </a:r>
          </a:p>
          <a:p>
            <a:r>
              <a:rPr lang="zh-CN" altLang="en-US" dirty="0"/>
              <a:t>	               printf("%02X ",buffer[count]);</a:t>
            </a:r>
          </a:p>
          <a:p>
            <a:r>
              <a:rPr lang="zh-CN" altLang="en-US" dirty="0"/>
              <a:t>   	          printf("| ");</a:t>
            </a:r>
          </a:p>
          <a:p>
            <a:r>
              <a:rPr lang="zh-CN" altLang="en-US" dirty="0"/>
              <a:t> 	          </a:t>
            </a:r>
            <a:endParaRPr lang="en-US" altLang="zh-CN" dirty="0"/>
          </a:p>
          <a:p>
            <a:r>
              <a:rPr lang="zh-CN" altLang="en-US" dirty="0"/>
              <a:t>                        for(count = 0;count &lt; size; count++)</a:t>
            </a:r>
          </a:p>
          <a:p>
            <a:r>
              <a:rPr lang="zh-CN" altLang="en-US" dirty="0"/>
              <a:t>		printf("%c",isprint(buffer[count])?buffer[count]:'.');</a:t>
            </a:r>
          </a:p>
          <a:p>
            <a:r>
              <a:rPr lang="zh-CN" altLang="en-US" dirty="0"/>
              <a:t>	          printf("\n");</a:t>
            </a:r>
          </a:p>
          <a:p>
            <a:r>
              <a:rPr lang="zh-CN" altLang="en-US" dirty="0"/>
              <a:t>	          count = 0;</a:t>
            </a:r>
          </a:p>
          <a:p>
            <a:r>
              <a:rPr lang="zh-CN" altLang="en-US" dirty="0"/>
              <a:t> 	          if(!(++lines%PAGE_LENGTH))</a:t>
            </a:r>
          </a:p>
          <a:p>
            <a:r>
              <a:rPr lang="zh-CN" altLang="en-US" dirty="0"/>
              <a:t>		if(getchar() == 'E’)</a:t>
            </a:r>
            <a:r>
              <a:rPr lang="en-US" altLang="zh-CN" dirty="0"/>
              <a:t>    </a:t>
            </a:r>
            <a:r>
              <a:rPr lang="zh-CN" altLang="en-US" dirty="0"/>
              <a:t>return 0;</a:t>
            </a:r>
          </a:p>
          <a:p>
            <a:r>
              <a:rPr lang="zh-CN" altLang="en-US" dirty="0"/>
              <a:t>	    }	</a:t>
            </a:r>
          </a:p>
          <a:p>
            <a:r>
              <a:rPr lang="zh-CN" altLang="en-US" dirty="0"/>
              <a:t>               }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1BB78F20-2B32-5F41-BF24-DBDCB61ADA73}"/>
              </a:ext>
            </a:extLst>
          </p:cNvPr>
          <p:cNvSpPr txBox="1"/>
          <p:nvPr/>
        </p:nvSpPr>
        <p:spPr>
          <a:xfrm>
            <a:off x="6080624" y="612845"/>
            <a:ext cx="5904656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600" dirty="0">
                <a:effectLst/>
                <a:latin typeface="Monaco" pitchFamily="2" charset="0"/>
              </a:rPr>
              <a:t> </a:t>
            </a:r>
            <a:r>
              <a:rPr lang="en-US" altLang="zh-CN" sz="1600" dirty="0">
                <a:effectLst/>
                <a:latin typeface="Monaco" pitchFamily="2" charset="0"/>
              </a:rPr>
              <a:t>//</a:t>
            </a:r>
            <a:r>
              <a:rPr lang="zh-CN" altLang="en-US" sz="1600" dirty="0">
                <a:effectLst/>
                <a:latin typeface="Monaco" pitchFamily="2" charset="0"/>
              </a:rPr>
              <a:t>显示最后一行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</a:t>
            </a:r>
            <a:r>
              <a:rPr lang="en" altLang="zh-CN" sz="1600" dirty="0">
                <a:effectLst/>
                <a:latin typeface="Monaco" pitchFamily="2" charset="0"/>
              </a:rPr>
              <a:t>for(i = 0;i &lt; </a:t>
            </a:r>
            <a:r>
              <a:rPr lang="en" altLang="zh-CN" sz="1600" dirty="0" err="1">
                <a:effectLst/>
                <a:latin typeface="Monaco" pitchFamily="2" charset="0"/>
              </a:rPr>
              <a:t>sizeof</a:t>
            </a:r>
            <a:r>
              <a:rPr lang="en" altLang="zh-CN" sz="1600" dirty="0">
                <a:effectLst/>
                <a:latin typeface="Monaco" pitchFamily="2" charset="0"/>
              </a:rPr>
              <a:t>(buffer); i++){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  </a:t>
            </a:r>
            <a:r>
              <a:rPr lang="zh-CN" altLang="en-US" sz="1600" dirty="0">
                <a:effectLst/>
                <a:latin typeface="Monaco" pitchFamily="2" charset="0"/>
              </a:rPr>
              <a:t>  </a:t>
            </a:r>
            <a:r>
              <a:rPr lang="en" altLang="zh-CN" sz="1600" dirty="0">
                <a:effectLst/>
                <a:latin typeface="Monaco" pitchFamily="2" charset="0"/>
              </a:rPr>
              <a:t>if(i &lt; count)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       </a:t>
            </a:r>
            <a:r>
              <a:rPr lang="en" altLang="zh-CN" sz="1600" dirty="0" err="1">
                <a:effectLst/>
                <a:latin typeface="Monaco" pitchFamily="2" charset="0"/>
              </a:rPr>
              <a:t>printf</a:t>
            </a:r>
            <a:r>
              <a:rPr lang="en" altLang="zh-CN" sz="1600" dirty="0">
                <a:effectLst/>
                <a:latin typeface="Monaco" pitchFamily="2" charset="0"/>
              </a:rPr>
              <a:t>("%02X ",buffer[i]);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  </a:t>
            </a:r>
            <a:r>
              <a:rPr lang="zh-CN" altLang="en-US" sz="1600" dirty="0">
                <a:effectLst/>
                <a:latin typeface="Monaco" pitchFamily="2" charset="0"/>
              </a:rPr>
              <a:t>  </a:t>
            </a:r>
            <a:r>
              <a:rPr lang="en" altLang="zh-CN" sz="1600" dirty="0">
                <a:effectLst/>
                <a:latin typeface="Monaco" pitchFamily="2" charset="0"/>
              </a:rPr>
              <a:t>else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       </a:t>
            </a:r>
            <a:r>
              <a:rPr lang="en" altLang="zh-CN" sz="1600" dirty="0" err="1">
                <a:effectLst/>
                <a:latin typeface="Monaco" pitchFamily="2" charset="0"/>
              </a:rPr>
              <a:t>printf</a:t>
            </a:r>
            <a:r>
              <a:rPr lang="en" altLang="zh-CN" sz="1600" dirty="0">
                <a:effectLst/>
                <a:latin typeface="Monaco" pitchFamily="2" charset="0"/>
              </a:rPr>
              <a:t>("   ");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  </a:t>
            </a:r>
            <a:r>
              <a:rPr lang="en" altLang="zh-CN" sz="1600" dirty="0">
                <a:effectLst/>
                <a:latin typeface="Monaco" pitchFamily="2" charset="0"/>
              </a:rPr>
              <a:t>}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</a:t>
            </a:r>
            <a:endParaRPr lang="en-US" altLang="zh-CN" sz="1600" dirty="0">
              <a:effectLst/>
              <a:latin typeface="Monaco" pitchFamily="2" charset="0"/>
            </a:endParaRPr>
          </a:p>
          <a:p>
            <a:r>
              <a:rPr lang="zh-CN" altLang="en-US" sz="1600" dirty="0">
                <a:latin typeface="Monaco" pitchFamily="2" charset="0"/>
              </a:rPr>
              <a:t>  </a:t>
            </a:r>
            <a:r>
              <a:rPr lang="en" altLang="zh-CN" sz="1600" dirty="0" err="1">
                <a:effectLst/>
                <a:latin typeface="Monaco" pitchFamily="2" charset="0"/>
              </a:rPr>
              <a:t>printf</a:t>
            </a:r>
            <a:r>
              <a:rPr lang="en" altLang="zh-CN" sz="1600" dirty="0">
                <a:effectLst/>
                <a:latin typeface="Monaco" pitchFamily="2" charset="0"/>
              </a:rPr>
              <a:t>("| ");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</a:t>
            </a:r>
            <a:r>
              <a:rPr lang="en" altLang="zh-CN" sz="1600" dirty="0">
                <a:effectLst/>
                <a:latin typeface="Monaco" pitchFamily="2" charset="0"/>
              </a:rPr>
              <a:t>for(i = 0;i &lt; count; i++){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   </a:t>
            </a:r>
            <a:r>
              <a:rPr lang="zh-CN" altLang="en-US" sz="1600" dirty="0">
                <a:effectLst/>
                <a:latin typeface="Monaco" pitchFamily="2" charset="0"/>
              </a:rPr>
              <a:t>   </a:t>
            </a:r>
            <a:r>
              <a:rPr lang="en" altLang="zh-CN" sz="1600" dirty="0" err="1">
                <a:effectLst/>
                <a:latin typeface="Monaco" pitchFamily="2" charset="0"/>
              </a:rPr>
              <a:t>printf</a:t>
            </a:r>
            <a:r>
              <a:rPr lang="en" altLang="zh-CN" sz="1600" dirty="0">
                <a:effectLst/>
                <a:latin typeface="Monaco" pitchFamily="2" charset="0"/>
              </a:rPr>
              <a:t>("%c",</a:t>
            </a:r>
            <a:r>
              <a:rPr lang="en" altLang="zh-CN" sz="1600" dirty="0" err="1">
                <a:effectLst/>
                <a:latin typeface="Monaco" pitchFamily="2" charset="0"/>
              </a:rPr>
              <a:t>isprint</a:t>
            </a:r>
            <a:r>
              <a:rPr lang="en" altLang="zh-CN" sz="1600" dirty="0">
                <a:effectLst/>
                <a:latin typeface="Monaco" pitchFamily="2" charset="0"/>
              </a:rPr>
              <a:t>(buffer[i])?buffer[i]:'.‘);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 </a:t>
            </a:r>
            <a:r>
              <a:rPr lang="en" altLang="zh-CN" sz="1600" dirty="0">
                <a:effectLst/>
                <a:latin typeface="Monaco" pitchFamily="2" charset="0"/>
              </a:rPr>
              <a:t>}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 </a:t>
            </a:r>
            <a:r>
              <a:rPr lang="en" altLang="zh-CN" sz="1600" dirty="0" err="1">
                <a:effectLst/>
                <a:latin typeface="Monaco" pitchFamily="2" charset="0"/>
              </a:rPr>
              <a:t>printf</a:t>
            </a:r>
            <a:r>
              <a:rPr lang="en" altLang="zh-CN" sz="1600" dirty="0">
                <a:effectLst/>
                <a:latin typeface="Monaco" pitchFamily="2" charset="0"/>
              </a:rPr>
              <a:t>("\n");</a:t>
            </a:r>
          </a:p>
          <a:p>
            <a:endParaRPr lang="en" altLang="zh-CN" sz="1600" dirty="0">
              <a:effectLst/>
              <a:latin typeface="Monaco" pitchFamily="2" charset="0"/>
            </a:endParaRPr>
          </a:p>
          <a:p>
            <a:r>
              <a:rPr lang="en" altLang="zh-CN" sz="1600" dirty="0">
                <a:effectLst/>
                <a:latin typeface="Monaco" pitchFamily="2" charset="0"/>
              </a:rPr>
              <a:t>   //</a:t>
            </a:r>
            <a:r>
              <a:rPr lang="zh-CN" altLang="en-US" sz="1600" dirty="0">
                <a:effectLst/>
                <a:latin typeface="Monaco" pitchFamily="2" charset="0"/>
              </a:rPr>
              <a:t>结束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 </a:t>
            </a:r>
            <a:r>
              <a:rPr lang="en" altLang="zh-CN" sz="1600" dirty="0" err="1">
                <a:effectLst/>
                <a:latin typeface="Monaco" pitchFamily="2" charset="0"/>
              </a:rPr>
              <a:t>fclose</a:t>
            </a:r>
            <a:r>
              <a:rPr lang="en" altLang="zh-CN" sz="1600" dirty="0">
                <a:effectLst/>
                <a:latin typeface="Monaco" pitchFamily="2" charset="0"/>
              </a:rPr>
              <a:t>(</a:t>
            </a:r>
            <a:r>
              <a:rPr lang="en" altLang="zh-CN" sz="1600" dirty="0" err="1">
                <a:effectLst/>
                <a:latin typeface="Monaco" pitchFamily="2" charset="0"/>
              </a:rPr>
              <a:t>pfile</a:t>
            </a:r>
            <a:r>
              <a:rPr lang="en" altLang="zh-CN" sz="1600" dirty="0">
                <a:effectLst/>
                <a:latin typeface="Monaco" pitchFamily="2" charset="0"/>
              </a:rPr>
              <a:t>);</a:t>
            </a:r>
          </a:p>
          <a:p>
            <a:r>
              <a:rPr lang="zh-CN" altLang="en-US" sz="1600" dirty="0">
                <a:effectLst/>
                <a:latin typeface="Monaco" pitchFamily="2" charset="0"/>
              </a:rPr>
              <a:t>   </a:t>
            </a:r>
            <a:r>
              <a:rPr lang="en" altLang="zh-CN" sz="1600" dirty="0">
                <a:effectLst/>
                <a:latin typeface="Monaco" pitchFamily="2" charset="0"/>
              </a:rPr>
              <a:t>return 0;</a:t>
            </a:r>
          </a:p>
          <a:p>
            <a:r>
              <a:rPr lang="en" altLang="zh-CN" sz="1600" dirty="0">
                <a:effectLst/>
                <a:latin typeface="Monaco" pitchFamily="2" charset="0"/>
              </a:rPr>
              <a:t>}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82D6789-ED84-CE4A-B3A8-3974ECC56EB8}"/>
              </a:ext>
            </a:extLst>
          </p:cNvPr>
          <p:cNvSpPr txBox="1"/>
          <p:nvPr/>
        </p:nvSpPr>
        <p:spPr>
          <a:xfrm>
            <a:off x="1847528" y="6060489"/>
            <a:ext cx="92170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说明：编译后生成可执行文件</a:t>
            </a:r>
            <a:r>
              <a:rPr kumimoji="1" lang="en-US" altLang="zh-CN" dirty="0" err="1"/>
              <a:t>seefile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使用方法：在命令行方式下输入：</a:t>
            </a:r>
            <a:r>
              <a:rPr kumimoji="1" lang="en-US" altLang="zh-CN" dirty="0" err="1"/>
              <a:t>seefile</a:t>
            </a:r>
            <a:r>
              <a:rPr kumimoji="1" lang="en-US" altLang="zh-CN" dirty="0"/>
              <a:t>     &lt;</a:t>
            </a:r>
            <a:r>
              <a:rPr kumimoji="1" lang="zh-CN" altLang="en-US" dirty="0"/>
              <a:t>某个文件名</a:t>
            </a:r>
            <a:r>
              <a:rPr kumimoji="1" lang="en-US" altLang="zh-CN" dirty="0"/>
              <a:t>&gt;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12409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9350AE-BBA9-5A4E-B614-85127BAB95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3.2</a:t>
            </a:r>
            <a:r>
              <a:rPr kumimoji="1" lang="zh-CN" altLang="en-US" dirty="0"/>
              <a:t> </a:t>
            </a:r>
            <a:r>
              <a:rPr kumimoji="1" lang="en-US" altLang="zh-CN" dirty="0"/>
              <a:t>CAD</a:t>
            </a:r>
            <a:r>
              <a:rPr kumimoji="1" lang="zh-CN" altLang="en-US" dirty="0"/>
              <a:t>图形编辑器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3F624A-C436-B741-AF0D-05C33D947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问题：基于</a:t>
            </a:r>
            <a:r>
              <a:rPr kumimoji="1" lang="en-US" altLang="zh-CN" dirty="0" err="1"/>
              <a:t>libGraphics</a:t>
            </a:r>
            <a:r>
              <a:rPr kumimoji="1" lang="zh-CN" altLang="en-US" dirty="0"/>
              <a:t>实现矢量图的绘制、输出和输入</a:t>
            </a:r>
            <a:endParaRPr kumimoji="1" lang="en-US" altLang="zh-CN" dirty="0"/>
          </a:p>
          <a:p>
            <a:r>
              <a:rPr kumimoji="1" lang="zh-CN" altLang="en-US" dirty="0"/>
              <a:t>基本图像的表示：线、矩形、椭圆、文本等数据结构</a:t>
            </a:r>
            <a:endParaRPr kumimoji="1" lang="en-US" altLang="zh-CN" dirty="0"/>
          </a:p>
          <a:p>
            <a:r>
              <a:rPr kumimoji="1" lang="zh-CN" altLang="en-US" dirty="0"/>
              <a:t>实现线、矩形等几何图形的保存、读入</a:t>
            </a:r>
            <a:endParaRPr kumimoji="1" lang="en-US" altLang="zh-CN" dirty="0"/>
          </a:p>
          <a:p>
            <a:r>
              <a:rPr kumimoji="1" lang="zh-CN" altLang="en-US" dirty="0"/>
              <a:t>举例：</a:t>
            </a:r>
            <a:r>
              <a:rPr kumimoji="1" lang="en-US" altLang="zh-CN" dirty="0" err="1"/>
              <a:t>CAD.c</a:t>
            </a:r>
            <a:r>
              <a:rPr kumimoji="1" lang="zh-CN" altLang="en-US" dirty="0"/>
              <a:t>模块增加保存对象功能</a:t>
            </a:r>
            <a:r>
              <a:rPr kumimoji="1" lang="en-US" altLang="zh-CN" dirty="0"/>
              <a:t> (example3)</a:t>
            </a:r>
          </a:p>
          <a:p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17100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A6A35B51-DC61-6E45-ABA0-B06BB7EB5A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要点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9572342-04CC-134B-A491-32BA0A73F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9416" y="1916113"/>
            <a:ext cx="10585176" cy="3886200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文件操作基础回顾文件、存储、文件缓冲系统及其工作原理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理解二进制文件及基本操作：打开、关闭、读写函数</a:t>
            </a:r>
          </a:p>
          <a:p>
            <a:pPr eaLnBrk="1" hangingPunct="1">
              <a:spcBef>
                <a:spcPct val="50000"/>
              </a:spcBef>
            </a:pPr>
            <a:r>
              <a:rPr lang="zh-CN" altLang="en-US" sz="2800" dirty="0"/>
              <a:t>有哪些高级应用：二进制文件类型识别、</a:t>
            </a:r>
            <a:r>
              <a:rPr lang="en-US" altLang="zh-CN" sz="2800" dirty="0"/>
              <a:t>CAD</a:t>
            </a:r>
            <a:r>
              <a:rPr lang="zh-CN" altLang="en-US" sz="2800" dirty="0"/>
              <a:t>图形编辑器、</a:t>
            </a:r>
            <a:r>
              <a:rPr lang="en-US" altLang="zh-CN" sz="2800" dirty="0"/>
              <a:t>BMP</a:t>
            </a:r>
            <a:r>
              <a:rPr lang="zh-CN" altLang="en-US" sz="2800" dirty="0"/>
              <a:t>图像文件等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C71B2D-2F4E-8549-946C-AA41F8D162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CAD</a:t>
            </a:r>
            <a:r>
              <a:rPr kumimoji="1" lang="zh-CN" altLang="en-US" dirty="0"/>
              <a:t>分析（以画线为例）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C00456-7488-D74D-AF66-1BCB1D3692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6476" y="1784648"/>
            <a:ext cx="11319048" cy="4616152"/>
          </a:xfrm>
        </p:spPr>
        <p:txBody>
          <a:bodyPr/>
          <a:lstStyle/>
          <a:p>
            <a:r>
              <a:rPr kumimoji="1" lang="en-US" altLang="zh-CN" sz="2800" dirty="0" err="1"/>
              <a:t>Cad.rar</a:t>
            </a:r>
            <a:r>
              <a:rPr kumimoji="1" lang="zh-CN" altLang="en-US" sz="2800" dirty="0"/>
              <a:t>，解压缩</a:t>
            </a:r>
            <a:r>
              <a:rPr kumimoji="1" lang="en-US" altLang="zh-CN" sz="2800" dirty="0"/>
              <a:t>cad</a:t>
            </a:r>
            <a:r>
              <a:rPr kumimoji="1" lang="zh-CN" altLang="en-US" sz="2800" dirty="0"/>
              <a:t>目录，主要代码见</a:t>
            </a:r>
            <a:r>
              <a:rPr kumimoji="1" lang="en-US" altLang="zh-CN" sz="2800" dirty="0" err="1"/>
              <a:t>cad.c</a:t>
            </a:r>
            <a:endParaRPr kumimoji="1" lang="en-US" altLang="zh-CN" sz="2800" dirty="0"/>
          </a:p>
          <a:p>
            <a:r>
              <a:rPr kumimoji="1" lang="en-US" altLang="zh-CN" sz="2800" dirty="0"/>
              <a:t>1</a:t>
            </a:r>
            <a:r>
              <a:rPr kumimoji="1" lang="zh-CN" altLang="en-US" sz="2800" dirty="0"/>
              <a:t>）</a:t>
            </a:r>
            <a:r>
              <a:rPr kumimoji="1" lang="en" altLang="zh-CN" sz="2800" dirty="0"/>
              <a:t>void </a:t>
            </a:r>
            <a:r>
              <a:rPr kumimoji="1" lang="en" altLang="zh-CN" sz="2800" dirty="0" err="1"/>
              <a:t>DrawLineD</a:t>
            </a:r>
            <a:r>
              <a:rPr kumimoji="1" lang="en" altLang="zh-CN" sz="2800" dirty="0"/>
              <a:t>(void *line);</a:t>
            </a:r>
          </a:p>
          <a:p>
            <a:r>
              <a:rPr kumimoji="1" lang="en-US" altLang="zh-CN" sz="2800" dirty="0"/>
              <a:t>2</a:t>
            </a:r>
            <a:r>
              <a:rPr kumimoji="1" lang="zh-CN" altLang="en-US" sz="2800" dirty="0"/>
              <a:t>）增加函数</a:t>
            </a:r>
            <a:r>
              <a:rPr kumimoji="1" lang="en" altLang="zh-CN" sz="2800" dirty="0"/>
              <a:t>void </a:t>
            </a:r>
            <a:r>
              <a:rPr kumimoji="1" lang="en" altLang="zh-CN" sz="2800" dirty="0" err="1"/>
              <a:t>DrawLineDSave</a:t>
            </a:r>
            <a:r>
              <a:rPr kumimoji="1" lang="en" altLang="zh-CN" sz="2800" dirty="0"/>
              <a:t>(void *line</a:t>
            </a:r>
            <a:r>
              <a:rPr kumimoji="1" lang="zh-CN" altLang="en-US" sz="2800" dirty="0"/>
              <a:t>，</a:t>
            </a:r>
            <a:r>
              <a:rPr kumimoji="1" lang="en-US" altLang="zh-CN" sz="2800" dirty="0"/>
              <a:t>FILE</a:t>
            </a:r>
            <a:r>
              <a:rPr kumimoji="1" lang="zh-CN" altLang="en-US" sz="2800" dirty="0"/>
              <a:t> *</a:t>
            </a:r>
            <a:r>
              <a:rPr kumimoji="1" lang="en-US" altLang="zh-CN" sz="2800" dirty="0" err="1"/>
              <a:t>fp</a:t>
            </a:r>
            <a:r>
              <a:rPr kumimoji="1" lang="en" altLang="zh-CN" sz="2800" dirty="0"/>
              <a:t>);</a:t>
            </a:r>
          </a:p>
          <a:p>
            <a:r>
              <a:rPr kumimoji="1" lang="en-US" altLang="zh-CN" sz="2800" dirty="0"/>
              <a:t>3</a:t>
            </a:r>
            <a:r>
              <a:rPr kumimoji="1" lang="zh-CN" altLang="en-US" sz="2800" dirty="0"/>
              <a:t>）键盘事件函数，增加快捷键</a:t>
            </a:r>
            <a:r>
              <a:rPr kumimoji="1" lang="en-US" altLang="zh-CN" sz="2800" dirty="0"/>
              <a:t>F6</a:t>
            </a:r>
            <a:r>
              <a:rPr kumimoji="1" lang="zh-CN" altLang="en-US" sz="2800" dirty="0"/>
              <a:t>，实现保存功能</a:t>
            </a:r>
            <a:endParaRPr kumimoji="1" lang="en-US" altLang="zh-CN" sz="2800" dirty="0"/>
          </a:p>
          <a:p>
            <a:pPr lvl="1"/>
            <a:r>
              <a:rPr kumimoji="1" lang="zh-CN" altLang="en-US" sz="2400" dirty="0"/>
              <a:t>参照绘制屏幕的函数：</a:t>
            </a:r>
            <a:r>
              <a:rPr kumimoji="1" lang="en" altLang="zh-CN" sz="2400" dirty="0"/>
              <a:t>void </a:t>
            </a:r>
            <a:r>
              <a:rPr kumimoji="1" lang="en" altLang="zh-CN" sz="2400" dirty="0" err="1"/>
              <a:t>TraverseAllList</a:t>
            </a:r>
            <a:r>
              <a:rPr kumimoji="1" lang="en" altLang="zh-CN" sz="2400" dirty="0"/>
              <a:t>();/*</a:t>
            </a:r>
            <a:r>
              <a:rPr kumimoji="1" lang="zh-CN" altLang="en-US" sz="2400" dirty="0"/>
              <a:t>刷新所有图形对象*</a:t>
            </a:r>
            <a:r>
              <a:rPr kumimoji="1" lang="en-US" altLang="zh-CN" sz="2400" dirty="0"/>
              <a:t>/</a:t>
            </a:r>
          </a:p>
          <a:p>
            <a:pPr lvl="1"/>
            <a:r>
              <a:rPr kumimoji="1" lang="zh-CN" altLang="en" sz="2400" dirty="0"/>
              <a:t>增加</a:t>
            </a:r>
            <a:r>
              <a:rPr kumimoji="1" lang="zh-CN" altLang="en-US" sz="2400" dirty="0"/>
              <a:t>函数：</a:t>
            </a:r>
            <a:r>
              <a:rPr kumimoji="1" lang="en" altLang="zh-CN" sz="2400" dirty="0"/>
              <a:t>void </a:t>
            </a:r>
            <a:r>
              <a:rPr kumimoji="1" lang="en" altLang="zh-CN" sz="2400" dirty="0" err="1"/>
              <a:t>TraverseAllListSave</a:t>
            </a:r>
            <a:r>
              <a:rPr kumimoji="1" lang="en" altLang="zh-CN" sz="2400" dirty="0"/>
              <a:t>();/*</a:t>
            </a:r>
            <a:r>
              <a:rPr kumimoji="1" lang="zh-CN" altLang="en-US" sz="2400" dirty="0"/>
              <a:t>保存所有图形对象*</a:t>
            </a:r>
            <a:r>
              <a:rPr kumimoji="1" lang="en-US" altLang="zh-CN" sz="2400" dirty="0"/>
              <a:t>/</a:t>
            </a:r>
          </a:p>
          <a:p>
            <a:r>
              <a:rPr kumimoji="1" lang="en-US" altLang="zh-CN" sz="2800" dirty="0"/>
              <a:t>4</a:t>
            </a:r>
            <a:r>
              <a:rPr kumimoji="1" lang="zh-CN" altLang="en-US" sz="2800" dirty="0"/>
              <a:t>）思考</a:t>
            </a:r>
            <a:r>
              <a:rPr kumimoji="1" lang="en-US" altLang="zh-CN" sz="2800" dirty="0"/>
              <a:t>:</a:t>
            </a:r>
            <a:r>
              <a:rPr kumimoji="1" lang="zh-CN" altLang="en-US" sz="2800" dirty="0"/>
              <a:t>增加</a:t>
            </a:r>
            <a:r>
              <a:rPr kumimoji="1" lang="en-US" altLang="zh-CN" sz="2800" dirty="0"/>
              <a:t>F7</a:t>
            </a:r>
            <a:r>
              <a:rPr kumimoji="1" lang="zh-CN" altLang="en-US" sz="2800" dirty="0"/>
              <a:t>，实现打开文件功能，从文件读取信息，绘制到图形界面中。</a:t>
            </a:r>
            <a:endParaRPr kumimoji="1" lang="en-US" altLang="zh-CN" sz="2800" dirty="0"/>
          </a:p>
          <a:p>
            <a:endParaRPr kumimoji="1"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8B03008-F9AD-8D4E-ABFC-852A1BDBC041}"/>
              </a:ext>
            </a:extLst>
          </p:cNvPr>
          <p:cNvSpPr txBox="1"/>
          <p:nvPr/>
        </p:nvSpPr>
        <p:spPr>
          <a:xfrm>
            <a:off x="9696400" y="620688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见</a:t>
            </a:r>
            <a:r>
              <a:rPr kumimoji="1" lang="en-US" altLang="zh-CN" dirty="0"/>
              <a:t>ex32</a:t>
            </a:r>
          </a:p>
        </p:txBody>
      </p:sp>
    </p:spTree>
    <p:extLst>
      <p:ext uri="{BB962C8B-B14F-4D97-AF65-F5344CB8AC3E}">
        <p14:creationId xmlns:p14="http://schemas.microsoft.com/office/powerpoint/2010/main" val="1756329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E3B400B6-E884-0C49-9D43-0893D87A5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54" y="1473855"/>
            <a:ext cx="9143933" cy="5247113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0B617538-45CE-FF4E-BC84-FDAF2B662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关键函数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C6C3F73-235E-694B-9A81-0BDC2A1FC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156" y="1473855"/>
            <a:ext cx="8738527" cy="4411960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B3E480D5-9908-B54E-B94A-0510763FF0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1984" y="1353884"/>
            <a:ext cx="4826000" cy="292100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6D30FB-2257-9C4C-8BB8-41DF1E9F0D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3674" y="1113714"/>
            <a:ext cx="8558164" cy="5530671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874035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0F925EF-813B-504D-9614-BCE2727C3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1027584"/>
          </a:xfrm>
        </p:spPr>
        <p:txBody>
          <a:bodyPr/>
          <a:lstStyle/>
          <a:p>
            <a:r>
              <a:rPr kumimoji="1" lang="en-US" altLang="zh-CN" dirty="0"/>
              <a:t>3.3</a:t>
            </a:r>
            <a:r>
              <a:rPr kumimoji="1" lang="zh-CN" altLang="en-US" dirty="0"/>
              <a:t> </a:t>
            </a:r>
            <a:r>
              <a:rPr kumimoji="1" lang="en-US" altLang="zh-CN" dirty="0"/>
              <a:t>BMP</a:t>
            </a:r>
            <a:r>
              <a:rPr kumimoji="1" lang="zh-CN" altLang="en-US" dirty="0"/>
              <a:t>图像文件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808BC-8C9E-EE42-B677-6E1DFB3DA0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1344" y="1504256"/>
            <a:ext cx="5616624" cy="4896544"/>
          </a:xfrm>
        </p:spPr>
        <p:txBody>
          <a:bodyPr/>
          <a:lstStyle/>
          <a:p>
            <a:pPr>
              <a:lnSpc>
                <a:spcPct val="130000"/>
              </a:lnSpc>
            </a:pP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（</a:t>
            </a:r>
            <a:r>
              <a:rPr lang="zh-CN" altLang="en-US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全称</a:t>
            </a:r>
            <a:r>
              <a:rPr lang="en" altLang="zh-C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Bitmap</a:t>
            </a:r>
            <a:r>
              <a:rPr lang="zh-CN" altLang="en" sz="24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操作系统中的标准图像文件格式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30000"/>
              </a:lnSpc>
            </a:pPr>
            <a:r>
              <a:rPr lang="en-US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分成两类：设备相关位图（</a:t>
            </a:r>
            <a:r>
              <a:rPr lang="en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DDB</a:t>
            </a:r>
            <a:r>
              <a:rPr lang="zh-CN" altLang="e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和设备无关位图（</a:t>
            </a:r>
            <a:r>
              <a:rPr lang="en" altLang="zh-C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DIB</a:t>
            </a:r>
            <a:r>
              <a:rPr lang="zh-CN" altLang="en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）</a:t>
            </a:r>
            <a:r>
              <a:rPr lang="zh-CN" altLang="en-US" sz="24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4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采用位映射存储格式，除图像深度可选以外，不采用其他任何压缩，</a:t>
            </a: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文件所占用的空间很大。</a:t>
            </a:r>
            <a:endPara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文件的图像深度，可选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1</a:t>
            </a: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4bit</a:t>
            </a:r>
            <a:r>
              <a:rPr lang="zh-CN" altLang="e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、</a:t>
            </a: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8bit</a:t>
            </a: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及</a:t>
            </a:r>
            <a:r>
              <a:rPr lang="en-US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24</a:t>
            </a:r>
            <a:r>
              <a:rPr lang="en" altLang="zh-C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bit</a:t>
            </a:r>
            <a:r>
              <a:rPr lang="zh-CN" altLang="en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-US" altLang="zh-CN" sz="2000" b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30000"/>
              </a:lnSpc>
            </a:pPr>
            <a:r>
              <a:rPr lang="zh-CN" altLang="en-US" sz="2000" b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文件存储时，图像扫描方式按从左到右、从下到上顺序。</a:t>
            </a:r>
          </a:p>
        </p:txBody>
      </p:sp>
      <p:sp>
        <p:nvSpPr>
          <p:cNvPr id="4" name="内容占位符 2">
            <a:extLst>
              <a:ext uri="{FF2B5EF4-FFF2-40B4-BE49-F238E27FC236}">
                <a16:creationId xmlns:a16="http://schemas.microsoft.com/office/drawing/2014/main" id="{F13E7CB7-823F-004A-BA28-02A5B7FF2431}"/>
              </a:ext>
            </a:extLst>
          </p:cNvPr>
          <p:cNvSpPr txBox="1">
            <a:spLocks/>
          </p:cNvSpPr>
          <p:nvPr/>
        </p:nvSpPr>
        <p:spPr bwMode="auto">
          <a:xfrm>
            <a:off x="5951984" y="1441674"/>
            <a:ext cx="6097034" cy="47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</a:pPr>
            <a:r>
              <a:rPr lang="en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格式分成</a:t>
            </a:r>
            <a:r>
              <a:rPr lang="zh-CN" altLang="en-US" sz="240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头部和数据部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等</a:t>
            </a:r>
            <a:endParaRPr lang="en-US" altLang="zh-CN" sz="2400" b="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头部是描述这幅图片的具体参数的，如宽、高、通道等，占</a:t>
            </a:r>
            <a:r>
              <a:rPr lang="en-US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54</a:t>
            </a: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个字节。</a:t>
            </a:r>
            <a:endParaRPr lang="en-US" altLang="zh-CN" sz="2000" b="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从第</a:t>
            </a:r>
            <a:r>
              <a:rPr lang="en-US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个字节开始，才正式开始图像数据流。</a:t>
            </a:r>
            <a:r>
              <a:rPr lang="en-US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55</a:t>
            </a: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就是所谓的</a:t>
            </a:r>
            <a:r>
              <a:rPr lang="en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数据偏移量</a:t>
            </a:r>
            <a:r>
              <a:rPr lang="en-US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" altLang="zh-C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date offset)</a:t>
            </a:r>
            <a:r>
              <a:rPr lang="zh-CN" altLang="en" sz="20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。</a:t>
            </a:r>
            <a:endParaRPr lang="en" altLang="zh-CN" sz="2000" b="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文件格式是</a:t>
            </a:r>
            <a:r>
              <a:rPr lang="en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环境中交换与图有关的数据的一种标准</a:t>
            </a:r>
            <a:r>
              <a:rPr kumimoji="1"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，</a:t>
            </a:r>
            <a:r>
              <a:rPr lang="en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Windows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的图形图像软件都支持</a:t>
            </a:r>
            <a:r>
              <a:rPr lang="en" altLang="zh-CN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BMP</a:t>
            </a:r>
            <a:r>
              <a:rPr lang="zh-CN" altLang="en-US" sz="2400" b="0" kern="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图像格式。</a:t>
            </a:r>
            <a:endParaRPr kumimoji="1" lang="zh-CN" altLang="en-US" sz="2000" kern="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8E8A314-B41A-CB44-8DD5-145E5CB5B8CC}"/>
              </a:ext>
            </a:extLst>
          </p:cNvPr>
          <p:cNvSpPr txBox="1"/>
          <p:nvPr/>
        </p:nvSpPr>
        <p:spPr>
          <a:xfrm>
            <a:off x="8628611" y="764771"/>
            <a:ext cx="13773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例子见</a:t>
            </a:r>
            <a:r>
              <a:rPr kumimoji="1" lang="en-US" altLang="zh-CN" dirty="0"/>
              <a:t>ex33</a:t>
            </a:r>
          </a:p>
        </p:txBody>
      </p:sp>
    </p:spTree>
    <p:extLst>
      <p:ext uri="{BB962C8B-B14F-4D97-AF65-F5344CB8AC3E}">
        <p14:creationId xmlns:p14="http://schemas.microsoft.com/office/powerpoint/2010/main" val="2880664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93D63C-BD19-F440-86C7-1680AE0A3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62" y="401089"/>
            <a:ext cx="10972800" cy="1371600"/>
          </a:xfrm>
        </p:spPr>
        <p:txBody>
          <a:bodyPr/>
          <a:lstStyle/>
          <a:p>
            <a:r>
              <a:rPr lang="zh-CN" altLang="en-US" dirty="0"/>
              <a:t>例：生成</a:t>
            </a:r>
            <a:r>
              <a:rPr lang="en" altLang="zh-CN" dirty="0"/>
              <a:t>BMP</a:t>
            </a:r>
            <a:r>
              <a:rPr lang="zh-CN" altLang="en-US" dirty="0"/>
              <a:t>图片 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A88727C-0FBB-FD48-8497-C135382D2AB5}"/>
              </a:ext>
            </a:extLst>
          </p:cNvPr>
          <p:cNvSpPr/>
          <p:nvPr/>
        </p:nvSpPr>
        <p:spPr>
          <a:xfrm>
            <a:off x="6096000" y="2848339"/>
            <a:ext cx="57606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en" altLang="zh-CN" sz="2000" dirty="0"/>
              <a:t>void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(char*</a:t>
            </a:r>
            <a:r>
              <a:rPr kumimoji="1" lang="en" altLang="zh-CN" sz="2000" dirty="0" err="1"/>
              <a:t>img,const</a:t>
            </a:r>
            <a:r>
              <a:rPr kumimoji="1" lang="en" altLang="zh-CN" sz="2000" dirty="0"/>
              <a:t> char* filename)</a:t>
            </a:r>
          </a:p>
          <a:p>
            <a:r>
              <a:rPr kumimoji="1" lang="en" altLang="zh-CN" sz="2000" dirty="0"/>
              <a:t>{</a:t>
            </a:r>
          </a:p>
          <a:p>
            <a:r>
              <a:rPr kumimoji="1" lang="en" altLang="zh-CN" sz="2000" dirty="0"/>
              <a:t>     int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=(w*3+3)/4*4;</a:t>
            </a:r>
          </a:p>
          <a:p>
            <a:r>
              <a:rPr kumimoji="1" lang="en" altLang="zh-CN" sz="2000" dirty="0"/>
              <a:t>     int </a:t>
            </a:r>
            <a:r>
              <a:rPr kumimoji="1" lang="en" altLang="zh-CN" sz="2000" dirty="0" err="1"/>
              <a:t>bmi</a:t>
            </a:r>
            <a:r>
              <a:rPr kumimoji="1" lang="en" altLang="zh-CN" sz="2000" dirty="0"/>
              <a:t>[]= {i*h+54,0,54,40,w,h,1|3*8&lt;&lt;16,</a:t>
            </a:r>
          </a:p>
          <a:p>
            <a:r>
              <a:rPr kumimoji="1" lang="en" altLang="zh-CN" sz="2000" dirty="0"/>
              <a:t>0,i*h,0,0,100,0};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b="1" dirty="0"/>
              <a:t>FILE *</a:t>
            </a:r>
            <a:r>
              <a:rPr kumimoji="1" lang="en" altLang="zh-CN" sz="2000" b="1" dirty="0" err="1"/>
              <a:t>fp</a:t>
            </a:r>
            <a:r>
              <a:rPr kumimoji="1" lang="en" altLang="zh-CN" sz="2000" b="1" dirty="0"/>
              <a:t> = </a:t>
            </a:r>
            <a:r>
              <a:rPr kumimoji="1" lang="en" altLang="zh-CN" sz="2000" b="1" dirty="0" err="1"/>
              <a:t>fopen</a:t>
            </a:r>
            <a:r>
              <a:rPr kumimoji="1" lang="en" altLang="zh-CN" sz="2000" b="1" dirty="0"/>
              <a:t>(filename,"</a:t>
            </a:r>
            <a:r>
              <a:rPr kumimoji="1" lang="en" altLang="zh-CN" sz="2000" b="1" dirty="0" err="1"/>
              <a:t>wb</a:t>
            </a:r>
            <a:r>
              <a:rPr kumimoji="1" lang="en" altLang="zh-CN" sz="2000" b="1" dirty="0"/>
              <a:t>");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dirty="0" err="1"/>
              <a:t>fprintf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fp</a:t>
            </a:r>
            <a:r>
              <a:rPr kumimoji="1" lang="en" altLang="zh-CN" sz="2000" dirty="0"/>
              <a:t>,"BM");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b="1" dirty="0" err="1"/>
              <a:t>fwrite</a:t>
            </a:r>
            <a:r>
              <a:rPr kumimoji="1" lang="en" altLang="zh-CN" sz="2000" b="1" dirty="0"/>
              <a:t>(&amp;bmi,52,1,fp);</a:t>
            </a:r>
          </a:p>
          <a:p>
            <a:r>
              <a:rPr kumimoji="1" lang="en" altLang="zh-CN" sz="2000" b="1" dirty="0"/>
              <a:t>     </a:t>
            </a:r>
            <a:r>
              <a:rPr kumimoji="1" lang="en" altLang="zh-CN" sz="2000" b="1" dirty="0" err="1"/>
              <a:t>fwrite</a:t>
            </a:r>
            <a:r>
              <a:rPr kumimoji="1" lang="en" altLang="zh-CN" sz="2000" b="1" dirty="0"/>
              <a:t>(img,1,i*</a:t>
            </a:r>
            <a:r>
              <a:rPr kumimoji="1" lang="en" altLang="zh-CN" sz="2000" b="1" dirty="0" err="1"/>
              <a:t>h,fp</a:t>
            </a:r>
            <a:r>
              <a:rPr kumimoji="1" lang="en" altLang="zh-CN" sz="2000" b="1" dirty="0"/>
              <a:t>);</a:t>
            </a:r>
          </a:p>
          <a:p>
            <a:r>
              <a:rPr kumimoji="1" lang="en" altLang="zh-CN" sz="2000" dirty="0"/>
              <a:t>     </a:t>
            </a:r>
            <a:r>
              <a:rPr kumimoji="1" lang="en" altLang="zh-CN" sz="2000" dirty="0" err="1"/>
              <a:t>fclose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fp</a:t>
            </a:r>
            <a:r>
              <a:rPr kumimoji="1" lang="en" altLang="zh-CN" sz="2000" dirty="0"/>
              <a:t>);</a:t>
            </a:r>
          </a:p>
          <a:p>
            <a:r>
              <a:rPr kumimoji="1" lang="en" altLang="zh-CN" sz="2000" dirty="0"/>
              <a:t> }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37B000A-6974-B84B-9817-5EAE5CBB8FB3}"/>
              </a:ext>
            </a:extLst>
          </p:cNvPr>
          <p:cNvSpPr/>
          <p:nvPr/>
        </p:nvSpPr>
        <p:spPr>
          <a:xfrm>
            <a:off x="119336" y="1440153"/>
            <a:ext cx="6096000" cy="5016758"/>
          </a:xfrm>
          <a:prstGeom prst="rect">
            <a:avLst/>
          </a:prstGeom>
        </p:spPr>
        <p:txBody>
          <a:bodyPr>
            <a:spAutoFit/>
          </a:bodyPr>
          <a:lstStyle/>
          <a:p>
            <a:pPr lvl="1"/>
            <a:r>
              <a:rPr kumimoji="1" lang="zh-CN" altLang="en" sz="2000" dirty="0"/>
              <a:t>例</a:t>
            </a:r>
            <a:r>
              <a:rPr kumimoji="1" lang="zh-CN" altLang="en-US" sz="2000" dirty="0"/>
              <a:t>：</a:t>
            </a:r>
            <a:r>
              <a:rPr kumimoji="1" lang="en-US" altLang="zh-CN" sz="2000" dirty="0" err="1"/>
              <a:t>bmp.c</a:t>
            </a:r>
            <a:endParaRPr kumimoji="1" lang="en" altLang="zh-CN" sz="2000" dirty="0"/>
          </a:p>
          <a:p>
            <a:pPr lvl="1"/>
            <a:r>
              <a:rPr kumimoji="1" lang="en" altLang="zh-CN" sz="2000" dirty="0"/>
              <a:t>#include &lt;</a:t>
            </a:r>
            <a:r>
              <a:rPr kumimoji="1" lang="en" altLang="zh-CN" sz="2000" dirty="0" err="1"/>
              <a:t>stdio.h</a:t>
            </a:r>
            <a:r>
              <a:rPr kumimoji="1" lang="en" altLang="zh-CN" sz="2000" dirty="0"/>
              <a:t>&gt;</a:t>
            </a:r>
          </a:p>
          <a:p>
            <a:pPr lvl="1"/>
            <a:r>
              <a:rPr kumimoji="1" lang="en" altLang="zh-CN" sz="2000" dirty="0"/>
              <a:t>#include &lt;</a:t>
            </a:r>
            <a:r>
              <a:rPr kumimoji="1" lang="en" altLang="zh-CN" sz="2000" dirty="0" err="1"/>
              <a:t>stdlib.h</a:t>
            </a:r>
            <a:r>
              <a:rPr kumimoji="1" lang="en" altLang="zh-CN" sz="2000" dirty="0"/>
              <a:t>&gt;</a:t>
            </a:r>
          </a:p>
          <a:p>
            <a:pPr lvl="1"/>
            <a:r>
              <a:rPr kumimoji="1" lang="en" altLang="zh-CN" sz="2000" dirty="0"/>
              <a:t>#define w 200</a:t>
            </a:r>
          </a:p>
          <a:p>
            <a:pPr lvl="1"/>
            <a:r>
              <a:rPr kumimoji="1" lang="en" altLang="zh-CN" sz="2000" dirty="0"/>
              <a:t>#define h 200</a:t>
            </a:r>
          </a:p>
          <a:p>
            <a:pPr lvl="1"/>
            <a:r>
              <a:rPr kumimoji="1" lang="en" altLang="zh-CN" sz="2000" dirty="0"/>
              <a:t>void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(char*</a:t>
            </a:r>
            <a:r>
              <a:rPr kumimoji="1" lang="en" altLang="zh-CN" sz="2000" dirty="0" err="1"/>
              <a:t>img,const</a:t>
            </a:r>
            <a:r>
              <a:rPr kumimoji="1" lang="en" altLang="zh-CN" sz="2000" dirty="0"/>
              <a:t> char* filename);</a:t>
            </a:r>
          </a:p>
          <a:p>
            <a:pPr lvl="1"/>
            <a:r>
              <a:rPr kumimoji="1" lang="en" altLang="zh-CN" sz="2000" dirty="0"/>
              <a:t>int main()</a:t>
            </a:r>
          </a:p>
          <a:p>
            <a:pPr lvl="1"/>
            <a:r>
              <a:rPr kumimoji="1" lang="en" altLang="zh-CN" sz="2000" dirty="0"/>
              <a:t>{</a:t>
            </a:r>
          </a:p>
          <a:p>
            <a:pPr lvl="1"/>
            <a:r>
              <a:rPr kumimoji="1" lang="en" altLang="zh-CN" sz="2000" dirty="0"/>
              <a:t>     char </a:t>
            </a:r>
            <a:r>
              <a:rPr kumimoji="1" lang="en" altLang="zh-CN" sz="2000" dirty="0" err="1"/>
              <a:t>img</a:t>
            </a:r>
            <a:r>
              <a:rPr kumimoji="1" lang="en" altLang="zh-CN" sz="2000" dirty="0"/>
              <a:t>[w*h*3];</a:t>
            </a:r>
          </a:p>
          <a:p>
            <a:pPr lvl="1"/>
            <a:r>
              <a:rPr kumimoji="1" lang="en" altLang="zh-CN" sz="2000" dirty="0"/>
              <a:t>     char *filename="</a:t>
            </a:r>
            <a:r>
              <a:rPr kumimoji="1" lang="en" altLang="zh-CN" sz="2000" dirty="0" err="1"/>
              <a:t>test.bmp</a:t>
            </a:r>
            <a:r>
              <a:rPr kumimoji="1" lang="en" altLang="zh-CN" sz="2000" dirty="0"/>
              <a:t>";</a:t>
            </a:r>
          </a:p>
          <a:p>
            <a:pPr lvl="1"/>
            <a:r>
              <a:rPr kumimoji="1" lang="zh-CN" altLang="en-US" sz="2000" dirty="0"/>
              <a:t>     </a:t>
            </a:r>
            <a:r>
              <a:rPr kumimoji="1" lang="en" altLang="zh-CN" sz="2000" dirty="0"/>
              <a:t>int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;</a:t>
            </a:r>
          </a:p>
          <a:p>
            <a:pPr lvl="1"/>
            <a:r>
              <a:rPr kumimoji="1" lang="en" altLang="zh-CN" sz="2000" dirty="0"/>
              <a:t>     for(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=0;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&lt;w*h*3; 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++) </a:t>
            </a:r>
            <a:r>
              <a:rPr kumimoji="1" lang="en" altLang="zh-CN" sz="2000" dirty="0" err="1"/>
              <a:t>img</a:t>
            </a:r>
            <a:r>
              <a:rPr kumimoji="1" lang="en" altLang="zh-CN" sz="2000" dirty="0"/>
              <a:t>[</a:t>
            </a:r>
            <a:r>
              <a:rPr kumimoji="1" lang="en" altLang="zh-CN" sz="2000" dirty="0" err="1"/>
              <a:t>i</a:t>
            </a:r>
            <a:r>
              <a:rPr kumimoji="1" lang="en" altLang="zh-CN" sz="2000" dirty="0"/>
              <a:t>]=rand()%256;</a:t>
            </a:r>
          </a:p>
          <a:p>
            <a:pPr lvl="1"/>
            <a:r>
              <a:rPr kumimoji="1" lang="en" altLang="zh-CN" sz="2000" dirty="0"/>
              <a:t>     </a:t>
            </a:r>
            <a:r>
              <a:rPr kumimoji="1" lang="en" altLang="zh-CN" sz="2000" dirty="0" err="1"/>
              <a:t>WriteBMP</a:t>
            </a:r>
            <a:r>
              <a:rPr kumimoji="1" lang="en" altLang="zh-CN" sz="2000" dirty="0"/>
              <a:t>(</a:t>
            </a:r>
            <a:r>
              <a:rPr kumimoji="1" lang="en" altLang="zh-CN" sz="2000" dirty="0" err="1"/>
              <a:t>img,filename</a:t>
            </a:r>
            <a:r>
              <a:rPr kumimoji="1" lang="en" altLang="zh-CN" sz="2000" dirty="0"/>
              <a:t>);</a:t>
            </a:r>
          </a:p>
          <a:p>
            <a:pPr lvl="1"/>
            <a:r>
              <a:rPr kumimoji="1" lang="en" altLang="zh-CN" sz="2000" dirty="0"/>
              <a:t>     system("</a:t>
            </a:r>
            <a:r>
              <a:rPr kumimoji="1" lang="en" altLang="zh-CN" sz="2000" dirty="0" err="1"/>
              <a:t>test.bmp</a:t>
            </a:r>
            <a:r>
              <a:rPr kumimoji="1" lang="en" altLang="zh-CN" sz="2000" dirty="0"/>
              <a:t>");</a:t>
            </a:r>
          </a:p>
          <a:p>
            <a:pPr lvl="1"/>
            <a:r>
              <a:rPr kumimoji="1" lang="en" altLang="zh-CN" sz="2000" dirty="0"/>
              <a:t>     return 0;</a:t>
            </a:r>
          </a:p>
          <a:p>
            <a:pPr lvl="1"/>
            <a:r>
              <a:rPr kumimoji="1" lang="en" altLang="zh-CN" sz="2000" dirty="0"/>
              <a:t>}</a:t>
            </a:r>
            <a:endParaRPr kumimoji="1" lang="zh-CN" altLang="en-US" sz="20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50CF7B-AA29-8C42-9348-7DDDD62166CB}"/>
              </a:ext>
            </a:extLst>
          </p:cNvPr>
          <p:cNvSpPr/>
          <p:nvPr/>
        </p:nvSpPr>
        <p:spPr>
          <a:xfrm>
            <a:off x="3071664" y="1603444"/>
            <a:ext cx="73251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代码生成一幅宽和高均为</a:t>
            </a:r>
            <a:r>
              <a:rPr lang="en-US" altLang="zh-CN" sz="2800" b="1" dirty="0">
                <a:solidFill>
                  <a:srgbClr val="4D4D4D"/>
                </a:solidFill>
                <a:latin typeface="-apple-system"/>
              </a:rPr>
              <a:t>200</a:t>
            </a:r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的</a:t>
            </a:r>
            <a:r>
              <a:rPr lang="en" altLang="zh-CN" sz="2800" b="1" dirty="0">
                <a:solidFill>
                  <a:srgbClr val="4D4D4D"/>
                </a:solidFill>
                <a:latin typeface="-apple-system"/>
              </a:rPr>
              <a:t>BMP</a:t>
            </a:r>
            <a:r>
              <a:rPr lang="zh-CN" altLang="en-US" sz="2800" b="1" dirty="0">
                <a:solidFill>
                  <a:srgbClr val="4D4D4D"/>
                </a:solidFill>
                <a:latin typeface="-apple-system"/>
              </a:rPr>
              <a:t>随机位图</a:t>
            </a:r>
            <a:endParaRPr lang="zh-CN" altLang="en-US" sz="2800" b="1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65EBB4A-1E66-614E-9DEC-3984BD88E0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9090" y="1292230"/>
            <a:ext cx="1573148" cy="1573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8442C347-DF56-304E-A654-FF19DA32E57A}"/>
              </a:ext>
            </a:extLst>
          </p:cNvPr>
          <p:cNvSpPr txBox="1"/>
          <p:nvPr/>
        </p:nvSpPr>
        <p:spPr>
          <a:xfrm>
            <a:off x="11126435" y="53135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见</a:t>
            </a:r>
            <a:r>
              <a:rPr kumimoji="1" lang="en-US" altLang="zh-CN" dirty="0"/>
              <a:t>ex33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68689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F8F016-51C4-5643-B15E-305A63651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查看图片文件的二进制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EE5CB2-9CE4-534D-B5F1-AA0EF5488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376" y="1643274"/>
            <a:ext cx="3974232" cy="1159768"/>
          </a:xfrm>
        </p:spPr>
        <p:txBody>
          <a:bodyPr/>
          <a:lstStyle/>
          <a:p>
            <a:r>
              <a:rPr kumimoji="1" lang="zh-CN" altLang="en-US" dirty="0"/>
              <a:t>图片文件：</a:t>
            </a:r>
            <a:r>
              <a:rPr kumimoji="1" lang="en-US" altLang="zh-CN" dirty="0"/>
              <a:t>bmp</a:t>
            </a:r>
          </a:p>
        </p:txBody>
      </p:sp>
      <p:pic>
        <p:nvPicPr>
          <p:cNvPr id="3074" name="Picture 2" descr="在这里插入图片描述">
            <a:extLst>
              <a:ext uri="{FF2B5EF4-FFF2-40B4-BE49-F238E27FC236}">
                <a16:creationId xmlns:a16="http://schemas.microsoft.com/office/drawing/2014/main" id="{836BCF7C-6796-41D0-89DE-2B5BA3F50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429000"/>
            <a:ext cx="530542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在这里插入图片描述">
            <a:extLst>
              <a:ext uri="{FF2B5EF4-FFF2-40B4-BE49-F238E27FC236}">
                <a16:creationId xmlns:a16="http://schemas.microsoft.com/office/drawing/2014/main" id="{7E59D98A-35FF-4F28-A5B1-E4BB4FAA6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9227" y="1643274"/>
            <a:ext cx="5795072" cy="49191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24D7D3EB-D8B4-4222-9021-88F1C10D1CFC}"/>
              </a:ext>
            </a:extLst>
          </p:cNvPr>
          <p:cNvSpPr txBox="1">
            <a:spLocks/>
          </p:cNvSpPr>
          <p:nvPr/>
        </p:nvSpPr>
        <p:spPr bwMode="auto">
          <a:xfrm>
            <a:off x="625879" y="2626007"/>
            <a:ext cx="3974232" cy="11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en-US" altLang="zh-CN" kern="0" dirty="0"/>
              <a:t>bmp</a:t>
            </a:r>
            <a:r>
              <a:rPr kumimoji="1" lang="zh-CN" altLang="en-US" kern="0" dirty="0"/>
              <a:t>文件头</a:t>
            </a:r>
            <a:r>
              <a:rPr kumimoji="1" lang="en-US" altLang="zh-CN" kern="0" dirty="0"/>
              <a:t>(14</a:t>
            </a:r>
            <a:r>
              <a:rPr kumimoji="1" lang="zh-CN" altLang="en-US" kern="0" dirty="0"/>
              <a:t>位</a:t>
            </a:r>
            <a:r>
              <a:rPr kumimoji="1" lang="en-US" altLang="zh-CN" kern="0" dirty="0"/>
              <a:t>)</a:t>
            </a:r>
            <a:endParaRPr kumimoji="1" lang="zh-CN" altLang="en-US" kern="0" dirty="0"/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F4498EEE-83D3-422A-8AE4-39A405B915E7}"/>
              </a:ext>
            </a:extLst>
          </p:cNvPr>
          <p:cNvSpPr txBox="1">
            <a:spLocks/>
          </p:cNvSpPr>
          <p:nvPr/>
        </p:nvSpPr>
        <p:spPr bwMode="auto">
          <a:xfrm>
            <a:off x="7392144" y="908720"/>
            <a:ext cx="3974232" cy="11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kern="0" dirty="0"/>
              <a:t>位图信息头</a:t>
            </a:r>
            <a:r>
              <a:rPr kumimoji="1" lang="en-US" altLang="zh-CN" kern="0" dirty="0"/>
              <a:t>(40</a:t>
            </a:r>
            <a:r>
              <a:rPr kumimoji="1" lang="zh-CN" altLang="en-US" kern="0" dirty="0"/>
              <a:t>位</a:t>
            </a:r>
            <a:r>
              <a:rPr kumimoji="1" lang="en-US" altLang="zh-CN" kern="0" dirty="0"/>
              <a:t>)</a:t>
            </a:r>
            <a:endParaRPr kumimoji="1" lang="zh-CN" altLang="en-US" kern="0" dirty="0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1DBFB09-577E-4A76-8C17-D00FEB0B222C}"/>
              </a:ext>
            </a:extLst>
          </p:cNvPr>
          <p:cNvSpPr/>
          <p:nvPr/>
        </p:nvSpPr>
        <p:spPr bwMode="auto">
          <a:xfrm>
            <a:off x="6490015" y="1958977"/>
            <a:ext cx="2486306" cy="173879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72681071-82B8-4D04-9E80-E8FBB88658AD}"/>
              </a:ext>
            </a:extLst>
          </p:cNvPr>
          <p:cNvSpPr/>
          <p:nvPr/>
        </p:nvSpPr>
        <p:spPr bwMode="auto">
          <a:xfrm>
            <a:off x="6490014" y="2520008"/>
            <a:ext cx="2486306" cy="28303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03765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BF381BF5-A6B7-CD4A-85EB-A821FDAB8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343" y="1271749"/>
            <a:ext cx="6223000" cy="25146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8D0FF20B-346A-0A45-A69B-1D32B789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52497"/>
            <a:ext cx="10972800" cy="1371600"/>
          </a:xfrm>
        </p:spPr>
        <p:txBody>
          <a:bodyPr/>
          <a:lstStyle/>
          <a:p>
            <a:r>
              <a:rPr lang="en" altLang="zh-CN" dirty="0"/>
              <a:t>C</a:t>
            </a:r>
            <a:r>
              <a:rPr lang="zh-CN" altLang="en-US" dirty="0"/>
              <a:t>获取</a:t>
            </a:r>
            <a:r>
              <a:rPr lang="en-US" altLang="zh-CN" dirty="0"/>
              <a:t>bmp</a:t>
            </a:r>
            <a:r>
              <a:rPr lang="zh-CN" altLang="en-US" dirty="0"/>
              <a:t>格式图片宽高 </a:t>
            </a:r>
            <a:r>
              <a:rPr lang="en-US" altLang="zh-CN" dirty="0" err="1"/>
              <a:t>getbmpwh.c</a:t>
            </a:r>
            <a:endParaRPr kumimoji="1"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17D5578-CF9A-4343-8D8B-2DB571CF5B2E}"/>
              </a:ext>
            </a:extLst>
          </p:cNvPr>
          <p:cNvSpPr/>
          <p:nvPr/>
        </p:nvSpPr>
        <p:spPr>
          <a:xfrm>
            <a:off x="614941" y="1527190"/>
            <a:ext cx="1185664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#include &lt;</a:t>
            </a:r>
            <a:r>
              <a:rPr lang="en-US" altLang="zh-CN" dirty="0" err="1"/>
              <a:t>stdio.h</a:t>
            </a:r>
            <a:r>
              <a:rPr lang="en-US" altLang="zh-CN" dirty="0"/>
              <a:t>&gt;</a:t>
            </a:r>
          </a:p>
          <a:p>
            <a:r>
              <a:rPr lang="en-US" altLang="zh-CN" dirty="0"/>
              <a:t>int main()</a:t>
            </a:r>
          </a:p>
          <a:p>
            <a:r>
              <a:rPr lang="en-US" altLang="zh-CN" dirty="0"/>
              <a:t>{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/>
              <a:t>unsigned char data[4];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/>
              <a:t>FILE *</a:t>
            </a:r>
            <a:r>
              <a:rPr lang="en-US" altLang="zh-CN" dirty="0" err="1"/>
              <a:t>fp</a:t>
            </a:r>
            <a:r>
              <a:rPr lang="en-US" altLang="zh-CN" dirty="0"/>
              <a:t>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fp</a:t>
            </a:r>
            <a:r>
              <a:rPr lang="en-US" altLang="zh-CN" dirty="0"/>
              <a:t> = </a:t>
            </a:r>
            <a:r>
              <a:rPr lang="en-US" altLang="zh-CN" dirty="0" err="1"/>
              <a:t>fopen</a:t>
            </a:r>
            <a:r>
              <a:rPr lang="en-US" altLang="zh-CN" dirty="0"/>
              <a:t>("zju.bmp", "</a:t>
            </a:r>
            <a:r>
              <a:rPr lang="en-US" altLang="zh-CN" dirty="0" err="1"/>
              <a:t>rb</a:t>
            </a:r>
            <a:r>
              <a:rPr lang="en-US" altLang="zh-CN" dirty="0"/>
              <a:t>");</a:t>
            </a:r>
          </a:p>
          <a:p>
            <a:endParaRPr lang="en-US" altLang="zh-CN" dirty="0"/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0x12, SEEK_SET);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fread</a:t>
            </a:r>
            <a:r>
              <a:rPr lang="en-US" altLang="zh-CN" dirty="0"/>
              <a:t>(data, 4, 1,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图片宽度为</a:t>
            </a:r>
            <a:r>
              <a:rPr lang="en-US" altLang="zh-CN" dirty="0"/>
              <a:t>%02x%02x%02x%02x</a:t>
            </a:r>
            <a:r>
              <a:rPr lang="zh-CN" altLang="en-US" dirty="0"/>
              <a:t>像素</a:t>
            </a:r>
            <a:r>
              <a:rPr lang="en-US" altLang="zh-CN" dirty="0"/>
              <a:t>\n“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/>
              <a:t>	,data[3],data[2],data[1],data[0]);</a:t>
            </a:r>
          </a:p>
          <a:p>
            <a:endParaRPr lang="en-US" altLang="zh-CN" dirty="0"/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fseek</a:t>
            </a:r>
            <a:r>
              <a:rPr lang="en-US" altLang="zh-CN" dirty="0"/>
              <a:t>(</a:t>
            </a:r>
            <a:r>
              <a:rPr lang="en-US" altLang="zh-CN" dirty="0" err="1"/>
              <a:t>fp</a:t>
            </a:r>
            <a:r>
              <a:rPr lang="en-US" altLang="zh-CN" dirty="0"/>
              <a:t>, 0x16, SEEK_SET);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fread</a:t>
            </a:r>
            <a:r>
              <a:rPr lang="en-US" altLang="zh-CN" dirty="0"/>
              <a:t>(data, 4, 1, </a:t>
            </a:r>
            <a:r>
              <a:rPr lang="en-US" altLang="zh-CN" dirty="0" err="1"/>
              <a:t>fp</a:t>
            </a:r>
            <a:r>
              <a:rPr lang="en-US" altLang="zh-CN" dirty="0"/>
              <a:t>);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 err="1"/>
              <a:t>printf</a:t>
            </a:r>
            <a:r>
              <a:rPr lang="en-US" altLang="zh-CN" dirty="0"/>
              <a:t>("</a:t>
            </a:r>
            <a:r>
              <a:rPr lang="zh-CN" altLang="en-US" dirty="0"/>
              <a:t>图片高度为</a:t>
            </a:r>
            <a:r>
              <a:rPr lang="en-US" altLang="zh-CN" dirty="0"/>
              <a:t>%02x%02x%02x%02x</a:t>
            </a:r>
            <a:r>
              <a:rPr lang="zh-CN" altLang="en-US" dirty="0"/>
              <a:t>像素</a:t>
            </a:r>
            <a:r>
              <a:rPr lang="en-US" altLang="zh-CN" dirty="0"/>
              <a:t>\n“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/>
              <a:t>	,data[3],data[2],data[1],data[0]);</a:t>
            </a:r>
          </a:p>
          <a:p>
            <a:r>
              <a:rPr lang="zh-CN" altLang="en" sz="1800" dirty="0">
                <a:solidFill>
                  <a:srgbClr val="333333"/>
                </a:solidFill>
                <a:latin typeface="Monaco" pitchFamily="2" charset="0"/>
              </a:rPr>
              <a:t>　　</a:t>
            </a:r>
            <a:r>
              <a:rPr lang="en-US" altLang="zh-CN" dirty="0"/>
              <a:t>return 0;</a:t>
            </a:r>
          </a:p>
          <a:p>
            <a:r>
              <a:rPr lang="en-US" altLang="zh-CN" dirty="0"/>
              <a:t>}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C0AE0F5-F638-4D3A-975C-18A16759FA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77058" y="1444610"/>
            <a:ext cx="3835557" cy="1984390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运行结果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3B7547-DF4E-8148-B964-2B988FFE2B0C}"/>
              </a:ext>
            </a:extLst>
          </p:cNvPr>
          <p:cNvSpPr txBox="1"/>
          <p:nvPr/>
        </p:nvSpPr>
        <p:spPr>
          <a:xfrm>
            <a:off x="10940902" y="54226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见</a:t>
            </a:r>
            <a:r>
              <a:rPr kumimoji="1" lang="en-US" altLang="zh-CN" dirty="0"/>
              <a:t>ex33</a:t>
            </a:r>
            <a:endParaRPr kumimoji="1"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4BFBC23-496E-564F-8039-9F97EC313D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3304" y="1400059"/>
            <a:ext cx="4363233" cy="5231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44736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66505857-6276-264C-BBF1-5B4358D0D2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3200" dirty="0"/>
              <a:t>BMP</a:t>
            </a:r>
            <a:r>
              <a:rPr lang="zh-CN" altLang="en-US" sz="3200" dirty="0"/>
              <a:t>文件压缩</a:t>
            </a:r>
          </a:p>
        </p:txBody>
      </p:sp>
      <p:sp>
        <p:nvSpPr>
          <p:cNvPr id="39939" name="Rectangle 3">
            <a:extLst>
              <a:ext uri="{FF2B5EF4-FFF2-40B4-BE49-F238E27FC236}">
                <a16:creationId xmlns:a16="http://schemas.microsoft.com/office/drawing/2014/main" id="{47E1A01A-FFF4-1C40-ADAC-F1C5AF425CC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6" y="1700214"/>
            <a:ext cx="11103024" cy="4543425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000" dirty="0"/>
              <a:t>对于</a:t>
            </a:r>
            <a:r>
              <a:rPr lang="en-US" altLang="zh-CN" sz="2000" dirty="0"/>
              <a:t>BMP</a:t>
            </a:r>
            <a:r>
              <a:rPr lang="zh-CN" altLang="en-US" sz="2000" dirty="0"/>
              <a:t>文件简易的图片压缩算法：由于</a:t>
            </a:r>
            <a:r>
              <a:rPr lang="en-US" altLang="zh-CN" sz="2000" dirty="0"/>
              <a:t>BMP</a:t>
            </a:r>
            <a:r>
              <a:rPr lang="zh-CN" altLang="en-US" sz="2000" dirty="0"/>
              <a:t>文件对图片储存方式为直接存储每个像素的</a:t>
            </a:r>
            <a:r>
              <a:rPr lang="en-US" altLang="zh-CN" sz="2000" dirty="0"/>
              <a:t>RGB</a:t>
            </a:r>
            <a:r>
              <a:rPr lang="zh-CN" altLang="en-US" sz="2000" dirty="0"/>
              <a:t>，因此可以通过将最低有效位</a:t>
            </a:r>
            <a:r>
              <a:rPr lang="en-US" altLang="zh-CN" sz="2000" dirty="0"/>
              <a:t>(LSB, Least Significant Bit) </a:t>
            </a:r>
            <a:r>
              <a:rPr lang="zh-CN" altLang="en-US" sz="2000" u="sng" dirty="0"/>
              <a:t>置零</a:t>
            </a:r>
            <a:r>
              <a:rPr lang="zh-CN" altLang="en-US" sz="2000" dirty="0"/>
              <a:t> 进行压缩（存储时不存储这些</a:t>
            </a:r>
            <a:r>
              <a:rPr lang="en-US" altLang="zh-CN" sz="2000" dirty="0"/>
              <a:t>0</a:t>
            </a:r>
            <a:r>
              <a:rPr lang="zh-CN" altLang="en-US" sz="2000" dirty="0"/>
              <a:t>，读取时将这些</a:t>
            </a:r>
            <a:r>
              <a:rPr lang="en-US" altLang="zh-CN" sz="2000" dirty="0"/>
              <a:t>0</a:t>
            </a:r>
            <a:r>
              <a:rPr lang="zh-CN" altLang="en-US" sz="2000" dirty="0"/>
              <a:t>恢复），肉眼很难看出该压缩前后图片的变化。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8C7DBCD-D2F8-4367-88E5-29B5BE1D0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344" y="3418047"/>
            <a:ext cx="6578563" cy="3168352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33D9CDC-A165-44F2-9721-63873BD868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3917" y="3216297"/>
            <a:ext cx="2022207" cy="1674388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EB9D18D0-A98E-4F3E-918A-31E11060CDFC}"/>
              </a:ext>
            </a:extLst>
          </p:cNvPr>
          <p:cNvCxnSpPr>
            <a:cxnSpLocks/>
          </p:cNvCxnSpPr>
          <p:nvPr/>
        </p:nvCxnSpPr>
        <p:spPr bwMode="auto">
          <a:xfrm>
            <a:off x="8688288" y="3899886"/>
            <a:ext cx="1080120" cy="94412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2" name="内容占位符 4">
            <a:extLst>
              <a:ext uri="{FF2B5EF4-FFF2-40B4-BE49-F238E27FC236}">
                <a16:creationId xmlns:a16="http://schemas.microsoft.com/office/drawing/2014/main" id="{DFFB20CF-1DCF-4ED3-ABAE-FF638E44694D}"/>
              </a:ext>
            </a:extLst>
          </p:cNvPr>
          <p:cNvSpPr txBox="1">
            <a:spLocks/>
          </p:cNvSpPr>
          <p:nvPr/>
        </p:nvSpPr>
        <p:spPr bwMode="auto">
          <a:xfrm>
            <a:off x="8862298" y="3444377"/>
            <a:ext cx="2022207" cy="63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压缩前</a:t>
            </a:r>
          </a:p>
        </p:txBody>
      </p:sp>
      <p:sp>
        <p:nvSpPr>
          <p:cNvPr id="13" name="内容占位符 4">
            <a:extLst>
              <a:ext uri="{FF2B5EF4-FFF2-40B4-BE49-F238E27FC236}">
                <a16:creationId xmlns:a16="http://schemas.microsoft.com/office/drawing/2014/main" id="{E22D5C1F-9EA1-4C75-9393-82E45DDC33B0}"/>
              </a:ext>
            </a:extLst>
          </p:cNvPr>
          <p:cNvSpPr txBox="1">
            <a:spLocks/>
          </p:cNvSpPr>
          <p:nvPr/>
        </p:nvSpPr>
        <p:spPr bwMode="auto">
          <a:xfrm>
            <a:off x="9705016" y="4369461"/>
            <a:ext cx="2022207" cy="632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zh-CN" altLang="en-US" sz="2400" kern="0" dirty="0"/>
              <a:t>压缩后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CF15755-0066-459A-A810-C6A66FE09C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8368" y="4890685"/>
            <a:ext cx="2022207" cy="1674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62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图片 33">
            <a:extLst>
              <a:ext uri="{FF2B5EF4-FFF2-40B4-BE49-F238E27FC236}">
                <a16:creationId xmlns:a16="http://schemas.microsoft.com/office/drawing/2014/main" id="{ADEFA0DA-C7DB-426B-A5A9-982213D2B5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15" y="4725144"/>
            <a:ext cx="3825247" cy="199376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F8F016-51C4-5643-B15E-305A63651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99667"/>
            <a:ext cx="10972800" cy="1371600"/>
          </a:xfrm>
        </p:spPr>
        <p:txBody>
          <a:bodyPr/>
          <a:lstStyle/>
          <a:p>
            <a:r>
              <a:rPr kumimoji="1" lang="zh-CN" altLang="en-US" dirty="0"/>
              <a:t>查看图片文件的二进制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8A9E27-BCCC-4242-BADA-2EBC7FF8F1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722" y="2192613"/>
            <a:ext cx="2952328" cy="2444528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9C9265C2-FEE7-4A0A-B0CA-9A77152C1F72}"/>
              </a:ext>
            </a:extLst>
          </p:cNvPr>
          <p:cNvCxnSpPr/>
          <p:nvPr/>
        </p:nvCxnSpPr>
        <p:spPr bwMode="auto">
          <a:xfrm>
            <a:off x="774718" y="2120605"/>
            <a:ext cx="302433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BB3473D1-171C-4BCD-B450-CDE8CA6003B1}"/>
              </a:ext>
            </a:extLst>
          </p:cNvPr>
          <p:cNvCxnSpPr>
            <a:cxnSpLocks/>
          </p:cNvCxnSpPr>
          <p:nvPr/>
        </p:nvCxnSpPr>
        <p:spPr bwMode="auto">
          <a:xfrm>
            <a:off x="594698" y="2126151"/>
            <a:ext cx="0" cy="25213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11" name="文本框 10">
            <a:extLst>
              <a:ext uri="{FF2B5EF4-FFF2-40B4-BE49-F238E27FC236}">
                <a16:creationId xmlns:a16="http://schemas.microsoft.com/office/drawing/2014/main" id="{F7BF3F63-E1B0-415E-9D3C-EC1B86839532}"/>
              </a:ext>
            </a:extLst>
          </p:cNvPr>
          <p:cNvSpPr txBox="1"/>
          <p:nvPr/>
        </p:nvSpPr>
        <p:spPr>
          <a:xfrm>
            <a:off x="2002192" y="1751273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500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5E7051B-38A0-4E7C-AC5D-840813A458CC}"/>
              </a:ext>
            </a:extLst>
          </p:cNvPr>
          <p:cNvSpPr txBox="1"/>
          <p:nvPr/>
        </p:nvSpPr>
        <p:spPr>
          <a:xfrm>
            <a:off x="7658" y="3202155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414</a:t>
            </a:r>
            <a:endParaRPr lang="zh-CN" altLang="en-US" dirty="0"/>
          </a:p>
        </p:txBody>
      </p:sp>
      <p:sp>
        <p:nvSpPr>
          <p:cNvPr id="15" name="内容占位符 2">
            <a:extLst>
              <a:ext uri="{FF2B5EF4-FFF2-40B4-BE49-F238E27FC236}">
                <a16:creationId xmlns:a16="http://schemas.microsoft.com/office/drawing/2014/main" id="{4CCE8D08-3F12-423C-9712-D1202AFAE06B}"/>
              </a:ext>
            </a:extLst>
          </p:cNvPr>
          <p:cNvSpPr txBox="1">
            <a:spLocks/>
          </p:cNvSpPr>
          <p:nvPr/>
        </p:nvSpPr>
        <p:spPr bwMode="auto">
          <a:xfrm>
            <a:off x="523919" y="1268760"/>
            <a:ext cx="3974232" cy="1159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itchFamily="2" charset="2"/>
              <a:buChar char="n"/>
              <a:defRPr sz="32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itchFamily="2" charset="2"/>
              <a:buChar char="¨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itchFamily="2" charset="2"/>
              <a:buChar char="n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itchFamily="2" charset="2"/>
              <a:buChar char="¨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kumimoji="1" lang="zh-CN" altLang="en-US" kern="0" dirty="0"/>
              <a:t>例：</a:t>
            </a:r>
            <a:r>
              <a:rPr kumimoji="1" lang="en-US" altLang="zh-CN" kern="0" dirty="0"/>
              <a:t>zju.bmp</a:t>
            </a:r>
            <a:endParaRPr kumimoji="1" lang="zh-CN" altLang="en-US" kern="0" dirty="0"/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9D084610-AEA6-4FE5-8500-EB9DBEF201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170" y="1731511"/>
            <a:ext cx="7375681" cy="17427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F2DBABA-16B1-45BA-8F09-612A2885D01D}"/>
              </a:ext>
            </a:extLst>
          </p:cNvPr>
          <p:cNvSpPr/>
          <p:nvPr/>
        </p:nvSpPr>
        <p:spPr bwMode="auto">
          <a:xfrm>
            <a:off x="8294002" y="2490804"/>
            <a:ext cx="1477806" cy="3155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D63A91D-5F39-4EC8-BE6B-BFC9E24654F8}"/>
              </a:ext>
            </a:extLst>
          </p:cNvPr>
          <p:cNvSpPr/>
          <p:nvPr/>
        </p:nvSpPr>
        <p:spPr bwMode="auto">
          <a:xfrm>
            <a:off x="6019487" y="2238776"/>
            <a:ext cx="727985" cy="3155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CD07FCF6-6D03-48F2-8B2C-33D847407797}"/>
              </a:ext>
            </a:extLst>
          </p:cNvPr>
          <p:cNvCxnSpPr>
            <a:cxnSpLocks/>
          </p:cNvCxnSpPr>
          <p:nvPr/>
        </p:nvCxnSpPr>
        <p:spPr bwMode="auto">
          <a:xfrm flipH="1">
            <a:off x="4236016" y="2532059"/>
            <a:ext cx="1783471" cy="132689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E081A3CA-C75D-4942-A3F3-902D69C9D9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9581" y="3683600"/>
            <a:ext cx="7944269" cy="2911659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dirty="0"/>
              <a:t>4D</a:t>
            </a:r>
            <a:r>
              <a:rPr kumimoji="1" lang="zh-CN" altLang="en-US" sz="2400" dirty="0"/>
              <a:t>即</a:t>
            </a:r>
            <a:r>
              <a:rPr kumimoji="1" lang="en-US" altLang="zh-CN" sz="2400" dirty="0"/>
              <a:t>ASCII</a:t>
            </a:r>
            <a:r>
              <a:rPr kumimoji="1" lang="zh-CN" altLang="en-US" sz="2400" dirty="0"/>
              <a:t>码</a:t>
            </a:r>
            <a:r>
              <a:rPr kumimoji="1" lang="en-US" altLang="zh-CN" sz="2400" dirty="0"/>
              <a:t>BM</a:t>
            </a:r>
            <a:r>
              <a:rPr kumimoji="1" lang="zh-CN" altLang="en-US" sz="2400" dirty="0"/>
              <a:t>，表示为</a:t>
            </a:r>
            <a:r>
              <a:rPr kumimoji="1" lang="en-US" altLang="zh-CN" sz="2400" dirty="0"/>
              <a:t>Windows</a:t>
            </a:r>
            <a:r>
              <a:rPr kumimoji="1" lang="zh-CN" altLang="en-US" sz="2400" dirty="0"/>
              <a:t>文件</a:t>
            </a:r>
            <a:endParaRPr kumimoji="1"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dirty="0"/>
              <a:t>FE 79 09 00</a:t>
            </a:r>
            <a:r>
              <a:rPr kumimoji="1" lang="zh-CN" altLang="en-US" sz="2400" dirty="0"/>
              <a:t>表示图片大小，</a:t>
            </a:r>
            <a:r>
              <a:rPr kumimoji="1" lang="en-US" altLang="zh-CN" sz="2400" dirty="0"/>
              <a:t>Windows</a:t>
            </a:r>
            <a:r>
              <a:rPr kumimoji="1" lang="zh-CN" altLang="en-US" sz="2400" dirty="0"/>
              <a:t>文件遵循小端规则：即整数的低位在前，高位在后，故文件大小实际为</a:t>
            </a:r>
            <a:r>
              <a:rPr kumimoji="1" lang="en-US" altLang="zh-CN" sz="2400" dirty="0"/>
              <a:t>00 09 79 FE</a:t>
            </a:r>
            <a:r>
              <a:rPr kumimoji="1" lang="zh-CN" altLang="en-US" sz="2400" dirty="0"/>
              <a:t>字节，即</a:t>
            </a:r>
            <a:r>
              <a:rPr kumimoji="1" lang="en-US" altLang="zh-CN" sz="2400" dirty="0"/>
              <a:t>621054</a:t>
            </a:r>
            <a:r>
              <a:rPr kumimoji="1" lang="zh-CN" altLang="en-US" sz="2400" dirty="0"/>
              <a:t>字节</a:t>
            </a:r>
            <a:endParaRPr kumimoji="1"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dirty="0"/>
              <a:t>F4 01 00 00</a:t>
            </a:r>
            <a:r>
              <a:rPr kumimoji="1" lang="zh-CN" altLang="en-US" sz="2400" dirty="0"/>
              <a:t>表示图像宽度，同样根据小端规则，实际为</a:t>
            </a:r>
            <a:r>
              <a:rPr kumimoji="1" lang="en-US" altLang="zh-CN" sz="2400" dirty="0"/>
              <a:t>0x1F4</a:t>
            </a:r>
            <a:r>
              <a:rPr kumimoji="1" lang="zh-CN" altLang="en-US" sz="2400" dirty="0"/>
              <a:t>像素，即</a:t>
            </a:r>
            <a:r>
              <a:rPr kumimoji="1" lang="en-US" altLang="zh-CN" sz="2400" dirty="0"/>
              <a:t>500</a:t>
            </a:r>
            <a:r>
              <a:rPr kumimoji="1" lang="zh-CN" altLang="en-US" sz="2400" dirty="0"/>
              <a:t>像素</a:t>
            </a:r>
            <a:endParaRPr kumimoji="1"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r>
              <a:rPr kumimoji="1" lang="en-US" altLang="zh-CN" sz="2400" dirty="0"/>
              <a:t>9E 01 00 00</a:t>
            </a:r>
            <a:r>
              <a:rPr kumimoji="1" lang="zh-CN" altLang="en-US" sz="2400" dirty="0"/>
              <a:t>表示图像高度，即</a:t>
            </a:r>
            <a:r>
              <a:rPr kumimoji="1" lang="en-US" altLang="zh-CN" sz="2400" dirty="0"/>
              <a:t>0x19E</a:t>
            </a:r>
            <a:r>
              <a:rPr kumimoji="1" lang="zh-CN" altLang="en-US" sz="2400" dirty="0"/>
              <a:t>像素，</a:t>
            </a:r>
            <a:r>
              <a:rPr kumimoji="1" lang="en-US" altLang="zh-CN" sz="2400" dirty="0"/>
              <a:t>414</a:t>
            </a:r>
            <a:r>
              <a:rPr kumimoji="1" lang="zh-CN" altLang="en-US" sz="2400" dirty="0"/>
              <a:t>像素</a:t>
            </a:r>
            <a:endParaRPr kumimoji="1" lang="en-US" altLang="zh-CN" sz="2400" dirty="0"/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7D"/>
              </a:buClr>
              <a:buSzPct val="75000"/>
              <a:buFont typeface="Wingdings" pitchFamily="2" charset="2"/>
              <a:buChar char="n"/>
              <a:tabLst/>
              <a:defRPr/>
            </a:pPr>
            <a:endParaRPr kumimoji="1" lang="en-US" altLang="zh-CN" sz="2400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6CDF05A3-1297-4794-ADC2-3C0262759257}"/>
              </a:ext>
            </a:extLst>
          </p:cNvPr>
          <p:cNvSpPr/>
          <p:nvPr/>
        </p:nvSpPr>
        <p:spPr bwMode="auto">
          <a:xfrm>
            <a:off x="6781143" y="2238776"/>
            <a:ext cx="1477806" cy="315570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7257F6B8-EFF5-424A-ABDB-6AA3ACCDF4EC}"/>
              </a:ext>
            </a:extLst>
          </p:cNvPr>
          <p:cNvCxnSpPr>
            <a:cxnSpLocks/>
          </p:cNvCxnSpPr>
          <p:nvPr/>
        </p:nvCxnSpPr>
        <p:spPr bwMode="auto">
          <a:xfrm flipH="1">
            <a:off x="4236016" y="2518342"/>
            <a:ext cx="2553411" cy="17810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>
                <a:alpha val="7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7" name="矩形 36">
            <a:extLst>
              <a:ext uri="{FF2B5EF4-FFF2-40B4-BE49-F238E27FC236}">
                <a16:creationId xmlns:a16="http://schemas.microsoft.com/office/drawing/2014/main" id="{E19A25F1-6946-4DAD-9B30-3C47276CCD60}"/>
              </a:ext>
            </a:extLst>
          </p:cNvPr>
          <p:cNvSpPr/>
          <p:nvPr/>
        </p:nvSpPr>
        <p:spPr bwMode="auto">
          <a:xfrm>
            <a:off x="6781143" y="2535244"/>
            <a:ext cx="1477806" cy="256655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宋体" pitchFamily="2" charset="-122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C2AAB9A2-A0C6-4B47-9474-EED0743478E6}"/>
              </a:ext>
            </a:extLst>
          </p:cNvPr>
          <p:cNvCxnSpPr>
            <a:cxnSpLocks/>
          </p:cNvCxnSpPr>
          <p:nvPr/>
        </p:nvCxnSpPr>
        <p:spPr bwMode="auto">
          <a:xfrm flipH="1">
            <a:off x="4236016" y="2775981"/>
            <a:ext cx="2899942" cy="2688632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F7F2DA9A-D224-4509-807F-6657AFBCBC03}"/>
              </a:ext>
            </a:extLst>
          </p:cNvPr>
          <p:cNvCxnSpPr>
            <a:cxnSpLocks/>
          </p:cNvCxnSpPr>
          <p:nvPr/>
        </p:nvCxnSpPr>
        <p:spPr bwMode="auto">
          <a:xfrm flipH="1">
            <a:off x="4236016" y="2814810"/>
            <a:ext cx="4135092" cy="349451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FF0000">
                <a:alpha val="50000"/>
              </a:srgbClr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8012733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D9097FCD-2E8F-BD4D-898C-4679110CF3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本章总结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C3803D7B-7844-594C-8107-3CA7626E84A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79377" y="1989139"/>
            <a:ext cx="6408788" cy="4680221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文件的基本概念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文本文件和二进制文件、文件缓冲系统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文件结构，文件指针，自定义类型</a:t>
            </a:r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文件的打开与关闭、文件处理实现过程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文件读写二进制形式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文件读写操作与常用文件操作函数</a:t>
            </a:r>
          </a:p>
          <a:p>
            <a:pPr eaLnBrk="1" hangingPunct="1">
              <a:lnSpc>
                <a:spcPct val="90000"/>
              </a:lnSpc>
            </a:pPr>
            <a:r>
              <a:rPr lang="zh-CN" altLang="en-US" sz="2400" dirty="0"/>
              <a:t>文件高级应用</a:t>
            </a:r>
            <a:endParaRPr lang="en-US" altLang="zh-CN" sz="24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位运算</a:t>
            </a:r>
            <a:r>
              <a:rPr lang="en-US" altLang="zh-CN" sz="2000" dirty="0"/>
              <a:t>&amp;</a:t>
            </a:r>
            <a:r>
              <a:rPr lang="zh-CN" altLang="en-US" sz="2000" dirty="0"/>
              <a:t>信息加密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矢量图形的表示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图像文件的处理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音乐文件的处理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</a:pPr>
            <a:r>
              <a:rPr lang="zh-CN" altLang="en-US" sz="2000" dirty="0"/>
              <a:t>信息数据文件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E4EAA7-7A36-654D-A14C-2E05E20F05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57200"/>
            <a:ext cx="10972800" cy="811560"/>
          </a:xfrm>
        </p:spPr>
        <p:txBody>
          <a:bodyPr/>
          <a:lstStyle/>
          <a:p>
            <a:r>
              <a:rPr kumimoji="1" lang="zh-CN" altLang="en-US" dirty="0"/>
              <a:t>一、文件基础与二进制文件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4D9E76-C63B-8348-A58F-EB2EA5652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文件基本概念</a:t>
            </a:r>
            <a:endParaRPr kumimoji="1" lang="en-US" altLang="zh-CN" dirty="0"/>
          </a:p>
          <a:p>
            <a:r>
              <a:rPr kumimoji="1" lang="zh-CN" altLang="en-US" dirty="0"/>
              <a:t>文本文件与二进制文件的区别</a:t>
            </a:r>
            <a:endParaRPr kumimoji="1" lang="en-US" altLang="zh-CN" dirty="0"/>
          </a:p>
          <a:p>
            <a:r>
              <a:rPr kumimoji="1" lang="zh-CN" altLang="en-US" dirty="0"/>
              <a:t>缓冲文件系统与文件操作基本原理</a:t>
            </a:r>
            <a:endParaRPr kumimoji="1" lang="en-US" altLang="zh-CN" dirty="0"/>
          </a:p>
          <a:p>
            <a:r>
              <a:rPr kumimoji="1" lang="zh-CN" altLang="en-US" dirty="0"/>
              <a:t>文件类型的数据结构</a:t>
            </a:r>
          </a:p>
        </p:txBody>
      </p:sp>
    </p:spTree>
    <p:extLst>
      <p:ext uri="{BB962C8B-B14F-4D97-AF65-F5344CB8AC3E}">
        <p14:creationId xmlns:p14="http://schemas.microsoft.com/office/powerpoint/2010/main" val="33750358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8A74E5C6-9368-B341-8593-48E121D88B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57312" y="457201"/>
            <a:ext cx="6346825" cy="1027113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文件的概念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1015D21-AEF4-7F49-8913-22EE8B1596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12" y="1546426"/>
            <a:ext cx="5105920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文件：操作系统中的文件是指驻留在外部介质（如磁盘等）中的一个有序数据集。</a:t>
            </a:r>
            <a:endParaRPr lang="en-US" altLang="zh-CN" sz="3200" b="1" dirty="0"/>
          </a:p>
          <a:p>
            <a:pPr eaLnBrk="1" hangingPunct="1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各种类型的文件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程序文件：源文件、目标程序、可执行程序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数据文件（输入</a:t>
            </a:r>
            <a:r>
              <a:rPr lang="en-US" altLang="zh-CN" sz="2800" b="1" dirty="0"/>
              <a:t>/</a:t>
            </a:r>
            <a:r>
              <a:rPr lang="zh-CN" altLang="en-US" sz="2800" b="1" dirty="0"/>
              <a:t>输出）</a:t>
            </a:r>
            <a:r>
              <a:rPr lang="en-US" altLang="zh-CN" sz="2800" b="1" dirty="0"/>
              <a:t>:  </a:t>
            </a:r>
            <a:r>
              <a:rPr lang="zh-CN" altLang="en-US" sz="2800" b="1" dirty="0"/>
              <a:t>文本文件、图像文件、声音文件、可执行文件等</a:t>
            </a:r>
          </a:p>
        </p:txBody>
      </p:sp>
      <p:pic>
        <p:nvPicPr>
          <p:cNvPr id="10248" name="Picture 8">
            <a:extLst>
              <a:ext uri="{FF2B5EF4-FFF2-40B4-BE49-F238E27FC236}">
                <a16:creationId xmlns:a16="http://schemas.microsoft.com/office/drawing/2014/main" id="{E15A07E1-51BC-E34D-8889-FB4AB1AD3C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32" y="1212664"/>
            <a:ext cx="6350000" cy="3975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2C9FC42E-6F32-2C4B-AF9A-B586DD0BA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6632" y="5214658"/>
            <a:ext cx="6166656" cy="13934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6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</a:pPr>
            <a:r>
              <a:rPr lang="zh-CN" altLang="en-US" sz="3200" b="1" dirty="0"/>
              <a:t>文件的特点</a:t>
            </a:r>
            <a:r>
              <a:rPr lang="en-US" altLang="zh-CN" sz="3200" b="1" dirty="0"/>
              <a:t>:</a:t>
            </a:r>
          </a:p>
          <a:p>
            <a:pPr lvl="1" eaLnBrk="1" hangingPunct="1">
              <a:spcBef>
                <a:spcPts val="6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</a:pPr>
            <a:r>
              <a:rPr lang="zh-CN" altLang="en-US" sz="2800" b="1" dirty="0"/>
              <a:t> 数据</a:t>
            </a:r>
            <a:r>
              <a:rPr lang="zh-CN" altLang="en-US" sz="2800" b="1" dirty="0">
                <a:solidFill>
                  <a:schemeClr val="bg2"/>
                </a:solidFill>
              </a:rPr>
              <a:t>永久保存；</a:t>
            </a:r>
            <a:r>
              <a:rPr lang="zh-CN" altLang="en-US" sz="2800" b="1" dirty="0"/>
              <a:t>数据</a:t>
            </a:r>
            <a:r>
              <a:rPr lang="zh-CN" altLang="en-US" sz="2800" b="1" dirty="0">
                <a:solidFill>
                  <a:schemeClr val="bg2"/>
                </a:solidFill>
              </a:rPr>
              <a:t>长度不定；</a:t>
            </a:r>
            <a:r>
              <a:rPr lang="zh-CN" altLang="en-US" sz="2800" b="1" dirty="0"/>
              <a:t>数据按</a:t>
            </a:r>
            <a:r>
              <a:rPr lang="zh-CN" altLang="en-US" sz="2800" b="1" dirty="0">
                <a:solidFill>
                  <a:schemeClr val="bg2"/>
                </a:solidFill>
              </a:rPr>
              <a:t>顺序存取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63BD0B29-C466-E84B-9C5A-F283C6C8AE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95400" y="457201"/>
            <a:ext cx="9432850" cy="955675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文本文件和二进制文件的区别</a:t>
            </a:r>
            <a:r>
              <a:rPr lang="zh-CN" altLang="en-US" dirty="0"/>
              <a:t> </a:t>
            </a:r>
          </a:p>
        </p:txBody>
      </p:sp>
      <p:sp>
        <p:nvSpPr>
          <p:cNvPr id="457731" name="Rectangle 3">
            <a:extLst>
              <a:ext uri="{FF2B5EF4-FFF2-40B4-BE49-F238E27FC236}">
                <a16:creationId xmlns:a16="http://schemas.microsoft.com/office/drawing/2014/main" id="{BBC4F896-00DA-3047-AF2B-7E558F9BF5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79377" y="2060575"/>
            <a:ext cx="11233247" cy="2684368"/>
          </a:xfrm>
        </p:spPr>
        <p:txBody>
          <a:bodyPr/>
          <a:lstStyle/>
          <a:p>
            <a:pPr marL="88900" indent="-88900" eaLnBrk="1" hangingPunct="1">
              <a:buNone/>
            </a:pPr>
            <a:r>
              <a:rPr lang="zh-CN" altLang="en-US" sz="2800" dirty="0"/>
              <a:t>Ｃ语言中的文件是数据流</a:t>
            </a:r>
            <a:r>
              <a:rPr lang="en-US" altLang="zh-CN" sz="2800" dirty="0"/>
              <a:t>(</a:t>
            </a:r>
            <a:r>
              <a:rPr lang="zh-CN" altLang="en-US" sz="2800" dirty="0"/>
              <a:t>由一个个的字节数据组成</a:t>
            </a:r>
            <a:r>
              <a:rPr lang="en-US" altLang="zh-CN" sz="2800" dirty="0"/>
              <a:t>)</a:t>
            </a:r>
          </a:p>
          <a:p>
            <a:pPr marL="88900" indent="-88900" eaLnBrk="1" hangingPunct="1">
              <a:buNone/>
            </a:pPr>
            <a:r>
              <a:rPr lang="zh-CN" altLang="en-US" sz="2800" dirty="0"/>
              <a:t>文件的两种数据形式：</a:t>
            </a:r>
          </a:p>
          <a:p>
            <a:pPr marL="387350" lvl="1" indent="-107950" eaLnBrk="1" hangingPunct="1">
              <a:lnSpc>
                <a:spcPct val="12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chemeClr val="bg2"/>
                </a:solidFill>
              </a:rPr>
              <a:t>ASCII</a:t>
            </a:r>
            <a:r>
              <a:rPr lang="zh-CN" altLang="en-US" sz="2400" dirty="0">
                <a:solidFill>
                  <a:schemeClr val="bg2"/>
                </a:solidFill>
              </a:rPr>
              <a:t>码</a:t>
            </a:r>
            <a:r>
              <a:rPr lang="zh-CN" altLang="en-US" sz="2400" dirty="0"/>
              <a:t> （文本文件 </a:t>
            </a:r>
            <a:r>
              <a:rPr lang="en-US" altLang="zh-CN" sz="2400" dirty="0"/>
              <a:t>text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字符流</a:t>
            </a:r>
          </a:p>
          <a:p>
            <a:pPr marL="387350" lvl="1" indent="-107950" eaLnBrk="1" hangingPunct="1">
              <a:lnSpc>
                <a:spcPct val="130000"/>
              </a:lnSpc>
            </a:pP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zh-CN" altLang="en-US" sz="2400" dirty="0">
                <a:solidFill>
                  <a:schemeClr val="bg2"/>
                </a:solidFill>
              </a:rPr>
              <a:t>二进制码</a:t>
            </a:r>
            <a:r>
              <a:rPr lang="zh-CN" altLang="en-US" sz="2400" dirty="0"/>
              <a:t>（二进制文件 </a:t>
            </a:r>
            <a:r>
              <a:rPr lang="en-US" altLang="zh-CN" sz="2400" dirty="0"/>
              <a:t>binary stream</a:t>
            </a:r>
            <a:r>
              <a:rPr lang="zh-CN" altLang="en-US" sz="2400" dirty="0"/>
              <a:t>）</a:t>
            </a:r>
            <a:r>
              <a:rPr lang="zh-CN" altLang="en-US" sz="2400" dirty="0">
                <a:solidFill>
                  <a:srgbClr val="CC0066"/>
                </a:solidFill>
              </a:rPr>
              <a:t>二进制流</a:t>
            </a:r>
          </a:p>
          <a:p>
            <a:pPr marL="387350" lvl="1" indent="-107950" eaLnBrk="1" hangingPunct="1">
              <a:buNone/>
            </a:pPr>
            <a:r>
              <a:rPr lang="zh-CN" altLang="en-US" sz="2400" dirty="0"/>
              <a:t>二进制文件是直接把内存数据以二进制形式保存。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98849EAC-8364-4B4C-AF74-F552AA8EF5A5}"/>
              </a:ext>
            </a:extLst>
          </p:cNvPr>
          <p:cNvGrpSpPr>
            <a:grpSpLocks/>
          </p:cNvGrpSpPr>
          <p:nvPr/>
        </p:nvGrpSpPr>
        <p:grpSpPr bwMode="auto">
          <a:xfrm>
            <a:off x="695400" y="1412876"/>
            <a:ext cx="8424863" cy="479425"/>
            <a:chOff x="919" y="3821"/>
            <a:chExt cx="4452" cy="302"/>
          </a:xfrm>
        </p:grpSpPr>
        <p:sp>
          <p:nvSpPr>
            <p:cNvPr id="11270" name="Rectangle 5">
              <a:extLst>
                <a:ext uri="{FF2B5EF4-FFF2-40B4-BE49-F238E27FC236}">
                  <a16:creationId xmlns:a16="http://schemas.microsoft.com/office/drawing/2014/main" id="{16664C8F-25B1-E545-AA71-BBC57442D0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86" y="3821"/>
              <a:ext cx="188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1" name="Rectangle 6">
              <a:extLst>
                <a:ext uri="{FF2B5EF4-FFF2-40B4-BE49-F238E27FC236}">
                  <a16:creationId xmlns:a16="http://schemas.microsoft.com/office/drawing/2014/main" id="{522C235A-24F0-9D43-A323-24E9F1E70A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9" y="3840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2" name="Rectangle 7">
              <a:extLst>
                <a:ext uri="{FF2B5EF4-FFF2-40B4-BE49-F238E27FC236}">
                  <a16:creationId xmlns:a16="http://schemas.microsoft.com/office/drawing/2014/main" id="{26EC2849-F6F4-B14D-AA6A-2364571CA6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9" y="3881"/>
              <a:ext cx="4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3" name="Rectangle 8">
              <a:extLst>
                <a:ext uri="{FF2B5EF4-FFF2-40B4-BE49-F238E27FC236}">
                  <a16:creationId xmlns:a16="http://schemas.microsoft.com/office/drawing/2014/main" id="{467E72E0-2A19-4942-981F-02B7A408D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3840"/>
              <a:ext cx="635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500" b="1">
                  <a:solidFill>
                    <a:srgbClr val="000000"/>
                  </a:solidFill>
                  <a:latin typeface="Times New Roman" panose="02020603050405020304" pitchFamily="18" charset="0"/>
                </a:rPr>
                <a:t>. . . . . . . .</a:t>
              </a:r>
              <a:endParaRPr kumimoji="1" lang="en-US" altLang="zh-CN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4" name="Rectangle 9">
              <a:extLst>
                <a:ext uri="{FF2B5EF4-FFF2-40B4-BE49-F238E27FC236}">
                  <a16:creationId xmlns:a16="http://schemas.microsoft.com/office/drawing/2014/main" id="{81ACCC59-72CB-4440-BEC9-95DA056109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3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5" name="Rectangle 10">
              <a:extLst>
                <a:ext uri="{FF2B5EF4-FFF2-40B4-BE49-F238E27FC236}">
                  <a16:creationId xmlns:a16="http://schemas.microsoft.com/office/drawing/2014/main" id="{87111106-A7DF-2443-8ACB-71997A1CF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" y="3845"/>
              <a:ext cx="365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6" name="Rectangle 11">
              <a:extLst>
                <a:ext uri="{FF2B5EF4-FFF2-40B4-BE49-F238E27FC236}">
                  <a16:creationId xmlns:a16="http://schemas.microsoft.com/office/drawing/2014/main" id="{1C51DB13-F06F-AD45-8583-C9DC4A213B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9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7" name="Rectangle 12">
              <a:extLst>
                <a:ext uri="{FF2B5EF4-FFF2-40B4-BE49-F238E27FC236}">
                  <a16:creationId xmlns:a16="http://schemas.microsoft.com/office/drawing/2014/main" id="{9ECCC029-5277-3348-B3C1-F401D2246C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" y="3847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78" name="Rectangle 13">
              <a:extLst>
                <a:ext uri="{FF2B5EF4-FFF2-40B4-BE49-F238E27FC236}">
                  <a16:creationId xmlns:a16="http://schemas.microsoft.com/office/drawing/2014/main" id="{3934AFDC-514B-4D41-8EF3-D548ABA4BA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3823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79" name="Rectangle 14">
              <a:extLst>
                <a:ext uri="{FF2B5EF4-FFF2-40B4-BE49-F238E27FC236}">
                  <a16:creationId xmlns:a16="http://schemas.microsoft.com/office/drawing/2014/main" id="{FE866CE7-34AB-2749-9792-233C6EA409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68" y="3849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80" name="Rectangle 15">
              <a:extLst>
                <a:ext uri="{FF2B5EF4-FFF2-40B4-BE49-F238E27FC236}">
                  <a16:creationId xmlns:a16="http://schemas.microsoft.com/office/drawing/2014/main" id="{5ECDBD01-850B-4147-8FAC-12C6ACEC3B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2" y="3821"/>
              <a:ext cx="516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1" name="Rectangle 16">
              <a:extLst>
                <a:ext uri="{FF2B5EF4-FFF2-40B4-BE49-F238E27FC236}">
                  <a16:creationId xmlns:a16="http://schemas.microsoft.com/office/drawing/2014/main" id="{49F18465-AE4E-D34E-B437-BDE9D8099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5" y="3845"/>
              <a:ext cx="341" cy="24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1282" name="Rectangle 17">
              <a:extLst>
                <a:ext uri="{FF2B5EF4-FFF2-40B4-BE49-F238E27FC236}">
                  <a16:creationId xmlns:a16="http://schemas.microsoft.com/office/drawing/2014/main" id="{CE087DBE-4371-E24F-8CC1-0AC17007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9" y="3821"/>
              <a:ext cx="515" cy="300"/>
            </a:xfrm>
            <a:prstGeom prst="rect">
              <a:avLst/>
            </a:prstGeom>
            <a:solidFill>
              <a:schemeClr val="folHlink"/>
            </a:solidFill>
            <a:ln w="22225">
              <a:solidFill>
                <a:srgbClr val="0000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1283" name="Rectangle 18">
              <a:extLst>
                <a:ext uri="{FF2B5EF4-FFF2-40B4-BE49-F238E27FC236}">
                  <a16:creationId xmlns:a16="http://schemas.microsoft.com/office/drawing/2014/main" id="{0F0EED84-8938-C845-A0D3-F4B984878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" y="3845"/>
              <a:ext cx="402" cy="240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zh-CN" altLang="en-US" sz="25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字节</a:t>
              </a:r>
              <a:endParaRPr kumimoji="1" lang="zh-CN" altLang="en-US" sz="2400" b="1" dirty="0">
                <a:latin typeface="Times New Roman" panose="02020603050405020304" pitchFamily="18" charset="0"/>
              </a:endParaRPr>
            </a:p>
          </p:txBody>
        </p:sp>
      </p:grpSp>
      <p:pic>
        <p:nvPicPr>
          <p:cNvPr id="11285" name="Picture 21">
            <a:extLst>
              <a:ext uri="{FF2B5EF4-FFF2-40B4-BE49-F238E27FC236}">
                <a16:creationId xmlns:a16="http://schemas.microsoft.com/office/drawing/2014/main" id="{895BD7CA-3184-1A4D-BCE6-4FA0C6ED5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32364" y="5108575"/>
            <a:ext cx="3810000" cy="163830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87" name="Picture 23">
            <a:extLst>
              <a:ext uri="{FF2B5EF4-FFF2-40B4-BE49-F238E27FC236}">
                <a16:creationId xmlns:a16="http://schemas.microsoft.com/office/drawing/2014/main" id="{49653F05-4EB8-DD4F-8257-44DC06138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80" y="4762500"/>
            <a:ext cx="3810000" cy="209550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F903E33B-F045-3743-9004-6C47B70A3D58}"/>
              </a:ext>
            </a:extLst>
          </p:cNvPr>
          <p:cNvSpPr/>
          <p:nvPr/>
        </p:nvSpPr>
        <p:spPr>
          <a:xfrm>
            <a:off x="302532" y="4523800"/>
            <a:ext cx="437812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/>
              <a:t>例如：整数</a:t>
            </a:r>
            <a:r>
              <a:rPr lang="en-US" altLang="zh-CN" sz="3200" dirty="0"/>
              <a:t>1297</a:t>
            </a:r>
            <a:r>
              <a:rPr lang="zh-CN" altLang="en-US" sz="3200" dirty="0"/>
              <a:t>的表示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A867615-F7C6-1C46-8EF9-85F03D6CD7B8}"/>
              </a:ext>
            </a:extLst>
          </p:cNvPr>
          <p:cNvSpPr txBox="1"/>
          <p:nvPr/>
        </p:nvSpPr>
        <p:spPr>
          <a:xfrm>
            <a:off x="525285" y="5108575"/>
            <a:ext cx="12843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/>
              <a:t>4</a:t>
            </a:r>
            <a:r>
              <a:rPr kumimoji="1" lang="zh-CN" altLang="en-US" sz="2400" b="1" dirty="0"/>
              <a:t>个字符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9CC4ABB-66FD-8E4B-AEA5-C4B40B077C68}"/>
              </a:ext>
            </a:extLst>
          </p:cNvPr>
          <p:cNvSpPr txBox="1"/>
          <p:nvPr/>
        </p:nvSpPr>
        <p:spPr>
          <a:xfrm>
            <a:off x="591274" y="5794375"/>
            <a:ext cx="12490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ASCII</a:t>
            </a:r>
            <a:r>
              <a:rPr kumimoji="1" lang="zh-CN" altLang="en-US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表示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8514090-EE0F-E64D-889D-AEBD83140D59}"/>
              </a:ext>
            </a:extLst>
          </p:cNvPr>
          <p:cNvSpPr txBox="1"/>
          <p:nvPr/>
        </p:nvSpPr>
        <p:spPr>
          <a:xfrm>
            <a:off x="6898115" y="5385574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b="1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二进制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57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57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57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457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57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773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BE4060BF-E563-4E4B-BEE9-8B656AD8DD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79376" y="457201"/>
            <a:ext cx="4475163" cy="95567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缓冲文件系统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6FCCE67A-5BED-744E-89AE-4E4DA0EFFC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4549" y="4556929"/>
            <a:ext cx="8582075" cy="576263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800" dirty="0">
                <a:solidFill>
                  <a:schemeClr val="bg2"/>
                </a:solidFill>
              </a:rPr>
              <a:t> 内存单元                  内存单元</a:t>
            </a:r>
          </a:p>
        </p:txBody>
      </p:sp>
      <p:sp>
        <p:nvSpPr>
          <p:cNvPr id="12292" name="AutoShape 4">
            <a:extLst>
              <a:ext uri="{FF2B5EF4-FFF2-40B4-BE49-F238E27FC236}">
                <a16:creationId xmlns:a16="http://schemas.microsoft.com/office/drawing/2014/main" id="{3E60E0E9-D5C8-A64F-A637-01260360F1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07425" y="3015879"/>
            <a:ext cx="1219200" cy="1374775"/>
          </a:xfrm>
          <a:prstGeom prst="can">
            <a:avLst>
              <a:gd name="adj" fmla="val 28190"/>
            </a:avLst>
          </a:prstGeom>
          <a:solidFill>
            <a:srgbClr val="FFFF00"/>
          </a:solidFill>
          <a:ln w="19050">
            <a:solidFill>
              <a:srgbClr val="000000"/>
            </a:solidFill>
            <a:round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49" name="AutoShape 5">
            <a:extLst>
              <a:ext uri="{FF2B5EF4-FFF2-40B4-BE49-F238E27FC236}">
                <a16:creationId xmlns:a16="http://schemas.microsoft.com/office/drawing/2014/main" id="{94A330F2-3F02-494E-AC8D-A5566C316F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4677" y="3581401"/>
            <a:ext cx="1942748" cy="265476"/>
          </a:xfrm>
          <a:prstGeom prst="leftRightArrow">
            <a:avLst>
              <a:gd name="adj1" fmla="val 50000"/>
              <a:gd name="adj2" fmla="val 105000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50" name="AutoShape 6">
            <a:extLst>
              <a:ext uri="{FF2B5EF4-FFF2-40B4-BE49-F238E27FC236}">
                <a16:creationId xmlns:a16="http://schemas.microsoft.com/office/drawing/2014/main" id="{CF1ABA98-A581-1743-8E53-D44550A4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375" y="3048000"/>
            <a:ext cx="1447800" cy="228600"/>
          </a:xfrm>
          <a:prstGeom prst="leftRightArrow">
            <a:avLst>
              <a:gd name="adj1" fmla="val 50000"/>
              <a:gd name="adj2" fmla="val 126667"/>
            </a:avLst>
          </a:prstGeom>
          <a:solidFill>
            <a:srgbClr val="CC0066"/>
          </a:solidFill>
          <a:ln w="9525">
            <a:solidFill>
              <a:srgbClr val="CC0066"/>
            </a:solidFill>
            <a:miter lim="800000"/>
            <a:headEnd/>
            <a:tailEnd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892F5DB0-36B9-AA49-ACE9-6C1F67839D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2928939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数据</a:t>
            </a:r>
            <a:endParaRPr kumimoji="1" lang="zh-CN" altLang="en-US" sz="2000" b="1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296" name="Text Box 8">
            <a:extLst>
              <a:ext uri="{FF2B5EF4-FFF2-40B4-BE49-F238E27FC236}">
                <a16:creationId xmlns:a16="http://schemas.microsoft.com/office/drawing/2014/main" id="{02AD84B9-59B5-E54B-9C7A-C53A3352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868739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endParaRPr kumimoji="1" lang="zh-CN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12297" name="Text Box 9">
            <a:extLst>
              <a:ext uri="{FF2B5EF4-FFF2-40B4-BE49-F238E27FC236}">
                <a16:creationId xmlns:a16="http://schemas.microsoft.com/office/drawing/2014/main" id="{17F4089C-A91E-254A-ADA2-7671FD9936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400" y="3394076"/>
            <a:ext cx="2069975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390154" name="Text Box 10">
            <a:extLst>
              <a:ext uri="{FF2B5EF4-FFF2-40B4-BE49-F238E27FC236}">
                <a16:creationId xmlns:a16="http://schemas.microsoft.com/office/drawing/2014/main" id="{802A69AD-80E6-694B-9994-202317C36B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2947989"/>
            <a:ext cx="197530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solidFill>
                  <a:schemeClr val="bg2"/>
                </a:solidFill>
                <a:latin typeface="Times New Roman" panose="02020603050405020304" pitchFamily="18" charset="0"/>
              </a:rPr>
              <a:t>缓冲器</a:t>
            </a:r>
          </a:p>
        </p:txBody>
      </p:sp>
      <p:sp>
        <p:nvSpPr>
          <p:cNvPr id="390155" name="Text Box 11">
            <a:extLst>
              <a:ext uri="{FF2B5EF4-FFF2-40B4-BE49-F238E27FC236}">
                <a16:creationId xmlns:a16="http://schemas.microsoft.com/office/drawing/2014/main" id="{A2EBB3B4-7843-FC4F-BB6E-B4EC02FC93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3886201"/>
            <a:ext cx="1975302" cy="4365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200" b="1">
                <a:solidFill>
                  <a:schemeClr val="bg2"/>
                </a:solidFill>
                <a:latin typeface="Times New Roman" panose="02020603050405020304" pitchFamily="18" charset="0"/>
              </a:rPr>
              <a:t>512</a:t>
            </a:r>
            <a:r>
              <a:rPr kumimoji="1" lang="zh-CN" altLang="en-US" sz="2200" b="1">
                <a:solidFill>
                  <a:schemeClr val="bg2"/>
                </a:solidFill>
                <a:latin typeface="Times New Roman" panose="02020603050405020304" pitchFamily="18" charset="0"/>
              </a:rPr>
              <a:t>字节</a:t>
            </a:r>
          </a:p>
        </p:txBody>
      </p:sp>
      <p:sp>
        <p:nvSpPr>
          <p:cNvPr id="390156" name="Text Box 12">
            <a:extLst>
              <a:ext uri="{FF2B5EF4-FFF2-40B4-BE49-F238E27FC236}">
                <a16:creationId xmlns:a16="http://schemas.microsoft.com/office/drawing/2014/main" id="{F52671AB-D0F8-A64A-8AFE-B2E7137347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9375" y="3411539"/>
            <a:ext cx="1975302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  <a:latin typeface="Times New Roman" panose="02020603050405020304" pitchFamily="18" charset="0"/>
              </a:rPr>
              <a:t>……</a:t>
            </a:r>
          </a:p>
        </p:txBody>
      </p:sp>
      <p:sp>
        <p:nvSpPr>
          <p:cNvPr id="12301" name="Text Box 13">
            <a:extLst>
              <a:ext uri="{FF2B5EF4-FFF2-40B4-BE49-F238E27FC236}">
                <a16:creationId xmlns:a16="http://schemas.microsoft.com/office/drawing/2014/main" id="{5633A5D4-F4A1-5340-8884-3F0B8A2B0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925" y="3478868"/>
            <a:ext cx="83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文件</a:t>
            </a:r>
          </a:p>
        </p:txBody>
      </p:sp>
      <p:sp>
        <p:nvSpPr>
          <p:cNvPr id="390158" name="Text Box 14">
            <a:extLst>
              <a:ext uri="{FF2B5EF4-FFF2-40B4-BE49-F238E27FC236}">
                <a16:creationId xmlns:a16="http://schemas.microsoft.com/office/drawing/2014/main" id="{D1BCF1A4-7EAA-9747-85C6-DB75D22A2C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4677" y="2416376"/>
            <a:ext cx="212735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由操作系统</a:t>
            </a:r>
            <a:endParaRPr kumimoji="1" lang="en-US" altLang="zh-CN" sz="2400" b="1" dirty="0">
              <a:latin typeface="Times New Roman" panose="02020603050405020304" pitchFamily="18" charset="0"/>
            </a:endParaRPr>
          </a:p>
          <a:p>
            <a:r>
              <a:rPr kumimoji="1" lang="zh-CN" altLang="en-US" sz="2400" b="1" dirty="0">
                <a:latin typeface="Times New Roman" panose="02020603050405020304" pitchFamily="18" charset="0"/>
              </a:rPr>
              <a:t>自动完成</a:t>
            </a:r>
          </a:p>
        </p:txBody>
      </p:sp>
      <p:sp>
        <p:nvSpPr>
          <p:cNvPr id="390159" name="Text Box 15">
            <a:extLst>
              <a:ext uri="{FF2B5EF4-FFF2-40B4-BE49-F238E27FC236}">
                <a16:creationId xmlns:a16="http://schemas.microsoft.com/office/drawing/2014/main" id="{DF89B8BA-F2CB-1042-A4F7-B4EE56465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1575" y="32766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2400" b="1">
                <a:latin typeface="Times New Roman" panose="02020603050405020304" pitchFamily="18" charset="0"/>
              </a:rPr>
              <a:t>程序控制</a:t>
            </a:r>
          </a:p>
        </p:txBody>
      </p:sp>
      <p:sp>
        <p:nvSpPr>
          <p:cNvPr id="390160" name="AutoShape 16">
            <a:extLst>
              <a:ext uri="{FF2B5EF4-FFF2-40B4-BE49-F238E27FC236}">
                <a16:creationId xmlns:a16="http://schemas.microsoft.com/office/drawing/2014/main" id="{9A3CECB7-C757-DE4D-9345-62008FAED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65375" y="3429000"/>
            <a:ext cx="5365850" cy="214314"/>
          </a:xfrm>
          <a:prstGeom prst="leftRightArrow">
            <a:avLst>
              <a:gd name="adj1" fmla="val 50000"/>
              <a:gd name="adj2" fmla="val 285000"/>
            </a:avLst>
          </a:prstGeom>
          <a:solidFill>
            <a:schemeClr val="bg2"/>
          </a:solidFill>
          <a:ln w="9525">
            <a:solidFill>
              <a:schemeClr val="bg2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90161" name="Text Box 17">
            <a:extLst>
              <a:ext uri="{FF2B5EF4-FFF2-40B4-BE49-F238E27FC236}">
                <a16:creationId xmlns:a16="http://schemas.microsoft.com/office/drawing/2014/main" id="{9C0525AD-7B81-3E47-88AF-F7CBB082F5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7532" y="1412876"/>
            <a:ext cx="4392612" cy="904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由于磁盘速度慢</a:t>
            </a:r>
          </a:p>
          <a:p>
            <a:pPr eaLnBrk="1" hangingPunct="1">
              <a:spcBef>
                <a:spcPct val="20000"/>
              </a:spcBef>
            </a:pPr>
            <a:r>
              <a:rPr kumimoji="1" lang="zh-CN" altLang="en-US" sz="2400" b="1" dirty="0">
                <a:latin typeface="Times New Roman" panose="02020603050405020304" pitchFamily="18" charset="0"/>
              </a:rPr>
              <a:t>直接把数据写到磁盘效率很低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90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01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0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0149" grpId="0" animBg="1"/>
      <p:bldP spid="390150" grpId="0" animBg="1"/>
      <p:bldP spid="390154" grpId="0" animBg="1" autoUpdateAnimBg="0"/>
      <p:bldP spid="390155" grpId="0" animBg="1" autoUpdateAnimBg="0"/>
      <p:bldP spid="390156" grpId="0" animBg="1" autoUpdateAnimBg="0"/>
      <p:bldP spid="390158" grpId="0" autoUpdateAnimBg="0"/>
      <p:bldP spid="390159" grpId="0" autoUpdateAnimBg="0"/>
      <p:bldP spid="390160" grpId="0" animBg="1"/>
      <p:bldP spid="390161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00A7D60C-8E4B-9244-9B08-9053EC69E2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304" y="457201"/>
            <a:ext cx="8229600" cy="955675"/>
          </a:xfrm>
        </p:spPr>
        <p:txBody>
          <a:bodyPr/>
          <a:lstStyle/>
          <a:p>
            <a:pPr eaLnBrk="1" hangingPunct="1"/>
            <a:r>
              <a:rPr lang="zh-CN" altLang="en-US" sz="3600" dirty="0"/>
              <a:t>缓冲文件系统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B8B9D6E-0242-CE40-9333-174EB77A929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23392" y="1371600"/>
            <a:ext cx="10883304" cy="2273300"/>
          </a:xfrm>
        </p:spPr>
        <p:txBody>
          <a:bodyPr/>
          <a:lstStyle/>
          <a:p>
            <a:pPr lvl="1" eaLnBrk="1" hangingPunct="1"/>
            <a:r>
              <a:rPr lang="zh-CN" altLang="en-US" dirty="0"/>
              <a:t>向磁盘输出数据：</a:t>
            </a:r>
            <a:endParaRPr lang="en-US" altLang="zh-CN" dirty="0"/>
          </a:p>
          <a:p>
            <a:pPr lvl="2" eaLnBrk="1" hangingPunct="1"/>
            <a:r>
              <a:rPr lang="zh-CN" altLang="en-US" dirty="0"/>
              <a:t>数据               缓冲区，装满缓冲区后                磁盘文件。</a:t>
            </a:r>
          </a:p>
          <a:p>
            <a:pPr lvl="1" eaLnBrk="1" hangingPunct="1"/>
            <a:r>
              <a:rPr lang="zh-CN" altLang="en-US" dirty="0"/>
              <a:t>从磁盘读入数据：先</a:t>
            </a:r>
            <a:r>
              <a:rPr lang="zh-CN" altLang="en-US" dirty="0">
                <a:solidFill>
                  <a:schemeClr val="bg2"/>
                </a:solidFill>
              </a:rPr>
              <a:t>一次性</a:t>
            </a:r>
            <a:r>
              <a:rPr lang="zh-CN" altLang="en-US" dirty="0"/>
              <a:t>从磁盘文件将</a:t>
            </a:r>
            <a:r>
              <a:rPr lang="zh-CN" altLang="en-US" dirty="0">
                <a:solidFill>
                  <a:schemeClr val="bg2"/>
                </a:solidFill>
              </a:rPr>
              <a:t>一批数据输入</a:t>
            </a:r>
            <a:r>
              <a:rPr lang="zh-CN" altLang="en-US" dirty="0"/>
              <a:t>到缓冲区，然后再从缓冲区</a:t>
            </a:r>
            <a:r>
              <a:rPr lang="zh-CN" altLang="en-US" dirty="0">
                <a:solidFill>
                  <a:schemeClr val="bg2"/>
                </a:solidFill>
              </a:rPr>
              <a:t>逐个</a:t>
            </a:r>
            <a:r>
              <a:rPr lang="zh-CN" altLang="en-US" dirty="0"/>
              <a:t>读入数据到变量</a:t>
            </a:r>
            <a:r>
              <a:rPr lang="zh-CN" altLang="en-US" sz="2400" dirty="0"/>
              <a:t>。</a:t>
            </a:r>
            <a:endParaRPr lang="zh-CN" altLang="en-US" sz="2400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dirty="0">
                <a:solidFill>
                  <a:schemeClr val="accent2"/>
                </a:solidFill>
              </a:rPr>
              <a:t>          </a:t>
            </a:r>
            <a:endParaRPr lang="zh-CN" altLang="en-US" sz="2800" dirty="0">
              <a:solidFill>
                <a:schemeClr val="hlink"/>
              </a:solidFill>
            </a:endParaRPr>
          </a:p>
        </p:txBody>
      </p:sp>
      <p:sp>
        <p:nvSpPr>
          <p:cNvPr id="13328" name="Line 16">
            <a:extLst>
              <a:ext uri="{FF2B5EF4-FFF2-40B4-BE49-F238E27FC236}">
                <a16:creationId xmlns:a16="http://schemas.microsoft.com/office/drawing/2014/main" id="{8D840141-B77B-E240-A822-42116862058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281" y="2132856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Line 17">
            <a:extLst>
              <a:ext uri="{FF2B5EF4-FFF2-40B4-BE49-F238E27FC236}">
                <a16:creationId xmlns:a16="http://schemas.microsoft.com/office/drawing/2014/main" id="{85FD445A-B969-4D43-A4C1-9CCFD62B6B9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5564" y="2132856"/>
            <a:ext cx="1219200" cy="0"/>
          </a:xfrm>
          <a:prstGeom prst="line">
            <a:avLst/>
          </a:prstGeom>
          <a:noFill/>
          <a:ln w="38100">
            <a:solidFill>
              <a:schemeClr val="bg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BA1F96C-19D9-B846-A372-B9ECED4FB382}"/>
              </a:ext>
            </a:extLst>
          </p:cNvPr>
          <p:cNvGrpSpPr/>
          <p:nvPr/>
        </p:nvGrpSpPr>
        <p:grpSpPr>
          <a:xfrm>
            <a:off x="1127448" y="3357564"/>
            <a:ext cx="9865096" cy="2707620"/>
            <a:chOff x="1752104" y="3357564"/>
            <a:chExt cx="6858000" cy="2707620"/>
          </a:xfrm>
        </p:grpSpPr>
        <p:sp>
          <p:nvSpPr>
            <p:cNvPr id="13316" name="AutoShape 4">
              <a:extLst>
                <a:ext uri="{FF2B5EF4-FFF2-40B4-BE49-F238E27FC236}">
                  <a16:creationId xmlns:a16="http://schemas.microsoft.com/office/drawing/2014/main" id="{8EEDBA4A-5F84-6845-9A14-2DA5F31526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90904" y="3814764"/>
              <a:ext cx="1219200" cy="1374775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7" name="AutoShape 5">
              <a:extLst>
                <a:ext uri="{FF2B5EF4-FFF2-40B4-BE49-F238E27FC236}">
                  <a16:creationId xmlns:a16="http://schemas.microsoft.com/office/drawing/2014/main" id="{6C02792F-555E-E24D-BC97-8D33AF154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44667" y="4476750"/>
              <a:ext cx="1600200" cy="304800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8" name="AutoShape 6">
              <a:extLst>
                <a:ext uri="{FF2B5EF4-FFF2-40B4-BE49-F238E27FC236}">
                  <a16:creationId xmlns:a16="http://schemas.microsoft.com/office/drawing/2014/main" id="{FB612774-DEFD-1F4E-BBD1-B69301166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71304" y="3967163"/>
              <a:ext cx="1447800" cy="228600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CC0066"/>
            </a:solidFill>
            <a:ln w="9525">
              <a:solidFill>
                <a:srgbClr val="CC0066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3319" name="Text Box 7">
              <a:extLst>
                <a:ext uri="{FF2B5EF4-FFF2-40B4-BE49-F238E27FC236}">
                  <a16:creationId xmlns:a16="http://schemas.microsoft.com/office/drawing/2014/main" id="{A6205F6E-52C4-F147-B2D4-42506C4C86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38481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 b="1" dirty="0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 dirty="0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3320" name="Text Box 8">
              <a:extLst>
                <a:ext uri="{FF2B5EF4-FFF2-40B4-BE49-F238E27FC236}">
                  <a16:creationId xmlns:a16="http://schemas.microsoft.com/office/drawing/2014/main" id="{ED19B84C-8641-3046-A0C3-ECEF213B8D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47879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3321" name="Text Box 9">
              <a:extLst>
                <a:ext uri="{FF2B5EF4-FFF2-40B4-BE49-F238E27FC236}">
                  <a16:creationId xmlns:a16="http://schemas.microsoft.com/office/drawing/2014/main" id="{64713FAC-34D5-7F44-941E-77A7F1CF4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52104" y="4313239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3322" name="Text Box 10">
              <a:extLst>
                <a:ext uri="{FF2B5EF4-FFF2-40B4-BE49-F238E27FC236}">
                  <a16:creationId xmlns:a16="http://schemas.microsoft.com/office/drawing/2014/main" id="{98FC01E8-2854-0149-BEA8-BE85945F40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386715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3323" name="Text Box 11">
              <a:extLst>
                <a:ext uri="{FF2B5EF4-FFF2-40B4-BE49-F238E27FC236}">
                  <a16:creationId xmlns:a16="http://schemas.microsoft.com/office/drawing/2014/main" id="{880BE919-23E4-B241-9E9E-274FB85D6B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4805363"/>
              <a:ext cx="1219200" cy="43656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3324" name="Text Box 12">
              <a:extLst>
                <a:ext uri="{FF2B5EF4-FFF2-40B4-BE49-F238E27FC236}">
                  <a16:creationId xmlns:a16="http://schemas.microsoft.com/office/drawing/2014/main" id="{9B6A8B71-C3CD-B846-8CFF-85A93EAD3D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5304" y="4330701"/>
              <a:ext cx="1219200" cy="46672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3325" name="Text Box 13">
              <a:extLst>
                <a:ext uri="{FF2B5EF4-FFF2-40B4-BE49-F238E27FC236}">
                  <a16:creationId xmlns:a16="http://schemas.microsoft.com/office/drawing/2014/main" id="{B2FC7A90-8863-AF46-9806-A3C3336746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19504" y="4424363"/>
              <a:ext cx="838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3326" name="Text Box 14">
              <a:extLst>
                <a:ext uri="{FF2B5EF4-FFF2-40B4-BE49-F238E27FC236}">
                  <a16:creationId xmlns:a16="http://schemas.microsoft.com/office/drawing/2014/main" id="{4CEDE176-7E19-8E4C-A882-A56BFF8A1E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19304" y="3357564"/>
              <a:ext cx="1295400" cy="12003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3327" name="Text Box 15">
              <a:extLst>
                <a:ext uri="{FF2B5EF4-FFF2-40B4-BE49-F238E27FC236}">
                  <a16:creationId xmlns:a16="http://schemas.microsoft.com/office/drawing/2014/main" id="{8BF1A7C7-F34D-B948-A228-BC03483EA9F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47504" y="4195763"/>
              <a:ext cx="1524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  <p:sp>
          <p:nvSpPr>
            <p:cNvPr id="13331" name="Rectangle 20">
              <a:extLst>
                <a:ext uri="{FF2B5EF4-FFF2-40B4-BE49-F238E27FC236}">
                  <a16:creationId xmlns:a16="http://schemas.microsoft.com/office/drawing/2014/main" id="{F2A6E719-1111-4348-B489-4C9786F1A2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52104" y="5488922"/>
              <a:ext cx="6705600" cy="5762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itchFamily="2" charset="2"/>
                <a:buNone/>
              </a:pPr>
              <a:r>
                <a:rPr lang="zh-CN" altLang="en-US" sz="2800" b="1" dirty="0">
                  <a:solidFill>
                    <a:schemeClr val="bg2"/>
                  </a:solidFill>
                </a:rPr>
                <a:t>  内存单元                        内存单元</a:t>
              </a:r>
            </a:p>
          </p:txBody>
        </p:sp>
      </p:grpSp>
      <p:sp>
        <p:nvSpPr>
          <p:cNvPr id="391187" name="AutoShape 19">
            <a:extLst>
              <a:ext uri="{FF2B5EF4-FFF2-40B4-BE49-F238E27FC236}">
                <a16:creationId xmlns:a16="http://schemas.microsoft.com/office/drawing/2014/main" id="{43585450-D962-D444-9895-779F4E9AF4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00375" y="5344078"/>
            <a:ext cx="1600200" cy="533400"/>
          </a:xfrm>
          <a:prstGeom prst="wedgeRectCallout">
            <a:avLst>
              <a:gd name="adj1" fmla="val 45537"/>
              <a:gd name="adj2" fmla="val -264583"/>
            </a:avLst>
          </a:prstGeom>
          <a:solidFill>
            <a:srgbClr val="FFFFD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用什么标识</a:t>
            </a:r>
          </a:p>
        </p:txBody>
      </p:sp>
      <p:sp>
        <p:nvSpPr>
          <p:cNvPr id="391186" name="AutoShape 18">
            <a:extLst>
              <a:ext uri="{FF2B5EF4-FFF2-40B4-BE49-F238E27FC236}">
                <a16:creationId xmlns:a16="http://schemas.microsoft.com/office/drawing/2014/main" id="{6958BD90-145D-C84F-9105-31CB58F6F4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4904" y="5344078"/>
            <a:ext cx="1600200" cy="533400"/>
          </a:xfrm>
          <a:prstGeom prst="wedgeRectCallout">
            <a:avLst>
              <a:gd name="adj1" fmla="val -5157"/>
              <a:gd name="adj2" fmla="val -14553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400" b="1" dirty="0">
                <a:latin typeface="Times New Roman" panose="02020603050405020304" pitchFamily="18" charset="0"/>
              </a:rPr>
              <a:t>文件名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72DBA2C-332B-9042-A2BF-9A7022E7D572}"/>
              </a:ext>
            </a:extLst>
          </p:cNvPr>
          <p:cNvSpPr/>
          <p:nvPr/>
        </p:nvSpPr>
        <p:spPr>
          <a:xfrm>
            <a:off x="2821998" y="1779073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读入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887243-98E2-FD4A-A733-17E053A25053}"/>
              </a:ext>
            </a:extLst>
          </p:cNvPr>
          <p:cNvSpPr txBox="1"/>
          <p:nvPr/>
        </p:nvSpPr>
        <p:spPr>
          <a:xfrm>
            <a:off x="7113715" y="16911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写入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911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911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1187" grpId="0" animBg="1" autoUpdateAnimBg="0"/>
      <p:bldP spid="391186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60359E0C-4D3F-7B4A-84EE-EC5FDF1FBA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73785" y="304800"/>
            <a:ext cx="8938639" cy="820738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宋体" panose="02010600030101010101" pitchFamily="2" charset="-122"/>
              </a:rPr>
              <a:t>缓冲文件与文件类型指针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A78FF40-B3CB-894F-AC49-E0A79705D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7408" y="1219200"/>
            <a:ext cx="8077200" cy="1524000"/>
          </a:xfrm>
        </p:spPr>
        <p:txBody>
          <a:bodyPr/>
          <a:lstStyle/>
          <a:p>
            <a:pPr marL="387350" lvl="1" indent="-107950" eaLnBrk="1" hangingPunct="1">
              <a:lnSpc>
                <a:spcPct val="120000"/>
              </a:lnSpc>
              <a:buNone/>
            </a:pPr>
            <a:r>
              <a:rPr lang="zh-CN" altLang="en-US"/>
              <a:t>用文件指针指示文件缓冲区中具体读写的位置</a:t>
            </a:r>
          </a:p>
          <a:p>
            <a:pPr marL="387350" lvl="1" indent="-107950" eaLnBrk="1" hangingPunct="1">
              <a:lnSpc>
                <a:spcPct val="130000"/>
              </a:lnSpc>
              <a:buNone/>
            </a:pPr>
            <a:r>
              <a:rPr lang="en-US" altLang="zh-CN">
                <a:solidFill>
                  <a:srgbClr val="CC0066"/>
                </a:solidFill>
              </a:rPr>
              <a:t>FILE</a:t>
            </a:r>
            <a:r>
              <a:rPr lang="en-US" altLang="zh-CN"/>
              <a:t>   *</a:t>
            </a:r>
            <a:r>
              <a:rPr lang="en-US" altLang="zh-CN">
                <a:solidFill>
                  <a:schemeClr val="bg2"/>
                </a:solidFill>
              </a:rPr>
              <a:t>fp</a:t>
            </a:r>
            <a:r>
              <a:rPr lang="en-US" altLang="zh-CN"/>
              <a:t>;</a:t>
            </a:r>
            <a:endParaRPr lang="en-US" altLang="zh-CN" sz="2000">
              <a:solidFill>
                <a:srgbClr val="0000FF"/>
              </a:solidFill>
            </a:endParaRPr>
          </a:p>
        </p:txBody>
      </p:sp>
      <p:grpSp>
        <p:nvGrpSpPr>
          <p:cNvPr id="14340" name="Group 4">
            <a:extLst>
              <a:ext uri="{FF2B5EF4-FFF2-40B4-BE49-F238E27FC236}">
                <a16:creationId xmlns:a16="http://schemas.microsoft.com/office/drawing/2014/main" id="{27FE098D-AF65-3F4F-A788-79A70BA20A11}"/>
              </a:ext>
            </a:extLst>
          </p:cNvPr>
          <p:cNvGrpSpPr>
            <a:grpSpLocks/>
          </p:cNvGrpSpPr>
          <p:nvPr/>
        </p:nvGrpSpPr>
        <p:grpSpPr bwMode="auto">
          <a:xfrm>
            <a:off x="973785" y="2479676"/>
            <a:ext cx="9646661" cy="1703388"/>
            <a:chOff x="960" y="1562"/>
            <a:chExt cx="4320" cy="1073"/>
          </a:xfrm>
        </p:grpSpPr>
        <p:sp>
          <p:nvSpPr>
            <p:cNvPr id="14343" name="AutoShape 5">
              <a:extLst>
                <a:ext uri="{FF2B5EF4-FFF2-40B4-BE49-F238E27FC236}">
                  <a16:creationId xmlns:a16="http://schemas.microsoft.com/office/drawing/2014/main" id="{C423C9FF-1D81-F241-AD35-B1CF31D532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1728"/>
              <a:ext cx="768" cy="866"/>
            </a:xfrm>
            <a:prstGeom prst="can">
              <a:avLst>
                <a:gd name="adj" fmla="val 28190"/>
              </a:avLst>
            </a:prstGeom>
            <a:solidFill>
              <a:srgbClr val="FFFF00"/>
            </a:solidFill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4" name="AutoShape 6">
              <a:extLst>
                <a:ext uri="{FF2B5EF4-FFF2-40B4-BE49-F238E27FC236}">
                  <a16:creationId xmlns:a16="http://schemas.microsoft.com/office/drawing/2014/main" id="{AA907FC7-D2B0-C04F-AFD0-1F75787DE2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4" y="2160"/>
              <a:ext cx="1008" cy="192"/>
            </a:xfrm>
            <a:prstGeom prst="leftRightArrow">
              <a:avLst>
                <a:gd name="adj1" fmla="val 50000"/>
                <a:gd name="adj2" fmla="val 105000"/>
              </a:avLst>
            </a:prstGeom>
            <a:solidFill>
              <a:srgbClr val="FF00FF"/>
            </a:solidFill>
            <a:ln w="9525">
              <a:solidFill>
                <a:srgbClr val="FF00FF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5" name="AutoShape 7">
              <a:extLst>
                <a:ext uri="{FF2B5EF4-FFF2-40B4-BE49-F238E27FC236}">
                  <a16:creationId xmlns:a16="http://schemas.microsoft.com/office/drawing/2014/main" id="{954DD341-2867-C94B-B86D-0B34F795C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28" y="1824"/>
              <a:ext cx="912" cy="144"/>
            </a:xfrm>
            <a:prstGeom prst="leftRightArrow">
              <a:avLst>
                <a:gd name="adj1" fmla="val 50000"/>
                <a:gd name="adj2" fmla="val 126667"/>
              </a:avLst>
            </a:prstGeom>
            <a:solidFill>
              <a:srgbClr val="FF9900"/>
            </a:solidFill>
            <a:ln w="9525">
              <a:solidFill>
                <a:srgbClr val="FFCC00"/>
              </a:solidFill>
              <a:miter lim="800000"/>
              <a:headEnd/>
              <a:tailEnd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14346" name="Text Box 8">
              <a:extLst>
                <a:ext uri="{FF2B5EF4-FFF2-40B4-BE49-F238E27FC236}">
                  <a16:creationId xmlns:a16="http://schemas.microsoft.com/office/drawing/2014/main" id="{A1A6608E-6B04-A741-A11E-A74D08DBCA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1739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数据</a:t>
              </a:r>
              <a:endParaRPr kumimoji="1" lang="zh-CN" altLang="en-US" sz="2000" b="1">
                <a:solidFill>
                  <a:schemeClr val="bg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4347" name="Text Box 9">
              <a:extLst>
                <a:ext uri="{FF2B5EF4-FFF2-40B4-BE49-F238E27FC236}">
                  <a16:creationId xmlns:a16="http://schemas.microsoft.com/office/drawing/2014/main" id="{100CB73F-91A6-354E-A3D4-9268F58CE0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34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endParaRPr kumimoji="1" lang="zh-CN" altLang="en-US" sz="2400" b="1">
                <a:latin typeface="Times New Roman" panose="02020603050405020304" pitchFamily="18" charset="0"/>
              </a:endParaRPr>
            </a:p>
          </p:txBody>
        </p:sp>
        <p:sp>
          <p:nvSpPr>
            <p:cNvPr id="14348" name="Text Box 10">
              <a:extLst>
                <a:ext uri="{FF2B5EF4-FFF2-40B4-BE49-F238E27FC236}">
                  <a16:creationId xmlns:a16="http://schemas.microsoft.com/office/drawing/2014/main" id="{9F07306F-9A3D-F443-96B7-7DCED16466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0" y="2042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4349" name="Text Box 11">
              <a:extLst>
                <a:ext uri="{FF2B5EF4-FFF2-40B4-BE49-F238E27FC236}">
                  <a16:creationId xmlns:a16="http://schemas.microsoft.com/office/drawing/2014/main" id="{C894289F-84B0-FF43-8C86-27829F3C6D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1761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solidFill>
                    <a:schemeClr val="bg2"/>
                  </a:solidFill>
                  <a:latin typeface="Times New Roman" panose="02020603050405020304" pitchFamily="18" charset="0"/>
                </a:rPr>
                <a:t>缓冲器</a:t>
              </a:r>
            </a:p>
          </p:txBody>
        </p:sp>
        <p:sp>
          <p:nvSpPr>
            <p:cNvPr id="14350" name="Text Box 12">
              <a:extLst>
                <a:ext uri="{FF2B5EF4-FFF2-40B4-BE49-F238E27FC236}">
                  <a16:creationId xmlns:a16="http://schemas.microsoft.com/office/drawing/2014/main" id="{AB8B352A-E14C-3242-B7A4-6C5889DD57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352"/>
              <a:ext cx="768" cy="275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200" b="1">
                  <a:latin typeface="Times New Roman" panose="02020603050405020304" pitchFamily="18" charset="0"/>
                </a:rPr>
                <a:t>512</a:t>
              </a:r>
              <a:r>
                <a:rPr kumimoji="1" lang="zh-CN" altLang="en-US" sz="2200" b="1">
                  <a:latin typeface="Times New Roman" panose="02020603050405020304" pitchFamily="18" charset="0"/>
                </a:rPr>
                <a:t>字节</a:t>
              </a:r>
            </a:p>
          </p:txBody>
        </p:sp>
        <p:sp>
          <p:nvSpPr>
            <p:cNvPr id="14351" name="Text Box 13">
              <a:extLst>
                <a:ext uri="{FF2B5EF4-FFF2-40B4-BE49-F238E27FC236}">
                  <a16:creationId xmlns:a16="http://schemas.microsoft.com/office/drawing/2014/main" id="{C33F2AE9-D41F-584F-BF17-0291CCE671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88" y="2053"/>
              <a:ext cx="768" cy="29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latin typeface="Times New Roman" panose="02020603050405020304" pitchFamily="18" charset="0"/>
                </a:rPr>
                <a:t>……</a:t>
              </a:r>
            </a:p>
          </p:txBody>
        </p:sp>
        <p:sp>
          <p:nvSpPr>
            <p:cNvPr id="14352" name="Text Box 14">
              <a:extLst>
                <a:ext uri="{FF2B5EF4-FFF2-40B4-BE49-F238E27FC236}">
                  <a16:creationId xmlns:a16="http://schemas.microsoft.com/office/drawing/2014/main" id="{37F0E21D-0FFA-4A4B-95C4-2C8D338952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656" y="2112"/>
              <a:ext cx="52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文件</a:t>
              </a:r>
            </a:p>
          </p:txBody>
        </p:sp>
        <p:sp>
          <p:nvSpPr>
            <p:cNvPr id="14353" name="Text Box 15">
              <a:extLst>
                <a:ext uri="{FF2B5EF4-FFF2-40B4-BE49-F238E27FC236}">
                  <a16:creationId xmlns:a16="http://schemas.microsoft.com/office/drawing/2014/main" id="{21D151CD-B27D-1047-8DBB-26AE2E3E2FB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66" y="1562"/>
              <a:ext cx="864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zh-CN" altLang="en-US" sz="2400" b="1">
                  <a:latin typeface="Times New Roman" panose="02020603050405020304" pitchFamily="18" charset="0"/>
                </a:rPr>
                <a:t>由操作系统自动完成</a:t>
              </a:r>
            </a:p>
          </p:txBody>
        </p:sp>
        <p:sp>
          <p:nvSpPr>
            <p:cNvPr id="14354" name="Text Box 16">
              <a:extLst>
                <a:ext uri="{FF2B5EF4-FFF2-40B4-BE49-F238E27FC236}">
                  <a16:creationId xmlns:a16="http://schemas.microsoft.com/office/drawing/2014/main" id="{50E05EA0-FCC9-F949-A147-E73CFC8EE24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776" y="1968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 b="1">
                  <a:latin typeface="Times New Roman" panose="02020603050405020304" pitchFamily="18" charset="0"/>
                </a:rPr>
                <a:t>程序控制</a:t>
              </a:r>
            </a:p>
          </p:txBody>
        </p:sp>
      </p:grpSp>
      <p:sp>
        <p:nvSpPr>
          <p:cNvPr id="458769" name="Text Box 17">
            <a:extLst>
              <a:ext uri="{FF2B5EF4-FFF2-40B4-BE49-F238E27FC236}">
                <a16:creationId xmlns:a16="http://schemas.microsoft.com/office/drawing/2014/main" id="{B7A61940-15AE-B449-B274-733B12D1A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0208" y="22860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chemeClr val="bg2"/>
                </a:solidFill>
              </a:rPr>
              <a:t>fp</a:t>
            </a:r>
          </a:p>
        </p:txBody>
      </p:sp>
      <p:sp>
        <p:nvSpPr>
          <p:cNvPr id="458770" name="Rectangle 18">
            <a:extLst>
              <a:ext uri="{FF2B5EF4-FFF2-40B4-BE49-F238E27FC236}">
                <a16:creationId xmlns:a16="http://schemas.microsoft.com/office/drawing/2014/main" id="{2CBB6F14-A299-264B-9BA9-9915BE80E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495801"/>
            <a:ext cx="8001000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Bef>
                <a:spcPct val="20000"/>
              </a:spcBef>
              <a:buClr>
                <a:schemeClr val="accent1"/>
              </a:buClr>
              <a:buSzPct val="70000"/>
              <a:buFont typeface="幼圆" pitchFamily="49" charset="-122"/>
              <a:buNone/>
            </a:pPr>
            <a:r>
              <a:rPr kumimoji="1" lang="zh-CN" altLang="en-US" sz="2800" b="1">
                <a:sym typeface="Webdings" pitchFamily="2" charset="2"/>
              </a:rPr>
              <a:t>同时使用多个文件时，每个文件都有缓冲区，用不同的文件指针分别指示。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87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8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8769" grpId="0" autoUpdateAnimBg="0"/>
      <p:bldP spid="458770" grpId="0" autoUpdateAnimBg="0"/>
    </p:bldLst>
  </p:timing>
</p:sld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2075" tIns="46038" rIns="92075" bIns="46038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16850</TotalTime>
  <Words>3316</Words>
  <Application>Microsoft Macintosh PowerPoint</Application>
  <PresentationFormat>宽屏</PresentationFormat>
  <Paragraphs>430</Paragraphs>
  <Slides>38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54" baseType="lpstr">
      <vt:lpstr>-apple-system</vt:lpstr>
      <vt:lpstr>仿宋_GB2312</vt:lpstr>
      <vt:lpstr>SimHei</vt:lpstr>
      <vt:lpstr>SimHei</vt:lpstr>
      <vt:lpstr>SimSun</vt:lpstr>
      <vt:lpstr>SimSun</vt:lpstr>
      <vt:lpstr>Microsoft YaHei</vt:lpstr>
      <vt:lpstr>幼圆</vt:lpstr>
      <vt:lpstr>Arial</vt:lpstr>
      <vt:lpstr>Arial Black</vt:lpstr>
      <vt:lpstr>Monaco</vt:lpstr>
      <vt:lpstr>Source Code Pro</vt:lpstr>
      <vt:lpstr>Times New Roman</vt:lpstr>
      <vt:lpstr>Wingdings</vt:lpstr>
      <vt:lpstr>Pixel</vt:lpstr>
      <vt:lpstr>文档</vt:lpstr>
      <vt:lpstr>专题五、文件高级应用</vt:lpstr>
      <vt:lpstr>提纲</vt:lpstr>
      <vt:lpstr>要点</vt:lpstr>
      <vt:lpstr>一、文件基础与二进制文件</vt:lpstr>
      <vt:lpstr>文件的概念</vt:lpstr>
      <vt:lpstr>文本文件和二进制文件的区别 </vt:lpstr>
      <vt:lpstr>缓冲文件系统</vt:lpstr>
      <vt:lpstr>缓冲文件系统</vt:lpstr>
      <vt:lpstr>缓冲文件与文件类型指针</vt:lpstr>
      <vt:lpstr>文件类型指针</vt:lpstr>
      <vt:lpstr>文件处理步骤</vt:lpstr>
      <vt:lpstr>二进制文件打开方式</vt:lpstr>
      <vt:lpstr>二进制文件读写与打开方式</vt:lpstr>
      <vt:lpstr>打开文件和关闭文件</vt:lpstr>
      <vt:lpstr>关闭文件</vt:lpstr>
      <vt:lpstr>二进制文件读写函数</vt:lpstr>
      <vt:lpstr>二、二进制文件及读写操作</vt:lpstr>
      <vt:lpstr>2.1 二进制文件</vt:lpstr>
      <vt:lpstr>查看二进制</vt:lpstr>
      <vt:lpstr>查看二进制</vt:lpstr>
      <vt:lpstr>二进制操作两个函数：数据块读写fread()和fwrite()</vt:lpstr>
      <vt:lpstr>2.2命令行方式实现的二进制文件复制</vt:lpstr>
      <vt:lpstr>copy命令</vt:lpstr>
      <vt:lpstr>说明</vt:lpstr>
      <vt:lpstr>三、文件高级应用</vt:lpstr>
      <vt:lpstr>3.1 识别文件</vt:lpstr>
      <vt:lpstr>C语言实现查看二进制</vt:lpstr>
      <vt:lpstr>PowerPoint 演示文稿</vt:lpstr>
      <vt:lpstr>3.2 CAD图形编辑器</vt:lpstr>
      <vt:lpstr>CAD分析（以画线为例）</vt:lpstr>
      <vt:lpstr>关键函数</vt:lpstr>
      <vt:lpstr>3.3 BMP图像文件</vt:lpstr>
      <vt:lpstr>例：生成BMP图片 </vt:lpstr>
      <vt:lpstr>查看图片文件的二进制</vt:lpstr>
      <vt:lpstr>C获取bmp格式图片宽高 getbmpwh.c</vt:lpstr>
      <vt:lpstr>BMP文件压缩</vt:lpstr>
      <vt:lpstr>查看图片文件的二进制</vt:lpstr>
      <vt:lpstr>本章总结</vt:lpstr>
    </vt:vector>
  </TitlesOfParts>
  <Manager/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chap2_用C语言编写程序1-3</dc:title>
  <dc:creator>yanhui</dc:creator>
  <cp:lastModifiedBy>许 端清</cp:lastModifiedBy>
  <cp:revision>1230</cp:revision>
  <dcterms:created xsi:type="dcterms:W3CDTF">1998-02-11T08:33:02Z</dcterms:created>
  <dcterms:modified xsi:type="dcterms:W3CDTF">2022-04-05T15:02:45Z</dcterms:modified>
</cp:coreProperties>
</file>