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370" r:id="rId2"/>
    <p:sldId id="533" r:id="rId3"/>
    <p:sldId id="428" r:id="rId4"/>
    <p:sldId id="520" r:id="rId5"/>
    <p:sldId id="522" r:id="rId6"/>
    <p:sldId id="523" r:id="rId7"/>
    <p:sldId id="524" r:id="rId8"/>
    <p:sldId id="525" r:id="rId9"/>
    <p:sldId id="526" r:id="rId10"/>
    <p:sldId id="527" r:id="rId11"/>
    <p:sldId id="528" r:id="rId12"/>
    <p:sldId id="529" r:id="rId13"/>
    <p:sldId id="534" r:id="rId14"/>
    <p:sldId id="548" r:id="rId15"/>
    <p:sldId id="549" r:id="rId16"/>
    <p:sldId id="550" r:id="rId17"/>
    <p:sldId id="557" r:id="rId18"/>
    <p:sldId id="551" r:id="rId19"/>
    <p:sldId id="552" r:id="rId20"/>
    <p:sldId id="553" r:id="rId21"/>
    <p:sldId id="554" r:id="rId22"/>
    <p:sldId id="555" r:id="rId23"/>
    <p:sldId id="558" r:id="rId24"/>
    <p:sldId id="556" r:id="rId25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b="1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b="1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b="1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b="1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66FF66"/>
    <a:srgbClr val="969696"/>
    <a:srgbClr val="FFFF66"/>
    <a:srgbClr val="CCFFCC"/>
    <a:srgbClr val="FFCC99"/>
    <a:srgbClr val="FF0000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0945"/>
  </p:normalViewPr>
  <p:slideViewPr>
    <p:cSldViewPr>
      <p:cViewPr varScale="1">
        <p:scale>
          <a:sx n="119" d="100"/>
          <a:sy n="119" d="100"/>
        </p:scale>
        <p:origin x="97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84" charset="0"/>
                <a:ea typeface="ＭＳ Ｐゴシック" pitchFamily="84" charset="-128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84" charset="0"/>
                <a:ea typeface="ＭＳ Ｐゴシック" pitchFamily="84" charset="-128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84" charset="0"/>
                <a:ea typeface="ＭＳ Ｐゴシック" pitchFamily="84" charset="-128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39D1863E-9211-AF4B-A884-EE1E539DF08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91732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234AFD3B-8448-354B-913C-CC441208B0EF}" type="slidenum">
              <a:rPr lang="en-US" altLang="zh-CN" sz="1200" b="0"/>
              <a:pPr/>
              <a:t>1</a:t>
            </a:fld>
            <a:endParaRPr lang="en-US" altLang="zh-CN" sz="1200" b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10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11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12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234AFD3B-8448-354B-913C-CC441208B0EF}" type="slidenum">
              <a:rPr lang="en-US" altLang="zh-CN" sz="1200" b="0"/>
              <a:pPr/>
              <a:t>13</a:t>
            </a:fld>
            <a:endParaRPr lang="en-US" altLang="zh-CN" sz="1200" b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14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15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16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17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18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19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234AFD3B-8448-354B-913C-CC441208B0EF}" type="slidenum">
              <a:rPr lang="en-US" altLang="zh-CN" sz="1200" b="0"/>
              <a:pPr/>
              <a:t>2</a:t>
            </a:fld>
            <a:endParaRPr lang="en-US" altLang="zh-CN" sz="1200" b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20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21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22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23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24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3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4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5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6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7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8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7C60BA0C-35E8-C54A-90DD-7FEB3C2B4967}" type="slidenum">
              <a:rPr lang="en-US" altLang="zh-CN" sz="1200" b="0"/>
              <a:pPr/>
              <a:t>9</a:t>
            </a:fld>
            <a:endParaRPr lang="en-US" altLang="zh-CN" sz="1200" b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542EF4-7235-6346-9236-5054D5A5E3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9343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FCF8DC-8E33-FE43-A041-13D74C068E4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8002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DDD462-6543-024E-AE14-5F940380C9D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2667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CDB6FF-40C1-B643-AE46-37D85F5A128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5729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32F581-EBC8-8845-85F4-AC8FE77C77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809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8250B9-7F57-AF41-9C51-015FF4FD96B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816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681F13-94D5-064D-AFE1-F54787D880C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6015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788AA0-A62B-044E-865B-F0AB2392186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1694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EED6F1-22F5-214E-A362-6195537163E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9984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F57D8C-95FB-C940-9237-E077EA0AF4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782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7E6BF8-2CBC-344E-AE6A-25C2E084D5A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134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="0" smtClean="0">
                <a:latin typeface="Times New Roman" pitchFamily="84" charset="0"/>
                <a:ea typeface="ＭＳ Ｐゴシック" pitchFamily="84" charset="-128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b="0" smtClean="0">
                <a:latin typeface="Times New Roman" pitchFamily="84" charset="0"/>
                <a:ea typeface="ＭＳ Ｐゴシック" pitchFamily="84" charset="-128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b="0"/>
            </a:lvl1pPr>
          </a:lstStyle>
          <a:p>
            <a:fld id="{32F86516-6FD5-034F-980B-BA933B4D528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012" y="2636912"/>
            <a:ext cx="9144000" cy="1143000"/>
          </a:xfrm>
        </p:spPr>
        <p:txBody>
          <a:bodyPr/>
          <a:lstStyle/>
          <a:p>
            <a:r>
              <a:rPr lang="zh-CN" altLang="en-US" sz="6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专题四</a:t>
            </a:r>
            <a:r>
              <a:rPr lang="en-US" altLang="zh-CN" sz="6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sz="6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br>
              <a:rPr lang="en-US" altLang="zh-CN" sz="6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</a:br>
            <a:r>
              <a:rPr lang="zh-CN" altLang="en-US" sz="6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图形程序设计</a:t>
            </a:r>
            <a:endParaRPr lang="en-US" altLang="zh-CN" sz="4800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spd="slow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文本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82600" y="1155700"/>
            <a:ext cx="8128000" cy="5297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 dirty="0"/>
              <a:t>常用的</a:t>
            </a:r>
            <a:r>
              <a:rPr lang="en-US" altLang="zh-CN" sz="2800" b="0" dirty="0" err="1"/>
              <a:t>printf</a:t>
            </a:r>
            <a:r>
              <a:rPr lang="zh-CN" altLang="en-US" sz="2800" b="0" dirty="0"/>
              <a:t>用于标准输出（控制台窗口）输出格式化数据，不能用于在图形窗口输出文本。</a:t>
            </a:r>
            <a:endParaRPr lang="en-US" altLang="zh-CN" sz="2800" b="0" dirty="0"/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 dirty="0"/>
              <a:t>图形库提供了专门用于图形窗口输出文本的函数</a:t>
            </a:r>
            <a:r>
              <a:rPr lang="en-US" altLang="zh-CN" sz="2800" b="0" dirty="0"/>
              <a:t>:</a:t>
            </a:r>
          </a:p>
          <a:p>
            <a:pPr marL="800100" lvl="1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err="1"/>
              <a:t>DrawTextString</a:t>
            </a:r>
            <a:r>
              <a:rPr lang="en-US" altLang="zh-CN" sz="2800" b="0" dirty="0"/>
              <a:t>(string);</a:t>
            </a:r>
          </a:p>
          <a:p>
            <a:pPr marL="800100" lvl="1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 dirty="0"/>
              <a:t>从当前位置开始输出文本（字符串）</a:t>
            </a:r>
            <a:r>
              <a:rPr lang="en-US" altLang="zh-CN" sz="2800" b="0" dirty="0"/>
              <a:t>string</a:t>
            </a:r>
          </a:p>
          <a:p>
            <a:pPr marL="800100" lvl="1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/>
              <a:t>string </a:t>
            </a:r>
            <a:r>
              <a:rPr lang="zh-CN" altLang="en-US" sz="2800" b="0" dirty="0"/>
              <a:t>是字符串指针。</a:t>
            </a:r>
            <a:endParaRPr lang="en-US" altLang="zh-CN" sz="2800" b="0" dirty="0"/>
          </a:p>
        </p:txBody>
      </p:sp>
    </p:spTree>
    <p:extLst>
      <p:ext uri="{BB962C8B-B14F-4D97-AF65-F5344CB8AC3E}">
        <p14:creationId xmlns:p14="http://schemas.microsoft.com/office/powerpoint/2010/main" val="345324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 err="1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sprintf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82600" y="1155700"/>
            <a:ext cx="8128000" cy="5297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1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err="1"/>
              <a:t>DrawTextString</a:t>
            </a:r>
            <a:r>
              <a:rPr lang="en-US" altLang="zh-CN" sz="2800" b="0" dirty="0"/>
              <a:t>()</a:t>
            </a:r>
            <a:r>
              <a:rPr lang="zh-CN" altLang="en-US" sz="2800" b="0" dirty="0"/>
              <a:t>函数只能输出文本（字符串），不能直接输出格式化数据。</a:t>
            </a:r>
            <a:endParaRPr lang="en-US" altLang="zh-CN" sz="2800" b="0" dirty="0"/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 dirty="0"/>
              <a:t>函数</a:t>
            </a:r>
            <a:r>
              <a:rPr lang="en-US" altLang="zh-CN" sz="2800" b="0" dirty="0" err="1"/>
              <a:t>sprintf</a:t>
            </a:r>
            <a:r>
              <a:rPr lang="en-US" altLang="zh-CN" sz="2800" b="0" dirty="0"/>
              <a:t>()</a:t>
            </a:r>
            <a:r>
              <a:rPr lang="zh-CN" altLang="en-US" sz="2800" b="0" dirty="0"/>
              <a:t>可将格式化数据输出到一个缓冲区中，形成一个字符串</a:t>
            </a:r>
            <a:r>
              <a:rPr lang="en-US" altLang="zh-CN" sz="2800" b="0" dirty="0"/>
              <a:t>:</a:t>
            </a:r>
          </a:p>
          <a:p>
            <a:pPr marL="800100" lvl="1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err="1"/>
              <a:t>sprintf</a:t>
            </a:r>
            <a:r>
              <a:rPr lang="en-US" altLang="zh-CN" sz="2800" b="0" dirty="0"/>
              <a:t>(string, “format string”, values…);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err="1"/>
              <a:t>sprintf</a:t>
            </a:r>
            <a:r>
              <a:rPr lang="en-US" altLang="zh-CN" sz="2800" b="0" dirty="0"/>
              <a:t>()</a:t>
            </a:r>
            <a:r>
              <a:rPr lang="zh-CN" altLang="en-US" sz="2800" b="0" dirty="0"/>
              <a:t>的用法同</a:t>
            </a:r>
            <a:r>
              <a:rPr lang="en-US" altLang="zh-CN" sz="2800" b="0" dirty="0" err="1"/>
              <a:t>printf</a:t>
            </a:r>
            <a:r>
              <a:rPr lang="en-US" altLang="zh-CN" sz="2800" b="0" dirty="0"/>
              <a:t>():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err="1"/>
              <a:t>printf</a:t>
            </a:r>
            <a:r>
              <a:rPr lang="zh-CN" altLang="en-US" sz="2800" b="0" dirty="0"/>
              <a:t>将结果输出到标准输出设备上（显示终端）</a:t>
            </a:r>
            <a:endParaRPr lang="en-US" altLang="zh-CN" sz="2800" b="0" dirty="0"/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err="1"/>
              <a:t>sprintf</a:t>
            </a:r>
            <a:r>
              <a:rPr lang="zh-CN" altLang="en-US" sz="2800" b="0" dirty="0"/>
              <a:t>将结果输出（保存）到内存缓冲区</a:t>
            </a:r>
            <a:endParaRPr lang="en-US" altLang="zh-CN" sz="2800" b="0" dirty="0"/>
          </a:p>
        </p:txBody>
      </p:sp>
    </p:spTree>
    <p:extLst>
      <p:ext uri="{BB962C8B-B14F-4D97-AF65-F5344CB8AC3E}">
        <p14:creationId xmlns:p14="http://schemas.microsoft.com/office/powerpoint/2010/main" val="388015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基本图形绘制示例：画房子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340768"/>
            <a:ext cx="6656327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251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012" y="2636912"/>
            <a:ext cx="9144000" cy="1143000"/>
          </a:xfrm>
        </p:spPr>
        <p:txBody>
          <a:bodyPr/>
          <a:lstStyle/>
          <a:p>
            <a:r>
              <a:rPr lang="en-US" altLang="zh-CN" sz="6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Part II:</a:t>
            </a:r>
            <a:r>
              <a:rPr lang="zh-CN" altLang="en-US" sz="6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br>
              <a:rPr lang="en-US" altLang="zh-CN" sz="6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</a:br>
            <a:r>
              <a:rPr lang="zh-CN" altLang="en-US" sz="6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交互图形编程</a:t>
            </a:r>
            <a:endParaRPr lang="en-US" altLang="zh-CN" sz="4800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5738356"/>
      </p:ext>
    </p:extLst>
  </p:cSld>
  <p:clrMapOvr>
    <a:masterClrMapping/>
  </p:clrMapOvr>
  <p:transition spd="slow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新的编程模型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82600" y="1484784"/>
            <a:ext cx="2433216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 dirty="0"/>
              <a:t>老的程序</a:t>
            </a:r>
            <a:r>
              <a:rPr lang="en-US" altLang="zh-CN" sz="2800" b="0" dirty="0"/>
              <a:t>: </a:t>
            </a:r>
            <a:r>
              <a:rPr lang="zh-CN" altLang="en-US" sz="2800" b="0" dirty="0"/>
              <a:t>当程序有需要时</a:t>
            </a:r>
            <a:r>
              <a:rPr lang="zh-CN" altLang="en-US" sz="2800" dirty="0">
                <a:solidFill>
                  <a:srgbClr val="FF0000"/>
                </a:solidFill>
              </a:rPr>
              <a:t>等待</a:t>
            </a:r>
            <a:r>
              <a:rPr lang="zh-CN" altLang="en-US" sz="2800" b="0" dirty="0"/>
              <a:t>用户的输入</a:t>
            </a:r>
            <a:endParaRPr lang="en-US" altLang="zh-CN" sz="2800" b="0" dirty="0"/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 dirty="0"/>
              <a:t>事件驱动程序</a:t>
            </a:r>
            <a:r>
              <a:rPr lang="en-US" altLang="zh-CN" sz="2800" b="0" dirty="0"/>
              <a:t>: </a:t>
            </a:r>
            <a:r>
              <a:rPr lang="zh-CN" altLang="en-US" sz="2800" b="0" dirty="0"/>
              <a:t>当有用户输入时就</a:t>
            </a:r>
            <a:r>
              <a:rPr lang="zh-CN" altLang="en-US" sz="2800" dirty="0">
                <a:solidFill>
                  <a:srgbClr val="FF0000"/>
                </a:solidFill>
              </a:rPr>
              <a:t>响应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r>
              <a:rPr lang="zh-CN" altLang="en-US" sz="2800" b="0" dirty="0"/>
              <a:t>系统会捕获事件并把消息发给相关应用程序</a:t>
            </a:r>
            <a:endParaRPr lang="en-US" altLang="zh-CN" sz="2800" b="0" dirty="0"/>
          </a:p>
        </p:txBody>
      </p:sp>
      <p:pic>
        <p:nvPicPr>
          <p:cNvPr id="3" name="图片 2" descr="ACLLib流程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052736"/>
            <a:ext cx="5760640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38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回调函数</a:t>
            </a:r>
            <a:r>
              <a:rPr lang="en-US" altLang="zh-CN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(callback)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82600" y="1155700"/>
            <a:ext cx="8128000" cy="5297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3200" b="0" dirty="0"/>
              <a:t>当事件发生时，回过来调用我的函数</a:t>
            </a:r>
            <a:endParaRPr lang="en-US" altLang="zh-CN" sz="3200" b="0" dirty="0"/>
          </a:p>
          <a:p>
            <a:pPr lvl="1"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/>
              <a:t>1. </a:t>
            </a:r>
            <a:r>
              <a:rPr lang="zh-CN" altLang="en-US" sz="2800" b="0" dirty="0"/>
              <a:t>给将来会发生事件的地方注册一个回调函数</a:t>
            </a:r>
            <a:r>
              <a:rPr lang="en-US" altLang="zh-CN" sz="2800" b="0" dirty="0"/>
              <a:t>.</a:t>
            </a:r>
          </a:p>
          <a:p>
            <a:pPr lvl="1" algn="just"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/>
              <a:t>2. </a:t>
            </a:r>
            <a:r>
              <a:rPr lang="zh-CN" altLang="en-US" sz="2800" b="0" dirty="0"/>
              <a:t>当事件发生时，该回调函数被调用（执行）</a:t>
            </a:r>
            <a:r>
              <a:rPr lang="en-US" altLang="zh-CN" sz="2800" b="0" dirty="0"/>
              <a:t>.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3200" b="0" dirty="0"/>
              <a:t>回调函数经常用于事务处理（</a:t>
            </a:r>
            <a:r>
              <a:rPr lang="en-US" altLang="zh-CN" sz="3200" dirty="0">
                <a:solidFill>
                  <a:srgbClr val="FF0000"/>
                </a:solidFill>
              </a:rPr>
              <a:t> event handling </a:t>
            </a:r>
            <a:r>
              <a:rPr lang="zh-CN" altLang="en-US" sz="3200" b="0" dirty="0"/>
              <a:t>），譬如：当按下键盘、移动鼠标等事件发生时，就调用相应的回调函数去处理这些操作</a:t>
            </a:r>
            <a:r>
              <a:rPr lang="en-US" altLang="zh-CN" sz="3200" b="0" dirty="0"/>
              <a:t>.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3200" b="0" dirty="0"/>
              <a:t>可在回调函数中实现对图形的交互。</a:t>
            </a:r>
            <a:endParaRPr lang="en-US" altLang="zh-CN" sz="3200" b="0" dirty="0"/>
          </a:p>
        </p:txBody>
      </p:sp>
    </p:spTree>
    <p:extLst>
      <p:ext uri="{BB962C8B-B14F-4D97-AF65-F5344CB8AC3E}">
        <p14:creationId xmlns:p14="http://schemas.microsoft.com/office/powerpoint/2010/main" val="242968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关于交互的四类回调函数原型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79512" y="1196752"/>
            <a:ext cx="8784976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lnSpc>
                <a:spcPct val="85000"/>
              </a:lnSpc>
              <a:spcAft>
                <a:spcPct val="50000"/>
              </a:spcAft>
              <a:buFont typeface="Wingdings" panose="05000000000000000000" pitchFamily="2" charset="2"/>
              <a:buChar char="n"/>
            </a:pPr>
            <a:r>
              <a:rPr lang="zh-CN" altLang="en-US" sz="2200" b="0" dirty="0">
                <a:latin typeface="黑体" panose="02010609060101010101" pitchFamily="49" charset="-122"/>
                <a:ea typeface="黑体" panose="02010609060101010101" pitchFamily="49" charset="-122"/>
              </a:rPr>
              <a:t>键盘消息回调函数</a:t>
            </a:r>
            <a:endParaRPr lang="en-US" altLang="zh-CN" sz="22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</a:rPr>
              <a:t>   void </a:t>
            </a:r>
            <a:r>
              <a:rPr lang="en-US" altLang="zh-CN" sz="22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KeyboardEventProcess</a:t>
            </a:r>
            <a:r>
              <a:rPr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2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</a:rPr>
              <a:t> key, </a:t>
            </a:r>
            <a:r>
              <a:rPr lang="en-US" altLang="zh-CN" sz="22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</a:rPr>
              <a:t> event);</a:t>
            </a:r>
          </a:p>
          <a:p>
            <a:pPr lvl="1">
              <a:lnSpc>
                <a:spcPct val="85000"/>
              </a:lnSpc>
              <a:spcAft>
                <a:spcPct val="50000"/>
              </a:spcAft>
            </a:pPr>
            <a:r>
              <a:rPr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</a:rPr>
              <a:t>/*key</a:t>
            </a:r>
            <a:r>
              <a:rPr lang="zh-CN" altLang="en-US" sz="2200" b="0" dirty="0">
                <a:latin typeface="黑体" panose="02010609060101010101" pitchFamily="49" charset="-122"/>
                <a:ea typeface="黑体" panose="02010609060101010101" pitchFamily="49" charset="-122"/>
              </a:rPr>
              <a:t>表示哪个键，</a:t>
            </a:r>
            <a:r>
              <a:rPr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</a:rPr>
              <a:t>event</a:t>
            </a:r>
            <a:r>
              <a:rPr lang="zh-CN" altLang="en-US" sz="2200" b="0" dirty="0">
                <a:latin typeface="黑体" panose="02010609060101010101" pitchFamily="49" charset="-122"/>
                <a:ea typeface="黑体" panose="02010609060101010101" pitchFamily="49" charset="-122"/>
              </a:rPr>
              <a:t>表示按下或松开等事件</a:t>
            </a:r>
            <a:r>
              <a:rPr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</a:rPr>
              <a:t>*/</a:t>
            </a:r>
          </a:p>
          <a:p>
            <a:pPr marL="457200" indent="-457200">
              <a:lnSpc>
                <a:spcPct val="85000"/>
              </a:lnSpc>
              <a:spcAft>
                <a:spcPct val="50000"/>
              </a:spcAft>
              <a:buFont typeface="Wingdings" panose="05000000000000000000" pitchFamily="2" charset="2"/>
              <a:buChar char="n"/>
            </a:pPr>
            <a:r>
              <a:rPr lang="zh-CN" altLang="en-US" sz="2200" b="0" dirty="0">
                <a:latin typeface="黑体" panose="02010609060101010101" pitchFamily="49" charset="-122"/>
                <a:ea typeface="黑体" panose="02010609060101010101" pitchFamily="49" charset="-122"/>
              </a:rPr>
              <a:t>字符消息回调函数</a:t>
            </a:r>
            <a:endParaRPr lang="en-US" altLang="zh-CN" sz="22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</a:rPr>
              <a:t>   void </a:t>
            </a:r>
            <a:r>
              <a:rPr lang="en-US" altLang="zh-CN" sz="22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CharEventProcess</a:t>
            </a:r>
            <a:r>
              <a:rPr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</a:rPr>
              <a:t>(char c);/*c</a:t>
            </a:r>
            <a:r>
              <a:rPr lang="zh-CN" altLang="en-US" sz="2200" b="0" dirty="0">
                <a:latin typeface="黑体" panose="02010609060101010101" pitchFamily="49" charset="-122"/>
                <a:ea typeface="黑体" panose="02010609060101010101" pitchFamily="49" charset="-122"/>
              </a:rPr>
              <a:t>表示按键的</a:t>
            </a:r>
            <a:r>
              <a:rPr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</a:rPr>
              <a:t>ASCII</a:t>
            </a:r>
            <a:r>
              <a:rPr lang="zh-CN" altLang="en-US" sz="2200" b="0" dirty="0">
                <a:latin typeface="黑体" panose="02010609060101010101" pitchFamily="49" charset="-122"/>
                <a:ea typeface="黑体" panose="02010609060101010101" pitchFamily="49" charset="-122"/>
              </a:rPr>
              <a:t>码*</a:t>
            </a:r>
            <a:r>
              <a:rPr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</a:p>
          <a:p>
            <a:pPr marL="457200" indent="-457200">
              <a:lnSpc>
                <a:spcPct val="85000"/>
              </a:lnSpc>
              <a:spcAft>
                <a:spcPct val="50000"/>
              </a:spcAft>
              <a:buFont typeface="Wingdings" panose="05000000000000000000" pitchFamily="2" charset="2"/>
              <a:buChar char="n"/>
            </a:pPr>
            <a:r>
              <a:rPr lang="zh-CN" altLang="en-US" sz="2200" b="0" dirty="0">
                <a:latin typeface="黑体" panose="02010609060101010101" pitchFamily="49" charset="-122"/>
                <a:ea typeface="黑体" panose="02010609060101010101" pitchFamily="49" charset="-122"/>
              </a:rPr>
              <a:t>鼠标消息回调函数</a:t>
            </a:r>
            <a:endParaRPr lang="en-US" altLang="zh-CN" sz="22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lang="en-US" altLang="zh-CN" sz="20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MouseEventProcess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0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 x, </a:t>
            </a:r>
            <a:r>
              <a:rPr lang="en-US" altLang="zh-CN" sz="20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 y, </a:t>
            </a:r>
            <a:r>
              <a:rPr lang="en-US" altLang="zh-CN" sz="20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 button, </a:t>
            </a:r>
            <a:r>
              <a:rPr lang="en-US" altLang="zh-CN" sz="20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000" b="0" dirty="0">
                <a:latin typeface="黑体" panose="02010609060101010101" pitchFamily="49" charset="-122"/>
                <a:ea typeface="黑体" panose="02010609060101010101" pitchFamily="49" charset="-122"/>
              </a:rPr>
              <a:t> event);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</a:rPr>
              <a:t>    /*</a:t>
            </a:r>
            <a:r>
              <a:rPr lang="en-US" altLang="zh-CN" sz="22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x,y</a:t>
            </a:r>
            <a:r>
              <a:rPr lang="zh-CN" altLang="en-US" sz="2200" b="0" dirty="0">
                <a:latin typeface="黑体" panose="02010609060101010101" pitchFamily="49" charset="-122"/>
                <a:ea typeface="黑体" panose="02010609060101010101" pitchFamily="49" charset="-122"/>
              </a:rPr>
              <a:t>位置坐标，</a:t>
            </a:r>
            <a:r>
              <a:rPr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</a:rPr>
              <a:t>button</a:t>
            </a:r>
            <a:r>
              <a:rPr lang="zh-CN" altLang="en-US" sz="2200" b="0" dirty="0">
                <a:latin typeface="黑体" panose="02010609060101010101" pitchFamily="49" charset="-122"/>
                <a:ea typeface="黑体" panose="02010609060101010101" pitchFamily="49" charset="-122"/>
              </a:rPr>
              <a:t>哪个键，</a:t>
            </a:r>
            <a:r>
              <a:rPr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</a:rPr>
              <a:t>event</a:t>
            </a:r>
            <a:r>
              <a:rPr lang="zh-CN" altLang="en-US" sz="2200" b="0" dirty="0">
                <a:latin typeface="黑体" panose="02010609060101010101" pitchFamily="49" charset="-122"/>
                <a:ea typeface="黑体" panose="02010609060101010101" pitchFamily="49" charset="-122"/>
              </a:rPr>
              <a:t>按下</a:t>
            </a:r>
            <a:r>
              <a:rPr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200" b="0" dirty="0">
                <a:latin typeface="黑体" panose="02010609060101010101" pitchFamily="49" charset="-122"/>
                <a:ea typeface="黑体" panose="02010609060101010101" pitchFamily="49" charset="-122"/>
              </a:rPr>
              <a:t>松开</a:t>
            </a:r>
            <a:r>
              <a:rPr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200" b="0" dirty="0">
                <a:latin typeface="黑体" panose="02010609060101010101" pitchFamily="49" charset="-122"/>
                <a:ea typeface="黑体" panose="02010609060101010101" pitchFamily="49" charset="-122"/>
              </a:rPr>
              <a:t>移动等事件</a:t>
            </a:r>
            <a:r>
              <a:rPr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</a:rPr>
              <a:t>*/</a:t>
            </a:r>
          </a:p>
          <a:p>
            <a:pPr marL="457200" indent="-457200">
              <a:lnSpc>
                <a:spcPct val="85000"/>
              </a:lnSpc>
              <a:spcAft>
                <a:spcPct val="50000"/>
              </a:spcAft>
              <a:buFont typeface="Wingdings" panose="05000000000000000000" pitchFamily="2" charset="2"/>
              <a:buChar char="n"/>
            </a:pPr>
            <a:r>
              <a:rPr lang="zh-CN" altLang="en-US" sz="2200" b="0" dirty="0">
                <a:latin typeface="黑体" panose="02010609060101010101" pitchFamily="49" charset="-122"/>
                <a:ea typeface="黑体" panose="02010609060101010101" pitchFamily="49" charset="-122"/>
              </a:rPr>
              <a:t>定时器消息回调函数</a:t>
            </a:r>
            <a:endParaRPr lang="en-US" altLang="zh-CN" sz="2200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</a:rPr>
              <a:t>   void </a:t>
            </a:r>
            <a:r>
              <a:rPr lang="en-US" altLang="zh-CN" sz="22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TimerEventProcess</a:t>
            </a:r>
            <a:r>
              <a:rPr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2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int</a:t>
            </a:r>
            <a:r>
              <a:rPr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timerID</a:t>
            </a:r>
            <a:r>
              <a:rPr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</a:rPr>
              <a:t>);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</a:rPr>
              <a:t>   /*</a:t>
            </a:r>
            <a:r>
              <a:rPr lang="en-US" altLang="zh-CN" sz="22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timerID</a:t>
            </a:r>
            <a:r>
              <a:rPr lang="zh-CN" altLang="en-US" sz="2200" b="0" dirty="0">
                <a:latin typeface="黑体" panose="02010609060101010101" pitchFamily="49" charset="-122"/>
                <a:ea typeface="黑体" panose="02010609060101010101" pitchFamily="49" charset="-122"/>
              </a:rPr>
              <a:t>定时器号</a:t>
            </a:r>
            <a:r>
              <a:rPr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2200" b="0" dirty="0">
                <a:latin typeface="黑体" panose="02010609060101010101" pitchFamily="49" charset="-122"/>
                <a:ea typeface="黑体" panose="02010609060101010101" pitchFamily="49" charset="-122"/>
              </a:rPr>
              <a:t>哪个定时器触发了消息</a:t>
            </a:r>
            <a:r>
              <a:rPr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419604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回调函数类型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79512" y="1124744"/>
            <a:ext cx="8784976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lnSpc>
                <a:spcPct val="85000"/>
              </a:lnSpc>
              <a:spcAft>
                <a:spcPct val="50000"/>
              </a:spcAft>
              <a:buFont typeface="Wingdings" panose="05000000000000000000" pitchFamily="2" charset="2"/>
              <a:buChar char="n"/>
            </a:pPr>
            <a:r>
              <a:rPr lang="zh-CN" altLang="en-US" sz="2800" b="0" dirty="0"/>
              <a:t>定义键盘消息回调函数指针类型</a:t>
            </a:r>
            <a:endParaRPr lang="en-US" altLang="zh-CN" sz="2800" b="0" dirty="0"/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400" b="0" dirty="0"/>
              <a:t>    </a:t>
            </a:r>
            <a:r>
              <a:rPr lang="en-US" altLang="zh-CN" sz="2400" b="0" dirty="0" err="1"/>
              <a:t>typedef</a:t>
            </a:r>
            <a:r>
              <a:rPr lang="en-US" altLang="zh-CN" sz="2400" b="0" dirty="0"/>
              <a:t> void (*</a:t>
            </a:r>
            <a:r>
              <a:rPr lang="en-US" altLang="zh-CN" sz="2400" dirty="0" err="1">
                <a:solidFill>
                  <a:srgbClr val="FF0000"/>
                </a:solidFill>
              </a:rPr>
              <a:t>KeyboardEventCallback</a:t>
            </a:r>
            <a:r>
              <a:rPr lang="en-US" altLang="zh-CN" sz="2400" b="0" dirty="0"/>
              <a:t>) (</a:t>
            </a:r>
            <a:r>
              <a:rPr lang="en-US" altLang="zh-CN" sz="2400" b="0" dirty="0" err="1"/>
              <a:t>int</a:t>
            </a:r>
            <a:r>
              <a:rPr lang="en-US" altLang="zh-CN" sz="2400" b="0" dirty="0"/>
              <a:t> key, </a:t>
            </a:r>
            <a:r>
              <a:rPr lang="en-US" altLang="zh-CN" sz="2400" b="0" dirty="0" err="1"/>
              <a:t>int</a:t>
            </a:r>
            <a:r>
              <a:rPr lang="en-US" altLang="zh-CN" sz="2400" b="0" dirty="0"/>
              <a:t> event); </a:t>
            </a:r>
          </a:p>
          <a:p>
            <a:pPr marL="457200" indent="-457200">
              <a:lnSpc>
                <a:spcPct val="85000"/>
              </a:lnSpc>
              <a:spcAft>
                <a:spcPct val="50000"/>
              </a:spcAft>
              <a:buFont typeface="Wingdings" panose="05000000000000000000" pitchFamily="2" charset="2"/>
              <a:buChar char="n"/>
            </a:pPr>
            <a:r>
              <a:rPr lang="zh-CN" altLang="en-US" sz="2800" b="0" dirty="0"/>
              <a:t>定义字符消息回调函数指针类型</a:t>
            </a:r>
            <a:endParaRPr lang="en-US" altLang="zh-CN" sz="2800" b="0" dirty="0"/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400" b="0" dirty="0"/>
              <a:t>    </a:t>
            </a:r>
            <a:r>
              <a:rPr lang="en-US" altLang="zh-CN" sz="2400" b="0" dirty="0" err="1"/>
              <a:t>typedef</a:t>
            </a:r>
            <a:r>
              <a:rPr lang="en-US" altLang="zh-CN" sz="2400" b="0" dirty="0"/>
              <a:t> void (*</a:t>
            </a:r>
            <a:r>
              <a:rPr lang="en-US" altLang="zh-CN" sz="2400" dirty="0" err="1">
                <a:solidFill>
                  <a:srgbClr val="FF0000"/>
                </a:solidFill>
              </a:rPr>
              <a:t>CharEventCallback</a:t>
            </a:r>
            <a:r>
              <a:rPr lang="en-US" altLang="zh-CN" sz="2400" b="0" dirty="0"/>
              <a:t>) (</a:t>
            </a:r>
            <a:r>
              <a:rPr lang="en-US" altLang="zh-CN" sz="2400" b="0" dirty="0" err="1"/>
              <a:t>int</a:t>
            </a:r>
            <a:r>
              <a:rPr lang="en-US" altLang="zh-CN" sz="2400" b="0" dirty="0"/>
              <a:t> key);</a:t>
            </a:r>
          </a:p>
          <a:p>
            <a:pPr marL="457200" indent="-457200">
              <a:lnSpc>
                <a:spcPct val="85000"/>
              </a:lnSpc>
              <a:spcAft>
                <a:spcPct val="50000"/>
              </a:spcAft>
              <a:buFont typeface="Wingdings" panose="05000000000000000000" pitchFamily="2" charset="2"/>
              <a:buChar char="n"/>
            </a:pPr>
            <a:r>
              <a:rPr lang="zh-CN" altLang="en-US" sz="2800" b="0" dirty="0"/>
              <a:t>定义鼠标消息回调函数指针类型</a:t>
            </a:r>
            <a:endParaRPr lang="en-US" altLang="zh-CN" sz="2800" b="0" dirty="0"/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200" b="0" dirty="0"/>
              <a:t>    </a:t>
            </a:r>
            <a:r>
              <a:rPr lang="en-US" altLang="zh-CN" sz="2200" b="0" dirty="0" err="1"/>
              <a:t>typedef</a:t>
            </a:r>
            <a:r>
              <a:rPr lang="en-US" altLang="zh-CN" sz="2200" b="0" dirty="0"/>
              <a:t> void (*</a:t>
            </a:r>
            <a:r>
              <a:rPr lang="en-US" altLang="zh-CN" sz="2200" dirty="0" err="1">
                <a:solidFill>
                  <a:srgbClr val="FF0000"/>
                </a:solidFill>
              </a:rPr>
              <a:t>MouseEventCallback</a:t>
            </a:r>
            <a:r>
              <a:rPr lang="en-US" altLang="zh-CN" sz="2200" b="0" dirty="0"/>
              <a:t>) (</a:t>
            </a:r>
            <a:r>
              <a:rPr lang="en-US" altLang="zh-CN" sz="2200" b="0" dirty="0" err="1"/>
              <a:t>int</a:t>
            </a:r>
            <a:r>
              <a:rPr lang="en-US" altLang="zh-CN" sz="2200" b="0" dirty="0"/>
              <a:t> x, </a:t>
            </a:r>
            <a:r>
              <a:rPr lang="en-US" altLang="zh-CN" sz="2200" b="0" dirty="0" err="1"/>
              <a:t>int</a:t>
            </a:r>
            <a:r>
              <a:rPr lang="en-US" altLang="zh-CN" sz="2200" b="0" dirty="0"/>
              <a:t> y, </a:t>
            </a:r>
            <a:r>
              <a:rPr lang="en-US" altLang="zh-CN" sz="2200" b="0" dirty="0" err="1"/>
              <a:t>int</a:t>
            </a:r>
            <a:r>
              <a:rPr lang="en-US" altLang="zh-CN" sz="2200" b="0" dirty="0"/>
              <a:t> button, </a:t>
            </a:r>
            <a:r>
              <a:rPr lang="en-US" altLang="zh-CN" sz="2200" b="0" dirty="0" err="1"/>
              <a:t>int</a:t>
            </a:r>
            <a:r>
              <a:rPr lang="en-US" altLang="zh-CN" sz="2200" b="0" dirty="0"/>
              <a:t> event);</a:t>
            </a:r>
          </a:p>
          <a:p>
            <a:pPr marL="457200" indent="-457200">
              <a:lnSpc>
                <a:spcPct val="85000"/>
              </a:lnSpc>
              <a:spcAft>
                <a:spcPct val="50000"/>
              </a:spcAft>
              <a:buFont typeface="Wingdings" panose="05000000000000000000" pitchFamily="2" charset="2"/>
              <a:buChar char="n"/>
            </a:pPr>
            <a:r>
              <a:rPr lang="zh-CN" altLang="en-US" sz="2800" b="0" dirty="0"/>
              <a:t>定义定时器消息回调函数指针类型</a:t>
            </a:r>
            <a:endParaRPr lang="en-US" altLang="zh-CN" sz="2800" b="0" dirty="0"/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400" b="0" dirty="0"/>
              <a:t>    </a:t>
            </a:r>
            <a:r>
              <a:rPr lang="en-US" altLang="zh-CN" sz="2400" b="0" dirty="0" err="1"/>
              <a:t>typedef</a:t>
            </a:r>
            <a:r>
              <a:rPr lang="en-US" altLang="zh-CN" sz="2400" b="0" dirty="0"/>
              <a:t> void (*</a:t>
            </a:r>
            <a:r>
              <a:rPr lang="en-US" altLang="zh-CN" sz="2400" dirty="0" err="1">
                <a:solidFill>
                  <a:srgbClr val="FF0000"/>
                </a:solidFill>
              </a:rPr>
              <a:t>TimerEventCallback</a:t>
            </a:r>
            <a:r>
              <a:rPr lang="en-US" altLang="zh-CN" sz="2400" b="0" dirty="0"/>
              <a:t>) (</a:t>
            </a:r>
            <a:r>
              <a:rPr lang="en-US" altLang="zh-CN" sz="2400" b="0" dirty="0" err="1"/>
              <a:t>int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timerID</a:t>
            </a:r>
            <a:r>
              <a:rPr lang="en-US" altLang="zh-CN" sz="2400" b="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695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Keyboard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251520" y="1155700"/>
            <a:ext cx="8784976" cy="5297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400" b="0" dirty="0" err="1"/>
              <a:t>typedef</a:t>
            </a:r>
            <a:r>
              <a:rPr lang="en-US" altLang="zh-CN" sz="2400" b="0" dirty="0"/>
              <a:t> void (*</a:t>
            </a:r>
            <a:r>
              <a:rPr lang="en-US" altLang="zh-CN" sz="2400" b="0" dirty="0" err="1"/>
              <a:t>KeyboardEventCallback</a:t>
            </a:r>
            <a:r>
              <a:rPr lang="en-US" altLang="zh-CN" sz="2400" b="0" dirty="0"/>
              <a:t>) (</a:t>
            </a:r>
            <a:r>
              <a:rPr lang="en-US" altLang="zh-CN" sz="2400" b="0" dirty="0" err="1"/>
              <a:t>int</a:t>
            </a:r>
            <a:r>
              <a:rPr lang="en-US" altLang="zh-CN" sz="2400" b="0" dirty="0"/>
              <a:t> key, </a:t>
            </a:r>
            <a:r>
              <a:rPr lang="en-US" altLang="zh-CN" sz="2400" b="0" dirty="0" err="1"/>
              <a:t>int</a:t>
            </a:r>
            <a:r>
              <a:rPr lang="en-US" altLang="zh-CN" sz="2400" b="0" dirty="0"/>
              <a:t> event);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endParaRPr lang="en-US" altLang="zh-CN" sz="2400" b="0" dirty="0"/>
          </a:p>
          <a:p>
            <a:pPr marL="342900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400" b="0" dirty="0"/>
              <a:t>void </a:t>
            </a:r>
            <a:r>
              <a:rPr lang="en-US" altLang="zh-CN" sz="2400" b="0" dirty="0" err="1"/>
              <a:t>registerKeyboardEvent</a:t>
            </a:r>
            <a:r>
              <a:rPr lang="en-US" altLang="zh-CN" sz="2400" b="0" dirty="0"/>
              <a:t>(</a:t>
            </a:r>
            <a:r>
              <a:rPr lang="en-US" altLang="zh-CN" sz="2400" b="0" dirty="0" err="1"/>
              <a:t>KeyboardEventCallback</a:t>
            </a:r>
            <a:r>
              <a:rPr lang="en-US" altLang="zh-CN" sz="2400" b="0" dirty="0"/>
              <a:t> callback);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400" b="0" dirty="0"/>
              <a:t>    /*</a:t>
            </a:r>
            <a:r>
              <a:rPr lang="zh-CN" altLang="en-US" sz="2400" b="0" dirty="0"/>
              <a:t>注册键盘消息回调函数</a:t>
            </a:r>
            <a:r>
              <a:rPr lang="en-US" altLang="zh-CN" sz="2400" b="0" dirty="0"/>
              <a:t>——</a:t>
            </a:r>
            <a:r>
              <a:rPr lang="zh-CN" altLang="en-US" sz="2400" b="0" dirty="0"/>
              <a:t>告诉系统用哪个函数来处理键盘   </a:t>
            </a:r>
            <a:endParaRPr lang="en-US" altLang="zh-CN" sz="2400" b="0" dirty="0"/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400" b="0" dirty="0"/>
              <a:t>        </a:t>
            </a:r>
            <a:r>
              <a:rPr lang="zh-CN" altLang="en-US" sz="2400" b="0" dirty="0"/>
              <a:t>消息</a:t>
            </a:r>
            <a:r>
              <a:rPr lang="en-US" altLang="zh-CN" sz="2400" b="0" dirty="0"/>
              <a:t>*/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endParaRPr lang="en-US" altLang="zh-CN" sz="2400" b="0" dirty="0"/>
          </a:p>
          <a:p>
            <a:pPr marL="342900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err="1"/>
              <a:t>typedef</a:t>
            </a:r>
            <a:r>
              <a:rPr lang="en-US" altLang="zh-CN" sz="2800" b="0" dirty="0"/>
              <a:t> </a:t>
            </a:r>
            <a:r>
              <a:rPr lang="en-US" altLang="zh-CN" sz="2800" b="0" dirty="0" err="1"/>
              <a:t>enum</a:t>
            </a:r>
            <a:r>
              <a:rPr lang="en-US" altLang="zh-CN" sz="2800" b="0" dirty="0"/>
              <a:t> { /*</a:t>
            </a:r>
            <a:r>
              <a:rPr lang="zh-CN" altLang="en-US" sz="2800" b="0" dirty="0"/>
              <a:t>键盘按键状态</a:t>
            </a:r>
            <a:r>
              <a:rPr lang="en-US" altLang="zh-CN" sz="2800" b="0" dirty="0"/>
              <a:t>*/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/>
              <a:t>	KEY_DOWN,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/>
              <a:t>	KEY_UP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/>
              <a:t>   } </a:t>
            </a:r>
            <a:r>
              <a:rPr lang="en-US" altLang="zh-CN" sz="2800" b="0" dirty="0" err="1"/>
              <a:t>ACL_Keyboard_Event</a:t>
            </a:r>
            <a:r>
              <a:rPr lang="en-US" altLang="zh-CN" sz="2800" b="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7830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Keyboard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251520" y="1155700"/>
            <a:ext cx="8784976" cy="5297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400" b="0" dirty="0" err="1"/>
              <a:t>typedef</a:t>
            </a:r>
            <a:r>
              <a:rPr lang="en-US" altLang="zh-CN" sz="2400" b="0" dirty="0"/>
              <a:t> void (*</a:t>
            </a:r>
            <a:r>
              <a:rPr lang="en-US" altLang="zh-CN" sz="2400" b="0" dirty="0" err="1"/>
              <a:t>KeyboardEventCallback</a:t>
            </a:r>
            <a:r>
              <a:rPr lang="en-US" altLang="zh-CN" sz="2400" b="0" dirty="0"/>
              <a:t>) (</a:t>
            </a:r>
            <a:r>
              <a:rPr lang="en-US" altLang="zh-CN" sz="2400" b="0" dirty="0" err="1"/>
              <a:t>int</a:t>
            </a:r>
            <a:r>
              <a:rPr lang="en-US" altLang="zh-CN" sz="2400" b="0" dirty="0"/>
              <a:t> key, </a:t>
            </a:r>
            <a:r>
              <a:rPr lang="en-US" altLang="zh-CN" sz="2400" b="0" dirty="0" err="1"/>
              <a:t>int</a:t>
            </a:r>
            <a:r>
              <a:rPr lang="en-US" altLang="zh-CN" sz="2400" b="0" dirty="0"/>
              <a:t> event);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endParaRPr lang="en-US" altLang="zh-CN" sz="2400" b="0" dirty="0"/>
          </a:p>
          <a:p>
            <a:pPr marL="342900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400" b="0" dirty="0"/>
              <a:t>void </a:t>
            </a:r>
            <a:r>
              <a:rPr lang="en-US" altLang="zh-CN" sz="2400" b="0" dirty="0" err="1"/>
              <a:t>registerKeyboardEvent</a:t>
            </a:r>
            <a:r>
              <a:rPr lang="en-US" altLang="zh-CN" sz="2400" b="0" dirty="0"/>
              <a:t>( </a:t>
            </a:r>
            <a:r>
              <a:rPr lang="en-US" altLang="zh-CN" sz="2400" b="0" dirty="0" err="1"/>
              <a:t>KeyboardEventCallback</a:t>
            </a:r>
            <a:r>
              <a:rPr lang="en-US" altLang="zh-CN" sz="2400" b="0" dirty="0"/>
              <a:t> callback);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endParaRPr lang="en-US" altLang="zh-CN" sz="2400" b="0" dirty="0"/>
          </a:p>
          <a:p>
            <a:pPr marL="342900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err="1"/>
              <a:t>typedef</a:t>
            </a:r>
            <a:r>
              <a:rPr lang="en-US" altLang="zh-CN" sz="2800" b="0" dirty="0"/>
              <a:t> </a:t>
            </a:r>
            <a:r>
              <a:rPr lang="en-US" altLang="zh-CN" sz="2800" b="0" dirty="0" err="1"/>
              <a:t>enum</a:t>
            </a:r>
            <a:r>
              <a:rPr lang="en-US" altLang="zh-CN" sz="2800" b="0" dirty="0"/>
              <a:t> {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/>
              <a:t>	KEY_DOWN,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/>
              <a:t>	KEY_UP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/>
              <a:t>   } </a:t>
            </a:r>
            <a:r>
              <a:rPr lang="en-US" altLang="zh-CN" sz="2800" b="0" dirty="0" err="1"/>
              <a:t>ACL_Keyboard_Event</a:t>
            </a:r>
            <a:r>
              <a:rPr lang="en-US" altLang="zh-CN" sz="2800" b="0" dirty="0"/>
              <a:t>;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052735"/>
            <a:ext cx="8784976" cy="555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07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012" y="2636912"/>
            <a:ext cx="9144000" cy="1143000"/>
          </a:xfrm>
        </p:spPr>
        <p:txBody>
          <a:bodyPr/>
          <a:lstStyle/>
          <a:p>
            <a:r>
              <a:rPr lang="en-US" altLang="zh-CN" sz="6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Part I:</a:t>
            </a:r>
            <a:r>
              <a:rPr lang="zh-CN" altLang="en-US" sz="6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br>
              <a:rPr lang="en-US" altLang="zh-CN" sz="6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</a:br>
            <a:r>
              <a:rPr lang="zh-CN" altLang="en-US" sz="6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ＭＳ Ｐゴシック" charset="0"/>
              </a:rPr>
              <a:t>基本图形编程</a:t>
            </a:r>
            <a:endParaRPr lang="en-US" altLang="zh-CN" sz="4800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0662827"/>
      </p:ext>
    </p:extLst>
  </p:cSld>
  <p:clrMapOvr>
    <a:masterClrMapping/>
  </p:clrMapOvr>
  <p:transition spd="slow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Char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251520" y="1406185"/>
            <a:ext cx="8661400" cy="400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err="1"/>
              <a:t>typedef</a:t>
            </a:r>
            <a:r>
              <a:rPr lang="en-US" altLang="zh-CN" sz="2800" b="0" dirty="0"/>
              <a:t> void (*</a:t>
            </a:r>
            <a:r>
              <a:rPr lang="en-US" altLang="zh-CN" sz="2800" b="0" dirty="0" err="1"/>
              <a:t>CharEventCallback</a:t>
            </a:r>
            <a:r>
              <a:rPr lang="en-US" altLang="zh-CN" sz="2800" b="0" dirty="0"/>
              <a:t>) (</a:t>
            </a:r>
            <a:r>
              <a:rPr lang="en-US" altLang="zh-CN" sz="2800" b="0" dirty="0" err="1"/>
              <a:t>int</a:t>
            </a:r>
            <a:r>
              <a:rPr lang="en-US" altLang="zh-CN" sz="2800" b="0" dirty="0"/>
              <a:t> key);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400" b="0" dirty="0"/>
              <a:t>    /*</a:t>
            </a:r>
            <a:r>
              <a:rPr lang="zh-CN" altLang="en-US" sz="2400" b="0" dirty="0"/>
              <a:t>注册字符消息回调函数</a:t>
            </a:r>
            <a:r>
              <a:rPr lang="en-US" altLang="zh-CN" sz="2400" b="0" dirty="0"/>
              <a:t>——</a:t>
            </a:r>
            <a:r>
              <a:rPr lang="zh-CN" altLang="en-US" sz="2400" b="0" dirty="0"/>
              <a:t>告诉系统用哪个函数来处理字符   </a:t>
            </a:r>
            <a:endParaRPr lang="en-US" altLang="zh-CN" sz="2400" b="0" dirty="0"/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400" b="0" dirty="0"/>
              <a:t>        </a:t>
            </a:r>
            <a:r>
              <a:rPr lang="zh-CN" altLang="en-US" sz="2400" b="0" dirty="0"/>
              <a:t>消息</a:t>
            </a:r>
            <a:r>
              <a:rPr lang="en-US" altLang="zh-CN" sz="2400" b="0" dirty="0"/>
              <a:t>*/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endParaRPr lang="en-US" altLang="zh-CN" sz="2800" b="0" dirty="0"/>
          </a:p>
          <a:p>
            <a:pPr marL="342900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/>
              <a:t>void </a:t>
            </a:r>
            <a:r>
              <a:rPr lang="en-US" altLang="zh-CN" sz="2800" b="0" dirty="0" err="1"/>
              <a:t>registerCharEvent</a:t>
            </a:r>
            <a:r>
              <a:rPr lang="en-US" altLang="zh-CN" sz="2800" b="0" dirty="0"/>
              <a:t>(</a:t>
            </a:r>
            <a:r>
              <a:rPr lang="en-US" altLang="zh-CN" sz="2800" b="0" dirty="0" err="1"/>
              <a:t>CharEventCallback</a:t>
            </a:r>
            <a:r>
              <a:rPr lang="en-US" altLang="zh-CN" sz="2800" b="0" dirty="0"/>
              <a:t> callback);</a:t>
            </a:r>
          </a:p>
        </p:txBody>
      </p:sp>
    </p:spTree>
    <p:extLst>
      <p:ext uri="{BB962C8B-B14F-4D97-AF65-F5344CB8AC3E}">
        <p14:creationId xmlns:p14="http://schemas.microsoft.com/office/powerpoint/2010/main" val="312497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en-US" altLang="zh-CN" sz="4000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Mouse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7686" y="1155700"/>
            <a:ext cx="9126314" cy="1841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Aft>
                <a:spcPct val="50000"/>
              </a:spcAft>
              <a:buFont typeface="Arial" panose="020B0604020202020204" pitchFamily="34" charset="0"/>
              <a:buChar char="•"/>
            </a:pPr>
            <a:r>
              <a:rPr lang="en-US" altLang="zh-CN" sz="2400" b="0" dirty="0" err="1"/>
              <a:t>typedef</a:t>
            </a:r>
            <a:r>
              <a:rPr lang="en-US" altLang="zh-CN" sz="2400" b="0" dirty="0"/>
              <a:t> void (*</a:t>
            </a:r>
            <a:r>
              <a:rPr lang="en-US" altLang="zh-CN" sz="2400" b="0" dirty="0" err="1"/>
              <a:t>MouseEventCallback</a:t>
            </a:r>
            <a:r>
              <a:rPr lang="en-US" altLang="zh-CN" sz="2400" b="0" dirty="0"/>
              <a:t>) (</a:t>
            </a:r>
            <a:r>
              <a:rPr lang="en-US" altLang="zh-CN" sz="2400" b="0" dirty="0" err="1"/>
              <a:t>int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x,int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y,int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button,int</a:t>
            </a:r>
            <a:r>
              <a:rPr lang="en-US" altLang="zh-CN" sz="2400" b="0" dirty="0"/>
              <a:t> event);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endParaRPr lang="en-US" altLang="zh-CN" sz="2400" b="0" dirty="0"/>
          </a:p>
          <a:p>
            <a:pPr marL="342900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400" b="0" dirty="0"/>
              <a:t>void </a:t>
            </a:r>
            <a:r>
              <a:rPr lang="en-US" altLang="zh-CN" sz="2400" b="0" dirty="0" err="1"/>
              <a:t>RegisterMouseEvent</a:t>
            </a:r>
            <a:r>
              <a:rPr lang="en-US" altLang="zh-CN" sz="2400" b="0" dirty="0"/>
              <a:t>(</a:t>
            </a:r>
            <a:r>
              <a:rPr lang="en-US" altLang="zh-CN" sz="2400" b="0" dirty="0" err="1"/>
              <a:t>MouseEventCallback</a:t>
            </a:r>
            <a:r>
              <a:rPr lang="en-US" altLang="zh-CN" sz="2400" b="0" dirty="0"/>
              <a:t> callback);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400" b="0" dirty="0"/>
              <a:t>     /*</a:t>
            </a:r>
            <a:r>
              <a:rPr lang="zh-CN" altLang="en-US" sz="2400" b="0" dirty="0"/>
              <a:t>注册鼠标消息回调函数</a:t>
            </a:r>
            <a:r>
              <a:rPr lang="en-US" altLang="zh-CN" sz="2400" b="0" dirty="0"/>
              <a:t>——</a:t>
            </a:r>
            <a:r>
              <a:rPr lang="zh-CN" altLang="en-US" sz="2400" b="0" dirty="0"/>
              <a:t>告诉系统用哪个函数来处理鼠标   </a:t>
            </a:r>
            <a:endParaRPr lang="en-US" altLang="zh-CN" sz="2400" b="0" dirty="0"/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400" b="0" dirty="0"/>
              <a:t>        </a:t>
            </a:r>
            <a:r>
              <a:rPr lang="zh-CN" altLang="en-US" sz="2400" b="0" dirty="0"/>
              <a:t>消息</a:t>
            </a:r>
            <a:r>
              <a:rPr lang="en-US" altLang="zh-CN" sz="2400" b="0" dirty="0"/>
              <a:t>*/</a:t>
            </a:r>
          </a:p>
          <a:p>
            <a:pPr marL="342900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endParaRPr lang="en-US" altLang="zh-CN" sz="2400" b="0" dirty="0"/>
          </a:p>
        </p:txBody>
      </p:sp>
      <p:sp>
        <p:nvSpPr>
          <p:cNvPr id="2" name="矩形 1"/>
          <p:cNvSpPr/>
          <p:nvPr/>
        </p:nvSpPr>
        <p:spPr>
          <a:xfrm>
            <a:off x="539552" y="3501008"/>
            <a:ext cx="37444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typedef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enum</a:t>
            </a:r>
            <a:endParaRPr lang="en-US" altLang="zh-CN" sz="2400" dirty="0"/>
          </a:p>
          <a:p>
            <a:r>
              <a:rPr lang="en-US" altLang="zh-CN" sz="2400" dirty="0"/>
              <a:t>{</a:t>
            </a:r>
          </a:p>
          <a:p>
            <a:r>
              <a:rPr lang="en-US" altLang="zh-CN" sz="2400" dirty="0"/>
              <a:t>    NO_BUTTON = 0,</a:t>
            </a:r>
          </a:p>
          <a:p>
            <a:r>
              <a:rPr lang="en-US" altLang="zh-CN" sz="2400" dirty="0"/>
              <a:t>    LEFT_BUTTON,</a:t>
            </a:r>
          </a:p>
          <a:p>
            <a:r>
              <a:rPr lang="en-US" altLang="zh-CN" sz="2400" dirty="0"/>
              <a:t>    MIDDLE_BUTTON,</a:t>
            </a:r>
          </a:p>
          <a:p>
            <a:r>
              <a:rPr lang="en-US" altLang="zh-CN" sz="2400" dirty="0"/>
              <a:t>    RIGHT_BUTTON</a:t>
            </a:r>
          </a:p>
          <a:p>
            <a:r>
              <a:rPr lang="en-US" altLang="zh-CN" sz="2400" dirty="0"/>
              <a:t>} </a:t>
            </a:r>
            <a:r>
              <a:rPr lang="en-US" altLang="zh-CN" sz="2400" dirty="0" err="1"/>
              <a:t>ACL_Mouse_Button</a:t>
            </a:r>
            <a:r>
              <a:rPr lang="en-US" altLang="zh-CN" sz="2400" dirty="0"/>
              <a:t>;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4067944" y="342900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 err="1"/>
              <a:t>typedef</a:t>
            </a:r>
            <a:r>
              <a:rPr lang="en-US" altLang="zh-CN" sz="2400" dirty="0"/>
              <a:t> </a:t>
            </a:r>
            <a:r>
              <a:rPr lang="en-US" altLang="zh-CN" sz="2400" dirty="0" err="1"/>
              <a:t>enum</a:t>
            </a:r>
            <a:r>
              <a:rPr lang="en-US" altLang="zh-CN" sz="2400" dirty="0"/>
              <a:t> </a:t>
            </a:r>
          </a:p>
          <a:p>
            <a:r>
              <a:rPr lang="en-US" altLang="zh-CN" sz="2400" dirty="0"/>
              <a:t>{</a:t>
            </a:r>
          </a:p>
          <a:p>
            <a:r>
              <a:rPr lang="en-US" altLang="zh-CN" sz="2400" dirty="0"/>
              <a:t>    BUTTON_DOWN,</a:t>
            </a:r>
          </a:p>
          <a:p>
            <a:r>
              <a:rPr lang="en-US" altLang="zh-CN" sz="2400" dirty="0"/>
              <a:t>    BUTTON_DOUBLECLICK,</a:t>
            </a:r>
          </a:p>
          <a:p>
            <a:r>
              <a:rPr lang="en-US" altLang="zh-CN" sz="2400" dirty="0"/>
              <a:t>    BUTTON_UP,</a:t>
            </a:r>
          </a:p>
          <a:p>
            <a:r>
              <a:rPr lang="en-US" altLang="zh-CN" sz="2400" dirty="0"/>
              <a:t>    ROLL_UP,</a:t>
            </a:r>
          </a:p>
          <a:p>
            <a:r>
              <a:rPr lang="en-US" altLang="zh-CN" sz="2400" dirty="0"/>
              <a:t>    ROLL_DOWN,</a:t>
            </a:r>
          </a:p>
          <a:p>
            <a:r>
              <a:rPr lang="en-US" altLang="zh-CN" sz="2400" dirty="0"/>
              <a:t>    MOUSEMOVE	</a:t>
            </a:r>
          </a:p>
          <a:p>
            <a:r>
              <a:rPr lang="en-US" altLang="zh-CN" sz="2400" dirty="0"/>
              <a:t>} </a:t>
            </a:r>
            <a:r>
              <a:rPr lang="en-US" altLang="zh-CN" sz="2400" dirty="0" err="1"/>
              <a:t>ACL_Mouse_Event</a:t>
            </a:r>
            <a:r>
              <a:rPr lang="en-US" altLang="zh-CN" sz="2400" dirty="0"/>
              <a:t>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4479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zh-CN" altLang="en-US" sz="4000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定时器（</a:t>
            </a:r>
            <a:r>
              <a:rPr lang="en-US" altLang="zh-CN" sz="4000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Timer</a:t>
            </a:r>
            <a:r>
              <a:rPr lang="zh-CN" altLang="en-US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）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07504" y="1556792"/>
            <a:ext cx="8928992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err="1"/>
              <a:t>typedef</a:t>
            </a:r>
            <a:r>
              <a:rPr lang="en-US" altLang="zh-CN" sz="2800" b="0" dirty="0"/>
              <a:t> void (*</a:t>
            </a:r>
            <a:r>
              <a:rPr lang="en-US" altLang="zh-CN" sz="2800" b="0" dirty="0" err="1"/>
              <a:t>TimerEventCallback</a:t>
            </a:r>
            <a:r>
              <a:rPr lang="en-US" altLang="zh-CN" sz="2800" b="0" dirty="0"/>
              <a:t>) (</a:t>
            </a:r>
            <a:r>
              <a:rPr lang="en-US" altLang="zh-CN" sz="2800" b="0" dirty="0" err="1"/>
              <a:t>int</a:t>
            </a:r>
            <a:r>
              <a:rPr lang="en-US" altLang="zh-CN" sz="2800" b="0" dirty="0"/>
              <a:t> </a:t>
            </a:r>
            <a:r>
              <a:rPr lang="en-US" altLang="zh-CN" sz="2800" b="0" dirty="0" err="1"/>
              <a:t>timerID</a:t>
            </a:r>
            <a:r>
              <a:rPr lang="en-US" altLang="zh-CN" sz="2800" b="0" dirty="0"/>
              <a:t>);</a:t>
            </a:r>
          </a:p>
          <a:p>
            <a:pPr marL="342900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/>
              <a:t>void </a:t>
            </a:r>
            <a:r>
              <a:rPr lang="en-US" altLang="zh-CN" sz="2800" b="0" dirty="0" err="1"/>
              <a:t>RegisterTimerEvent</a:t>
            </a:r>
            <a:r>
              <a:rPr lang="en-US" altLang="zh-CN" sz="2800" b="0" dirty="0"/>
              <a:t>(</a:t>
            </a:r>
            <a:r>
              <a:rPr lang="en-US" altLang="zh-CN" sz="2800" b="0" dirty="0" err="1"/>
              <a:t>TimerEventCallback</a:t>
            </a:r>
            <a:r>
              <a:rPr lang="en-US" altLang="zh-CN" sz="2800" b="0" dirty="0"/>
              <a:t> callback);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400" b="0" dirty="0"/>
              <a:t>    /*</a:t>
            </a:r>
            <a:r>
              <a:rPr lang="zh-CN" altLang="en-US" sz="2400" b="0" dirty="0"/>
              <a:t>注册定时器消息回调函数</a:t>
            </a:r>
            <a:r>
              <a:rPr lang="en-US" altLang="zh-CN" sz="2400" b="0" dirty="0"/>
              <a:t>——</a:t>
            </a:r>
            <a:r>
              <a:rPr lang="zh-CN" altLang="en-US" sz="2400" b="0" dirty="0"/>
              <a:t>告诉系统用哪个函数来处理</a:t>
            </a:r>
            <a:endParaRPr lang="en-US" altLang="zh-CN" sz="2400" b="0" dirty="0"/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400" b="0" dirty="0"/>
              <a:t>       </a:t>
            </a:r>
            <a:r>
              <a:rPr lang="zh-CN" altLang="en-US" sz="2400" b="0" dirty="0"/>
              <a:t>定时器消息</a:t>
            </a:r>
            <a:r>
              <a:rPr lang="en-US" altLang="zh-CN" sz="2400" b="0" dirty="0"/>
              <a:t>*/</a:t>
            </a:r>
          </a:p>
          <a:p>
            <a:pPr marL="342900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/>
              <a:t>void </a:t>
            </a:r>
            <a:r>
              <a:rPr lang="en-US" altLang="zh-CN" sz="2800" b="0" dirty="0" err="1"/>
              <a:t>startTimer</a:t>
            </a:r>
            <a:r>
              <a:rPr lang="en-US" altLang="zh-CN" sz="2800" b="0" dirty="0"/>
              <a:t>(</a:t>
            </a:r>
            <a:r>
              <a:rPr lang="en-US" altLang="zh-CN" sz="2800" b="0" dirty="0" err="1"/>
              <a:t>int</a:t>
            </a:r>
            <a:r>
              <a:rPr lang="en-US" altLang="zh-CN" sz="2800" b="0" dirty="0"/>
              <a:t> </a:t>
            </a:r>
            <a:r>
              <a:rPr lang="en-US" altLang="zh-CN" sz="2800" b="0" dirty="0" err="1"/>
              <a:t>timerID</a:t>
            </a:r>
            <a:r>
              <a:rPr lang="en-US" altLang="zh-CN" sz="2800" b="0" dirty="0"/>
              <a:t>, </a:t>
            </a:r>
            <a:r>
              <a:rPr lang="en-US" altLang="zh-CN" sz="2800" b="0" dirty="0" err="1"/>
              <a:t>int</a:t>
            </a:r>
            <a:r>
              <a:rPr lang="en-US" altLang="zh-CN" sz="2800" b="0" dirty="0"/>
              <a:t> </a:t>
            </a:r>
            <a:r>
              <a:rPr lang="en-US" altLang="zh-CN" sz="2800" b="0" dirty="0" err="1"/>
              <a:t>timeinterval</a:t>
            </a:r>
            <a:r>
              <a:rPr lang="en-US" altLang="zh-CN" sz="2800" b="0" dirty="0"/>
              <a:t>);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/>
              <a:t>   </a:t>
            </a:r>
            <a:r>
              <a:rPr lang="en-US" altLang="zh-CN" sz="2200" b="0" dirty="0"/>
              <a:t>/*</a:t>
            </a:r>
            <a:r>
              <a:rPr lang="zh-CN" altLang="en-US" sz="2200" b="0" dirty="0"/>
              <a:t>启动定时器，</a:t>
            </a:r>
            <a:r>
              <a:rPr lang="en-US" altLang="zh-CN" sz="2200" b="0" dirty="0" err="1"/>
              <a:t>timerID</a:t>
            </a:r>
            <a:r>
              <a:rPr lang="zh-CN" altLang="en-US" sz="2200" b="0" dirty="0"/>
              <a:t>表示某个定时器，</a:t>
            </a:r>
            <a:r>
              <a:rPr lang="en-US" altLang="zh-CN" sz="2200" b="0" dirty="0" err="1"/>
              <a:t>timeinterval</a:t>
            </a:r>
            <a:r>
              <a:rPr lang="zh-CN" altLang="en-US" sz="2200" b="0" dirty="0"/>
              <a:t>表示定时间隔</a:t>
            </a:r>
            <a:r>
              <a:rPr lang="en-US" altLang="zh-CN" sz="2200" b="0" dirty="0"/>
              <a:t>*/</a:t>
            </a:r>
          </a:p>
          <a:p>
            <a:pPr marL="342900" indent="-342900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/>
              <a:t>void </a:t>
            </a:r>
            <a:r>
              <a:rPr lang="en-US" altLang="zh-CN" sz="2800" b="0" dirty="0" err="1"/>
              <a:t>cancelTimer</a:t>
            </a:r>
            <a:r>
              <a:rPr lang="en-US" altLang="zh-CN" sz="2800" b="0" dirty="0"/>
              <a:t>(</a:t>
            </a:r>
            <a:r>
              <a:rPr lang="en-US" altLang="zh-CN" sz="2800" b="0" dirty="0" err="1"/>
              <a:t>int</a:t>
            </a:r>
            <a:r>
              <a:rPr lang="en-US" altLang="zh-CN" sz="2800" b="0" dirty="0"/>
              <a:t> </a:t>
            </a:r>
            <a:r>
              <a:rPr lang="en-US" altLang="zh-CN" sz="2800" b="0" dirty="0" err="1"/>
              <a:t>timerID</a:t>
            </a:r>
            <a:r>
              <a:rPr lang="en-US" altLang="zh-CN" sz="2800" b="0" dirty="0"/>
              <a:t>);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400" b="0" dirty="0"/>
              <a:t>   /*</a:t>
            </a:r>
            <a:r>
              <a:rPr lang="zh-CN" altLang="en-US" sz="2400" b="0" dirty="0"/>
              <a:t>关闭某个定时器</a:t>
            </a:r>
            <a:r>
              <a:rPr lang="en-US" altLang="zh-CN" sz="2400" b="0" dirty="0"/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115164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相关说明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07504" y="1556792"/>
            <a:ext cx="8928992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lnSpc>
                <a:spcPct val="85000"/>
              </a:lnSpc>
              <a:spcAft>
                <a:spcPct val="50000"/>
              </a:spcAft>
              <a:buFont typeface="Wingdings" panose="05000000000000000000" pitchFamily="2" charset="2"/>
              <a:buChar char="n"/>
            </a:pPr>
            <a:r>
              <a:rPr lang="zh-CN" altLang="en-US" sz="2800" b="0" dirty="0"/>
              <a:t>注册函数已在系统中定义，直接调用即可</a:t>
            </a:r>
            <a:endParaRPr lang="en-US" altLang="zh-CN" sz="2800" b="0" dirty="0"/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/>
              <a:t>      </a:t>
            </a:r>
            <a:r>
              <a:rPr lang="en-US" altLang="zh-CN" sz="2800" b="0" dirty="0" err="1"/>
              <a:t>registerKeyboardEvent</a:t>
            </a:r>
            <a:r>
              <a:rPr lang="en-US" altLang="zh-CN" sz="2800" b="0" dirty="0"/>
              <a:t>(</a:t>
            </a:r>
            <a:r>
              <a:rPr lang="en-US" altLang="zh-CN" sz="2800" b="0" dirty="0" err="1"/>
              <a:t>KeyboardEventProcess</a:t>
            </a:r>
            <a:endParaRPr lang="en-US" altLang="zh-CN" sz="2800" b="0" dirty="0"/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/>
              <a:t>      </a:t>
            </a:r>
            <a:r>
              <a:rPr lang="en-US" altLang="zh-CN" sz="2800" b="0" dirty="0" err="1"/>
              <a:t>registerCharEvent</a:t>
            </a:r>
            <a:r>
              <a:rPr lang="en-US" altLang="zh-CN" sz="2800" b="0" dirty="0"/>
              <a:t>(</a:t>
            </a:r>
            <a:r>
              <a:rPr lang="en-US" altLang="zh-CN" sz="2800" b="0" dirty="0" err="1"/>
              <a:t>CharEventProcess</a:t>
            </a:r>
            <a:r>
              <a:rPr lang="zh-CN" altLang="en-US" sz="2800" b="0" dirty="0"/>
              <a:t>）；</a:t>
            </a:r>
            <a:endParaRPr lang="en-US" altLang="zh-CN" sz="2800" b="0" dirty="0"/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/>
              <a:t>      </a:t>
            </a:r>
            <a:r>
              <a:rPr lang="en-US" altLang="zh-CN" sz="2800" b="0" dirty="0" err="1"/>
              <a:t>registerMouseEvent</a:t>
            </a:r>
            <a:r>
              <a:rPr lang="en-US" altLang="zh-CN" sz="2800" b="0" dirty="0"/>
              <a:t>(</a:t>
            </a:r>
            <a:r>
              <a:rPr lang="en-US" altLang="zh-CN" sz="2800" b="0" dirty="0" err="1"/>
              <a:t>MouseEventProcess</a:t>
            </a:r>
            <a:r>
              <a:rPr lang="en-US" altLang="zh-CN" sz="2800" b="0" dirty="0"/>
              <a:t>);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/>
              <a:t>      </a:t>
            </a:r>
            <a:r>
              <a:rPr lang="en-US" altLang="zh-CN" sz="2800" b="0" dirty="0" err="1"/>
              <a:t>registerTimerEvent</a:t>
            </a:r>
            <a:r>
              <a:rPr lang="en-US" altLang="zh-CN" sz="2800" b="0" dirty="0"/>
              <a:t>(</a:t>
            </a:r>
            <a:r>
              <a:rPr lang="en-US" altLang="zh-CN" sz="2800" b="0" dirty="0" err="1"/>
              <a:t>TimerEventProcess</a:t>
            </a:r>
            <a:r>
              <a:rPr lang="en-US" altLang="zh-CN" sz="2800" b="0" dirty="0"/>
              <a:t>); 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/>
              <a:t>      </a:t>
            </a:r>
            <a:r>
              <a:rPr lang="en-US" altLang="zh-CN" sz="2800" b="0" dirty="0" err="1"/>
              <a:t>startTimer</a:t>
            </a:r>
            <a:r>
              <a:rPr lang="en-US" altLang="zh-CN" sz="2800" b="0" dirty="0"/>
              <a:t>(</a:t>
            </a:r>
            <a:r>
              <a:rPr lang="en-US" altLang="zh-CN" sz="2800" b="0" dirty="0" err="1"/>
              <a:t>int</a:t>
            </a:r>
            <a:r>
              <a:rPr lang="en-US" altLang="zh-CN" sz="2800" b="0" dirty="0"/>
              <a:t> </a:t>
            </a:r>
            <a:r>
              <a:rPr lang="en-US" altLang="zh-CN" sz="2800" b="0" dirty="0" err="1"/>
              <a:t>timerID</a:t>
            </a:r>
            <a:r>
              <a:rPr lang="en-US" altLang="zh-CN" sz="2800" b="0" dirty="0"/>
              <a:t>, </a:t>
            </a:r>
            <a:r>
              <a:rPr lang="en-US" altLang="zh-CN" sz="2800" b="0" dirty="0" err="1"/>
              <a:t>int</a:t>
            </a:r>
            <a:r>
              <a:rPr lang="en-US" altLang="zh-CN" sz="2800" b="0" dirty="0"/>
              <a:t> </a:t>
            </a:r>
            <a:r>
              <a:rPr lang="en-US" altLang="zh-CN" sz="2800" b="0" dirty="0" err="1"/>
              <a:t>timeinterval</a:t>
            </a:r>
            <a:r>
              <a:rPr lang="en-US" altLang="zh-CN" sz="2800" b="0" dirty="0"/>
              <a:t>);</a:t>
            </a:r>
          </a:p>
          <a:p>
            <a:pPr>
              <a:lnSpc>
                <a:spcPct val="85000"/>
              </a:lnSpc>
              <a:spcAft>
                <a:spcPct val="50000"/>
              </a:spcAft>
            </a:pPr>
            <a:r>
              <a:rPr lang="en-US" altLang="zh-CN" sz="2800" b="0" dirty="0"/>
              <a:t>      </a:t>
            </a:r>
            <a:r>
              <a:rPr lang="en-US" altLang="zh-CN" sz="2800" b="0" dirty="0" err="1"/>
              <a:t>cancelTimer</a:t>
            </a:r>
            <a:r>
              <a:rPr lang="en-US" altLang="zh-CN" sz="2800" b="0" dirty="0"/>
              <a:t>(</a:t>
            </a:r>
            <a:r>
              <a:rPr lang="en-US" altLang="zh-CN" sz="2800" b="0" dirty="0" err="1"/>
              <a:t>int</a:t>
            </a:r>
            <a:r>
              <a:rPr lang="en-US" altLang="zh-CN" sz="2800" b="0" dirty="0"/>
              <a:t> </a:t>
            </a:r>
            <a:r>
              <a:rPr lang="en-US" altLang="zh-CN" sz="2800" b="0" dirty="0" err="1"/>
              <a:t>timerID</a:t>
            </a:r>
            <a:r>
              <a:rPr lang="en-US" altLang="zh-CN" sz="2800" b="0" dirty="0"/>
              <a:t>);</a:t>
            </a:r>
          </a:p>
          <a:p>
            <a:pPr marL="457200" indent="-457200">
              <a:lnSpc>
                <a:spcPct val="85000"/>
              </a:lnSpc>
              <a:spcAft>
                <a:spcPct val="50000"/>
              </a:spcAft>
              <a:buFont typeface="Wingdings" panose="05000000000000000000" pitchFamily="2" charset="2"/>
              <a:buChar char="n"/>
            </a:pPr>
            <a:r>
              <a:rPr lang="zh-CN" altLang="en-US" sz="2800" b="0" dirty="0"/>
              <a:t>回调函数需要自己写。</a:t>
            </a:r>
            <a:endParaRPr lang="en-US" altLang="zh-CN" sz="2800" b="0" dirty="0"/>
          </a:p>
        </p:txBody>
      </p:sp>
    </p:spTree>
    <p:extLst>
      <p:ext uri="{BB962C8B-B14F-4D97-AF65-F5344CB8AC3E}">
        <p14:creationId xmlns:p14="http://schemas.microsoft.com/office/powerpoint/2010/main" val="187254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参考资料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3568" y="1412776"/>
            <a:ext cx="7560840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 dirty="0"/>
              <a:t>查阅图形接口文件</a:t>
            </a:r>
            <a:r>
              <a:rPr lang="en-US" altLang="zh-CN" sz="2800" b="0" dirty="0" err="1"/>
              <a:t>graphics.h</a:t>
            </a:r>
            <a:r>
              <a:rPr lang="zh-CN" altLang="en-US" sz="2800" b="0" dirty="0"/>
              <a:t>和</a:t>
            </a:r>
            <a:r>
              <a:rPr lang="en-US" altLang="zh-CN" sz="2800" b="0" dirty="0" err="1"/>
              <a:t>extgraph.h</a:t>
            </a:r>
            <a:r>
              <a:rPr lang="zh-CN" altLang="en-US" sz="2800" b="0" dirty="0"/>
              <a:t>中的介绍</a:t>
            </a:r>
            <a:r>
              <a:rPr lang="en-US" altLang="zh-CN" sz="2800" b="0" dirty="0"/>
              <a:t>,</a:t>
            </a:r>
            <a:r>
              <a:rPr lang="zh-CN" altLang="en-US" sz="2800" b="0" dirty="0"/>
              <a:t>理解相关意思和用法</a:t>
            </a:r>
            <a:r>
              <a:rPr lang="en-US" altLang="zh-CN" sz="2800" b="0" dirty="0"/>
              <a:t>.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 dirty="0"/>
              <a:t>相关库函数实现见</a:t>
            </a:r>
            <a:r>
              <a:rPr lang="en-US" altLang="zh-CN" sz="2800" b="0" dirty="0" err="1"/>
              <a:t>graphics.c</a:t>
            </a:r>
            <a:endParaRPr lang="en-US" altLang="zh-CN" sz="2800" b="0" dirty="0"/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 dirty="0"/>
              <a:t>参考交互图形程序示例：</a:t>
            </a:r>
            <a:r>
              <a:rPr lang="en-US" altLang="zh-CN" sz="2800" b="0" dirty="0"/>
              <a:t> </a:t>
            </a:r>
            <a:r>
              <a:rPr lang="en-US" altLang="zh-CN" sz="2800" b="0" dirty="0" err="1"/>
              <a:t>igp.c</a:t>
            </a:r>
            <a:endParaRPr lang="en-US" altLang="zh-CN" sz="2800" b="0" dirty="0"/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endParaRPr lang="en-US" altLang="zh-CN" sz="2800" b="0" dirty="0"/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 dirty="0"/>
              <a:t>查阅图形用户界面接口文件</a:t>
            </a:r>
            <a:r>
              <a:rPr lang="en-US" altLang="zh-CN" sz="2800" b="0" dirty="0" err="1"/>
              <a:t>imgui.h</a:t>
            </a:r>
            <a:endParaRPr lang="en-US" altLang="zh-CN" sz="2800" b="0" dirty="0"/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 dirty="0"/>
              <a:t>相关库函数实现见</a:t>
            </a:r>
            <a:r>
              <a:rPr lang="en-US" altLang="zh-CN" sz="2800" b="0" dirty="0" err="1"/>
              <a:t>imgui.c</a:t>
            </a:r>
            <a:endParaRPr lang="en-US" altLang="zh-CN" sz="2800" b="0" dirty="0"/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 dirty="0"/>
              <a:t>图形用户界面程序示例：</a:t>
            </a:r>
            <a:r>
              <a:rPr lang="en-US" altLang="zh-CN" sz="2800" b="0" dirty="0" err="1"/>
              <a:t>GUIdemo</a:t>
            </a:r>
            <a:endParaRPr lang="en-US" altLang="zh-CN" sz="2800" b="0" dirty="0"/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endParaRPr lang="en-US" altLang="zh-CN" sz="2800" b="0" dirty="0"/>
          </a:p>
        </p:txBody>
      </p:sp>
    </p:spTree>
    <p:extLst>
      <p:ext uri="{BB962C8B-B14F-4D97-AF65-F5344CB8AC3E}">
        <p14:creationId xmlns:p14="http://schemas.microsoft.com/office/powerpoint/2010/main" val="160172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图形坐标系、像素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124744"/>
            <a:ext cx="5480837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604897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第三方图形库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82600" y="1155700"/>
            <a:ext cx="8128000" cy="5297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/>
              <a:t>C</a:t>
            </a:r>
            <a:r>
              <a:rPr lang="zh-CN" altLang="en-US" sz="2800" b="0" dirty="0"/>
              <a:t>语言本身不提供图形绘制功能。</a:t>
            </a:r>
            <a:endParaRPr lang="en-US" altLang="zh-CN" sz="2800" b="0" dirty="0"/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 dirty="0"/>
              <a:t>借助于第三方提供的图形库，可实现图形的绘制。</a:t>
            </a:r>
            <a:endParaRPr lang="en-US" altLang="zh-CN" sz="2800" b="0" dirty="0"/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 dirty="0"/>
              <a:t>图形库以</a:t>
            </a:r>
            <a:r>
              <a:rPr lang="en-US" altLang="zh-CN" sz="2800" b="0" dirty="0"/>
              <a:t>C</a:t>
            </a:r>
            <a:r>
              <a:rPr lang="zh-CN" altLang="en-US" sz="2800" b="0" dirty="0"/>
              <a:t>原码形式，或者以二进制目标码形式提供。</a:t>
            </a:r>
            <a:endParaRPr lang="en-US" altLang="zh-CN" sz="2800" b="0" dirty="0"/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 dirty="0"/>
              <a:t>在应用第三方图形库时，不需要了解其具体的实现，只需了解其基本功能和图形绘制流程。</a:t>
            </a:r>
            <a:endParaRPr lang="en-US" altLang="zh-CN" sz="2800" b="0" dirty="0"/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 dirty="0"/>
              <a:t>直接调用相关图形库函数来实现具体的图形绘制。</a:t>
            </a:r>
            <a:endParaRPr lang="en-US" altLang="zh-CN" sz="2800" b="0" dirty="0"/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 dirty="0"/>
              <a:t>注意：图形库接口</a:t>
            </a:r>
            <a:r>
              <a:rPr lang="en-US" altLang="zh-CN" sz="2800" b="0" dirty="0"/>
              <a:t>——</a:t>
            </a:r>
            <a:r>
              <a:rPr lang="zh-CN" altLang="en-US" sz="2800" b="0" dirty="0"/>
              <a:t>头文件应当被包含到源文件中。</a:t>
            </a:r>
            <a:endParaRPr lang="en-US" altLang="zh-CN" sz="2800" b="0" dirty="0"/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 dirty="0"/>
              <a:t>头文件包含了相关图形库函数的原型。</a:t>
            </a:r>
            <a:endParaRPr lang="en-US" altLang="zh-CN" sz="2800" b="0" dirty="0"/>
          </a:p>
        </p:txBody>
      </p:sp>
    </p:spTree>
    <p:extLst>
      <p:ext uri="{BB962C8B-B14F-4D97-AF65-F5344CB8AC3E}">
        <p14:creationId xmlns:p14="http://schemas.microsoft.com/office/powerpoint/2010/main" val="166407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基本图形函数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022144"/>
              </p:ext>
            </p:extLst>
          </p:nvPr>
        </p:nvGraphicFramePr>
        <p:xfrm>
          <a:off x="323528" y="1196752"/>
          <a:ext cx="8496944" cy="5400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5075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InitGraphics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Initializes the graphics package, open</a:t>
                      </a:r>
                      <a:r>
                        <a:rPr lang="en-US" altLang="zh-CN" baseline="0" dirty="0"/>
                        <a:t> the window for rendering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5075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MovePen</a:t>
                      </a:r>
                      <a:r>
                        <a:rPr lang="en-US" altLang="zh-CN" dirty="0"/>
                        <a:t>(x, y)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Moves the pen to an </a:t>
                      </a: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absolute position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075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DrawLine</a:t>
                      </a:r>
                      <a:r>
                        <a:rPr lang="en-US" altLang="zh-CN" dirty="0"/>
                        <a:t>(dx, </a:t>
                      </a:r>
                      <a:r>
                        <a:rPr lang="en-US" altLang="zh-CN" dirty="0" err="1"/>
                        <a:t>dy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Draws a line from current position</a:t>
                      </a:r>
                      <a:r>
                        <a:rPr lang="en-US" altLang="zh-CN" baseline="0" dirty="0"/>
                        <a:t> to a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relative coordinates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5075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DrawArc</a:t>
                      </a:r>
                      <a:r>
                        <a:rPr lang="en-US" altLang="zh-CN" dirty="0"/>
                        <a:t>(r, start, sweep)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Draws an arc specified by a radius and two angles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5075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GetWindowWidth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Returns the width of the graphics window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5075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GetWindowHeight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Returns the height of the graphics window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5075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GetCurrentX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Returns the current x-coordinate of the pen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5075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GetCurrentY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Returns the current y-coordinate of the pen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961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初始化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82600" y="1155700"/>
            <a:ext cx="8128000" cy="5297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 dirty="0"/>
              <a:t>本课程采用的第三方图形库是基于</a:t>
            </a:r>
            <a:r>
              <a:rPr lang="en-US" altLang="zh-CN" sz="2800" b="0" dirty="0"/>
              <a:t>windows</a:t>
            </a:r>
            <a:r>
              <a:rPr lang="zh-CN" altLang="en-US" sz="2800" b="0" dirty="0"/>
              <a:t>系统的</a:t>
            </a:r>
            <a:r>
              <a:rPr lang="en-US" altLang="zh-CN" sz="2800" b="0" dirty="0"/>
              <a:t>——</a:t>
            </a:r>
            <a:r>
              <a:rPr lang="zh-CN" altLang="en-US" sz="2800" b="0" dirty="0"/>
              <a:t>基于</a:t>
            </a:r>
            <a:r>
              <a:rPr lang="en-US" altLang="zh-CN" sz="2800" b="0" dirty="0"/>
              <a:t>Win32API.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 dirty="0"/>
              <a:t>在</a:t>
            </a:r>
            <a:r>
              <a:rPr lang="en-US" altLang="zh-CN" sz="2800" b="0" dirty="0"/>
              <a:t>Win32API</a:t>
            </a:r>
            <a:r>
              <a:rPr lang="zh-CN" altLang="en-US" sz="2800" b="0" dirty="0"/>
              <a:t>中</a:t>
            </a:r>
            <a:r>
              <a:rPr lang="en-US" altLang="zh-CN" sz="2800" b="0" dirty="0"/>
              <a:t>, </a:t>
            </a:r>
            <a:r>
              <a:rPr lang="zh-CN" altLang="en-US" sz="2800" b="0" dirty="0"/>
              <a:t>第一个</a:t>
            </a:r>
            <a:r>
              <a:rPr lang="en-US" altLang="zh-CN" sz="2800" b="0" dirty="0"/>
              <a:t>C</a:t>
            </a:r>
            <a:r>
              <a:rPr lang="zh-CN" altLang="en-US" sz="2800" b="0" dirty="0"/>
              <a:t>函数是</a:t>
            </a:r>
            <a:r>
              <a:rPr lang="en-US" altLang="zh-CN" sz="2800" b="0" dirty="0" err="1"/>
              <a:t>WinMain</a:t>
            </a:r>
            <a:r>
              <a:rPr lang="en-US" altLang="zh-CN" sz="2800" b="0" dirty="0"/>
              <a:t>(), </a:t>
            </a:r>
            <a:r>
              <a:rPr lang="zh-CN" altLang="en-US" sz="2800" b="0" dirty="0"/>
              <a:t>而不是</a:t>
            </a:r>
            <a:r>
              <a:rPr lang="en-US" altLang="zh-CN" sz="2800" b="0" dirty="0"/>
              <a:t> main()</a:t>
            </a:r>
            <a:r>
              <a:rPr lang="zh-CN" altLang="en-US" sz="2800" b="0" dirty="0"/>
              <a:t>，且要遵循</a:t>
            </a:r>
            <a:r>
              <a:rPr lang="en-US" altLang="zh-CN" sz="2800" b="0" dirty="0"/>
              <a:t>windows</a:t>
            </a:r>
            <a:r>
              <a:rPr lang="zh-CN" altLang="en-US" sz="2800" b="0" dirty="0"/>
              <a:t>编程规范</a:t>
            </a:r>
            <a:r>
              <a:rPr lang="en-US" altLang="zh-CN" sz="2800" b="0" dirty="0"/>
              <a:t>——</a:t>
            </a:r>
            <a:r>
              <a:rPr lang="zh-CN" altLang="en-US" sz="2800" b="0" dirty="0"/>
              <a:t>这需要花很多时间去学习</a:t>
            </a:r>
            <a:r>
              <a:rPr lang="en-US" altLang="zh-CN" sz="2800" b="0" dirty="0"/>
              <a:t>.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/>
              <a:t>为了方便初学者</a:t>
            </a:r>
            <a:r>
              <a:rPr lang="zh-CN" altLang="en-US" sz="2800" b="0" dirty="0"/>
              <a:t>使用，在第三方图形库中，已实现了通用的</a:t>
            </a:r>
            <a:r>
              <a:rPr lang="en-US" altLang="zh-CN" sz="2800" b="0" dirty="0" err="1"/>
              <a:t>WinMain</a:t>
            </a:r>
            <a:r>
              <a:rPr lang="en-US" altLang="zh-CN" sz="2800" b="0" dirty="0"/>
              <a:t>()</a:t>
            </a:r>
            <a:r>
              <a:rPr lang="zh-CN" altLang="en-US" sz="2800" b="0" dirty="0"/>
              <a:t>基本功能</a:t>
            </a:r>
            <a:r>
              <a:rPr lang="en-US" altLang="zh-CN" sz="2800" b="0" dirty="0"/>
              <a:t>.</a:t>
            </a:r>
            <a:r>
              <a:rPr lang="zh-CN" altLang="en-US" sz="2800" b="0" dirty="0"/>
              <a:t>而应用程序所要做的相关初始化工作只需写在</a:t>
            </a:r>
            <a:r>
              <a:rPr lang="en-US" altLang="zh-CN" sz="2800" b="0" dirty="0"/>
              <a:t> Main()</a:t>
            </a:r>
            <a:r>
              <a:rPr lang="zh-CN" altLang="en-US" sz="2800" b="0" dirty="0"/>
              <a:t>函数中即可</a:t>
            </a:r>
            <a:r>
              <a:rPr lang="en-US" altLang="zh-CN" sz="2800" b="0" dirty="0"/>
              <a:t>.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 dirty="0"/>
              <a:t>在</a:t>
            </a:r>
            <a:r>
              <a:rPr lang="en-US" altLang="zh-CN" sz="2800" b="0" dirty="0"/>
              <a:t>Main()</a:t>
            </a:r>
            <a:r>
              <a:rPr lang="zh-CN" altLang="en-US" sz="2800" b="0" dirty="0"/>
              <a:t>函数中，首先要调用</a:t>
            </a:r>
            <a:r>
              <a:rPr lang="en-US" altLang="zh-CN" sz="2800" dirty="0" err="1"/>
              <a:t>InitGraphics</a:t>
            </a:r>
            <a:r>
              <a:rPr lang="en-US" altLang="zh-CN" sz="2800" dirty="0"/>
              <a:t>()</a:t>
            </a:r>
            <a:r>
              <a:rPr lang="zh-CN" altLang="en-US" sz="2800" dirty="0"/>
              <a:t>来初始化图形窗口，以便绘制图形。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endParaRPr lang="en-US" altLang="zh-CN" sz="2800" b="0" dirty="0"/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endParaRPr lang="en-US" altLang="zh-CN" sz="2800" b="0" dirty="0"/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endParaRPr lang="en-US" altLang="zh-CN" sz="2800" b="0" dirty="0"/>
          </a:p>
        </p:txBody>
      </p:sp>
    </p:spTree>
    <p:extLst>
      <p:ext uri="{BB962C8B-B14F-4D97-AF65-F5344CB8AC3E}">
        <p14:creationId xmlns:p14="http://schemas.microsoft.com/office/powerpoint/2010/main" val="238718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画笔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82600" y="1155700"/>
            <a:ext cx="8128000" cy="5297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 dirty="0"/>
              <a:t>可以想象在图形窗口里有一只虚拟的画笔存在</a:t>
            </a:r>
            <a:r>
              <a:rPr lang="en-US" altLang="zh-CN" sz="2800" b="0" dirty="0"/>
              <a:t>. 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 dirty="0"/>
              <a:t>设定画笔的位置（坐标）</a:t>
            </a:r>
            <a:r>
              <a:rPr lang="en-US" altLang="zh-CN" sz="2800" b="0" dirty="0"/>
              <a:t>:</a:t>
            </a:r>
          </a:p>
          <a:p>
            <a:pPr marL="800100" lvl="1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err="1"/>
              <a:t>MovePen</a:t>
            </a:r>
            <a:r>
              <a:rPr lang="en-US" altLang="zh-CN" sz="2800" b="0" dirty="0"/>
              <a:t>(x, y);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 dirty="0"/>
              <a:t>坐标</a:t>
            </a:r>
            <a:r>
              <a:rPr lang="en-US" altLang="zh-CN" sz="2800" b="0" dirty="0"/>
              <a:t>x</a:t>
            </a:r>
            <a:r>
              <a:rPr lang="zh-CN" altLang="en-US" sz="2800" b="0" dirty="0"/>
              <a:t>和</a:t>
            </a:r>
            <a:r>
              <a:rPr lang="en-US" altLang="zh-CN" sz="2800" b="0" dirty="0"/>
              <a:t>y</a:t>
            </a:r>
            <a:r>
              <a:rPr lang="zh-CN" altLang="en-US" sz="2800" b="0" dirty="0"/>
              <a:t>是图形窗口的绝对坐标（单位：英寸）</a:t>
            </a:r>
            <a:r>
              <a:rPr lang="en-US" altLang="zh-CN" sz="2800" b="0" dirty="0"/>
              <a:t>.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err="1"/>
              <a:t>MovePen</a:t>
            </a:r>
            <a:r>
              <a:rPr lang="en-US" altLang="zh-CN" sz="2800" b="0" dirty="0"/>
              <a:t>(x, y)</a:t>
            </a:r>
            <a:r>
              <a:rPr lang="zh-CN" altLang="en-US" sz="2800" b="0" dirty="0"/>
              <a:t>将把画笔移到</a:t>
            </a:r>
            <a:r>
              <a:rPr lang="en-US" altLang="zh-CN" sz="2800" b="0" dirty="0"/>
              <a:t>(</a:t>
            </a:r>
            <a:r>
              <a:rPr lang="en-US" altLang="zh-CN" sz="2800" b="0" dirty="0" err="1"/>
              <a:t>x,y</a:t>
            </a:r>
            <a:r>
              <a:rPr lang="en-US" altLang="zh-CN" sz="2800" b="0" dirty="0"/>
              <a:t>)——</a:t>
            </a:r>
            <a:r>
              <a:rPr lang="zh-CN" altLang="en-US" sz="2800" b="0" dirty="0"/>
              <a:t>画笔当前位置</a:t>
            </a:r>
            <a:r>
              <a:rPr lang="en-US" altLang="zh-CN" sz="2800" b="0" dirty="0"/>
              <a:t>.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 dirty="0"/>
              <a:t>接下来的图形绘制都是从该位置开始的</a:t>
            </a:r>
            <a:r>
              <a:rPr lang="en-US" altLang="zh-CN" sz="2800" b="0" dirty="0"/>
              <a:t>.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 dirty="0"/>
              <a:t>有的绘图函数可以更改画笔当前位置</a:t>
            </a:r>
            <a:r>
              <a:rPr lang="en-US" altLang="zh-CN" sz="2800" b="0" dirty="0"/>
              <a:t>.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endParaRPr lang="en-US" altLang="zh-CN" sz="2800" b="0" dirty="0"/>
          </a:p>
        </p:txBody>
      </p:sp>
    </p:spTree>
    <p:extLst>
      <p:ext uri="{BB962C8B-B14F-4D97-AF65-F5344CB8AC3E}">
        <p14:creationId xmlns:p14="http://schemas.microsoft.com/office/powerpoint/2010/main" val="146642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直线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82600" y="1155700"/>
            <a:ext cx="8128000" cy="3497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 dirty="0"/>
              <a:t>画直线函数</a:t>
            </a:r>
            <a:endParaRPr lang="en-US" altLang="zh-CN" sz="2800" b="0" dirty="0"/>
          </a:p>
          <a:p>
            <a:pPr marL="800100" lvl="1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b="0" dirty="0" err="1"/>
              <a:t>DrawLine</a:t>
            </a:r>
            <a:r>
              <a:rPr lang="en-US" altLang="zh-CN" sz="2800" b="0" dirty="0"/>
              <a:t>(dx, </a:t>
            </a:r>
            <a:r>
              <a:rPr lang="en-US" altLang="zh-CN" sz="2800" b="0" dirty="0" err="1"/>
              <a:t>dy</a:t>
            </a:r>
            <a:r>
              <a:rPr lang="en-US" altLang="zh-CN" sz="2800" b="0" dirty="0"/>
              <a:t>);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 dirty="0"/>
              <a:t>其中，</a:t>
            </a:r>
            <a:r>
              <a:rPr lang="en-US" altLang="zh-CN" sz="2800" b="0" dirty="0"/>
              <a:t>dx</a:t>
            </a:r>
            <a:r>
              <a:rPr lang="zh-CN" altLang="en-US" sz="2800" b="0" dirty="0"/>
              <a:t>和</a:t>
            </a:r>
            <a:r>
              <a:rPr lang="en-US" altLang="zh-CN" sz="2800" b="0" dirty="0" err="1"/>
              <a:t>dy</a:t>
            </a:r>
            <a:r>
              <a:rPr lang="zh-CN" altLang="en-US" sz="2800" b="0" dirty="0"/>
              <a:t>是相对于画笔当前位置的偏移量。</a:t>
            </a:r>
            <a:endParaRPr lang="en-US" altLang="zh-CN" sz="2800" b="0" dirty="0"/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 dirty="0"/>
              <a:t>假设画笔当前位置是</a:t>
            </a:r>
            <a:r>
              <a:rPr lang="en-US" altLang="zh-CN" sz="2800" b="0" dirty="0"/>
              <a:t>(</a:t>
            </a:r>
            <a:r>
              <a:rPr lang="en-US" altLang="zh-CN" sz="2800" b="0" dirty="0" err="1"/>
              <a:t>x,y</a:t>
            </a:r>
            <a:r>
              <a:rPr lang="en-US" altLang="zh-CN" sz="2800" b="0" dirty="0"/>
              <a:t>)</a:t>
            </a:r>
            <a:r>
              <a:rPr lang="zh-CN" altLang="en-US" sz="2800" b="0" dirty="0"/>
              <a:t>，则该函数从</a:t>
            </a:r>
            <a:r>
              <a:rPr lang="en-US" altLang="zh-CN" sz="2800" b="0" dirty="0"/>
              <a:t>(</a:t>
            </a:r>
            <a:r>
              <a:rPr lang="en-US" altLang="zh-CN" sz="2800" b="0" dirty="0" err="1"/>
              <a:t>x,y</a:t>
            </a:r>
            <a:r>
              <a:rPr lang="en-US" altLang="zh-CN" sz="2800" b="0" dirty="0"/>
              <a:t>)</a:t>
            </a:r>
            <a:r>
              <a:rPr lang="zh-CN" altLang="en-US" sz="2800" b="0" dirty="0"/>
              <a:t>到</a:t>
            </a:r>
            <a:r>
              <a:rPr lang="en-US" altLang="zh-CN" sz="2800" b="0" dirty="0"/>
              <a:t>(</a:t>
            </a:r>
            <a:r>
              <a:rPr lang="en-US" altLang="zh-CN" sz="2800" b="0" dirty="0" err="1"/>
              <a:t>x+dx</a:t>
            </a:r>
            <a:r>
              <a:rPr lang="en-US" altLang="zh-CN" sz="2800" b="0" dirty="0"/>
              <a:t>, </a:t>
            </a:r>
            <a:r>
              <a:rPr lang="en-US" altLang="zh-CN" sz="2800" b="0" dirty="0" err="1"/>
              <a:t>y+dy</a:t>
            </a:r>
            <a:r>
              <a:rPr lang="en-US" altLang="zh-CN" sz="2800" b="0" dirty="0"/>
              <a:t>)</a:t>
            </a:r>
            <a:r>
              <a:rPr lang="zh-CN" altLang="en-US" sz="2800" b="0" dirty="0"/>
              <a:t>画一条直线。</a:t>
            </a:r>
            <a:endParaRPr lang="en-US" altLang="zh-CN" sz="2800" b="0" dirty="0"/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 dirty="0"/>
              <a:t>画完直线后，画笔当前位置移到</a:t>
            </a:r>
            <a:r>
              <a:rPr lang="en-US" altLang="zh-CN" sz="2800" b="0" dirty="0"/>
              <a:t>(</a:t>
            </a:r>
            <a:r>
              <a:rPr lang="en-US" altLang="zh-CN" sz="2800" b="0" dirty="0" err="1"/>
              <a:t>x+dx,y+dy</a:t>
            </a:r>
            <a:r>
              <a:rPr lang="en-US" altLang="zh-CN" sz="2800" b="0" dirty="0"/>
              <a:t>)</a:t>
            </a:r>
            <a:r>
              <a:rPr lang="zh-CN" altLang="en-US" sz="2800" b="0" dirty="0"/>
              <a:t>。</a:t>
            </a:r>
            <a:endParaRPr lang="en-US" altLang="zh-CN" sz="2800" b="0" dirty="0"/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 dirty="0"/>
              <a:t>画一个矩形</a:t>
            </a:r>
            <a:r>
              <a:rPr lang="en-US" altLang="zh-CN" sz="2800" b="0" dirty="0"/>
              <a:t>:</a:t>
            </a:r>
          </a:p>
          <a:p>
            <a:pPr algn="just">
              <a:lnSpc>
                <a:spcPct val="85000"/>
              </a:lnSpc>
              <a:spcAft>
                <a:spcPct val="50000"/>
              </a:spcAft>
            </a:pPr>
            <a:endParaRPr lang="en-US" altLang="zh-CN" sz="2800" b="0" dirty="0"/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endParaRPr lang="en-US" altLang="zh-CN" sz="2800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3491880" y="4653136"/>
            <a:ext cx="23429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err="1"/>
              <a:t>MovePen</a:t>
            </a:r>
            <a:r>
              <a:rPr kumimoji="1" lang="en-US" altLang="zh-CN" sz="2000" dirty="0"/>
              <a:t>(0.5, 0.5);</a:t>
            </a:r>
          </a:p>
          <a:p>
            <a:r>
              <a:rPr kumimoji="1" lang="en-US" altLang="zh-CN" sz="2000" dirty="0" err="1"/>
              <a:t>DrawLine</a:t>
            </a:r>
            <a:r>
              <a:rPr kumimoji="1" lang="en-US" altLang="zh-CN" sz="2000" dirty="0"/>
              <a:t>(0.0, 1.0);</a:t>
            </a:r>
          </a:p>
          <a:p>
            <a:r>
              <a:rPr kumimoji="1" lang="en-US" altLang="zh-CN" sz="2000" dirty="0" err="1"/>
              <a:t>DrawLine</a:t>
            </a:r>
            <a:r>
              <a:rPr kumimoji="1" lang="en-US" altLang="zh-CN" sz="2000" dirty="0"/>
              <a:t>(1.0,0.0);</a:t>
            </a:r>
          </a:p>
          <a:p>
            <a:r>
              <a:rPr kumimoji="1" lang="en-US" altLang="zh-CN" sz="2000" dirty="0" err="1"/>
              <a:t>DrawLine</a:t>
            </a:r>
            <a:r>
              <a:rPr kumimoji="1" lang="en-US" altLang="zh-CN" sz="2000" dirty="0"/>
              <a:t>(0.0,-1.0);</a:t>
            </a:r>
          </a:p>
          <a:p>
            <a:r>
              <a:rPr kumimoji="1" lang="en-US" altLang="zh-CN" sz="2000" dirty="0" err="1"/>
              <a:t>DrawLine</a:t>
            </a:r>
            <a:r>
              <a:rPr kumimoji="1" lang="en-US" altLang="zh-CN" sz="2000" dirty="0"/>
              <a:t>(-1.0,0.0);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6642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  <a:noFill/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圆与圆弧</a:t>
            </a:r>
            <a:endParaRPr lang="en-US" altLang="zh-CN" dirty="0">
              <a:solidFill>
                <a:schemeClr val="tx1"/>
              </a:solidFill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82600" y="1484784"/>
            <a:ext cx="8128000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en-US" altLang="zh-CN" sz="2800" dirty="0" err="1"/>
              <a:t>DrawArc</a:t>
            </a:r>
            <a:r>
              <a:rPr lang="en-US" altLang="zh-CN" sz="2800" dirty="0"/>
              <a:t>(r, start, sweep)</a:t>
            </a:r>
            <a:endParaRPr lang="en-US" altLang="zh-CN" sz="2800" b="0" dirty="0"/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 dirty="0"/>
              <a:t>以画笔当前位置作为圆弧所在圆的</a:t>
            </a:r>
            <a:r>
              <a:rPr lang="en-US" altLang="zh-CN" sz="2800" b="0" dirty="0"/>
              <a:t>X</a:t>
            </a:r>
            <a:r>
              <a:rPr lang="zh-CN" altLang="en-US" sz="2800" b="0" dirty="0"/>
              <a:t>轴上右起点，画一段圆弧</a:t>
            </a:r>
            <a:r>
              <a:rPr lang="en-US" altLang="zh-CN" sz="2800" b="0" dirty="0"/>
              <a:t>. </a:t>
            </a:r>
          </a:p>
          <a:p>
            <a:pPr marL="342900" indent="-342900" algn="just">
              <a:lnSpc>
                <a:spcPct val="85000"/>
              </a:lnSpc>
              <a:spcAft>
                <a:spcPct val="50000"/>
              </a:spcAft>
              <a:buFontTx/>
              <a:buChar char="•"/>
            </a:pPr>
            <a:r>
              <a:rPr lang="zh-CN" altLang="en-US" sz="2800" b="0" dirty="0"/>
              <a:t>圆弧的半径为</a:t>
            </a:r>
            <a:r>
              <a:rPr lang="en-US" altLang="zh-CN" sz="2800" b="0" dirty="0"/>
              <a:t>r, </a:t>
            </a:r>
            <a:r>
              <a:rPr lang="zh-CN" altLang="en-US" sz="2800" b="0" dirty="0"/>
              <a:t>起始角度为</a:t>
            </a:r>
            <a:r>
              <a:rPr lang="en-US" altLang="zh-CN" sz="2800" b="0" dirty="0"/>
              <a:t>start</a:t>
            </a:r>
            <a:r>
              <a:rPr lang="zh-CN" altLang="en-US" sz="2800" b="0" dirty="0"/>
              <a:t>（单位：度，相对于</a:t>
            </a:r>
            <a:r>
              <a:rPr lang="en-US" altLang="zh-CN" sz="2800" b="0" dirty="0"/>
              <a:t>X</a:t>
            </a:r>
            <a:r>
              <a:rPr lang="zh-CN" altLang="en-US" sz="2800" b="0" dirty="0"/>
              <a:t>轴方向逆时针为正）</a:t>
            </a:r>
            <a:r>
              <a:rPr lang="en-US" altLang="zh-CN" sz="2800" b="0" dirty="0"/>
              <a:t>, </a:t>
            </a:r>
            <a:r>
              <a:rPr lang="zh-CN" altLang="en-US" sz="2800" b="0" dirty="0"/>
              <a:t>弧度为</a:t>
            </a:r>
            <a:r>
              <a:rPr lang="en-US" altLang="zh-CN" sz="2800" b="0" dirty="0"/>
              <a:t>sweep. </a:t>
            </a:r>
          </a:p>
        </p:txBody>
      </p:sp>
    </p:spTree>
    <p:extLst>
      <p:ext uri="{BB962C8B-B14F-4D97-AF65-F5344CB8AC3E}">
        <p14:creationId xmlns:p14="http://schemas.microsoft.com/office/powerpoint/2010/main" val="146642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19081</TotalTime>
  <Words>1582</Words>
  <Application>Microsoft Macintosh PowerPoint</Application>
  <PresentationFormat>全屏显示(4:3)</PresentationFormat>
  <Paragraphs>202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黑体</vt:lpstr>
      <vt:lpstr>Arial</vt:lpstr>
      <vt:lpstr>Times New Roman</vt:lpstr>
      <vt:lpstr>Wingdings</vt:lpstr>
      <vt:lpstr>Blank Presentation</vt:lpstr>
      <vt:lpstr>专题四:  图形程序设计</vt:lpstr>
      <vt:lpstr>Part I:  基本图形编程</vt:lpstr>
      <vt:lpstr>图形坐标系、像素</vt:lpstr>
      <vt:lpstr>第三方图形库</vt:lpstr>
      <vt:lpstr>基本图形函数</vt:lpstr>
      <vt:lpstr>初始化</vt:lpstr>
      <vt:lpstr>画笔</vt:lpstr>
      <vt:lpstr>直线</vt:lpstr>
      <vt:lpstr>圆与圆弧</vt:lpstr>
      <vt:lpstr>文本</vt:lpstr>
      <vt:lpstr>sprintf</vt:lpstr>
      <vt:lpstr>基本图形绘制示例：画房子</vt:lpstr>
      <vt:lpstr>Part II:  交互图形编程</vt:lpstr>
      <vt:lpstr>新的编程模型</vt:lpstr>
      <vt:lpstr>回调函数(callback)</vt:lpstr>
      <vt:lpstr>关于交互的四类回调函数原型</vt:lpstr>
      <vt:lpstr>回调函数类型</vt:lpstr>
      <vt:lpstr>Keyboard</vt:lpstr>
      <vt:lpstr>Keyboard</vt:lpstr>
      <vt:lpstr>Char</vt:lpstr>
      <vt:lpstr>Mouse</vt:lpstr>
      <vt:lpstr>定时器（Timer）</vt:lpstr>
      <vt:lpstr>相关说明</vt:lpstr>
      <vt:lpstr>参考资料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3—Expressions</dc:title>
  <dc:creator>xdq</dc:creator>
  <cp:lastModifiedBy>许 端清</cp:lastModifiedBy>
  <cp:revision>223</cp:revision>
  <dcterms:modified xsi:type="dcterms:W3CDTF">2023-04-03T05:08:06Z</dcterms:modified>
</cp:coreProperties>
</file>