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  <p:sldId id="269" r:id="rId10"/>
    <p:sldId id="264" r:id="rId11"/>
    <p:sldId id="266" r:id="rId12"/>
    <p:sldId id="267" r:id="rId13"/>
    <p:sldId id="271" r:id="rId14"/>
    <p:sldId id="270" r:id="rId15"/>
    <p:sldId id="273" r:id="rId16"/>
    <p:sldId id="274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0209-C3BC-4636-AB67-BC308C4A8D81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9A10-18ED-45E7-87A0-AD51227BD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34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0209-C3BC-4636-AB67-BC308C4A8D81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9A10-18ED-45E7-87A0-AD51227BD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0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0209-C3BC-4636-AB67-BC308C4A8D81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9A10-18ED-45E7-87A0-AD51227BD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4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0209-C3BC-4636-AB67-BC308C4A8D81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9A10-18ED-45E7-87A0-AD51227BD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52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0209-C3BC-4636-AB67-BC308C4A8D81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9A10-18ED-45E7-87A0-AD51227BD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04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0209-C3BC-4636-AB67-BC308C4A8D81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9A10-18ED-45E7-87A0-AD51227BD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54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0209-C3BC-4636-AB67-BC308C4A8D81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9A10-18ED-45E7-87A0-AD51227BD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2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0209-C3BC-4636-AB67-BC308C4A8D81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9A10-18ED-45E7-87A0-AD51227BD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77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0209-C3BC-4636-AB67-BC308C4A8D81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9A10-18ED-45E7-87A0-AD51227BD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76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0209-C3BC-4636-AB67-BC308C4A8D81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9A10-18ED-45E7-87A0-AD51227BD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0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10209-C3BC-4636-AB67-BC308C4A8D81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09A10-18ED-45E7-87A0-AD51227BD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10209-C3BC-4636-AB67-BC308C4A8D81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09A10-18ED-45E7-87A0-AD51227BD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72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simpleGUI</a:t>
            </a:r>
            <a:r>
              <a:rPr lang="zh-CN" altLang="en-US" dirty="0" smtClean="0"/>
              <a:t>使用简介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刘新国</a:t>
            </a:r>
            <a:endParaRPr lang="en-US" altLang="zh-CN" dirty="0" smtClean="0"/>
          </a:p>
          <a:p>
            <a:r>
              <a:rPr lang="zh-CN" altLang="en-US" dirty="0" smtClean="0"/>
              <a:t>浙江大学计算机科学与技术学院</a:t>
            </a:r>
            <a:endParaRPr lang="en-US" altLang="zh-CN" dirty="0" smtClean="0"/>
          </a:p>
          <a:p>
            <a:r>
              <a:rPr lang="en-US" altLang="zh-CN" dirty="0" smtClean="0"/>
              <a:t>CAD&amp;CG</a:t>
            </a:r>
            <a:r>
              <a:rPr lang="zh-CN" altLang="en-US" dirty="0" smtClean="0"/>
              <a:t>国家重点实验室</a:t>
            </a:r>
            <a:endParaRPr lang="en-US" altLang="zh-CN" dirty="0" smtClean="0"/>
          </a:p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2</a:t>
            </a:r>
            <a:r>
              <a:rPr lang="zh-CN" altLang="en-US" dirty="0" smtClean="0"/>
              <a:t>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8424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textbox</a:t>
            </a:r>
            <a:r>
              <a:rPr lang="zh-CN" altLang="en-US" dirty="0" smtClean="0"/>
              <a:t>控件，编辑字符串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83331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首</a:t>
            </a:r>
            <a:r>
              <a:rPr lang="zh-CN" altLang="en-US" dirty="0" smtClean="0"/>
              <a:t>先记录鼠标和键盘输入</a:t>
            </a:r>
            <a:endParaRPr lang="en-US" altLang="zh-CN" dirty="0" smtClean="0"/>
          </a:p>
          <a:p>
            <a:pPr lvl="1"/>
            <a:r>
              <a:rPr lang="zh-CN" altLang="en-US" dirty="0"/>
              <a:t>编</a:t>
            </a:r>
            <a:r>
              <a:rPr lang="zh-CN" altLang="en-US" dirty="0" smtClean="0"/>
              <a:t>写鼠标事件回调函数</a:t>
            </a:r>
            <a:endParaRPr lang="en-US" altLang="zh-CN" dirty="0" smtClean="0"/>
          </a:p>
          <a:p>
            <a:pPr lvl="2"/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MouseEventProcess</a:t>
            </a:r>
            <a:endParaRPr lang="en-US" altLang="zh-CN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调</a:t>
            </a:r>
            <a:r>
              <a:rPr lang="zh-CN" altLang="en-US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uiGetMouse</a:t>
            </a:r>
            <a:endParaRPr lang="en-US" altLang="zh-CN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zh-CN" altLang="en-US" dirty="0" smtClean="0"/>
              <a:t>编写键盘事</a:t>
            </a:r>
            <a:r>
              <a:rPr lang="zh-CN" altLang="en-US" dirty="0"/>
              <a:t>件回调函数</a:t>
            </a:r>
            <a:endParaRPr lang="en-US" altLang="zh-CN" dirty="0"/>
          </a:p>
          <a:p>
            <a:pPr lvl="2"/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KeyboardEventProcess</a:t>
            </a:r>
            <a:endParaRPr lang="en-US" altLang="zh-CN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zh-CN" altLang="en-US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调</a:t>
            </a:r>
            <a:r>
              <a:rPr lang="zh-CN" altLang="en-US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uiGetKeyboard</a:t>
            </a:r>
            <a:endParaRPr lang="en-US" altLang="zh-CN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endParaRPr lang="en-US" altLang="zh-CN" dirty="0" smtClean="0"/>
          </a:p>
          <a:p>
            <a:pPr lvl="1"/>
            <a:r>
              <a:rPr lang="zh-CN" altLang="en-US" dirty="0"/>
              <a:t>编</a:t>
            </a:r>
            <a:r>
              <a:rPr lang="zh-CN" altLang="en-US" dirty="0" smtClean="0"/>
              <a:t>写字符事</a:t>
            </a:r>
            <a:r>
              <a:rPr lang="zh-CN" altLang="en-US" dirty="0"/>
              <a:t>件回调函数</a:t>
            </a:r>
            <a:endParaRPr lang="en-US" altLang="zh-CN" dirty="0"/>
          </a:p>
          <a:p>
            <a:pPr lvl="2"/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CharEventProcess</a:t>
            </a:r>
            <a:endParaRPr lang="en-US" altLang="zh-CN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zh-CN" altLang="en-US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调用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uiGetChar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5791201" y="1462137"/>
            <a:ext cx="6096000" cy="507831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CharEventProcess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uiGetChar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获取字符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*/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display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更新显示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*/</a:t>
            </a:r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KeyboardEventProcess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key,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event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uiGetKeyboard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key,</a:t>
            </a:r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event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获取键盘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*/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display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更新显示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*/</a:t>
            </a:r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MouseEventProcess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y, </a:t>
            </a:r>
            <a:endParaRPr lang="en-US" altLang="zh-CN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</a:t>
            </a:r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button,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event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uiGetMouse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x,y,button,</a:t>
            </a:r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event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获取鼠标*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display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/*</a:t>
            </a:r>
            <a:r>
              <a:rPr lang="zh-CN" altLang="en-US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更新显示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*/</a:t>
            </a:r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776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textbox</a:t>
            </a:r>
            <a:r>
              <a:rPr lang="zh-CN" altLang="en-US" dirty="0" smtClean="0"/>
              <a:t>控件，编辑字符串 </a:t>
            </a:r>
            <a:r>
              <a:rPr lang="en-US" altLang="zh-CN" dirty="0" smtClean="0"/>
              <a:t>- 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display</a:t>
            </a:r>
            <a:r>
              <a:rPr lang="zh-CN" altLang="en-US" dirty="0"/>
              <a:t>函数中完成</a:t>
            </a:r>
            <a:r>
              <a:rPr lang="en-US" altLang="zh-CN" dirty="0"/>
              <a:t>textbox</a:t>
            </a:r>
            <a:r>
              <a:rPr lang="zh-CN" altLang="en-US" dirty="0"/>
              <a:t>控件的创建和编</a:t>
            </a:r>
            <a:r>
              <a:rPr lang="zh-CN" altLang="en-US" dirty="0" smtClean="0"/>
              <a:t>辑</a:t>
            </a:r>
            <a:endParaRPr lang="en-US" altLang="zh-CN" dirty="0" smtClean="0"/>
          </a:p>
          <a:p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运行效果：</a:t>
            </a:r>
            <a:endParaRPr lang="en-US" altLang="zh-CN" dirty="0" smtClean="0"/>
          </a:p>
          <a:p>
            <a:r>
              <a:rPr lang="zh-CN" altLang="en-US" dirty="0" smtClean="0"/>
              <a:t>如果由多个</a:t>
            </a:r>
            <a:r>
              <a:rPr lang="en-US" altLang="zh-CN" dirty="0" smtClean="0"/>
              <a:t>textbox</a:t>
            </a:r>
            <a:r>
              <a:rPr lang="zh-CN" altLang="en-US" dirty="0" smtClean="0"/>
              <a:t>，用户可以用</a:t>
            </a:r>
            <a:r>
              <a:rPr lang="en-US" altLang="zh-CN" dirty="0" smtClean="0"/>
              <a:t>Tab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Shift+Tab</a:t>
            </a:r>
            <a:r>
              <a:rPr lang="zh-CN" altLang="en-US" dirty="0" smtClean="0"/>
              <a:t>在他们之间轮转</a:t>
            </a:r>
            <a:endParaRPr lang="en-US" altLang="zh-CN" dirty="0" smtClean="0"/>
          </a:p>
          <a:p>
            <a:r>
              <a:rPr lang="zh-CN" altLang="en-US" dirty="0" smtClean="0"/>
              <a:t>还可以根据</a:t>
            </a:r>
            <a:r>
              <a:rPr lang="en-US" altLang="zh-CN" dirty="0" smtClean="0"/>
              <a:t>textbox</a:t>
            </a:r>
            <a:r>
              <a:rPr lang="zh-CN" altLang="en-US" dirty="0" smtClean="0"/>
              <a:t>返回值判断用户是否进行了编辑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114697" y="2368732"/>
            <a:ext cx="6418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[80] =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"Click and Edit"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textbox(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GenUIID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(0),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x, y, w,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h,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));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68" y="3580960"/>
            <a:ext cx="2110923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0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textbox</a:t>
            </a:r>
            <a:r>
              <a:rPr lang="zh-CN" altLang="en-US" dirty="0" smtClean="0"/>
              <a:t>控件，编辑字符串 </a:t>
            </a:r>
            <a:r>
              <a:rPr lang="en-US" altLang="zh-CN" dirty="0" smtClean="0"/>
              <a:t>- 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display</a:t>
            </a:r>
            <a:r>
              <a:rPr lang="zh-CN" altLang="en-US" dirty="0"/>
              <a:t>函数中完成</a:t>
            </a:r>
            <a:r>
              <a:rPr lang="en-US" altLang="zh-CN" dirty="0"/>
              <a:t>textbox</a:t>
            </a:r>
            <a:r>
              <a:rPr lang="zh-CN" altLang="en-US" dirty="0"/>
              <a:t>控件的创建和编</a:t>
            </a:r>
            <a:r>
              <a:rPr lang="zh-CN" altLang="en-US" dirty="0" smtClean="0"/>
              <a:t>辑</a:t>
            </a:r>
            <a:endParaRPr lang="en-US" altLang="zh-CN" dirty="0" smtClean="0"/>
          </a:p>
          <a:p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1105987" y="2483644"/>
            <a:ext cx="95533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firstName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[80] =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"Xinguo"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lastName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[80] =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"Liu"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results[256] =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 smtClean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textbox(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GenUIID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(0), x+20, y, w, h,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firstName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firstName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 )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sprintf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results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"%Text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edit result is: %s+%s"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firstName,lastName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 smtClean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textbox(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GenUIID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(0), x+20+5+w, y, 30, h,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lastName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lastName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 )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sprintf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results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"%Text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edit result is: %s+%s"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firstName,lastName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endParaRPr lang="en-US" altLang="zh-CN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SetPenColor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"Red"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drawLabel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(x,y-20, results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 // </a:t>
            </a:r>
            <a:r>
              <a:rPr lang="zh-CN" altLang="en-US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显示结果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681" y="1635919"/>
            <a:ext cx="24193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2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simpleGUI</a:t>
            </a:r>
            <a:r>
              <a:rPr lang="zh-CN" altLang="en-US" smtClean="0"/>
              <a:t>控件的颜色设置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调用下面的函数，使用预定义的颜色组合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函</a:t>
            </a:r>
            <a:r>
              <a:rPr lang="zh-CN" altLang="en-US" dirty="0" smtClean="0"/>
              <a:t>数</a:t>
            </a:r>
            <a:r>
              <a:rPr lang="en-US" altLang="zh-CN" dirty="0" err="1" smtClean="0"/>
              <a:t>usePredefinedColors</a:t>
            </a:r>
            <a:r>
              <a:rPr lang="zh-CN" altLang="en-US" dirty="0" smtClean="0"/>
              <a:t>会对</a:t>
            </a:r>
            <a:r>
              <a:rPr lang="en-US" altLang="zh-CN" dirty="0" smtClean="0"/>
              <a:t>button/menu/textbox</a:t>
            </a:r>
            <a:r>
              <a:rPr lang="zh-CN" altLang="en-US" dirty="0" smtClean="0"/>
              <a:t>三种类型全部进行设置</a:t>
            </a:r>
            <a:endParaRPr lang="en-US" altLang="zh-CN" dirty="0" smtClean="0"/>
          </a:p>
          <a:p>
            <a:r>
              <a:rPr lang="zh-CN" altLang="en-US" dirty="0" smtClean="0"/>
              <a:t>而其他的三个函数对</a:t>
            </a:r>
            <a:r>
              <a:rPr lang="en-US" altLang="zh-CN" dirty="0"/>
              <a:t>button/menu/textbox</a:t>
            </a:r>
            <a:r>
              <a:rPr lang="zh-CN" altLang="en-US" dirty="0" smtClean="0"/>
              <a:t>分别进行设置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210491" y="2333896"/>
            <a:ext cx="4815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usePredefinedColors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usePredefinedButtonColors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usePredefinedMenuColors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usePredefinedTexBoxColors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k);</a:t>
            </a:r>
          </a:p>
        </p:txBody>
      </p:sp>
    </p:spTree>
    <p:extLst>
      <p:ext uri="{BB962C8B-B14F-4D97-AF65-F5344CB8AC3E}">
        <p14:creationId xmlns:p14="http://schemas.microsoft.com/office/powerpoint/2010/main" val="276848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设置自定义的颜色组合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725783"/>
            <a:ext cx="10515600" cy="379693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 smtClean="0"/>
              <a:t>setButtonColors</a:t>
            </a:r>
            <a:r>
              <a:rPr lang="en-US" altLang="zh-CN" dirty="0" smtClean="0"/>
              <a:t>   </a:t>
            </a:r>
            <a:r>
              <a:rPr lang="en-US" altLang="zh-CN" dirty="0"/>
              <a:t>- </a:t>
            </a:r>
            <a:r>
              <a:rPr lang="zh-CN" altLang="en-US" dirty="0"/>
              <a:t>设置按钮颜色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 smtClean="0"/>
              <a:t>setMenuColors</a:t>
            </a:r>
            <a:r>
              <a:rPr lang="en-US" altLang="zh-CN" dirty="0" smtClean="0"/>
              <a:t>     </a:t>
            </a:r>
            <a:r>
              <a:rPr lang="en-US" altLang="zh-CN" dirty="0"/>
              <a:t>- </a:t>
            </a:r>
            <a:r>
              <a:rPr lang="zh-CN" altLang="en-US" dirty="0"/>
              <a:t>设置菜单颜色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 smtClean="0"/>
              <a:t>setTextBoxColors</a:t>
            </a:r>
            <a:r>
              <a:rPr lang="en-US" altLang="zh-CN" dirty="0" smtClean="0"/>
              <a:t>  </a:t>
            </a:r>
            <a:r>
              <a:rPr lang="en-US" altLang="zh-CN" dirty="0"/>
              <a:t>- </a:t>
            </a:r>
            <a:r>
              <a:rPr lang="zh-CN" altLang="en-US" dirty="0"/>
              <a:t>设置编辑框颜色    </a:t>
            </a:r>
          </a:p>
          <a:p>
            <a:r>
              <a:rPr lang="zh-CN" altLang="en-US" dirty="0" smtClean="0"/>
              <a:t>参</a:t>
            </a:r>
            <a:r>
              <a:rPr lang="zh-CN" altLang="en-US" dirty="0"/>
              <a:t>数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frame/label             - </a:t>
            </a:r>
            <a:r>
              <a:rPr lang="zh-CN" altLang="en-US" dirty="0"/>
              <a:t>控件框</a:t>
            </a:r>
            <a:r>
              <a:rPr lang="en-US" altLang="zh-CN" dirty="0"/>
              <a:t>/</a:t>
            </a:r>
            <a:r>
              <a:rPr lang="zh-CN" altLang="en-US" dirty="0"/>
              <a:t>文字标签的颜色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 smtClean="0"/>
              <a:t>hotFrame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hotLabel</a:t>
            </a:r>
            <a:r>
              <a:rPr lang="en-US" altLang="zh-CN" dirty="0" smtClean="0"/>
              <a:t> </a:t>
            </a:r>
            <a:r>
              <a:rPr lang="en-US" altLang="zh-CN" dirty="0"/>
              <a:t>- </a:t>
            </a:r>
            <a:r>
              <a:rPr lang="zh-CN" altLang="en-US" dirty="0"/>
              <a:t>鼠标划过时，控件框</a:t>
            </a:r>
            <a:r>
              <a:rPr lang="en-US" altLang="zh-CN" dirty="0"/>
              <a:t>/</a:t>
            </a:r>
            <a:r>
              <a:rPr lang="zh-CN" altLang="en-US" dirty="0"/>
              <a:t>文字标签的颜色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 smtClean="0"/>
              <a:t>fillflag</a:t>
            </a:r>
            <a:r>
              <a:rPr lang="en-US" altLang="zh-CN" dirty="0" smtClean="0"/>
              <a:t>                      - </a:t>
            </a:r>
            <a:r>
              <a:rPr lang="zh-CN" altLang="en-US" dirty="0"/>
              <a:t>是否填充背景。</a:t>
            </a:r>
            <a:r>
              <a:rPr lang="en-US" altLang="zh-CN" dirty="0"/>
              <a:t>0 - </a:t>
            </a:r>
            <a:r>
              <a:rPr lang="zh-CN" altLang="en-US" dirty="0"/>
              <a:t>不填充，</a:t>
            </a:r>
            <a:r>
              <a:rPr lang="en-US" altLang="zh-CN" dirty="0"/>
              <a:t>1 - </a:t>
            </a:r>
            <a:r>
              <a:rPr lang="zh-CN" altLang="en-US" dirty="0"/>
              <a:t>填充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当</a:t>
            </a:r>
            <a:r>
              <a:rPr lang="zh-CN" altLang="en-US" dirty="0">
                <a:solidFill>
                  <a:srgbClr val="FF0000"/>
                </a:solidFill>
              </a:rPr>
              <a:t>某</a:t>
            </a:r>
            <a:r>
              <a:rPr lang="zh-CN" altLang="en-US" dirty="0" smtClean="0">
                <a:solidFill>
                  <a:srgbClr val="FF0000"/>
                </a:solidFill>
              </a:rPr>
              <a:t>个参数字</a:t>
            </a:r>
            <a:r>
              <a:rPr lang="zh-CN" altLang="en-US" dirty="0">
                <a:solidFill>
                  <a:srgbClr val="FF0000"/>
                </a:solidFill>
              </a:rPr>
              <a:t>符串为空时，对应的颜色不</a:t>
            </a:r>
            <a:r>
              <a:rPr lang="zh-CN" altLang="en-US" dirty="0" smtClean="0">
                <a:solidFill>
                  <a:srgbClr val="FF0000"/>
                </a:solidFill>
              </a:rPr>
              <a:t>做改变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颜</a:t>
            </a:r>
            <a:r>
              <a:rPr lang="zh-CN" altLang="en-US" dirty="0" smtClean="0">
                <a:solidFill>
                  <a:srgbClr val="FF0000"/>
                </a:solidFill>
              </a:rPr>
              <a:t>色设置是状态变量，会影响之后绘制的控件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200" y="1690688"/>
            <a:ext cx="110598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setButtonColors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*frame,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*label,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hotFrame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hotLabel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fillflag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setMenuColors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*frame,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*label,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hotFrame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hotLabel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fillflag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setTextBoxColors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*frame,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*label,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hotFrame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hotLabel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fillflag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87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simpleGUI</a:t>
            </a:r>
            <a:r>
              <a:rPr lang="zh-CN" altLang="en-US" dirty="0" smtClean="0"/>
              <a:t>其他辅助画图函数 </a:t>
            </a:r>
            <a:r>
              <a:rPr lang="en-US" altLang="zh-CN" dirty="0" smtClean="0"/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画</a:t>
            </a:r>
            <a:r>
              <a:rPr lang="zh-CN" altLang="en-US" dirty="0"/>
              <a:t>一个矩</a:t>
            </a:r>
            <a:r>
              <a:rPr lang="zh-CN" altLang="en-US" dirty="0" smtClean="0"/>
              <a:t>形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x,y,w,h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 err="1" smtClean="0"/>
              <a:t>fillflag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是填充与否的标志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</a:t>
            </a:r>
            <a:r>
              <a:rPr lang="en-US" altLang="zh-CN" dirty="0" smtClean="0"/>
              <a:t>	1 - </a:t>
            </a:r>
            <a:r>
              <a:rPr lang="zh-CN" altLang="en-US" dirty="0" smtClean="0"/>
              <a:t>填</a:t>
            </a:r>
            <a:r>
              <a:rPr lang="zh-CN" altLang="en-US" dirty="0"/>
              <a:t>充</a:t>
            </a:r>
          </a:p>
          <a:p>
            <a:pPr marL="457200" lvl="1" indent="0">
              <a:buNone/>
            </a:pPr>
            <a:r>
              <a:rPr lang="en-US" altLang="zh-CN" dirty="0" smtClean="0"/>
              <a:t>	0 - </a:t>
            </a:r>
            <a:r>
              <a:rPr lang="zh-CN" altLang="en-US" dirty="0" smtClean="0"/>
              <a:t>不</a:t>
            </a:r>
            <a:r>
              <a:rPr lang="zh-CN" altLang="en-US" dirty="0"/>
              <a:t>填</a:t>
            </a:r>
            <a:r>
              <a:rPr lang="zh-CN" altLang="en-US" dirty="0" smtClean="0"/>
              <a:t>充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4697" y="2378665"/>
            <a:ext cx="97187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fr-FR" altLang="zh-CN" sz="2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drawRectangle(</a:t>
            </a:r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</a:t>
            </a:r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y, </a:t>
            </a:r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w, </a:t>
            </a:r>
            <a:r>
              <a:rPr lang="fr-FR" altLang="zh-CN" sz="2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sz="2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</a:t>
            </a:r>
            <a:r>
              <a:rPr lang="fr-FR" altLang="zh-CN" sz="24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fr-FR" altLang="zh-CN" sz="2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fr-FR" altLang="zh-CN" sz="24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 </a:t>
            </a:r>
            <a:r>
              <a:rPr lang="fr-FR" altLang="zh-CN" sz="24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24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24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fillflag);</a:t>
            </a:r>
          </a:p>
        </p:txBody>
      </p:sp>
    </p:spTree>
    <p:extLst>
      <p:ext uri="{BB962C8B-B14F-4D97-AF65-F5344CB8AC3E}">
        <p14:creationId xmlns:p14="http://schemas.microsoft.com/office/powerpoint/2010/main" val="190637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simpleGUI</a:t>
            </a:r>
            <a:r>
              <a:rPr lang="zh-CN" altLang="en-US" dirty="0" smtClean="0"/>
              <a:t>其他辅助画图函数 </a:t>
            </a:r>
            <a:r>
              <a:rPr lang="en-US" altLang="zh-CN" dirty="0" smtClean="0"/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同时画矩形和标签字</a:t>
            </a:r>
            <a:r>
              <a:rPr lang="zh-CN" altLang="en-US" dirty="0"/>
              <a:t>符</a:t>
            </a:r>
            <a:r>
              <a:rPr lang="zh-CN" altLang="en-US" dirty="0" smtClean="0"/>
              <a:t>串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en-US" altLang="zh-CN" dirty="0" err="1" smtClean="0"/>
              <a:t>xalignment</a:t>
            </a:r>
            <a:r>
              <a:rPr lang="en-US" altLang="zh-CN" dirty="0" smtClean="0"/>
              <a:t> – </a:t>
            </a:r>
            <a:r>
              <a:rPr lang="zh-CN" altLang="en-US" dirty="0"/>
              <a:t>指定</a:t>
            </a:r>
            <a:r>
              <a:rPr lang="zh-CN" altLang="en-US" dirty="0" smtClean="0"/>
              <a:t>标</a:t>
            </a:r>
            <a:r>
              <a:rPr lang="zh-CN" altLang="en-US" dirty="0"/>
              <a:t>签和矩形的对齐方式</a:t>
            </a:r>
          </a:p>
          <a:p>
            <a:pPr lvl="2"/>
            <a:r>
              <a:rPr lang="en-US" altLang="zh-CN" dirty="0" smtClean="0"/>
              <a:t>'L</a:t>
            </a:r>
            <a:r>
              <a:rPr lang="en-US" altLang="zh-CN" dirty="0"/>
              <a:t>' - </a:t>
            </a:r>
            <a:r>
              <a:rPr lang="zh-CN" altLang="en-US" dirty="0"/>
              <a:t>靠左</a:t>
            </a:r>
          </a:p>
          <a:p>
            <a:pPr lvl="2"/>
            <a:r>
              <a:rPr lang="en-US" altLang="zh-CN" dirty="0" smtClean="0"/>
              <a:t>'R</a:t>
            </a:r>
            <a:r>
              <a:rPr lang="en-US" altLang="zh-CN" dirty="0"/>
              <a:t>' - </a:t>
            </a:r>
            <a:r>
              <a:rPr lang="zh-CN" altLang="en-US" dirty="0"/>
              <a:t>靠右</a:t>
            </a:r>
          </a:p>
          <a:p>
            <a:pPr lvl="2"/>
            <a:r>
              <a:rPr lang="zh-CN" altLang="en-US" dirty="0" smtClean="0"/>
              <a:t>其</a:t>
            </a:r>
            <a:r>
              <a:rPr lang="zh-CN" altLang="en-US" dirty="0"/>
              <a:t>他</a:t>
            </a:r>
            <a:r>
              <a:rPr lang="en-US" altLang="zh-CN" dirty="0"/>
              <a:t>- </a:t>
            </a:r>
            <a:r>
              <a:rPr lang="zh-CN" altLang="en-US" dirty="0"/>
              <a:t>居中</a:t>
            </a:r>
          </a:p>
          <a:p>
            <a:pPr lvl="1"/>
            <a:r>
              <a:rPr lang="en-US" altLang="zh-CN" dirty="0" err="1" smtClean="0"/>
              <a:t>labelColor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指定标签的颜色名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49829" y="2331608"/>
            <a:ext cx="83602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drawBox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x, </a:t>
            </a:r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y, </a:t>
            </a:r>
            <a:endParaRPr lang="en-US" altLang="zh-CN" sz="2800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 </a:t>
            </a: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8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w, </a:t>
            </a:r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h, </a:t>
            </a:r>
            <a:r>
              <a:rPr lang="en-US" altLang="zh-CN" sz="28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fillflag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endParaRPr lang="en-US" altLang="zh-CN" sz="2800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 </a:t>
            </a: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8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*label, </a:t>
            </a:r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xalignment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endParaRPr lang="en-US" altLang="zh-CN" sz="2800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28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 </a:t>
            </a:r>
            <a:r>
              <a:rPr lang="en-US" altLang="zh-CN" sz="2800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800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2800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labelColor</a:t>
            </a:r>
            <a:r>
              <a:rPr lang="en-US" altLang="zh-CN" sz="2800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3853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033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simpleGUI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是一种简单的即时模式</a:t>
            </a:r>
            <a:r>
              <a:rPr lang="en-US" altLang="zh-CN" dirty="0" smtClean="0"/>
              <a:t>GUO</a:t>
            </a:r>
          </a:p>
          <a:p>
            <a:pPr lvl="1"/>
            <a:r>
              <a:rPr lang="en-US" altLang="zh-CN" dirty="0" smtClean="0"/>
              <a:t>IMGUI – immediate mode graphics user interface</a:t>
            </a:r>
          </a:p>
          <a:p>
            <a:pPr lvl="1"/>
            <a:r>
              <a:rPr lang="zh-CN" altLang="en-US" dirty="0"/>
              <a:t>适</a:t>
            </a:r>
            <a:r>
              <a:rPr lang="zh-CN" altLang="en-US" dirty="0" smtClean="0"/>
              <a:t>合高刷新率的应用程序</a:t>
            </a:r>
            <a:endParaRPr lang="en-US" altLang="zh-CN" dirty="0" smtClean="0"/>
          </a:p>
          <a:p>
            <a:pPr lvl="2"/>
            <a:r>
              <a:rPr lang="zh-CN" altLang="en-US" dirty="0"/>
              <a:t>屏</a:t>
            </a:r>
            <a:r>
              <a:rPr lang="zh-CN" altLang="en-US" dirty="0" smtClean="0"/>
              <a:t>幕总在实时刷新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目前只</a:t>
            </a:r>
            <a:r>
              <a:rPr lang="zh-CN" altLang="en-US" dirty="0"/>
              <a:t>实现</a:t>
            </a:r>
            <a:r>
              <a:rPr lang="zh-CN" altLang="en-US" dirty="0" smtClean="0"/>
              <a:t>了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 smtClean="0"/>
              <a:t>个控件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button – </a:t>
            </a:r>
            <a:r>
              <a:rPr lang="zh-CN" altLang="en-US" dirty="0" smtClean="0"/>
              <a:t>鼠标按钮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 smtClean="0"/>
              <a:t>menuList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菜单</a:t>
            </a:r>
            <a:r>
              <a:rPr lang="zh-CN" altLang="en-US" dirty="0"/>
              <a:t>列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t</a:t>
            </a:r>
            <a:r>
              <a:rPr lang="en-US" altLang="zh-CN" dirty="0" smtClean="0"/>
              <a:t>extbox – </a:t>
            </a:r>
            <a:r>
              <a:rPr lang="zh-CN" altLang="en-US" dirty="0" smtClean="0"/>
              <a:t>编辑字符串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79454"/>
            <a:ext cx="5181600" cy="404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err="1" smtClean="0"/>
              <a:t>simpleGUI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必须和</a:t>
            </a:r>
            <a:r>
              <a:rPr lang="en-US" altLang="zh-CN" dirty="0" err="1" smtClean="0"/>
              <a:t>libgraphics</a:t>
            </a:r>
            <a:r>
              <a:rPr lang="zh-CN" altLang="en-US" dirty="0" smtClean="0"/>
              <a:t>库一起使用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果和其他的图形库使用，需要做简单修改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在程序中包含头文件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#</a:t>
            </a:r>
            <a:r>
              <a:rPr lang="en-US" altLang="zh-CN" dirty="0"/>
              <a:t>include "</a:t>
            </a:r>
            <a:r>
              <a:rPr lang="en-US" altLang="zh-CN" dirty="0" err="1"/>
              <a:t>imgui.h</a:t>
            </a:r>
            <a:r>
              <a:rPr lang="en-US" altLang="zh-CN" dirty="0"/>
              <a:t>"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err="1" smtClean="0"/>
              <a:t>imgui.c</a:t>
            </a:r>
            <a:r>
              <a:rPr lang="zh-CN" altLang="en-US" dirty="0" smtClean="0"/>
              <a:t>加入程序工程中，或者在某个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文件中包含它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#include </a:t>
            </a:r>
            <a:r>
              <a:rPr lang="en-US" altLang="zh-CN" dirty="0"/>
              <a:t>"</a:t>
            </a:r>
            <a:r>
              <a:rPr lang="en-US" altLang="zh-CN" dirty="0" err="1" smtClean="0"/>
              <a:t>imgui.c</a:t>
            </a:r>
            <a:r>
              <a:rPr lang="en-US" altLang="zh-CN" dirty="0" smtClean="0"/>
              <a:t>“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在鼠标处理函数中调用</a:t>
            </a:r>
            <a:r>
              <a:rPr lang="en-US" altLang="zh-CN" dirty="0" err="1" smtClean="0"/>
              <a:t>simpleGUI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</a:t>
            </a:r>
            <a:r>
              <a:rPr lang="en-US" altLang="zh-CN" dirty="0" err="1" smtClean="0"/>
              <a:t>guiGetMouse</a:t>
            </a:r>
            <a:r>
              <a:rPr lang="en-US" altLang="zh-CN" dirty="0" smtClean="0"/>
              <a:t>   </a:t>
            </a:r>
          </a:p>
          <a:p>
            <a:pPr marL="0" indent="0">
              <a:buNone/>
            </a:pPr>
            <a:r>
              <a:rPr lang="zh-CN" altLang="en-US" dirty="0" smtClean="0"/>
              <a:t>   记录鼠标状态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ln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err="1"/>
              <a:t>MouseEventProcess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x, </a:t>
            </a:r>
            <a:r>
              <a:rPr lang="en-US" altLang="zh-CN" dirty="0" err="1"/>
              <a:t>int</a:t>
            </a:r>
            <a:r>
              <a:rPr lang="en-US" altLang="zh-CN" dirty="0"/>
              <a:t> y,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button, </a:t>
            </a:r>
            <a:r>
              <a:rPr lang="en-US" altLang="zh-CN" dirty="0" err="1"/>
              <a:t>int</a:t>
            </a:r>
            <a:r>
              <a:rPr lang="en-US" altLang="zh-CN" dirty="0"/>
              <a:t> event)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    /*</a:t>
            </a:r>
            <a:r>
              <a:rPr lang="zh-CN" altLang="en-US" dirty="0" smtClean="0"/>
              <a:t>擦除屏幕</a:t>
            </a:r>
            <a:r>
              <a:rPr lang="en-US" altLang="zh-CN" dirty="0" smtClean="0"/>
              <a:t>*/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DisplayClear</a:t>
            </a:r>
            <a:r>
              <a:rPr lang="en-US" altLang="zh-CN" dirty="0" smtClean="0"/>
              <a:t>();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/* </a:t>
            </a:r>
            <a:r>
              <a:rPr lang="zh-CN" altLang="en-US" dirty="0" smtClean="0"/>
              <a:t>获取鼠标状态 *</a:t>
            </a:r>
            <a:r>
              <a:rPr lang="en-US" altLang="zh-CN" dirty="0" smtClean="0"/>
              <a:t>/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>
                <a:solidFill>
                  <a:srgbClr val="FF0000"/>
                </a:solidFill>
              </a:rPr>
              <a:t>uiGetMouse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x,y,button,event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/* </a:t>
            </a:r>
            <a:r>
              <a:rPr lang="zh-CN" altLang="en-US" dirty="0" smtClean="0"/>
              <a:t>调用显示函数显示内容 </a:t>
            </a:r>
            <a:r>
              <a:rPr lang="en-US" altLang="zh-CN" dirty="0" smtClean="0"/>
              <a:t>*/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 display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723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smtClean="0"/>
              <a:t>button</a:t>
            </a:r>
            <a:r>
              <a:rPr lang="zh-CN" altLang="en-US" dirty="0"/>
              <a:t>控件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94418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所</a:t>
            </a:r>
            <a:r>
              <a:rPr lang="zh-CN" altLang="en-US" dirty="0" smtClean="0"/>
              <a:t>有的控件的创建和响应都在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函数中完成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sz="2200" dirty="0"/>
              <a:t>void display()</a:t>
            </a:r>
          </a:p>
          <a:p>
            <a:pPr marL="0" indent="0">
              <a:buNone/>
            </a:pPr>
            <a:r>
              <a:rPr lang="en-US" altLang="zh-CN" sz="2200" dirty="0" smtClean="0"/>
              <a:t>{   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w = 80, h = 22, x = 0, y = </a:t>
            </a:r>
            <a:r>
              <a:rPr lang="en-US" altLang="zh-CN" sz="2200" dirty="0" err="1" smtClean="0"/>
              <a:t>winheight</a:t>
            </a:r>
            <a:r>
              <a:rPr lang="en-US" altLang="zh-CN" sz="2200" dirty="0"/>
              <a:t>;</a:t>
            </a:r>
          </a:p>
          <a:p>
            <a:pPr marL="0" indent="0">
              <a:buNone/>
            </a:pPr>
            <a:r>
              <a:rPr lang="en-US" altLang="zh-CN" sz="2200" dirty="0" smtClean="0"/>
              <a:t>    </a:t>
            </a:r>
            <a:r>
              <a:rPr lang="pl-PL" altLang="zh-CN" sz="2200" dirty="0" smtClean="0"/>
              <a:t>button(GenUIID(0</a:t>
            </a:r>
            <a:r>
              <a:rPr lang="pl-PL" altLang="zh-CN" sz="2200" dirty="0"/>
              <a:t>), x, </a:t>
            </a:r>
            <a:r>
              <a:rPr lang="pl-PL" altLang="zh-CN" sz="2200" dirty="0" smtClean="0"/>
              <a:t> </a:t>
            </a:r>
            <a:r>
              <a:rPr lang="pl-PL" altLang="zh-CN" sz="2200" dirty="0"/>
              <a:t>y, w, h, "OK");</a:t>
            </a:r>
          </a:p>
          <a:p>
            <a:pPr marL="0" indent="0">
              <a:buNone/>
            </a:pPr>
            <a:r>
              <a:rPr lang="en-US" altLang="zh-CN" sz="2200" dirty="0" smtClean="0"/>
              <a:t>    button(</a:t>
            </a:r>
            <a:r>
              <a:rPr lang="en-US" altLang="zh-CN" sz="2200" dirty="0" err="1" smtClean="0"/>
              <a:t>GenUIID</a:t>
            </a:r>
            <a:r>
              <a:rPr lang="en-US" altLang="zh-CN" sz="2200" dirty="0" smtClean="0"/>
              <a:t>(0</a:t>
            </a:r>
            <a:r>
              <a:rPr lang="en-US" altLang="zh-CN" sz="2200" dirty="0"/>
              <a:t>), x += 100, y, w, h, "Cancel");</a:t>
            </a:r>
          </a:p>
          <a:p>
            <a:pPr marL="0" indent="0">
              <a:buNone/>
            </a:pPr>
            <a:r>
              <a:rPr lang="en-US" altLang="zh-CN" sz="2200" dirty="0" smtClean="0"/>
              <a:t>    if </a:t>
            </a:r>
            <a:r>
              <a:rPr lang="en-US" altLang="zh-CN" sz="2200" dirty="0"/>
              <a:t>(button(</a:t>
            </a:r>
            <a:r>
              <a:rPr lang="en-US" altLang="zh-CN" sz="2200" dirty="0" err="1"/>
              <a:t>GenUIID</a:t>
            </a:r>
            <a:r>
              <a:rPr lang="en-US" altLang="zh-CN" sz="2200" dirty="0"/>
              <a:t>(0), x += 100, y, w, h, "Quit</a:t>
            </a:r>
            <a:r>
              <a:rPr lang="en-US" altLang="zh-CN" sz="2200" dirty="0" smtClean="0"/>
              <a:t>"))</a:t>
            </a:r>
          </a:p>
          <a:p>
            <a:pPr marL="0" indent="0">
              <a:buNone/>
            </a:pPr>
            <a:r>
              <a:rPr lang="en-US" altLang="zh-CN" sz="2200" dirty="0"/>
              <a:t> </a:t>
            </a:r>
            <a:r>
              <a:rPr lang="en-US" altLang="zh-CN" sz="2200" dirty="0" smtClean="0"/>
              <a:t>        exit</a:t>
            </a:r>
            <a:r>
              <a:rPr lang="en-US" altLang="zh-CN" sz="2200" dirty="0"/>
              <a:t>(-1</a:t>
            </a:r>
            <a:r>
              <a:rPr lang="en-US" altLang="zh-CN" sz="2200" dirty="0" smtClean="0"/>
              <a:t>);</a:t>
            </a:r>
          </a:p>
          <a:p>
            <a:pPr marL="0" indent="0">
              <a:buNone/>
            </a:pPr>
            <a:r>
              <a:rPr lang="en-US" altLang="zh-CN" sz="2200" dirty="0" smtClean="0"/>
              <a:t>}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67748" y="1825625"/>
            <a:ext cx="3786051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调</a:t>
            </a:r>
            <a:r>
              <a:rPr lang="zh-CN" altLang="en-US" dirty="0" smtClean="0"/>
              <a:t>用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函数创建一个按钮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根据返回值判断用户是否点击了该按钮，并进行相应处理。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830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关于宏 </a:t>
            </a:r>
            <a:r>
              <a:rPr lang="en-US" altLang="zh-CN" dirty="0" err="1" smtClean="0">
                <a:solidFill>
                  <a:srgbClr val="C00000"/>
                </a:solidFill>
              </a:rPr>
              <a:t>GenUIID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409102"/>
            <a:ext cx="5181600" cy="4351338"/>
          </a:xfrm>
        </p:spPr>
        <p:txBody>
          <a:bodyPr/>
          <a:lstStyle/>
          <a:p>
            <a:r>
              <a:rPr lang="en-US" altLang="zh-CN" dirty="0" err="1" smtClean="0"/>
              <a:t>GenUIID</a:t>
            </a:r>
            <a:r>
              <a:rPr lang="en-US" altLang="zh-CN" dirty="0" smtClean="0"/>
              <a:t>(k)</a:t>
            </a:r>
            <a:r>
              <a:rPr lang="zh-CN" altLang="en-US" dirty="0" smtClean="0"/>
              <a:t>，在编译时计算生成一个</a:t>
            </a:r>
            <a:r>
              <a:rPr lang="zh-CN" altLang="en-US" dirty="0" smtClean="0">
                <a:solidFill>
                  <a:srgbClr val="C00000"/>
                </a:solidFill>
              </a:rPr>
              <a:t>唯一号</a:t>
            </a:r>
            <a:r>
              <a:rPr lang="zh-CN" altLang="en-US" dirty="0"/>
              <a:t>。计算时使用</a:t>
            </a:r>
            <a:endParaRPr lang="en-US" altLang="zh-CN" dirty="0"/>
          </a:p>
          <a:p>
            <a:pPr lvl="1"/>
            <a:r>
              <a:rPr lang="zh-CN" altLang="en-US" dirty="0"/>
              <a:t>参数</a:t>
            </a:r>
            <a:r>
              <a:rPr lang="en-US" altLang="zh-CN" dirty="0"/>
              <a:t>k</a:t>
            </a:r>
          </a:p>
          <a:p>
            <a:pPr lvl="1"/>
            <a:r>
              <a:rPr lang="zh-CN" altLang="en-US" dirty="0" smtClean="0"/>
              <a:t>宏</a:t>
            </a:r>
            <a:r>
              <a:rPr lang="zh-CN" altLang="en-US" dirty="0"/>
              <a:t>调用所</a:t>
            </a:r>
            <a:r>
              <a:rPr lang="zh-CN" altLang="en-US" dirty="0" smtClean="0"/>
              <a:t>在的 </a:t>
            </a:r>
            <a:r>
              <a:rPr lang="zh-CN" altLang="en-US" dirty="0" smtClean="0">
                <a:solidFill>
                  <a:srgbClr val="C00000"/>
                </a:solidFill>
              </a:rPr>
              <a:t>文件名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dirty="0" smtClean="0"/>
              <a:t>宏</a:t>
            </a:r>
            <a:r>
              <a:rPr lang="zh-CN" altLang="en-US" dirty="0"/>
              <a:t>调用所</a:t>
            </a:r>
            <a:r>
              <a:rPr lang="zh-CN" altLang="en-US" dirty="0" smtClean="0"/>
              <a:t>在的 </a:t>
            </a:r>
            <a:r>
              <a:rPr lang="zh-CN" altLang="en-US" dirty="0">
                <a:solidFill>
                  <a:srgbClr val="C00000"/>
                </a:solidFill>
              </a:rPr>
              <a:t>行号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宏调</a:t>
            </a:r>
            <a:r>
              <a:rPr lang="zh-CN" altLang="en-US" dirty="0" smtClean="0"/>
              <a:t>用</a:t>
            </a:r>
            <a:r>
              <a:rPr lang="zh-CN" altLang="en-US" dirty="0"/>
              <a:t>时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参数 </a:t>
            </a:r>
            <a:r>
              <a:rPr lang="en-US" altLang="zh-CN" dirty="0">
                <a:solidFill>
                  <a:srgbClr val="C00000"/>
                </a:solidFill>
              </a:rPr>
              <a:t>k</a:t>
            </a:r>
          </a:p>
          <a:p>
            <a:pPr lvl="1"/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zh-CN" altLang="en-US" dirty="0" smtClean="0"/>
              <a:t>法 </a:t>
            </a:r>
            <a:r>
              <a:rPr lang="en-US" altLang="zh-CN" dirty="0" smtClean="0"/>
              <a:t>1: </a:t>
            </a:r>
            <a:r>
              <a:rPr lang="en-US" altLang="zh-CN" dirty="0" err="1" smtClean="0"/>
              <a:t>GenUIID</a:t>
            </a:r>
            <a:r>
              <a:rPr lang="en-US" altLang="zh-CN" dirty="0" smtClean="0"/>
              <a:t>(0)</a:t>
            </a:r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果一行代码只产生一个唯一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6172200" y="2409102"/>
            <a:ext cx="5181600" cy="4351338"/>
          </a:xfrm>
        </p:spPr>
        <p:txBody>
          <a:bodyPr/>
          <a:lstStyle/>
          <a:p>
            <a:r>
              <a:rPr lang="zh-CN" altLang="en-US" dirty="0" smtClean="0"/>
              <a:t>用</a:t>
            </a:r>
            <a:r>
              <a:rPr lang="zh-CN" altLang="en-US" dirty="0"/>
              <a:t>法 </a:t>
            </a:r>
            <a:r>
              <a:rPr lang="en-US" altLang="zh-CN" dirty="0" smtClean="0"/>
              <a:t>2: </a:t>
            </a:r>
            <a:r>
              <a:rPr lang="en-US" altLang="zh-CN" dirty="0" err="1" smtClean="0"/>
              <a:t>GenUIID</a:t>
            </a:r>
            <a:r>
              <a:rPr lang="en-US" altLang="zh-CN" dirty="0" smtClean="0"/>
              <a:t>(k)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</a:t>
            </a:r>
            <a:r>
              <a:rPr lang="zh-CN" altLang="en-US" dirty="0"/>
              <a:t>需</a:t>
            </a:r>
            <a:r>
              <a:rPr lang="zh-CN" altLang="en-US" dirty="0" smtClean="0"/>
              <a:t>要在一</a:t>
            </a:r>
            <a:r>
              <a:rPr lang="zh-CN" altLang="en-US" dirty="0"/>
              <a:t>行代</a:t>
            </a:r>
            <a:r>
              <a:rPr lang="zh-CN" altLang="en-US" dirty="0" smtClean="0"/>
              <a:t>码产生多个不同的唯</a:t>
            </a:r>
            <a:r>
              <a:rPr lang="zh-CN" altLang="en-US" dirty="0"/>
              <a:t>一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。例如：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 smtClean="0"/>
              <a:t>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循环创建三个按钮，纵向排列，标签为</a:t>
            </a:r>
            <a:r>
              <a:rPr lang="en-US" altLang="zh-CN" dirty="0" smtClean="0"/>
              <a:t>names[k]</a:t>
            </a:r>
          </a:p>
          <a:p>
            <a:pPr lvl="1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8200" y="1565261"/>
            <a:ext cx="100300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</a:t>
            </a:r>
            <a:r>
              <a:rPr lang="en-US" altLang="zh-CN" sz="2000" b="1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GenUIID</a:t>
            </a:r>
            <a:r>
              <a:rPr lang="en-US" altLang="zh-CN" sz="2000" b="1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(N) ( ((__LINE__&lt;&lt;16) | ( N </a:t>
            </a:r>
            <a:r>
              <a:rPr lang="en-US" altLang="zh-CN" sz="2000" b="1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0xFFFF</a:t>
            </a:r>
            <a:r>
              <a:rPr lang="en-US" altLang="zh-CN" sz="2000" b="1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))^((</a:t>
            </a:r>
            <a:r>
              <a:rPr lang="en-US" altLang="zh-CN" sz="2000" b="1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long</a:t>
            </a:r>
            <a:r>
              <a:rPr lang="en-US" altLang="zh-CN" sz="2000" b="1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)&amp;__FILE__) )</a:t>
            </a:r>
          </a:p>
          <a:p>
            <a:endParaRPr lang="zh-CN" altLang="en-US" sz="2000" b="1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19800" y="3592720"/>
            <a:ext cx="6096000" cy="1200329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nn-NO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k = 0; k&lt;3; k++ ) </a:t>
            </a:r>
            <a:endParaRPr lang="nn-NO" altLang="zh-CN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nn-NO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button(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GenUIID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(k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x, y-k*40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w, h,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names[k]); 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59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如何使用</a:t>
            </a:r>
            <a:r>
              <a:rPr lang="en-US" altLang="zh-CN" dirty="0" err="1" smtClean="0"/>
              <a:t>menuList</a:t>
            </a:r>
            <a:r>
              <a:rPr lang="zh-CN" altLang="en-US" dirty="0" smtClean="0"/>
              <a:t>控件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display</a:t>
            </a:r>
            <a:r>
              <a:rPr lang="zh-CN" altLang="en-US" dirty="0" smtClean="0"/>
              <a:t>函数中完成</a:t>
            </a:r>
            <a:r>
              <a:rPr lang="en-US" altLang="zh-CN" dirty="0" smtClean="0"/>
              <a:t>menu</a:t>
            </a:r>
            <a:r>
              <a:rPr lang="zh-CN" altLang="en-US" dirty="0" smtClean="0"/>
              <a:t>控件的创建和响应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定</a:t>
            </a:r>
            <a:r>
              <a:rPr lang="zh-CN" altLang="en-US" dirty="0" smtClean="0"/>
              <a:t>义菜单选项字符串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绘制和处理菜单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zh-CN" altLang="en-US" dirty="0" smtClean="0"/>
              <a:t>户可以用鼠标选择菜单，也可以用快捷键</a:t>
            </a:r>
            <a:endParaRPr lang="en-US" altLang="zh-CN" dirty="0" smtClean="0"/>
          </a:p>
          <a:p>
            <a:pPr lvl="1"/>
            <a:r>
              <a:rPr lang="zh-CN" altLang="en-US" dirty="0"/>
              <a:t>快捷</a:t>
            </a:r>
            <a:r>
              <a:rPr lang="zh-CN" altLang="en-US" dirty="0" smtClean="0"/>
              <a:t>键在选项字符串中给出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快捷键必须是</a:t>
            </a:r>
            <a:r>
              <a:rPr lang="en-US" altLang="zh-CN" dirty="0" smtClean="0"/>
              <a:t>Ctrl-X</a:t>
            </a:r>
            <a:r>
              <a:rPr lang="zh-CN" altLang="en-US" dirty="0" smtClean="0"/>
              <a:t>形式，而且位于字符串的结尾部分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5077097" y="2305366"/>
            <a:ext cx="6096000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menuListFile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 ]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{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"File"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 </a:t>
            </a:r>
          </a:p>
          <a:p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"Open  | Ctrl-O"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endParaRPr lang="en-US" altLang="zh-CN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Close"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"Exit  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| Ctrl-E"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49931" y="3847959"/>
            <a:ext cx="7550331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selection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menuList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GenUIID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(0),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x, y, w,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wsub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h,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menuListFile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menuListFile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)/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menuListFile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[0]));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selection==3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choose to the menu of exit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exit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(-1); 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smtClean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act on the selection</a:t>
            </a:r>
            <a:endParaRPr lang="en-US" altLang="zh-CN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75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menuList</a:t>
            </a:r>
            <a:r>
              <a:rPr lang="zh-CN" altLang="en-US" dirty="0"/>
              <a:t>控件  </a:t>
            </a:r>
            <a:r>
              <a:rPr lang="en-US" altLang="zh-CN" dirty="0"/>
              <a:t>- continued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控件</a:t>
            </a:r>
            <a:r>
              <a:rPr lang="en-US" altLang="zh-CN" dirty="0" err="1"/>
              <a:t>menuList</a:t>
            </a:r>
            <a:r>
              <a:rPr lang="zh-CN" altLang="en-US" dirty="0"/>
              <a:t>介</a:t>
            </a:r>
            <a:r>
              <a:rPr lang="zh-CN" altLang="en-US" dirty="0" smtClean="0"/>
              <a:t>绍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x, y - </a:t>
            </a:r>
            <a:r>
              <a:rPr lang="zh-CN" altLang="en-US" dirty="0" smtClean="0"/>
              <a:t>菜单左上角坐标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w  - </a:t>
            </a:r>
            <a:r>
              <a:rPr lang="zh-CN" altLang="en-US" dirty="0" smtClean="0"/>
              <a:t>类别标签的显示宽度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wlist</a:t>
            </a:r>
            <a:r>
              <a:rPr lang="en-US" altLang="zh-CN" dirty="0" smtClean="0"/>
              <a:t> – </a:t>
            </a:r>
            <a:r>
              <a:rPr lang="zh-CN" altLang="en-US" dirty="0"/>
              <a:t>菜单选</a:t>
            </a:r>
            <a:r>
              <a:rPr lang="zh-CN" altLang="en-US" dirty="0" smtClean="0"/>
              <a:t>项的显示宽度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 – </a:t>
            </a:r>
            <a:r>
              <a:rPr lang="zh-CN" altLang="en-US" dirty="0" smtClean="0"/>
              <a:t>菜单项的显示高度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labels – labels[0]</a:t>
            </a:r>
            <a:r>
              <a:rPr lang="zh-CN" altLang="en-US" dirty="0" smtClean="0"/>
              <a:t>是菜单的类别名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     - labels[1……n-1]</a:t>
            </a:r>
            <a:r>
              <a:rPr lang="zh-CN" altLang="en-US" dirty="0" smtClean="0"/>
              <a:t>是该</a:t>
            </a:r>
            <a:r>
              <a:rPr lang="zh-CN" altLang="en-US" dirty="0"/>
              <a:t>类</a:t>
            </a:r>
            <a:r>
              <a:rPr lang="zh-CN" altLang="en-US" dirty="0" smtClean="0"/>
              <a:t>别菜单选项标签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zh-CN" altLang="en-US" dirty="0"/>
              <a:t>其</a:t>
            </a:r>
            <a:r>
              <a:rPr lang="zh-CN" altLang="en-US" dirty="0" smtClean="0"/>
              <a:t>中可以包含快捷键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 – labels</a:t>
            </a:r>
            <a:r>
              <a:rPr lang="zh-CN" altLang="en-US" dirty="0" smtClean="0"/>
              <a:t>中标签字符串的个数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75863" y="2176507"/>
            <a:ext cx="2856411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menuList(</a:t>
            </a:r>
            <a:r>
              <a:rPr lang="fr-FR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id, </a:t>
            </a:r>
            <a:endParaRPr lang="fr-FR" altLang="zh-CN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fr-FR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fr-FR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y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fr-FR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fr-FR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double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wlist,</a:t>
            </a:r>
          </a:p>
          <a:p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fr-FR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h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fr-FR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*labels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</a:t>
            </a:r>
          </a:p>
          <a:p>
            <a:r>
              <a:rPr lang="fr-FR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int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fr-FR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29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menuList</a:t>
            </a:r>
            <a:r>
              <a:rPr lang="zh-CN" altLang="en-US" dirty="0"/>
              <a:t>控件  </a:t>
            </a:r>
            <a:r>
              <a:rPr lang="en-US" altLang="zh-CN" dirty="0"/>
              <a:t>- continued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设置动态可变菜单标签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根据实际情况设置合适的标签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402772" y="5992297"/>
            <a:ext cx="7165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详见</a:t>
            </a:r>
            <a:r>
              <a:rPr lang="en-US" altLang="zh-CN" sz="3200" b="1" dirty="0" err="1" smtClean="0">
                <a:solidFill>
                  <a:srgbClr val="C00000"/>
                </a:solidFill>
              </a:rPr>
              <a:t>demoGuiMenu.c</a:t>
            </a:r>
            <a:r>
              <a:rPr lang="zh-CN" altLang="en-US" sz="3200" b="1" dirty="0">
                <a:solidFill>
                  <a:srgbClr val="C00000"/>
                </a:solidFill>
              </a:rPr>
              <a:t>或</a:t>
            </a:r>
            <a:r>
              <a:rPr lang="en-US" altLang="zh-CN" sz="3200" b="1" dirty="0" err="1" smtClean="0">
                <a:solidFill>
                  <a:srgbClr val="C00000"/>
                </a:solidFill>
              </a:rPr>
              <a:t>demoGuiALL.c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60869" y="1259086"/>
            <a:ext cx="6096000" cy="452431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show_more_buttons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menuListTool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= {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"Tool"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lvl="2"/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"Triangle"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lvl="2"/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"Circle"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lvl="2"/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"Stop Rotation | Ctrl-T"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dirty="0" smtClean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dirty="0" smtClean="0">
                <a:solidFill>
                  <a:srgbClr val="00B05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设置动态可变菜单标签</a:t>
            </a:r>
          </a:p>
          <a:p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menuListTool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[3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enable_rotation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? </a:t>
            </a:r>
            <a:endParaRPr lang="en-US" altLang="zh-CN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Stop 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Rotation  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| Ctrl-T"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: </a:t>
            </a:r>
            <a:endParaRPr lang="en-US" altLang="zh-CN" dirty="0" smtClean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Start Rotation | Ctrl-T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selection =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menuList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GenUIID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(0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x+w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y, 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w,wlist,h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menuListTool,</a:t>
            </a:r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menuListTool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)/ </a:t>
            </a:r>
          </a:p>
          <a:p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menuListTool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[0]));</a:t>
            </a:r>
          </a:p>
          <a:p>
            <a:endParaRPr lang="en-US" altLang="zh-CN" dirty="0" smtClean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 selection==3 )</a:t>
            </a:r>
          </a:p>
          <a:p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dirty="0" err="1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enable_rotation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 !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enable_rotation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07" y="2484580"/>
            <a:ext cx="2543175" cy="14954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16" y="3256105"/>
            <a:ext cx="25050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1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如何使用</a:t>
            </a:r>
            <a:r>
              <a:rPr lang="en-US" altLang="zh-CN" dirty="0" err="1"/>
              <a:t>menuList</a:t>
            </a:r>
            <a:r>
              <a:rPr lang="zh-CN" altLang="en-US" dirty="0"/>
              <a:t>控件  </a:t>
            </a:r>
            <a:r>
              <a:rPr lang="en-US" altLang="zh-CN" dirty="0"/>
              <a:t>- continued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030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菜单的快捷键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在标签结尾设置，例如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右侧菜单列表的选项“</a:t>
            </a:r>
            <a:r>
              <a:rPr lang="en-US" altLang="zh-CN" dirty="0" smtClean="0"/>
              <a:t>Stop Rotation</a:t>
            </a:r>
            <a:r>
              <a:rPr lang="zh-CN" altLang="en-US" dirty="0" smtClean="0"/>
              <a:t>”的快捷键是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Ctrl-T (</a:t>
            </a:r>
            <a:r>
              <a:rPr lang="zh-CN" altLang="en-US" dirty="0" smtClean="0"/>
              <a:t>同时按下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键和字符键</a:t>
            </a:r>
            <a:r>
              <a:rPr lang="en-US" altLang="zh-CN" dirty="0"/>
              <a:t> </a:t>
            </a:r>
            <a:r>
              <a:rPr lang="en-US" altLang="zh-CN" dirty="0" smtClean="0"/>
              <a:t>t</a:t>
            </a:r>
          </a:p>
          <a:p>
            <a:pPr marL="457200" lvl="1" indent="0">
              <a:buNone/>
            </a:pPr>
            <a:r>
              <a:rPr lang="zh-CN" altLang="en-US" dirty="0"/>
              <a:t>那</a:t>
            </a:r>
            <a:r>
              <a:rPr lang="zh-CN" altLang="en-US" dirty="0" smtClean="0"/>
              <a:t>么 我们将</a:t>
            </a:r>
            <a:r>
              <a:rPr lang="en-US" altLang="zh-CN" dirty="0" smtClean="0"/>
              <a:t>Ctrl-T</a:t>
            </a:r>
            <a:r>
              <a:rPr lang="zh-CN" altLang="en-US" dirty="0"/>
              <a:t>添加</a:t>
            </a:r>
            <a:r>
              <a:rPr lang="zh-CN" altLang="en-US" dirty="0" smtClean="0"/>
              <a:t>到标签的末尾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注意必须在末尾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为了使用快捷键，还需要调用</a:t>
            </a:r>
            <a:r>
              <a:rPr lang="en-US" altLang="zh-CN" dirty="0" err="1"/>
              <a:t>simpleGUI</a:t>
            </a:r>
            <a:r>
              <a:rPr lang="zh-CN" altLang="en-US" dirty="0"/>
              <a:t>的</a:t>
            </a:r>
            <a:r>
              <a:rPr lang="en-US" altLang="zh-CN" dirty="0" err="1">
                <a:solidFill>
                  <a:srgbClr val="FF0000"/>
                </a:solidFill>
              </a:rPr>
              <a:t>getKeyboard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zh-CN" altLang="en-US" sz="2800" dirty="0"/>
              <a:t>具体见有关</a:t>
            </a:r>
            <a:r>
              <a:rPr lang="en-US" altLang="zh-CN" sz="2800" dirty="0"/>
              <a:t>textbox</a:t>
            </a:r>
            <a:r>
              <a:rPr lang="zh-CN" altLang="en-US" sz="2800" dirty="0"/>
              <a:t>的讲解</a:t>
            </a:r>
            <a:endParaRPr lang="en-US" altLang="zh-CN" sz="2800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7402147" y="3514193"/>
            <a:ext cx="4258630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show_more_buttons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dirty="0" err="1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menuListTool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= {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"Tool"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lvl="2"/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"Triangle"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lvl="2"/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"Circle"</a:t>
            </a:r>
            <a:r>
              <a:rPr lang="en-US" altLang="zh-CN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</a:p>
          <a:p>
            <a:pPr lvl="2"/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"Stop Rotation | Ctrl-T</a:t>
            </a:r>
            <a:r>
              <a:rPr lang="en-US" altLang="zh-CN" dirty="0" smtClean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 smtClean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  <a:endParaRPr lang="en-US" altLang="zh-CN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147" y="1690688"/>
            <a:ext cx="25431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5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1486</Words>
  <Application>Microsoft Office PowerPoint</Application>
  <PresentationFormat>宽屏</PresentationFormat>
  <Paragraphs>270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新宋体</vt:lpstr>
      <vt:lpstr>Arial</vt:lpstr>
      <vt:lpstr>Office 主题​​</vt:lpstr>
      <vt:lpstr>simpleGUI使用简介</vt:lpstr>
      <vt:lpstr>什么是simpleGUI</vt:lpstr>
      <vt:lpstr>如何使用simpleGUI</vt:lpstr>
      <vt:lpstr>如何使用button控件</vt:lpstr>
      <vt:lpstr>关于宏 GenUIID</vt:lpstr>
      <vt:lpstr>如何使用menuList控件</vt:lpstr>
      <vt:lpstr>如何使用menuList控件  - continued</vt:lpstr>
      <vt:lpstr>如何使用menuList控件  - continued</vt:lpstr>
      <vt:lpstr>如何使用menuList控件  - continued</vt:lpstr>
      <vt:lpstr>如何使用textbox控件，编辑字符串</vt:lpstr>
      <vt:lpstr>如何使用textbox控件，编辑字符串 - I</vt:lpstr>
      <vt:lpstr>如何使用textbox控件，编辑字符串 - II</vt:lpstr>
      <vt:lpstr>simpleGUI控件的颜色设置</vt:lpstr>
      <vt:lpstr>设置自定义的颜色组合</vt:lpstr>
      <vt:lpstr>simpleGUI其他辅助画图函数 - 1</vt:lpstr>
      <vt:lpstr>simpleGUI其他辅助画图函数 - 2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simpleGUI使用</dc:title>
  <dc:creator>Liu Xinguo</dc:creator>
  <cp:lastModifiedBy>许端清</cp:lastModifiedBy>
  <cp:revision>89</cp:revision>
  <dcterms:created xsi:type="dcterms:W3CDTF">2019-02-18T08:39:19Z</dcterms:created>
  <dcterms:modified xsi:type="dcterms:W3CDTF">2022-04-17T15:00:11Z</dcterms:modified>
</cp:coreProperties>
</file>