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16"/>
  </p:notesMasterIdLst>
  <p:handoutMasterIdLst>
    <p:handoutMasterId r:id="rId17"/>
  </p:handoutMasterIdLst>
  <p:sldIdLst>
    <p:sldId id="381" r:id="rId2"/>
    <p:sldId id="486" r:id="rId3"/>
    <p:sldId id="519" r:id="rId4"/>
    <p:sldId id="520" r:id="rId5"/>
    <p:sldId id="521" r:id="rId6"/>
    <p:sldId id="522" r:id="rId7"/>
    <p:sldId id="523" r:id="rId8"/>
    <p:sldId id="524" r:id="rId9"/>
    <p:sldId id="525" r:id="rId10"/>
    <p:sldId id="529" r:id="rId11"/>
    <p:sldId id="530" r:id="rId12"/>
    <p:sldId id="526" r:id="rId13"/>
    <p:sldId id="531" r:id="rId14"/>
    <p:sldId id="532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h@zucc.edu.cn" initials="y" lastIdx="1" clrIdx="0">
    <p:extLst>
      <p:ext uri="{19B8F6BF-5375-455C-9EA6-DF929625EA0E}">
        <p15:presenceInfo xmlns:p15="http://schemas.microsoft.com/office/powerpoint/2012/main" userId="5e7ecb2491e7a1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66"/>
    <a:srgbClr val="008080"/>
    <a:srgbClr val="FF3300"/>
    <a:srgbClr val="FF9966"/>
    <a:srgbClr val="FF9933"/>
    <a:srgbClr val="FFFF00"/>
    <a:srgbClr val="0000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66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Times New Roman" charset="0"/>
              </a:defRPr>
            </a:lvl1pPr>
          </a:lstStyle>
          <a:p>
            <a:pPr>
              <a:defRPr/>
            </a:pPr>
            <a:fld id="{C3A7189B-82BE-EE4E-BC99-BD4579C6C6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68477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Times New Roman" charset="0"/>
              </a:defRPr>
            </a:lvl1pPr>
          </a:lstStyle>
          <a:p>
            <a:pPr>
              <a:defRPr/>
            </a:pPr>
            <a:fld id="{22A7CCFF-CEA7-BA4E-A187-6069D21EA8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25801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608902D8-3E97-624C-B584-FA4688015F92}" type="slidenum">
              <a:rPr lang="zh-CN" altLang="en-US" sz="1200">
                <a:latin typeface="Times New Roman" charset="0"/>
              </a:rPr>
              <a:pPr/>
              <a:t>2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96287E9-4675-BA4E-A9A4-25B974579D2D}" type="slidenum">
              <a:rPr lang="zh-CN" altLang="en-US" sz="1200">
                <a:latin typeface="Times New Roman" charset="0"/>
              </a:rPr>
              <a:pPr/>
              <a:t>13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8436E6F-E1BB-BF4B-B8AE-44DF855E3E6C}" type="slidenum">
              <a:rPr lang="zh-CN" altLang="en-US" sz="1200">
                <a:latin typeface="Times New Roman" charset="0"/>
              </a:rPr>
              <a:pPr/>
              <a:t>14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</p:grpSp>
      </p:grpSp>
      <p:sp>
        <p:nvSpPr>
          <p:cNvPr id="34920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4920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8B73AF4-F39E-BE43-813A-7057B9DA9E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9411332"/>
      </p:ext>
    </p:extLst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FBB96C-B13C-DB4E-BE21-AE3B24992E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0960315"/>
      </p:ext>
    </p:extLst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24566FE-EFF0-114F-83DF-8B5E1FB64F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68802"/>
      </p:ext>
    </p:extLst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EDF488-8BA8-7643-A8FB-7F7F785CD8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0472213"/>
      </p:ext>
    </p:extLst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EB163F9-E6D4-BE4E-BE28-31596EFD3D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4142817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AE1173-FBEB-2048-9118-C7CBCC19C09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086322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3375A0-B921-0E46-A7D3-6B60351C5D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2760705"/>
      </p:ext>
    </p:extLst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C4EB32-BBB0-BB4C-8FD4-FA1EE39874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967741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BAC1EE-F039-AF4F-BB43-EBBF62AC6A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3249921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CAB2B8-CE4B-7045-94DB-98F2A3B88A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9379948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875027-19B0-4942-8F48-2017492067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8482045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561C29C-A2F0-8743-91D0-6E1A517BD9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108590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CE802B2-C2CC-2B47-9A79-CE53000D3C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8344990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 Black" charset="0"/>
              </a:defRPr>
            </a:lvl1pPr>
          </a:lstStyle>
          <a:p>
            <a:pPr>
              <a:defRPr/>
            </a:pPr>
            <a:fld id="{D42D95BC-EEA0-1345-B313-C797F541C6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4817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</p:sldLayoutIdLst>
  <p:transition spd="med"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0"/>
        <a:buChar char="n"/>
        <a:defRPr sz="3200" b="1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0"/>
        <a:buChar char="¨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0"/>
              </a:rPr>
              <a:t>Chap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11  </a:t>
            </a:r>
            <a:r>
              <a:rPr lang="zh-CN" altLang="en-US" dirty="0">
                <a:latin typeface="Arial" charset="0"/>
                <a:ea typeface="宋体" charset="0"/>
              </a:rPr>
              <a:t>指针进阶 </a:t>
            </a:r>
          </a:p>
        </p:txBody>
      </p:sp>
      <p:sp>
        <p:nvSpPr>
          <p:cNvPr id="1741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11.3  </a:t>
            </a:r>
            <a:r>
              <a:rPr lang="zh-CN" altLang="en-US" dirty="0">
                <a:latin typeface="Arial" charset="0"/>
                <a:ea typeface="宋体" charset="0"/>
              </a:rPr>
              <a:t>用链表构建学生信息库</a:t>
            </a:r>
          </a:p>
        </p:txBody>
      </p:sp>
    </p:spTree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5" name="Object 32"/>
          <p:cNvGraphicFramePr>
            <a:graphicFrameLocks noGrp="1" noChangeAspect="1"/>
          </p:cNvGraphicFramePr>
          <p:nvPr>
            <p:ph sz="half" idx="2"/>
          </p:nvPr>
        </p:nvGraphicFramePr>
        <p:xfrm>
          <a:off x="3059113" y="1008063"/>
          <a:ext cx="5216525" cy="584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5" name="位图图像" r:id="rId3" imgW="3561905" imgH="4610744" progId="Paint.Picture">
                  <p:embed/>
                </p:oleObj>
              </mc:Choice>
              <mc:Fallback>
                <p:oleObj name="位图图像" r:id="rId3" imgW="3561905" imgH="4610744" progId="Paint.Picture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008063"/>
                        <a:ext cx="5216525" cy="584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noFill/>
        </p:spPr>
        <p:txBody>
          <a:bodyPr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11.3.3  </a:t>
            </a:r>
            <a:r>
              <a:rPr lang="zh-CN" altLang="en-US" sz="4000">
                <a:latin typeface="Arial" charset="0"/>
                <a:ea typeface="宋体" charset="0"/>
              </a:rPr>
              <a:t>单向链表的常用操作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628775"/>
            <a:ext cx="7777162" cy="4824413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>
                <a:solidFill>
                  <a:srgbClr val="0000CC"/>
                </a:solidFill>
                <a:latin typeface="Arial" charset="0"/>
                <a:ea typeface="宋体" charset="0"/>
              </a:rPr>
              <a:t>1. </a:t>
            </a:r>
            <a:r>
              <a:rPr lang="zh-CN" altLang="en-US" sz="2800">
                <a:solidFill>
                  <a:srgbClr val="0000CC"/>
                </a:solidFill>
                <a:latin typeface="Arial" charset="0"/>
                <a:ea typeface="宋体" charset="0"/>
              </a:rPr>
              <a:t>链表的建立</a:t>
            </a:r>
          </a:p>
        </p:txBody>
      </p:sp>
    </p:spTree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noFill/>
        </p:spPr>
        <p:txBody>
          <a:bodyPr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11.3.3  </a:t>
            </a:r>
            <a:r>
              <a:rPr lang="zh-CN" altLang="en-US" sz="4000">
                <a:latin typeface="Arial" charset="0"/>
                <a:ea typeface="宋体" charset="0"/>
              </a:rPr>
              <a:t>单向链表的常用操作</a:t>
            </a:r>
          </a:p>
        </p:txBody>
      </p:sp>
      <p:sp>
        <p:nvSpPr>
          <p:cNvPr id="6861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628775"/>
            <a:ext cx="7777162" cy="4824413"/>
          </a:xfrm>
          <a:noFill/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800">
                <a:solidFill>
                  <a:srgbClr val="0000CC"/>
                </a:solidFill>
                <a:latin typeface="Arial" charset="0"/>
                <a:ea typeface="宋体" charset="0"/>
              </a:rPr>
              <a:t>1. </a:t>
            </a:r>
            <a:r>
              <a:rPr lang="zh-CN" altLang="en-US" sz="2800">
                <a:solidFill>
                  <a:srgbClr val="0000CC"/>
                </a:solidFill>
                <a:latin typeface="Arial" charset="0"/>
                <a:ea typeface="宋体" charset="0"/>
              </a:rPr>
              <a:t>链表的建立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head = tail = NULL;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scanf("%d%s%d", &amp;num,name, &amp;score);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while(num != 0){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 p = (struct stud_node *) malloc(size);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p-&gt;num = num;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strcpy(p-&gt;name, name);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p-&gt;score = score; 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</a:t>
            </a: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p-&gt;next = NULL;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       if(head == NULL) 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           head = p;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       else  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           tail-&gt;next = p;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solidFill>
                  <a:srgbClr val="CC0066"/>
                </a:solidFill>
                <a:latin typeface="Arial" charset="0"/>
                <a:ea typeface="宋体" charset="0"/>
              </a:rPr>
              <a:t>       tail = p;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scanf("%d%s%d", &amp;num, name, &amp;score);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}</a:t>
            </a:r>
            <a:endParaRPr lang="zh-CN" altLang="en-US" sz="2000">
              <a:latin typeface="Arial" charset="0"/>
              <a:ea typeface="宋体" charset="0"/>
            </a:endParaRPr>
          </a:p>
        </p:txBody>
      </p:sp>
      <p:sp>
        <p:nvSpPr>
          <p:cNvPr id="491526" name="Text Box 6"/>
          <p:cNvSpPr txBox="1">
            <a:spLocks noChangeArrowheads="1"/>
          </p:cNvSpPr>
          <p:nvPr/>
        </p:nvSpPr>
        <p:spPr bwMode="auto">
          <a:xfrm>
            <a:off x="5003800" y="4252913"/>
            <a:ext cx="2592388" cy="15621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b="1">
                <a:solidFill>
                  <a:srgbClr val="0000CC"/>
                </a:solidFill>
              </a:rPr>
              <a:t>头部插入法：</a:t>
            </a:r>
          </a:p>
          <a:p>
            <a:pPr>
              <a:spcBef>
                <a:spcPct val="50000"/>
              </a:spcBef>
            </a:pPr>
            <a:r>
              <a:rPr kumimoji="0" lang="en-US" altLang="zh-CN" b="1">
                <a:solidFill>
                  <a:srgbClr val="0000CC"/>
                </a:solidFill>
              </a:rPr>
              <a:t>p-&gt;next=head;</a:t>
            </a:r>
          </a:p>
          <a:p>
            <a:pPr>
              <a:spcBef>
                <a:spcPct val="50000"/>
              </a:spcBef>
            </a:pPr>
            <a:r>
              <a:rPr kumimoji="0" lang="en-US" altLang="zh-CN" b="1">
                <a:solidFill>
                  <a:srgbClr val="0000CC"/>
                </a:solidFill>
              </a:rPr>
              <a:t>head=p;</a:t>
            </a:r>
          </a:p>
        </p:txBody>
      </p:sp>
      <p:sp>
        <p:nvSpPr>
          <p:cNvPr id="491527" name="Rectangle 7"/>
          <p:cNvSpPr>
            <a:spLocks noChangeArrowheads="1"/>
          </p:cNvSpPr>
          <p:nvPr/>
        </p:nvSpPr>
        <p:spPr bwMode="auto">
          <a:xfrm>
            <a:off x="1547813" y="4149725"/>
            <a:ext cx="2303462" cy="1871663"/>
          </a:xfrm>
          <a:prstGeom prst="rect">
            <a:avLst/>
          </a:prstGeom>
          <a:noFill/>
          <a:ln w="12700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491529" name="AutoShape 9"/>
          <p:cNvSpPr>
            <a:spLocks noChangeArrowheads="1"/>
          </p:cNvSpPr>
          <p:nvPr/>
        </p:nvSpPr>
        <p:spPr bwMode="auto">
          <a:xfrm>
            <a:off x="3995738" y="4941888"/>
            <a:ext cx="792162" cy="358775"/>
          </a:xfrm>
          <a:prstGeom prst="leftRightArrow">
            <a:avLst>
              <a:gd name="adj1" fmla="val 50000"/>
              <a:gd name="adj2" fmla="val 4415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491530" name="Text Box 10"/>
          <p:cNvSpPr txBox="1">
            <a:spLocks noChangeArrowheads="1"/>
          </p:cNvSpPr>
          <p:nvPr/>
        </p:nvSpPr>
        <p:spPr bwMode="auto">
          <a:xfrm>
            <a:off x="138113" y="4713288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zh-CN" altLang="en-US" b="1">
                <a:solidFill>
                  <a:srgbClr val="0000CC"/>
                </a:solidFill>
              </a:rPr>
              <a:t>尾部插入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91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1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1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1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1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6" grpId="0" animBg="1"/>
      <p:bldP spid="491527" grpId="0" animBg="1"/>
      <p:bldP spid="491529" grpId="0" animBg="1"/>
      <p:bldP spid="4915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noFill/>
        </p:spPr>
        <p:txBody>
          <a:bodyPr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11.3.3  </a:t>
            </a:r>
            <a:r>
              <a:rPr lang="zh-CN" altLang="en-US" sz="4000">
                <a:latin typeface="Arial" charset="0"/>
                <a:ea typeface="宋体" charset="0"/>
              </a:rPr>
              <a:t>单向链表的常用操作</a:t>
            </a: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628775"/>
            <a:ext cx="7777162" cy="4824413"/>
          </a:xfrm>
          <a:noFill/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en-US" altLang="zh-CN" sz="2800">
                <a:solidFill>
                  <a:srgbClr val="0000CC"/>
                </a:solidFill>
                <a:latin typeface="Arial" charset="0"/>
                <a:ea typeface="宋体" charset="0"/>
              </a:rPr>
              <a:t>2. </a:t>
            </a:r>
            <a:r>
              <a:rPr lang="zh-CN" altLang="en-US" sz="2800">
                <a:solidFill>
                  <a:srgbClr val="0000CC"/>
                </a:solidFill>
                <a:latin typeface="Arial" charset="0"/>
                <a:ea typeface="宋体" charset="0"/>
              </a:rPr>
              <a:t>链表的遍历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for(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ptr = head; ptr!=NULL; ptr = ptr-&gt;next</a:t>
            </a:r>
            <a:r>
              <a:rPr lang="en-US" altLang="zh-CN" sz="2400">
                <a:latin typeface="Arial" charset="0"/>
                <a:ea typeface="宋体" charset="0"/>
              </a:rPr>
              <a:t>)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  printf("</a:t>
            </a:r>
            <a:r>
              <a:rPr lang="pt-BR" altLang="zh-CN" sz="2400">
                <a:latin typeface="Arial" charset="0"/>
                <a:ea typeface="宋体" charset="0"/>
              </a:rPr>
              <a:t>%d\t%s\t%d\</a:t>
            </a:r>
            <a:r>
              <a:rPr lang="en-US" altLang="zh-CN" sz="2400">
                <a:latin typeface="Arial" charset="0"/>
                <a:ea typeface="宋体" charset="0"/>
              </a:rPr>
              <a:t>n", ptr-&gt;num, ptr-&gt;name, ptr-&gt;score);</a:t>
            </a:r>
            <a:endParaRPr lang="zh-CN" altLang="en-US" sz="2400">
              <a:latin typeface="Arial" charset="0"/>
              <a:ea typeface="宋体" charset="0"/>
            </a:endParaRPr>
          </a:p>
        </p:txBody>
      </p:sp>
      <p:graphicFrame>
        <p:nvGraphicFramePr>
          <p:cNvPr id="48742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476375" y="3429000"/>
          <a:ext cx="6408738" cy="295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43" name="位图图像" r:id="rId3" imgW="4742857" imgH="2190476" progId="Paint.Picture">
                  <p:embed/>
                </p:oleObj>
              </mc:Choice>
              <mc:Fallback>
                <p:oleObj name="位图图像" r:id="rId3" imgW="4742857" imgH="2190476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429000"/>
                        <a:ext cx="6408738" cy="295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4611688"/>
            <a:ext cx="5911850" cy="1409700"/>
          </a:xfrm>
          <a:noFill/>
        </p:spPr>
        <p:txBody>
          <a:bodyPr lIns="90488" tIns="44450" rIns="90488" bIns="44450"/>
          <a:lstStyle/>
          <a:p>
            <a:pPr algn="just" eaLnBrk="1" hangingPunct="1"/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先连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: </a:t>
            </a:r>
            <a:r>
              <a:rPr lang="en-US" altLang="zh-CN">
                <a:latin typeface="Arial" charset="0"/>
                <a:ea typeface="宋体" charset="0"/>
              </a:rPr>
              <a:t>s-&gt;next = ptr-&gt;next;</a:t>
            </a:r>
          </a:p>
          <a:p>
            <a:pPr algn="just" eaLnBrk="1" hangingPunct="1"/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后断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: </a:t>
            </a:r>
            <a:r>
              <a:rPr lang="en-US" altLang="zh-CN">
                <a:latin typeface="Arial" charset="0"/>
                <a:ea typeface="宋体" charset="0"/>
              </a:rPr>
              <a:t>ptr-&gt;next = s;</a:t>
            </a:r>
            <a:endParaRPr lang="zh-CN" altLang="en-US">
              <a:solidFill>
                <a:srgbClr val="CC0066"/>
              </a:solidFill>
              <a:latin typeface="Arial" charset="0"/>
              <a:ea typeface="宋体" charset="0"/>
            </a:endParaRPr>
          </a:p>
        </p:txBody>
      </p:sp>
      <p:sp>
        <p:nvSpPr>
          <p:cNvPr id="492548" name="Line 4"/>
          <p:cNvSpPr>
            <a:spLocks noChangeShapeType="1"/>
          </p:cNvSpPr>
          <p:nvPr/>
        </p:nvSpPr>
        <p:spPr bwMode="auto">
          <a:xfrm>
            <a:off x="4467225" y="2322513"/>
            <a:ext cx="685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33425" y="2060575"/>
            <a:ext cx="6934200" cy="1571625"/>
            <a:chOff x="48" y="632"/>
            <a:chExt cx="4368" cy="990"/>
          </a:xfrm>
        </p:grpSpPr>
        <p:grpSp>
          <p:nvGrpSpPr>
            <p:cNvPr id="70671" name="Group 6"/>
            <p:cNvGrpSpPr>
              <a:grpSpLocks/>
            </p:cNvGrpSpPr>
            <p:nvPr/>
          </p:nvGrpSpPr>
          <p:grpSpPr bwMode="auto">
            <a:xfrm>
              <a:off x="3360" y="672"/>
              <a:ext cx="1056" cy="240"/>
              <a:chOff x="624" y="672"/>
              <a:chExt cx="1056" cy="240"/>
            </a:xfrm>
          </p:grpSpPr>
          <p:sp>
            <p:nvSpPr>
              <p:cNvPr id="70689" name="Rectangle 7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zh-CN" altLang="en-US" sz="2800" b="1">
                  <a:latin typeface="Book Antiqua" charset="0"/>
                </a:endParaRPr>
              </a:p>
            </p:txBody>
          </p:sp>
          <p:grpSp>
            <p:nvGrpSpPr>
              <p:cNvPr id="70690" name="Group 8"/>
              <p:cNvGrpSpPr>
                <a:grpSpLocks/>
              </p:cNvGrpSpPr>
              <p:nvPr/>
            </p:nvGrpSpPr>
            <p:grpSpPr bwMode="auto">
              <a:xfrm>
                <a:off x="624" y="672"/>
                <a:ext cx="720" cy="240"/>
                <a:chOff x="624" y="672"/>
                <a:chExt cx="720" cy="240"/>
              </a:xfrm>
            </p:grpSpPr>
            <p:sp>
              <p:nvSpPr>
                <p:cNvPr id="70691" name="Line 9"/>
                <p:cNvSpPr>
                  <a:spLocks noChangeShapeType="1"/>
                </p:cNvSpPr>
                <p:nvPr/>
              </p:nvSpPr>
              <p:spPr bwMode="auto">
                <a:xfrm>
                  <a:off x="624" y="795"/>
                  <a:ext cx="432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70692" name="Rectangle 10"/>
                <p:cNvSpPr>
                  <a:spLocks noChangeArrowheads="1"/>
                </p:cNvSpPr>
                <p:nvPr/>
              </p:nvSpPr>
              <p:spPr bwMode="auto">
                <a:xfrm>
                  <a:off x="1008" y="67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kumimoji="1" lang="zh-CN" altLang="en-US" sz="2800" b="1">
                    <a:latin typeface="Book Antiqua" charset="0"/>
                  </a:endParaRPr>
                </a:p>
              </p:txBody>
            </p:sp>
          </p:grpSp>
        </p:grpSp>
        <p:sp>
          <p:nvSpPr>
            <p:cNvPr id="70672" name="Text Box 11"/>
            <p:cNvSpPr txBox="1">
              <a:spLocks noChangeArrowheads="1"/>
            </p:cNvSpPr>
            <p:nvPr/>
          </p:nvSpPr>
          <p:spPr bwMode="auto">
            <a:xfrm>
              <a:off x="48" y="632"/>
              <a:ext cx="6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kumimoji="0" lang="en-US" altLang="zh-CN" sz="2800" b="1">
                  <a:latin typeface="Book Antiqua" charset="0"/>
                </a:rPr>
                <a:t>head</a:t>
              </a:r>
              <a:endParaRPr lang="en-US" altLang="zh-CN" sz="2800" b="1">
                <a:latin typeface="Times New Roman" charset="0"/>
              </a:endParaRPr>
            </a:p>
          </p:txBody>
        </p:sp>
        <p:grpSp>
          <p:nvGrpSpPr>
            <p:cNvPr id="70673" name="Group 12"/>
            <p:cNvGrpSpPr>
              <a:grpSpLocks/>
            </p:cNvGrpSpPr>
            <p:nvPr/>
          </p:nvGrpSpPr>
          <p:grpSpPr bwMode="auto">
            <a:xfrm>
              <a:off x="1680" y="912"/>
              <a:ext cx="415" cy="710"/>
              <a:chOff x="833" y="960"/>
              <a:chExt cx="415" cy="710"/>
            </a:xfrm>
          </p:grpSpPr>
          <p:sp>
            <p:nvSpPr>
              <p:cNvPr id="70687" name="Line 13"/>
              <p:cNvSpPr>
                <a:spLocks noChangeShapeType="1"/>
              </p:cNvSpPr>
              <p:nvPr/>
            </p:nvSpPr>
            <p:spPr bwMode="auto">
              <a:xfrm flipV="1">
                <a:off x="1056" y="960"/>
                <a:ext cx="0" cy="38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70688" name="Text Box 14"/>
              <p:cNvSpPr txBox="1">
                <a:spLocks noChangeArrowheads="1"/>
              </p:cNvSpPr>
              <p:nvPr/>
            </p:nvSpPr>
            <p:spPr bwMode="auto">
              <a:xfrm>
                <a:off x="833" y="1343"/>
                <a:ext cx="41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r>
                  <a:rPr kumimoji="0" lang="en-US" altLang="zh-CN" sz="2800" b="1">
                    <a:latin typeface="Book Antiqua" charset="0"/>
                  </a:rPr>
                  <a:t>ptr</a:t>
                </a:r>
                <a:endParaRPr lang="en-US" altLang="zh-CN" sz="2800" b="1">
                  <a:latin typeface="Times New Roman" charset="0"/>
                </a:endParaRPr>
              </a:p>
            </p:txBody>
          </p:sp>
        </p:grpSp>
        <p:grpSp>
          <p:nvGrpSpPr>
            <p:cNvPr id="70674" name="Group 15"/>
            <p:cNvGrpSpPr>
              <a:grpSpLocks/>
            </p:cNvGrpSpPr>
            <p:nvPr/>
          </p:nvGrpSpPr>
          <p:grpSpPr bwMode="auto">
            <a:xfrm>
              <a:off x="624" y="672"/>
              <a:ext cx="1056" cy="240"/>
              <a:chOff x="624" y="672"/>
              <a:chExt cx="1056" cy="240"/>
            </a:xfrm>
          </p:grpSpPr>
          <p:sp>
            <p:nvSpPr>
              <p:cNvPr id="70683" name="Rectangle 16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zh-CN" altLang="en-US" sz="2800" b="1">
                  <a:latin typeface="Book Antiqua" charset="0"/>
                </a:endParaRPr>
              </a:p>
            </p:txBody>
          </p:sp>
          <p:grpSp>
            <p:nvGrpSpPr>
              <p:cNvPr id="70684" name="Group 17"/>
              <p:cNvGrpSpPr>
                <a:grpSpLocks/>
              </p:cNvGrpSpPr>
              <p:nvPr/>
            </p:nvGrpSpPr>
            <p:grpSpPr bwMode="auto">
              <a:xfrm>
                <a:off x="624" y="672"/>
                <a:ext cx="720" cy="240"/>
                <a:chOff x="624" y="672"/>
                <a:chExt cx="720" cy="240"/>
              </a:xfrm>
            </p:grpSpPr>
            <p:sp>
              <p:nvSpPr>
                <p:cNvPr id="70685" name="Line 18"/>
                <p:cNvSpPr>
                  <a:spLocks noChangeShapeType="1"/>
                </p:cNvSpPr>
                <p:nvPr/>
              </p:nvSpPr>
              <p:spPr bwMode="auto">
                <a:xfrm>
                  <a:off x="624" y="795"/>
                  <a:ext cx="432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70686" name="Rectangle 19"/>
                <p:cNvSpPr>
                  <a:spLocks noChangeArrowheads="1"/>
                </p:cNvSpPr>
                <p:nvPr/>
              </p:nvSpPr>
              <p:spPr bwMode="auto">
                <a:xfrm>
                  <a:off x="1008" y="67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kumimoji="1" lang="zh-CN" altLang="en-US" sz="2800" b="1">
                    <a:latin typeface="Book Antiqua" charset="0"/>
                  </a:endParaRPr>
                </a:p>
              </p:txBody>
            </p:sp>
          </p:grpSp>
        </p:grpSp>
        <p:grpSp>
          <p:nvGrpSpPr>
            <p:cNvPr id="70675" name="Group 20"/>
            <p:cNvGrpSpPr>
              <a:grpSpLocks/>
            </p:cNvGrpSpPr>
            <p:nvPr/>
          </p:nvGrpSpPr>
          <p:grpSpPr bwMode="auto">
            <a:xfrm>
              <a:off x="1536" y="672"/>
              <a:ext cx="1056" cy="240"/>
              <a:chOff x="624" y="672"/>
              <a:chExt cx="1056" cy="240"/>
            </a:xfrm>
          </p:grpSpPr>
          <p:sp>
            <p:nvSpPr>
              <p:cNvPr id="70679" name="Rectangle 21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zh-CN" altLang="en-US" sz="2800" b="1">
                  <a:latin typeface="Book Antiqua" charset="0"/>
                </a:endParaRPr>
              </a:p>
            </p:txBody>
          </p:sp>
          <p:grpSp>
            <p:nvGrpSpPr>
              <p:cNvPr id="70680" name="Group 22"/>
              <p:cNvGrpSpPr>
                <a:grpSpLocks/>
              </p:cNvGrpSpPr>
              <p:nvPr/>
            </p:nvGrpSpPr>
            <p:grpSpPr bwMode="auto">
              <a:xfrm>
                <a:off x="624" y="672"/>
                <a:ext cx="720" cy="240"/>
                <a:chOff x="624" y="672"/>
                <a:chExt cx="720" cy="240"/>
              </a:xfrm>
            </p:grpSpPr>
            <p:sp>
              <p:nvSpPr>
                <p:cNvPr id="70681" name="Line 23"/>
                <p:cNvSpPr>
                  <a:spLocks noChangeShapeType="1"/>
                </p:cNvSpPr>
                <p:nvPr/>
              </p:nvSpPr>
              <p:spPr bwMode="auto">
                <a:xfrm>
                  <a:off x="624" y="795"/>
                  <a:ext cx="432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70682" name="Rectangle 24"/>
                <p:cNvSpPr>
                  <a:spLocks noChangeArrowheads="1"/>
                </p:cNvSpPr>
                <p:nvPr/>
              </p:nvSpPr>
              <p:spPr bwMode="auto">
                <a:xfrm>
                  <a:off x="1008" y="67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kumimoji="1" lang="zh-CN" altLang="en-US" sz="2800" b="1">
                    <a:latin typeface="Book Antiqua" charset="0"/>
                  </a:endParaRPr>
                </a:p>
              </p:txBody>
            </p:sp>
          </p:grpSp>
        </p:grpSp>
        <p:sp>
          <p:nvSpPr>
            <p:cNvPr id="70676" name="Rectangle 25"/>
            <p:cNvSpPr>
              <a:spLocks noChangeArrowheads="1"/>
            </p:cNvSpPr>
            <p:nvPr/>
          </p:nvSpPr>
          <p:spPr bwMode="auto">
            <a:xfrm>
              <a:off x="3168" y="67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2800" b="1">
                <a:latin typeface="Book Antiqua" charset="0"/>
              </a:endParaRPr>
            </a:p>
          </p:txBody>
        </p:sp>
        <p:sp>
          <p:nvSpPr>
            <p:cNvPr id="70677" name="Rectangle 26"/>
            <p:cNvSpPr>
              <a:spLocks noChangeArrowheads="1"/>
            </p:cNvSpPr>
            <p:nvPr/>
          </p:nvSpPr>
          <p:spPr bwMode="auto">
            <a:xfrm>
              <a:off x="2832" y="67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2800" b="1">
                <a:latin typeface="Book Antiqua" charset="0"/>
              </a:endParaRPr>
            </a:p>
          </p:txBody>
        </p:sp>
        <p:sp>
          <p:nvSpPr>
            <p:cNvPr id="70678" name="Line 27"/>
            <p:cNvSpPr>
              <a:spLocks noChangeShapeType="1"/>
            </p:cNvSpPr>
            <p:nvPr/>
          </p:nvSpPr>
          <p:spPr bwMode="auto">
            <a:xfrm flipV="1">
              <a:off x="4080" y="720"/>
              <a:ext cx="33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3306763" y="3630613"/>
            <a:ext cx="2151062" cy="519112"/>
            <a:chOff x="2245" y="1880"/>
            <a:chExt cx="1355" cy="327"/>
          </a:xfrm>
        </p:grpSpPr>
        <p:grpSp>
          <p:nvGrpSpPr>
            <p:cNvPr id="70665" name="Group 29"/>
            <p:cNvGrpSpPr>
              <a:grpSpLocks/>
            </p:cNvGrpSpPr>
            <p:nvPr/>
          </p:nvGrpSpPr>
          <p:grpSpPr bwMode="auto">
            <a:xfrm>
              <a:off x="2544" y="1938"/>
              <a:ext cx="1056" cy="240"/>
              <a:chOff x="624" y="672"/>
              <a:chExt cx="1056" cy="240"/>
            </a:xfrm>
          </p:grpSpPr>
          <p:sp>
            <p:nvSpPr>
              <p:cNvPr id="70667" name="Rectangle 30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zh-CN" altLang="en-US" sz="2800" b="1">
                  <a:latin typeface="Book Antiqua" charset="0"/>
                </a:endParaRPr>
              </a:p>
            </p:txBody>
          </p:sp>
          <p:grpSp>
            <p:nvGrpSpPr>
              <p:cNvPr id="70668" name="Group 31"/>
              <p:cNvGrpSpPr>
                <a:grpSpLocks/>
              </p:cNvGrpSpPr>
              <p:nvPr/>
            </p:nvGrpSpPr>
            <p:grpSpPr bwMode="auto">
              <a:xfrm>
                <a:off x="624" y="672"/>
                <a:ext cx="720" cy="240"/>
                <a:chOff x="624" y="672"/>
                <a:chExt cx="720" cy="240"/>
              </a:xfrm>
            </p:grpSpPr>
            <p:sp>
              <p:nvSpPr>
                <p:cNvPr id="70669" name="Line 32"/>
                <p:cNvSpPr>
                  <a:spLocks noChangeShapeType="1"/>
                </p:cNvSpPr>
                <p:nvPr/>
              </p:nvSpPr>
              <p:spPr bwMode="auto">
                <a:xfrm>
                  <a:off x="624" y="795"/>
                  <a:ext cx="432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70670" name="Rectangle 33"/>
                <p:cNvSpPr>
                  <a:spLocks noChangeArrowheads="1"/>
                </p:cNvSpPr>
                <p:nvPr/>
              </p:nvSpPr>
              <p:spPr bwMode="auto">
                <a:xfrm>
                  <a:off x="1008" y="67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kumimoji="1" lang="zh-CN" altLang="en-US" sz="2800" b="1">
                    <a:latin typeface="Book Antiqua" charset="0"/>
                  </a:endParaRPr>
                </a:p>
              </p:txBody>
            </p:sp>
          </p:grpSp>
        </p:grpSp>
        <p:sp>
          <p:nvSpPr>
            <p:cNvPr id="70666" name="Text Box 34"/>
            <p:cNvSpPr txBox="1">
              <a:spLocks noChangeArrowheads="1"/>
            </p:cNvSpPr>
            <p:nvPr/>
          </p:nvSpPr>
          <p:spPr bwMode="auto">
            <a:xfrm>
              <a:off x="2245" y="1880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kumimoji="0" lang="en-US" altLang="zh-CN" sz="2800" b="1">
                  <a:latin typeface="Book Antiqua" charset="0"/>
                </a:rPr>
                <a:t>s</a:t>
              </a:r>
              <a:endParaRPr lang="en-US" altLang="zh-CN" sz="2800" b="1">
                <a:latin typeface="Times New Roman" charset="0"/>
              </a:endParaRPr>
            </a:p>
          </p:txBody>
        </p:sp>
      </p:grpSp>
      <p:sp>
        <p:nvSpPr>
          <p:cNvPr id="492579" name="Line 35"/>
          <p:cNvSpPr>
            <a:spLocks noChangeShapeType="1"/>
          </p:cNvSpPr>
          <p:nvPr/>
        </p:nvSpPr>
        <p:spPr bwMode="auto">
          <a:xfrm flipH="1" flipV="1">
            <a:off x="5305425" y="2474913"/>
            <a:ext cx="0" cy="1295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92580" name="Line 36"/>
          <p:cNvSpPr>
            <a:spLocks noChangeShapeType="1"/>
          </p:cNvSpPr>
          <p:nvPr/>
        </p:nvSpPr>
        <p:spPr bwMode="auto">
          <a:xfrm flipH="1">
            <a:off x="4467225" y="2322513"/>
            <a:ext cx="0" cy="1371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70663" name="Rectangle 40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noFill/>
        </p:spPr>
        <p:txBody>
          <a:bodyPr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11.3.3  </a:t>
            </a:r>
            <a:r>
              <a:rPr lang="zh-CN" altLang="en-US" sz="4000">
                <a:latin typeface="Arial" charset="0"/>
                <a:ea typeface="宋体" charset="0"/>
              </a:rPr>
              <a:t>单向链表的常用操作</a:t>
            </a:r>
          </a:p>
        </p:txBody>
      </p:sp>
      <p:sp>
        <p:nvSpPr>
          <p:cNvPr id="52233" name="Rectangle 41"/>
          <p:cNvSpPr>
            <a:spLocks noChangeArrowheads="1"/>
          </p:cNvSpPr>
          <p:nvPr/>
        </p:nvSpPr>
        <p:spPr bwMode="auto">
          <a:xfrm>
            <a:off x="611188" y="1484313"/>
            <a:ext cx="7777162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altLang="zh-CN" sz="2800" b="1" dirty="0">
                <a:solidFill>
                  <a:srgbClr val="0000CC"/>
                </a:solidFill>
              </a:rPr>
              <a:t>3. </a:t>
            </a:r>
            <a:r>
              <a:rPr lang="zh-CN" altLang="en-US" sz="2800" b="1" dirty="0">
                <a:solidFill>
                  <a:srgbClr val="0000CC"/>
                </a:solidFill>
              </a:rPr>
              <a:t>插入结点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  <a:defRPr/>
            </a:pPr>
            <a:endParaRPr lang="zh-CN" altLang="en-US" sz="2800" b="1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2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2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2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2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55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492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build="p" autoUpdateAnimBg="0"/>
      <p:bldP spid="492548" grpId="0" animBg="1"/>
      <p:bldP spid="492548" grpId="1" animBg="1"/>
      <p:bldP spid="492579" grpId="0" animBg="1"/>
      <p:bldP spid="49258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4797425"/>
            <a:ext cx="5473700" cy="1219200"/>
          </a:xfrm>
          <a:noFill/>
        </p:spPr>
        <p:txBody>
          <a:bodyPr lIns="90488" tIns="44450" rIns="90488" bIns="44450"/>
          <a:lstStyle/>
          <a:p>
            <a:pPr algn="just" eaLnBrk="1" hangingPunct="1"/>
            <a:r>
              <a:rPr lang="en-US" altLang="zh-CN" sz="2800">
                <a:latin typeface="Arial" charset="0"/>
                <a:ea typeface="宋体" charset="0"/>
              </a:rPr>
              <a:t>ptr2=ptr1-&gt;next;</a:t>
            </a:r>
          </a:p>
          <a:p>
            <a:pPr algn="just" eaLnBrk="1" hangingPunct="1"/>
            <a:r>
              <a:rPr lang="zh-CN" altLang="en-US" sz="2800">
                <a:solidFill>
                  <a:srgbClr val="CC0066"/>
                </a:solidFill>
                <a:latin typeface="Arial" charset="0"/>
                <a:ea typeface="宋体" charset="0"/>
              </a:rPr>
              <a:t>先接</a:t>
            </a:r>
            <a:r>
              <a:rPr lang="en-US" altLang="zh-CN" sz="2800">
                <a:solidFill>
                  <a:srgbClr val="CC0066"/>
                </a:solidFill>
                <a:latin typeface="Arial" charset="0"/>
                <a:ea typeface="宋体" charset="0"/>
              </a:rPr>
              <a:t>:</a:t>
            </a:r>
            <a:r>
              <a:rPr lang="en-US" altLang="zh-CN" sz="2800">
                <a:latin typeface="Arial" charset="0"/>
                <a:ea typeface="宋体" charset="0"/>
              </a:rPr>
              <a:t>ptr1-&gt;next=ptr2-&gt;next;</a:t>
            </a:r>
          </a:p>
        </p:txBody>
      </p:sp>
      <p:grpSp>
        <p:nvGrpSpPr>
          <p:cNvPr id="72706" name="Group 4"/>
          <p:cNvGrpSpPr>
            <a:grpSpLocks/>
          </p:cNvGrpSpPr>
          <p:nvPr/>
        </p:nvGrpSpPr>
        <p:grpSpPr bwMode="auto">
          <a:xfrm>
            <a:off x="657225" y="1920875"/>
            <a:ext cx="6938963" cy="1190625"/>
            <a:chOff x="48" y="633"/>
            <a:chExt cx="4368" cy="1175"/>
          </a:xfrm>
        </p:grpSpPr>
        <p:grpSp>
          <p:nvGrpSpPr>
            <p:cNvPr id="72747" name="Group 5"/>
            <p:cNvGrpSpPr>
              <a:grpSpLocks/>
            </p:cNvGrpSpPr>
            <p:nvPr/>
          </p:nvGrpSpPr>
          <p:grpSpPr bwMode="auto">
            <a:xfrm>
              <a:off x="3360" y="672"/>
              <a:ext cx="1056" cy="240"/>
              <a:chOff x="624" y="672"/>
              <a:chExt cx="1056" cy="240"/>
            </a:xfrm>
          </p:grpSpPr>
          <p:sp>
            <p:nvSpPr>
              <p:cNvPr id="72769" name="Rectangle 6"/>
              <p:cNvSpPr>
                <a:spLocks noChangeArrowheads="1"/>
              </p:cNvSpPr>
              <p:nvPr/>
            </p:nvSpPr>
            <p:spPr bwMode="auto">
              <a:xfrm>
                <a:off x="1344" y="672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zh-CN" altLang="en-US" sz="2800" b="1">
                  <a:latin typeface="Book Antiqua" charset="0"/>
                </a:endParaRPr>
              </a:p>
            </p:txBody>
          </p:sp>
          <p:grpSp>
            <p:nvGrpSpPr>
              <p:cNvPr id="72770" name="Group 7"/>
              <p:cNvGrpSpPr>
                <a:grpSpLocks/>
              </p:cNvGrpSpPr>
              <p:nvPr/>
            </p:nvGrpSpPr>
            <p:grpSpPr bwMode="auto">
              <a:xfrm>
                <a:off x="624" y="672"/>
                <a:ext cx="720" cy="240"/>
                <a:chOff x="624" y="672"/>
                <a:chExt cx="720" cy="240"/>
              </a:xfrm>
            </p:grpSpPr>
            <p:sp>
              <p:nvSpPr>
                <p:cNvPr id="72771" name="Line 8"/>
                <p:cNvSpPr>
                  <a:spLocks noChangeShapeType="1"/>
                </p:cNvSpPr>
                <p:nvPr/>
              </p:nvSpPr>
              <p:spPr bwMode="auto">
                <a:xfrm>
                  <a:off x="624" y="795"/>
                  <a:ext cx="432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72772" name="Rectangle 9"/>
                <p:cNvSpPr>
                  <a:spLocks noChangeArrowheads="1"/>
                </p:cNvSpPr>
                <p:nvPr/>
              </p:nvSpPr>
              <p:spPr bwMode="auto">
                <a:xfrm>
                  <a:off x="1008" y="67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kumimoji="1" lang="zh-CN" altLang="en-US" sz="2800" b="1">
                    <a:latin typeface="Book Antiqua" charset="0"/>
                  </a:endParaRPr>
                </a:p>
              </p:txBody>
            </p:sp>
          </p:grpSp>
        </p:grpSp>
        <p:grpSp>
          <p:nvGrpSpPr>
            <p:cNvPr id="72748" name="Group 10"/>
            <p:cNvGrpSpPr>
              <a:grpSpLocks/>
            </p:cNvGrpSpPr>
            <p:nvPr/>
          </p:nvGrpSpPr>
          <p:grpSpPr bwMode="auto">
            <a:xfrm>
              <a:off x="48" y="633"/>
              <a:ext cx="4368" cy="1175"/>
              <a:chOff x="48" y="633"/>
              <a:chExt cx="4368" cy="1175"/>
            </a:xfrm>
          </p:grpSpPr>
          <p:sp>
            <p:nvSpPr>
              <p:cNvPr id="72749" name="Text Box 11"/>
              <p:cNvSpPr txBox="1">
                <a:spLocks noChangeArrowheads="1"/>
              </p:cNvSpPr>
              <p:nvPr/>
            </p:nvSpPr>
            <p:spPr bwMode="auto">
              <a:xfrm>
                <a:off x="48" y="633"/>
                <a:ext cx="602" cy="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  <a:cs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r>
                  <a:rPr kumimoji="0" lang="en-US" altLang="zh-CN" sz="2800">
                    <a:latin typeface="Book Antiqua" charset="0"/>
                  </a:rPr>
                  <a:t>head</a:t>
                </a:r>
                <a:endParaRPr lang="en-US" altLang="zh-CN" sz="2800">
                  <a:latin typeface="Times New Roman" charset="0"/>
                </a:endParaRPr>
              </a:p>
            </p:txBody>
          </p:sp>
          <p:grpSp>
            <p:nvGrpSpPr>
              <p:cNvPr id="72750" name="Group 12"/>
              <p:cNvGrpSpPr>
                <a:grpSpLocks/>
              </p:cNvGrpSpPr>
              <p:nvPr/>
            </p:nvGrpSpPr>
            <p:grpSpPr bwMode="auto">
              <a:xfrm>
                <a:off x="1680" y="912"/>
                <a:ext cx="524" cy="896"/>
                <a:chOff x="833" y="960"/>
                <a:chExt cx="524" cy="896"/>
              </a:xfrm>
            </p:grpSpPr>
            <p:sp>
              <p:nvSpPr>
                <p:cNvPr id="72767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056" y="960"/>
                  <a:ext cx="0" cy="384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7276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833" y="1344"/>
                  <a:ext cx="524" cy="5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r>
                    <a:rPr kumimoji="0" lang="en-US" altLang="zh-CN" sz="2800">
                      <a:latin typeface="Book Antiqua" charset="0"/>
                    </a:rPr>
                    <a:t>ptr1</a:t>
                  </a:r>
                  <a:endParaRPr lang="en-US" altLang="zh-CN" sz="2800">
                    <a:latin typeface="Times New Roman" charset="0"/>
                  </a:endParaRPr>
                </a:p>
              </p:txBody>
            </p:sp>
          </p:grpSp>
          <p:grpSp>
            <p:nvGrpSpPr>
              <p:cNvPr id="72751" name="Group 15"/>
              <p:cNvGrpSpPr>
                <a:grpSpLocks/>
              </p:cNvGrpSpPr>
              <p:nvPr/>
            </p:nvGrpSpPr>
            <p:grpSpPr bwMode="auto">
              <a:xfrm>
                <a:off x="624" y="672"/>
                <a:ext cx="1056" cy="240"/>
                <a:chOff x="624" y="672"/>
                <a:chExt cx="1056" cy="240"/>
              </a:xfrm>
            </p:grpSpPr>
            <p:sp>
              <p:nvSpPr>
                <p:cNvPr id="72763" name="Rectangle 16"/>
                <p:cNvSpPr>
                  <a:spLocks noChangeArrowheads="1"/>
                </p:cNvSpPr>
                <p:nvPr/>
              </p:nvSpPr>
              <p:spPr bwMode="auto">
                <a:xfrm>
                  <a:off x="1344" y="67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kumimoji="1" lang="zh-CN" altLang="en-US" sz="2800" b="1">
                    <a:latin typeface="Book Antiqua" charset="0"/>
                  </a:endParaRPr>
                </a:p>
              </p:txBody>
            </p:sp>
            <p:grpSp>
              <p:nvGrpSpPr>
                <p:cNvPr id="72764" name="Group 17"/>
                <p:cNvGrpSpPr>
                  <a:grpSpLocks/>
                </p:cNvGrpSpPr>
                <p:nvPr/>
              </p:nvGrpSpPr>
              <p:grpSpPr bwMode="auto">
                <a:xfrm>
                  <a:off x="624" y="672"/>
                  <a:ext cx="720" cy="240"/>
                  <a:chOff x="624" y="672"/>
                  <a:chExt cx="720" cy="240"/>
                </a:xfrm>
              </p:grpSpPr>
              <p:sp>
                <p:nvSpPr>
                  <p:cNvPr id="72765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795"/>
                    <a:ext cx="432" cy="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66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672"/>
                    <a:ext cx="336" cy="24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kumimoji="1" lang="zh-CN" altLang="en-US" sz="2800" b="1">
                      <a:latin typeface="Book Antiqua" charset="0"/>
                    </a:endParaRPr>
                  </a:p>
                </p:txBody>
              </p:sp>
            </p:grpSp>
          </p:grpSp>
          <p:grpSp>
            <p:nvGrpSpPr>
              <p:cNvPr id="72752" name="Group 20"/>
              <p:cNvGrpSpPr>
                <a:grpSpLocks/>
              </p:cNvGrpSpPr>
              <p:nvPr/>
            </p:nvGrpSpPr>
            <p:grpSpPr bwMode="auto">
              <a:xfrm>
                <a:off x="1536" y="672"/>
                <a:ext cx="1056" cy="240"/>
                <a:chOff x="624" y="672"/>
                <a:chExt cx="1056" cy="240"/>
              </a:xfrm>
            </p:grpSpPr>
            <p:sp>
              <p:nvSpPr>
                <p:cNvPr id="72759" name="Rectangle 21"/>
                <p:cNvSpPr>
                  <a:spLocks noChangeArrowheads="1"/>
                </p:cNvSpPr>
                <p:nvPr/>
              </p:nvSpPr>
              <p:spPr bwMode="auto">
                <a:xfrm>
                  <a:off x="1344" y="67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kumimoji="1" lang="zh-CN" altLang="en-US" sz="2800" b="1">
                    <a:latin typeface="Book Antiqua" charset="0"/>
                  </a:endParaRPr>
                </a:p>
              </p:txBody>
            </p:sp>
            <p:grpSp>
              <p:nvGrpSpPr>
                <p:cNvPr id="72760" name="Group 22"/>
                <p:cNvGrpSpPr>
                  <a:grpSpLocks/>
                </p:cNvGrpSpPr>
                <p:nvPr/>
              </p:nvGrpSpPr>
              <p:grpSpPr bwMode="auto">
                <a:xfrm>
                  <a:off x="624" y="672"/>
                  <a:ext cx="720" cy="240"/>
                  <a:chOff x="624" y="672"/>
                  <a:chExt cx="720" cy="240"/>
                </a:xfrm>
              </p:grpSpPr>
              <p:sp>
                <p:nvSpPr>
                  <p:cNvPr id="72761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795"/>
                    <a:ext cx="432" cy="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62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672"/>
                    <a:ext cx="336" cy="24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kumimoji="1" lang="zh-CN" altLang="en-US" sz="2800" b="1">
                      <a:latin typeface="Book Antiqua" charset="0"/>
                    </a:endParaRPr>
                  </a:p>
                </p:txBody>
              </p:sp>
            </p:grpSp>
          </p:grpSp>
          <p:grpSp>
            <p:nvGrpSpPr>
              <p:cNvPr id="72753" name="Group 25"/>
              <p:cNvGrpSpPr>
                <a:grpSpLocks/>
              </p:cNvGrpSpPr>
              <p:nvPr/>
            </p:nvGrpSpPr>
            <p:grpSpPr bwMode="auto">
              <a:xfrm>
                <a:off x="2448" y="672"/>
                <a:ext cx="1056" cy="240"/>
                <a:chOff x="624" y="672"/>
                <a:chExt cx="1056" cy="240"/>
              </a:xfrm>
            </p:grpSpPr>
            <p:sp>
              <p:nvSpPr>
                <p:cNvPr id="72755" name="Rectangle 26"/>
                <p:cNvSpPr>
                  <a:spLocks noChangeArrowheads="1"/>
                </p:cNvSpPr>
                <p:nvPr/>
              </p:nvSpPr>
              <p:spPr bwMode="auto">
                <a:xfrm>
                  <a:off x="1344" y="67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kumimoji="1" lang="zh-CN" altLang="en-US" sz="2800" b="1">
                    <a:latin typeface="Book Antiqua" charset="0"/>
                  </a:endParaRPr>
                </a:p>
              </p:txBody>
            </p:sp>
            <p:grpSp>
              <p:nvGrpSpPr>
                <p:cNvPr id="72756" name="Group 27"/>
                <p:cNvGrpSpPr>
                  <a:grpSpLocks/>
                </p:cNvGrpSpPr>
                <p:nvPr/>
              </p:nvGrpSpPr>
              <p:grpSpPr bwMode="auto">
                <a:xfrm>
                  <a:off x="624" y="672"/>
                  <a:ext cx="720" cy="240"/>
                  <a:chOff x="624" y="672"/>
                  <a:chExt cx="720" cy="240"/>
                </a:xfrm>
              </p:grpSpPr>
              <p:sp>
                <p:nvSpPr>
                  <p:cNvPr id="72757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624" y="795"/>
                    <a:ext cx="432" cy="0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58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672"/>
                    <a:ext cx="336" cy="24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kumimoji="1" lang="zh-CN" altLang="en-US" sz="2800" b="1">
                      <a:latin typeface="Book Antiqua" charset="0"/>
                    </a:endParaRPr>
                  </a:p>
                </p:txBody>
              </p:sp>
            </p:grpSp>
          </p:grpSp>
          <p:sp>
            <p:nvSpPr>
              <p:cNvPr id="72754" name="Line 30"/>
              <p:cNvSpPr>
                <a:spLocks noChangeShapeType="1"/>
              </p:cNvSpPr>
              <p:nvPr/>
            </p:nvSpPr>
            <p:spPr bwMode="auto">
              <a:xfrm flipV="1">
                <a:off x="4080" y="720"/>
                <a:ext cx="336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Group 31"/>
          <p:cNvGrpSpPr>
            <a:grpSpLocks/>
          </p:cNvGrpSpPr>
          <p:nvPr/>
        </p:nvGrpSpPr>
        <p:grpSpPr bwMode="auto">
          <a:xfrm>
            <a:off x="4570413" y="3260725"/>
            <a:ext cx="1676400" cy="381000"/>
            <a:chOff x="624" y="672"/>
            <a:chExt cx="1056" cy="240"/>
          </a:xfrm>
        </p:grpSpPr>
        <p:sp>
          <p:nvSpPr>
            <p:cNvPr id="72743" name="Rectangle 32"/>
            <p:cNvSpPr>
              <a:spLocks noChangeArrowheads="1"/>
            </p:cNvSpPr>
            <p:nvPr/>
          </p:nvSpPr>
          <p:spPr bwMode="auto">
            <a:xfrm>
              <a:off x="1344" y="672"/>
              <a:ext cx="336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2800" b="1">
                <a:latin typeface="Book Antiqua" charset="0"/>
              </a:endParaRPr>
            </a:p>
          </p:txBody>
        </p:sp>
        <p:grpSp>
          <p:nvGrpSpPr>
            <p:cNvPr id="72744" name="Group 33"/>
            <p:cNvGrpSpPr>
              <a:grpSpLocks/>
            </p:cNvGrpSpPr>
            <p:nvPr/>
          </p:nvGrpSpPr>
          <p:grpSpPr bwMode="auto">
            <a:xfrm>
              <a:off x="624" y="672"/>
              <a:ext cx="720" cy="240"/>
              <a:chOff x="624" y="672"/>
              <a:chExt cx="720" cy="240"/>
            </a:xfrm>
          </p:grpSpPr>
          <p:sp>
            <p:nvSpPr>
              <p:cNvPr id="72745" name="Line 34"/>
              <p:cNvSpPr>
                <a:spLocks noChangeShapeType="1"/>
              </p:cNvSpPr>
              <p:nvPr/>
            </p:nvSpPr>
            <p:spPr bwMode="auto">
              <a:xfrm>
                <a:off x="624" y="795"/>
                <a:ext cx="43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72746" name="Rectangle 35"/>
              <p:cNvSpPr>
                <a:spLocks noChangeArrowheads="1"/>
              </p:cNvSpPr>
              <p:nvPr/>
            </p:nvSpPr>
            <p:spPr bwMode="auto">
              <a:xfrm>
                <a:off x="1008" y="672"/>
                <a:ext cx="336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zh-CN" altLang="en-US" sz="2800" b="1">
                  <a:latin typeface="Book Antiqua" charset="0"/>
                </a:endParaRPr>
              </a:p>
            </p:txBody>
          </p:sp>
        </p:grpSp>
      </p:grpSp>
      <p:grpSp>
        <p:nvGrpSpPr>
          <p:cNvPr id="15" name="Group 36"/>
          <p:cNvGrpSpPr>
            <a:grpSpLocks/>
          </p:cNvGrpSpPr>
          <p:nvPr/>
        </p:nvGrpSpPr>
        <p:grpSpPr bwMode="auto">
          <a:xfrm>
            <a:off x="4716463" y="2241550"/>
            <a:ext cx="831850" cy="868363"/>
            <a:chOff x="2592" y="912"/>
            <a:chExt cx="524" cy="953"/>
          </a:xfrm>
        </p:grpSpPr>
        <p:sp>
          <p:nvSpPr>
            <p:cNvPr id="72741" name="Text Box 37"/>
            <p:cNvSpPr txBox="1">
              <a:spLocks noChangeArrowheads="1"/>
            </p:cNvSpPr>
            <p:nvPr/>
          </p:nvSpPr>
          <p:spPr bwMode="auto">
            <a:xfrm>
              <a:off x="2592" y="1295"/>
              <a:ext cx="524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kumimoji="0" lang="en-US" altLang="zh-CN" sz="2800">
                  <a:latin typeface="Book Antiqua" charset="0"/>
                </a:rPr>
                <a:t>ptr2</a:t>
              </a:r>
              <a:endParaRPr lang="en-US" altLang="zh-CN" sz="2800">
                <a:latin typeface="Times New Roman" charset="0"/>
              </a:endParaRPr>
            </a:p>
          </p:txBody>
        </p:sp>
        <p:sp>
          <p:nvSpPr>
            <p:cNvPr id="72742" name="Line 38"/>
            <p:cNvSpPr>
              <a:spLocks noChangeShapeType="1"/>
            </p:cNvSpPr>
            <p:nvPr/>
          </p:nvSpPr>
          <p:spPr bwMode="auto">
            <a:xfrm flipV="1">
              <a:off x="2815" y="912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  <p:grpSp>
        <p:nvGrpSpPr>
          <p:cNvPr id="16" name="Group 39"/>
          <p:cNvGrpSpPr>
            <a:grpSpLocks/>
          </p:cNvGrpSpPr>
          <p:nvPr/>
        </p:nvGrpSpPr>
        <p:grpSpPr bwMode="auto">
          <a:xfrm>
            <a:off x="684213" y="3213100"/>
            <a:ext cx="6934200" cy="1571625"/>
            <a:chOff x="144" y="1650"/>
            <a:chExt cx="4368" cy="990"/>
          </a:xfrm>
        </p:grpSpPr>
        <p:sp>
          <p:nvSpPr>
            <p:cNvPr id="72719" name="Line 40"/>
            <p:cNvSpPr>
              <a:spLocks noChangeShapeType="1"/>
            </p:cNvSpPr>
            <p:nvPr/>
          </p:nvSpPr>
          <p:spPr bwMode="auto">
            <a:xfrm flipV="1">
              <a:off x="4176" y="1728"/>
              <a:ext cx="33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grpSp>
          <p:nvGrpSpPr>
            <p:cNvPr id="72720" name="Group 41"/>
            <p:cNvGrpSpPr>
              <a:grpSpLocks/>
            </p:cNvGrpSpPr>
            <p:nvPr/>
          </p:nvGrpSpPr>
          <p:grpSpPr bwMode="auto">
            <a:xfrm>
              <a:off x="144" y="1650"/>
              <a:ext cx="4368" cy="990"/>
              <a:chOff x="144" y="1650"/>
              <a:chExt cx="4368" cy="990"/>
            </a:xfrm>
          </p:grpSpPr>
          <p:grpSp>
            <p:nvGrpSpPr>
              <p:cNvPr id="72721" name="Group 42"/>
              <p:cNvGrpSpPr>
                <a:grpSpLocks/>
              </p:cNvGrpSpPr>
              <p:nvPr/>
            </p:nvGrpSpPr>
            <p:grpSpPr bwMode="auto">
              <a:xfrm>
                <a:off x="3456" y="1689"/>
                <a:ext cx="720" cy="240"/>
                <a:chOff x="624" y="672"/>
                <a:chExt cx="720" cy="240"/>
              </a:xfrm>
            </p:grpSpPr>
            <p:sp>
              <p:nvSpPr>
                <p:cNvPr id="72739" name="Line 43"/>
                <p:cNvSpPr>
                  <a:spLocks noChangeShapeType="1"/>
                </p:cNvSpPr>
                <p:nvPr/>
              </p:nvSpPr>
              <p:spPr bwMode="auto">
                <a:xfrm>
                  <a:off x="624" y="795"/>
                  <a:ext cx="432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72740" name="Rectangle 44"/>
                <p:cNvSpPr>
                  <a:spLocks noChangeArrowheads="1"/>
                </p:cNvSpPr>
                <p:nvPr/>
              </p:nvSpPr>
              <p:spPr bwMode="auto">
                <a:xfrm>
                  <a:off x="1008" y="672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kumimoji="1" lang="zh-CN" altLang="en-US" sz="2800" b="1">
                    <a:latin typeface="Book Antiqua" charset="0"/>
                  </a:endParaRPr>
                </a:p>
              </p:txBody>
            </p:sp>
          </p:grpSp>
          <p:grpSp>
            <p:nvGrpSpPr>
              <p:cNvPr id="72722" name="Group 45"/>
              <p:cNvGrpSpPr>
                <a:grpSpLocks/>
              </p:cNvGrpSpPr>
              <p:nvPr/>
            </p:nvGrpSpPr>
            <p:grpSpPr bwMode="auto">
              <a:xfrm>
                <a:off x="144" y="1650"/>
                <a:ext cx="4368" cy="990"/>
                <a:chOff x="144" y="1650"/>
                <a:chExt cx="4368" cy="990"/>
              </a:xfrm>
            </p:grpSpPr>
            <p:sp>
              <p:nvSpPr>
                <p:cNvPr id="72723" name="Rectangle 46"/>
                <p:cNvSpPr>
                  <a:spLocks noChangeArrowheads="1"/>
                </p:cNvSpPr>
                <p:nvPr/>
              </p:nvSpPr>
              <p:spPr bwMode="auto">
                <a:xfrm>
                  <a:off x="4176" y="1689"/>
                  <a:ext cx="336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kumimoji="1" lang="zh-CN" altLang="en-US" sz="2800" b="1">
                    <a:latin typeface="Book Antiqua" charset="0"/>
                  </a:endParaRPr>
                </a:p>
              </p:txBody>
            </p:sp>
            <p:sp>
              <p:nvSpPr>
                <p:cNvPr id="72724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44" y="1650"/>
                  <a:ext cx="602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  <a:cs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r>
                    <a:rPr kumimoji="0" lang="en-US" altLang="zh-CN" sz="2800">
                      <a:latin typeface="Book Antiqua" charset="0"/>
                    </a:rPr>
                    <a:t>head</a:t>
                  </a:r>
                  <a:endParaRPr lang="en-US" altLang="zh-CN" sz="2800">
                    <a:latin typeface="Times New Roman" charset="0"/>
                  </a:endParaRPr>
                </a:p>
              </p:txBody>
            </p:sp>
            <p:grpSp>
              <p:nvGrpSpPr>
                <p:cNvPr id="72725" name="Group 48"/>
                <p:cNvGrpSpPr>
                  <a:grpSpLocks/>
                </p:cNvGrpSpPr>
                <p:nvPr/>
              </p:nvGrpSpPr>
              <p:grpSpPr bwMode="auto">
                <a:xfrm>
                  <a:off x="1776" y="1929"/>
                  <a:ext cx="524" cy="711"/>
                  <a:chOff x="833" y="960"/>
                  <a:chExt cx="524" cy="711"/>
                </a:xfrm>
              </p:grpSpPr>
              <p:sp>
                <p:nvSpPr>
                  <p:cNvPr id="72737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56" y="960"/>
                    <a:ext cx="0" cy="384"/>
                  </a:xfrm>
                  <a:prstGeom prst="line">
                    <a:avLst/>
                  </a:prstGeom>
                  <a:noFill/>
                  <a:ln w="5715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738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33" y="1344"/>
                    <a:ext cx="524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  <a:cs typeface="宋体" charset="0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charset="0"/>
                        <a:ea typeface="宋体" charset="0"/>
                      </a:defRPr>
                    </a:lvl9pPr>
                  </a:lstStyle>
                  <a:p>
                    <a:r>
                      <a:rPr kumimoji="0" lang="en-US" altLang="zh-CN" sz="2800">
                        <a:latin typeface="Book Antiqua" charset="0"/>
                      </a:rPr>
                      <a:t>ptr1</a:t>
                    </a:r>
                    <a:endParaRPr lang="en-US" altLang="zh-CN" sz="2800">
                      <a:latin typeface="Times New Roman" charset="0"/>
                    </a:endParaRPr>
                  </a:p>
                </p:txBody>
              </p:sp>
            </p:grpSp>
            <p:grpSp>
              <p:nvGrpSpPr>
                <p:cNvPr id="72726" name="Group 51"/>
                <p:cNvGrpSpPr>
                  <a:grpSpLocks/>
                </p:cNvGrpSpPr>
                <p:nvPr/>
              </p:nvGrpSpPr>
              <p:grpSpPr bwMode="auto">
                <a:xfrm>
                  <a:off x="720" y="1689"/>
                  <a:ext cx="1056" cy="240"/>
                  <a:chOff x="624" y="672"/>
                  <a:chExt cx="1056" cy="240"/>
                </a:xfrm>
              </p:grpSpPr>
              <p:sp>
                <p:nvSpPr>
                  <p:cNvPr id="72733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672"/>
                    <a:ext cx="336" cy="24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kumimoji="1" lang="zh-CN" altLang="en-US" sz="2800" b="1">
                      <a:latin typeface="Book Antiqua" charset="0"/>
                    </a:endParaRPr>
                  </a:p>
                </p:txBody>
              </p:sp>
              <p:grpSp>
                <p:nvGrpSpPr>
                  <p:cNvPr id="72734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624" y="672"/>
                    <a:ext cx="720" cy="240"/>
                    <a:chOff x="624" y="672"/>
                    <a:chExt cx="720" cy="240"/>
                  </a:xfrm>
                </p:grpSpPr>
                <p:sp>
                  <p:nvSpPr>
                    <p:cNvPr id="72735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4" y="795"/>
                      <a:ext cx="432" cy="0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lIns="90488" tIns="44450" rIns="90488" bIns="4445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2736" name="Rectangle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672"/>
                      <a:ext cx="336" cy="24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kumimoji="1" lang="zh-CN" altLang="en-US" sz="2800" b="1">
                        <a:latin typeface="Book Antiqua" charset="0"/>
                      </a:endParaRPr>
                    </a:p>
                  </p:txBody>
                </p:sp>
              </p:grpSp>
            </p:grpSp>
            <p:grpSp>
              <p:nvGrpSpPr>
                <p:cNvPr id="72727" name="Group 56"/>
                <p:cNvGrpSpPr>
                  <a:grpSpLocks/>
                </p:cNvGrpSpPr>
                <p:nvPr/>
              </p:nvGrpSpPr>
              <p:grpSpPr bwMode="auto">
                <a:xfrm>
                  <a:off x="1632" y="1689"/>
                  <a:ext cx="1056" cy="240"/>
                  <a:chOff x="624" y="672"/>
                  <a:chExt cx="1056" cy="240"/>
                </a:xfrm>
              </p:grpSpPr>
              <p:sp>
                <p:nvSpPr>
                  <p:cNvPr id="72729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672"/>
                    <a:ext cx="336" cy="24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endParaRPr kumimoji="1" lang="zh-CN" altLang="en-US" sz="2800" b="1">
                      <a:latin typeface="Book Antiqua" charset="0"/>
                    </a:endParaRPr>
                  </a:p>
                </p:txBody>
              </p:sp>
              <p:grpSp>
                <p:nvGrpSpPr>
                  <p:cNvPr id="72730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624" y="672"/>
                    <a:ext cx="720" cy="240"/>
                    <a:chOff x="624" y="672"/>
                    <a:chExt cx="720" cy="240"/>
                  </a:xfrm>
                </p:grpSpPr>
                <p:sp>
                  <p:nvSpPr>
                    <p:cNvPr id="72731" name="Line 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24" y="795"/>
                      <a:ext cx="432" cy="0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lIns="90488" tIns="44450" rIns="90488" bIns="4445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2732" name="Rectangle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672"/>
                      <a:ext cx="336" cy="24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algn="ctr"/>
                      <a:endParaRPr kumimoji="1" lang="zh-CN" altLang="en-US" sz="2800" b="1">
                        <a:latin typeface="Book Antiqua" charset="0"/>
                      </a:endParaRPr>
                    </a:p>
                  </p:txBody>
                </p:sp>
              </p:grpSp>
            </p:grpSp>
            <p:sp>
              <p:nvSpPr>
                <p:cNvPr id="72728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2592" y="1824"/>
                  <a:ext cx="1392" cy="0"/>
                </a:xfrm>
                <a:prstGeom prst="line">
                  <a:avLst/>
                </a:prstGeom>
                <a:noFill/>
                <a:ln w="76200">
                  <a:solidFill>
                    <a:srgbClr val="00FF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94654" name="Rectangle 62"/>
          <p:cNvSpPr>
            <a:spLocks noChangeArrowheads="1"/>
          </p:cNvSpPr>
          <p:nvPr/>
        </p:nvSpPr>
        <p:spPr bwMode="auto">
          <a:xfrm>
            <a:off x="539750" y="5949950"/>
            <a:ext cx="489743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lang="zh-CN" altLang="en-US" sz="2800" b="1">
                <a:solidFill>
                  <a:srgbClr val="CC0066"/>
                </a:solidFill>
              </a:rPr>
              <a:t>后删</a:t>
            </a:r>
            <a:r>
              <a:rPr lang="en-US" altLang="zh-CN" sz="2800" b="1">
                <a:solidFill>
                  <a:srgbClr val="CC0066"/>
                </a:solidFill>
              </a:rPr>
              <a:t>:</a:t>
            </a:r>
            <a:r>
              <a:rPr lang="en-US" altLang="zh-CN" sz="2800" b="1"/>
              <a:t>free(ptr2);</a:t>
            </a:r>
            <a:endParaRPr lang="zh-CN" altLang="en-US" sz="2800" b="1">
              <a:solidFill>
                <a:srgbClr val="CC0066"/>
              </a:solidFill>
            </a:endParaRPr>
          </a:p>
        </p:txBody>
      </p:sp>
      <p:sp>
        <p:nvSpPr>
          <p:cNvPr id="72711" name="Rectangle 67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noFill/>
        </p:spPr>
        <p:txBody>
          <a:bodyPr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11.3.3  </a:t>
            </a:r>
            <a:r>
              <a:rPr lang="zh-CN" altLang="en-US" sz="4000">
                <a:latin typeface="Arial" charset="0"/>
                <a:ea typeface="宋体" charset="0"/>
              </a:rPr>
              <a:t>单向链表的常用操作</a:t>
            </a:r>
          </a:p>
        </p:txBody>
      </p:sp>
      <p:sp>
        <p:nvSpPr>
          <p:cNvPr id="53257" name="Rectangle 68"/>
          <p:cNvSpPr>
            <a:spLocks noChangeArrowheads="1"/>
          </p:cNvSpPr>
          <p:nvPr/>
        </p:nvSpPr>
        <p:spPr bwMode="auto">
          <a:xfrm>
            <a:off x="611188" y="1412875"/>
            <a:ext cx="7777162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altLang="zh-CN" sz="2800" b="1" dirty="0">
                <a:solidFill>
                  <a:srgbClr val="0000CC"/>
                </a:solidFill>
              </a:rPr>
              <a:t>4. </a:t>
            </a:r>
            <a:r>
              <a:rPr lang="zh-CN" altLang="en-US" sz="2800" b="1" dirty="0">
                <a:solidFill>
                  <a:srgbClr val="0000CC"/>
                </a:solidFill>
              </a:rPr>
              <a:t>删除结点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  <a:defRPr/>
            </a:pPr>
            <a:endParaRPr lang="zh-CN" altLang="en-US" sz="2800" b="1" dirty="0"/>
          </a:p>
        </p:txBody>
      </p:sp>
      <p:grpSp>
        <p:nvGrpSpPr>
          <p:cNvPr id="25" name="Group 69"/>
          <p:cNvGrpSpPr>
            <a:grpSpLocks/>
          </p:cNvGrpSpPr>
          <p:nvPr/>
        </p:nvGrpSpPr>
        <p:grpSpPr bwMode="auto">
          <a:xfrm>
            <a:off x="4843463" y="3656013"/>
            <a:ext cx="831850" cy="1128712"/>
            <a:chOff x="2592" y="912"/>
            <a:chExt cx="524" cy="711"/>
          </a:xfrm>
        </p:grpSpPr>
        <p:sp>
          <p:nvSpPr>
            <p:cNvPr id="72717" name="Text Box 70"/>
            <p:cNvSpPr txBox="1">
              <a:spLocks noChangeArrowheads="1"/>
            </p:cNvSpPr>
            <p:nvPr/>
          </p:nvSpPr>
          <p:spPr bwMode="auto">
            <a:xfrm>
              <a:off x="2592" y="1296"/>
              <a:ext cx="5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kumimoji="0" lang="en-US" altLang="zh-CN" sz="2800">
                  <a:latin typeface="Book Antiqua" charset="0"/>
                </a:rPr>
                <a:t>ptr2</a:t>
              </a:r>
              <a:endParaRPr lang="en-US" altLang="zh-CN" sz="2800">
                <a:latin typeface="Times New Roman" charset="0"/>
              </a:endParaRPr>
            </a:p>
          </p:txBody>
        </p:sp>
        <p:sp>
          <p:nvSpPr>
            <p:cNvPr id="72718" name="Line 71"/>
            <p:cNvSpPr>
              <a:spLocks noChangeShapeType="1"/>
            </p:cNvSpPr>
            <p:nvPr/>
          </p:nvSpPr>
          <p:spPr bwMode="auto">
            <a:xfrm flipV="1">
              <a:off x="2815" y="912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  <p:sp>
        <p:nvSpPr>
          <p:cNvPr id="494664" name="Text Box 72"/>
          <p:cNvSpPr txBox="1">
            <a:spLocks noChangeArrowheads="1"/>
          </p:cNvSpPr>
          <p:nvPr/>
        </p:nvSpPr>
        <p:spPr bwMode="auto">
          <a:xfrm>
            <a:off x="6370638" y="4902200"/>
            <a:ext cx="2953890" cy="8318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en-US" altLang="zh-CN" b="1" dirty="0">
                <a:solidFill>
                  <a:srgbClr val="0000CC"/>
                </a:solidFill>
              </a:rPr>
              <a:t>ptr1-&gt;next =</a:t>
            </a:r>
          </a:p>
          <a:p>
            <a:r>
              <a:rPr kumimoji="0" lang="en-US" altLang="zh-CN" b="1" dirty="0">
                <a:solidFill>
                  <a:srgbClr val="0000CC"/>
                </a:solidFill>
              </a:rPr>
              <a:t>ptr1-&gt;next-&gt;next;</a:t>
            </a:r>
          </a:p>
        </p:txBody>
      </p:sp>
      <p:sp>
        <p:nvSpPr>
          <p:cNvPr id="494665" name="Rectangle 73"/>
          <p:cNvSpPr>
            <a:spLocks noChangeArrowheads="1"/>
          </p:cNvSpPr>
          <p:nvPr/>
        </p:nvSpPr>
        <p:spPr bwMode="auto">
          <a:xfrm>
            <a:off x="900113" y="4868863"/>
            <a:ext cx="4679950" cy="1008062"/>
          </a:xfrm>
          <a:prstGeom prst="rect">
            <a:avLst/>
          </a:prstGeom>
          <a:noFill/>
          <a:ln w="12700">
            <a:solidFill>
              <a:schemeClr val="bg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494666" name="AutoShape 74"/>
          <p:cNvSpPr>
            <a:spLocks noChangeArrowheads="1"/>
          </p:cNvSpPr>
          <p:nvPr/>
        </p:nvSpPr>
        <p:spPr bwMode="auto">
          <a:xfrm>
            <a:off x="5580063" y="5157788"/>
            <a:ext cx="720725" cy="358775"/>
          </a:xfrm>
          <a:prstGeom prst="leftRightArrow">
            <a:avLst>
              <a:gd name="adj1" fmla="val 50000"/>
              <a:gd name="adj2" fmla="val 4017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4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4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4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4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4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4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5" grpId="0" build="p" autoUpdateAnimBg="0"/>
      <p:bldP spid="494654" grpId="0" build="p" autoUpdateAnimBg="0"/>
      <p:bldP spid="494664" grpId="0" animBg="1"/>
      <p:bldP spid="494665" grpId="0" animBg="1"/>
      <p:bldP spid="49466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11.3  </a:t>
            </a:r>
            <a:r>
              <a:rPr lang="zh-CN" altLang="en-US">
                <a:latin typeface="Arial" charset="0"/>
                <a:ea typeface="宋体" charset="0"/>
              </a:rPr>
              <a:t>用链表构建学生信息库</a:t>
            </a:r>
            <a:r>
              <a:rPr lang="en-US" altLang="zh-CN">
                <a:latin typeface="Arial" charset="0"/>
                <a:ea typeface="宋体" charset="0"/>
              </a:rPr>
              <a:t> </a:t>
            </a: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11.3.1  </a:t>
            </a:r>
            <a:r>
              <a:rPr lang="zh-CN" altLang="en-US">
                <a:latin typeface="Arial" charset="0"/>
                <a:ea typeface="宋体" charset="0"/>
              </a:rPr>
              <a:t>程序解析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11.3.2  </a:t>
            </a:r>
            <a:r>
              <a:rPr lang="zh-CN" altLang="en-US">
                <a:latin typeface="Arial" charset="0"/>
                <a:ea typeface="宋体" charset="0"/>
              </a:rPr>
              <a:t>链表的概念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11.3.3  </a:t>
            </a:r>
            <a:r>
              <a:rPr lang="zh-CN" altLang="en-US">
                <a:latin typeface="Arial" charset="0"/>
                <a:ea typeface="宋体" charset="0"/>
              </a:rPr>
              <a:t>单向链表的常用操作</a:t>
            </a:r>
          </a:p>
          <a:p>
            <a:pPr eaLnBrk="1" hangingPunct="1">
              <a:buFont typeface="Wingdings" charset="0"/>
              <a:buNone/>
            </a:pPr>
            <a:endParaRPr lang="zh-CN" altLang="en-US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noFill/>
        </p:spPr>
        <p:txBody>
          <a:bodyPr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11.3.1  </a:t>
            </a:r>
            <a:r>
              <a:rPr lang="zh-CN" altLang="en-US" sz="4000">
                <a:latin typeface="Arial" charset="0"/>
                <a:ea typeface="宋体" charset="0"/>
              </a:rPr>
              <a:t>程序解析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2263" y="1485900"/>
            <a:ext cx="8210550" cy="4967288"/>
          </a:xfrm>
          <a:noFill/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zh-CN" altLang="en-US">
                <a:latin typeface="Arial" charset="0"/>
                <a:ea typeface="宋体" charset="0"/>
              </a:rPr>
              <a:t>例</a:t>
            </a:r>
            <a:r>
              <a:rPr lang="en-US" altLang="zh-CN">
                <a:latin typeface="Arial" charset="0"/>
                <a:ea typeface="宋体" charset="0"/>
              </a:rPr>
              <a:t>11-10  </a:t>
            </a:r>
            <a:r>
              <a:rPr lang="zh-CN" altLang="en-US">
                <a:latin typeface="Arial" charset="0"/>
                <a:ea typeface="宋体" charset="0"/>
              </a:rPr>
              <a:t>建立一个学生成绩信息（包括学号、姓名、成绩）的单向链表，学生记录按学号由小到大顺序排列，要求实现对成绩信息的插入、修改、删除和遍历操作。</a:t>
            </a:r>
            <a:endParaRPr lang="en-US" altLang="zh-CN">
              <a:latin typeface="Arial" charset="0"/>
              <a:ea typeface="宋体" charset="0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39750" y="3573463"/>
            <a:ext cx="8135938" cy="2462212"/>
            <a:chOff x="340" y="2251"/>
            <a:chExt cx="5125" cy="1551"/>
          </a:xfrm>
        </p:grpSpPr>
        <p:sp>
          <p:nvSpPr>
            <p:cNvPr id="60420" name="AutoShape 5"/>
            <p:cNvSpPr>
              <a:spLocks noChangeAspect="1" noChangeArrowheads="1"/>
            </p:cNvSpPr>
            <p:nvPr/>
          </p:nvSpPr>
          <p:spPr bwMode="auto">
            <a:xfrm>
              <a:off x="385" y="2251"/>
              <a:ext cx="5080" cy="1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1" name="Text Box 6"/>
            <p:cNvSpPr txBox="1">
              <a:spLocks noChangeArrowheads="1"/>
            </p:cNvSpPr>
            <p:nvPr/>
          </p:nvSpPr>
          <p:spPr bwMode="auto">
            <a:xfrm>
              <a:off x="2125" y="2354"/>
              <a:ext cx="1531" cy="3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kumimoji="0" lang="en-US" altLang="zh-CN">
                  <a:latin typeface="Times New Roman" charset="0"/>
                </a:rPr>
                <a:t>main</a:t>
              </a:r>
            </a:p>
          </p:txBody>
        </p:sp>
        <p:sp>
          <p:nvSpPr>
            <p:cNvPr id="60422" name="Text Box 7"/>
            <p:cNvSpPr txBox="1">
              <a:spLocks noChangeArrowheads="1"/>
            </p:cNvSpPr>
            <p:nvPr/>
          </p:nvSpPr>
          <p:spPr bwMode="auto">
            <a:xfrm>
              <a:off x="340" y="2976"/>
              <a:ext cx="1270" cy="3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/>
              <a:r>
                <a:rPr kumimoji="0" lang="en-US" altLang="zh-CN" sz="2000" b="1">
                  <a:latin typeface="Times New Roman" charset="0"/>
                </a:rPr>
                <a:t>Create_Stu_Doc</a:t>
              </a:r>
            </a:p>
          </p:txBody>
        </p:sp>
        <p:sp>
          <p:nvSpPr>
            <p:cNvPr id="60423" name="Line 8"/>
            <p:cNvSpPr>
              <a:spLocks noChangeShapeType="1"/>
            </p:cNvSpPr>
            <p:nvPr/>
          </p:nvSpPr>
          <p:spPr bwMode="auto">
            <a:xfrm>
              <a:off x="1011" y="2768"/>
              <a:ext cx="389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4" name="Line 9"/>
            <p:cNvSpPr>
              <a:spLocks noChangeShapeType="1"/>
            </p:cNvSpPr>
            <p:nvPr/>
          </p:nvSpPr>
          <p:spPr bwMode="auto">
            <a:xfrm>
              <a:off x="1011" y="2768"/>
              <a:ext cx="0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5" name="Line 10"/>
            <p:cNvSpPr>
              <a:spLocks noChangeShapeType="1"/>
            </p:cNvSpPr>
            <p:nvPr/>
          </p:nvSpPr>
          <p:spPr bwMode="auto">
            <a:xfrm>
              <a:off x="2264" y="2768"/>
              <a:ext cx="0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6" name="Line 11"/>
            <p:cNvSpPr>
              <a:spLocks noChangeShapeType="1"/>
            </p:cNvSpPr>
            <p:nvPr/>
          </p:nvSpPr>
          <p:spPr bwMode="auto">
            <a:xfrm>
              <a:off x="3586" y="2768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7" name="Line 12"/>
            <p:cNvSpPr>
              <a:spLocks noChangeShapeType="1"/>
            </p:cNvSpPr>
            <p:nvPr/>
          </p:nvSpPr>
          <p:spPr bwMode="auto">
            <a:xfrm>
              <a:off x="4908" y="2768"/>
              <a:ext cx="0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8" name="Line 13"/>
            <p:cNvSpPr>
              <a:spLocks noChangeShapeType="1"/>
            </p:cNvSpPr>
            <p:nvPr/>
          </p:nvSpPr>
          <p:spPr bwMode="auto">
            <a:xfrm>
              <a:off x="2890" y="2665"/>
              <a:ext cx="0" cy="1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9" name="Line 14"/>
            <p:cNvSpPr>
              <a:spLocks noChangeShapeType="1"/>
            </p:cNvSpPr>
            <p:nvPr/>
          </p:nvSpPr>
          <p:spPr bwMode="auto">
            <a:xfrm>
              <a:off x="1011" y="3285"/>
              <a:ext cx="1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0" name="Text Box 15"/>
            <p:cNvSpPr txBox="1">
              <a:spLocks noChangeArrowheads="1"/>
            </p:cNvSpPr>
            <p:nvPr/>
          </p:nvSpPr>
          <p:spPr bwMode="auto">
            <a:xfrm>
              <a:off x="1869" y="2975"/>
              <a:ext cx="812" cy="3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/>
              <a:r>
                <a:rPr kumimoji="0" lang="en-US" altLang="zh-CN" sz="2000" b="1">
                  <a:latin typeface="Times New Roman" charset="0"/>
                </a:rPr>
                <a:t>InsertDoc      </a:t>
              </a:r>
              <a:endParaRPr kumimoji="0" lang="en-US" altLang="zh-CN" sz="2000" b="1"/>
            </a:p>
          </p:txBody>
        </p:sp>
        <p:sp>
          <p:nvSpPr>
            <p:cNvPr id="60431" name="Text Box 16"/>
            <p:cNvSpPr txBox="1">
              <a:spLocks noChangeArrowheads="1"/>
            </p:cNvSpPr>
            <p:nvPr/>
          </p:nvSpPr>
          <p:spPr bwMode="auto">
            <a:xfrm>
              <a:off x="3122" y="2976"/>
              <a:ext cx="812" cy="3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/>
              <a:r>
                <a:rPr kumimoji="0" lang="en-US" altLang="zh-CN" sz="2000" b="1">
                  <a:latin typeface="Times New Roman" charset="0"/>
                </a:rPr>
                <a:t>DeleteDoc      </a:t>
              </a:r>
              <a:endParaRPr kumimoji="0" lang="en-US" altLang="zh-CN" sz="2000" b="1"/>
            </a:p>
          </p:txBody>
        </p:sp>
        <p:sp>
          <p:nvSpPr>
            <p:cNvPr id="60432" name="Text Box 17"/>
            <p:cNvSpPr txBox="1">
              <a:spLocks noChangeArrowheads="1"/>
            </p:cNvSpPr>
            <p:nvPr/>
          </p:nvSpPr>
          <p:spPr bwMode="auto">
            <a:xfrm>
              <a:off x="4352" y="2976"/>
              <a:ext cx="1043" cy="30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/>
              <a:r>
                <a:rPr kumimoji="0" lang="en-US" altLang="zh-CN" sz="2000" b="1">
                  <a:latin typeface="Times New Roman" charset="0"/>
                </a:rPr>
                <a:t>Print_Stu_Doc      </a:t>
              </a:r>
              <a:endParaRPr kumimoji="0" lang="en-US" altLang="zh-CN" sz="2000" b="1"/>
            </a:p>
          </p:txBody>
        </p:sp>
        <p:sp>
          <p:nvSpPr>
            <p:cNvPr id="60433" name="Text Box 18"/>
            <p:cNvSpPr txBox="1">
              <a:spLocks noChangeArrowheads="1"/>
            </p:cNvSpPr>
            <p:nvPr/>
          </p:nvSpPr>
          <p:spPr bwMode="auto">
            <a:xfrm>
              <a:off x="594" y="3492"/>
              <a:ext cx="812" cy="31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/>
              <a:r>
                <a:rPr kumimoji="0" lang="en-US" altLang="zh-CN" sz="2000" b="1">
                  <a:latin typeface="Times New Roman" charset="0"/>
                </a:rPr>
                <a:t>InsertDoc      </a:t>
              </a:r>
              <a:endParaRPr kumimoji="0" lang="en-US" altLang="zh-CN" sz="2000" b="1"/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noFill/>
        </p:spPr>
        <p:txBody>
          <a:bodyPr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11.3.1  </a:t>
            </a:r>
            <a:r>
              <a:rPr lang="zh-CN" altLang="en-US" sz="4000">
                <a:latin typeface="Arial" charset="0"/>
                <a:ea typeface="宋体" charset="0"/>
              </a:rPr>
              <a:t>程序解析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2263" y="1196975"/>
            <a:ext cx="8497887" cy="5256213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struct stud_node{                  </a:t>
            </a:r>
            <a:r>
              <a:rPr lang="en-US" altLang="zh-CN" sz="2400">
                <a:solidFill>
                  <a:srgbClr val="0000CC"/>
                </a:solidFill>
                <a:latin typeface="Arial" charset="0"/>
                <a:ea typeface="宋体" charset="0"/>
              </a:rPr>
              <a:t> /*</a:t>
            </a:r>
            <a:r>
              <a:rPr lang="zh-CN" altLang="en-US" sz="2400">
                <a:solidFill>
                  <a:srgbClr val="0000CC"/>
                </a:solidFill>
                <a:latin typeface="Arial" charset="0"/>
                <a:ea typeface="宋体" charset="0"/>
              </a:rPr>
              <a:t>链表结点类型*</a:t>
            </a:r>
            <a:r>
              <a:rPr lang="en-US" altLang="zh-CN" sz="2400">
                <a:solidFill>
                  <a:srgbClr val="0000CC"/>
                </a:solidFill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 int    num;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 char  name[20];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 int    score;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    struct stud_node *next;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struct stud_node * Create_Stu_Doc();  </a:t>
            </a:r>
            <a:r>
              <a:rPr lang="en-US" altLang="zh-CN" sz="2400">
                <a:solidFill>
                  <a:srgbClr val="0000CC"/>
                </a:solidFill>
                <a:latin typeface="Arial" charset="0"/>
                <a:ea typeface="宋体" charset="0"/>
              </a:rPr>
              <a:t>/* </a:t>
            </a:r>
            <a:r>
              <a:rPr lang="zh-CN" altLang="en-US" sz="2400">
                <a:solidFill>
                  <a:srgbClr val="0000CC"/>
                </a:solidFill>
                <a:latin typeface="Arial" charset="0"/>
                <a:ea typeface="宋体" charset="0"/>
              </a:rPr>
              <a:t>新建链表 *</a:t>
            </a:r>
            <a:r>
              <a:rPr lang="en-US" altLang="zh-CN" sz="2400">
                <a:solidFill>
                  <a:srgbClr val="0000CC"/>
                </a:solidFill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altLang="zh-CN" sz="2400">
              <a:solidFill>
                <a:srgbClr val="0000CC"/>
              </a:solidFill>
              <a:latin typeface="Arial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struct stud_node * InsertDoc(struct stud_node * head, struct stud_node *stud);                   </a:t>
            </a:r>
            <a:r>
              <a:rPr lang="en-US" altLang="zh-CN" sz="2400">
                <a:solidFill>
                  <a:srgbClr val="0000CC"/>
                </a:solidFill>
                <a:latin typeface="Arial" charset="0"/>
                <a:ea typeface="宋体" charset="0"/>
              </a:rPr>
              <a:t>/* </a:t>
            </a:r>
            <a:r>
              <a:rPr lang="zh-CN" altLang="en-US" sz="2400">
                <a:solidFill>
                  <a:srgbClr val="0000CC"/>
                </a:solidFill>
                <a:latin typeface="Arial" charset="0"/>
                <a:ea typeface="宋体" charset="0"/>
              </a:rPr>
              <a:t>插入 *</a:t>
            </a:r>
            <a:r>
              <a:rPr lang="en-US" altLang="zh-CN" sz="2400">
                <a:solidFill>
                  <a:srgbClr val="0000CC"/>
                </a:solidFill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altLang="zh-CN" sz="2400">
              <a:latin typeface="Arial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struct stud_node * DeleteDoc(struct stud_node * head, int num);                                             </a:t>
            </a:r>
            <a:r>
              <a:rPr lang="en-US" altLang="zh-CN" sz="2400">
                <a:solidFill>
                  <a:srgbClr val="0000CC"/>
                </a:solidFill>
                <a:latin typeface="Arial" charset="0"/>
                <a:ea typeface="宋体" charset="0"/>
              </a:rPr>
              <a:t>/* </a:t>
            </a:r>
            <a:r>
              <a:rPr lang="zh-CN" altLang="en-US" sz="2400">
                <a:solidFill>
                  <a:srgbClr val="0000CC"/>
                </a:solidFill>
                <a:latin typeface="Arial" charset="0"/>
                <a:ea typeface="宋体" charset="0"/>
              </a:rPr>
              <a:t>删除 *</a:t>
            </a:r>
            <a:r>
              <a:rPr lang="en-US" altLang="zh-CN" sz="2400">
                <a:solidFill>
                  <a:srgbClr val="0000CC"/>
                </a:solidFill>
                <a:latin typeface="Arial" charset="0"/>
                <a:ea typeface="宋体" charset="0"/>
              </a:rPr>
              <a:t>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altLang="zh-CN" sz="2400">
              <a:solidFill>
                <a:srgbClr val="0000CC"/>
              </a:solidFill>
              <a:latin typeface="Arial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latin typeface="Arial" charset="0"/>
                <a:ea typeface="宋体" charset="0"/>
              </a:rPr>
              <a:t>void Print_Stu_Doc(struct stud_node * head);  </a:t>
            </a:r>
            <a:r>
              <a:rPr lang="en-US" altLang="zh-CN" sz="2400">
                <a:solidFill>
                  <a:srgbClr val="0000CC"/>
                </a:solidFill>
                <a:latin typeface="Arial" charset="0"/>
                <a:ea typeface="宋体" charset="0"/>
              </a:rPr>
              <a:t>/* </a:t>
            </a:r>
            <a:r>
              <a:rPr lang="zh-CN" altLang="en-US" sz="2400">
                <a:solidFill>
                  <a:srgbClr val="0000CC"/>
                </a:solidFill>
                <a:latin typeface="Arial" charset="0"/>
                <a:ea typeface="宋体" charset="0"/>
              </a:rPr>
              <a:t>遍历 *</a:t>
            </a:r>
            <a:r>
              <a:rPr lang="en-US" altLang="zh-CN" sz="2400">
                <a:solidFill>
                  <a:srgbClr val="0000CC"/>
                </a:solidFill>
                <a:latin typeface="Arial" charset="0"/>
                <a:ea typeface="宋体" charset="0"/>
              </a:rPr>
              <a:t>/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noFill/>
        </p:spPr>
        <p:txBody>
          <a:bodyPr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11.3.2  </a:t>
            </a:r>
            <a:r>
              <a:rPr lang="zh-CN" altLang="en-US" sz="4000">
                <a:latin typeface="Arial" charset="0"/>
                <a:ea typeface="宋体" charset="0"/>
              </a:rPr>
              <a:t>链表的概念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2263" y="1484313"/>
            <a:ext cx="8426450" cy="49688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>
                <a:latin typeface="Arial" charset="0"/>
                <a:ea typeface="宋体" charset="0"/>
              </a:rPr>
              <a:t>链表是一种常见而重要的</a:t>
            </a:r>
            <a:r>
              <a:rPr lang="zh-CN" altLang="en-US">
                <a:solidFill>
                  <a:srgbClr val="0000CC"/>
                </a:solidFill>
                <a:latin typeface="Arial" charset="0"/>
                <a:ea typeface="宋体" charset="0"/>
              </a:rPr>
              <a:t>动态存储</a:t>
            </a:r>
            <a:r>
              <a:rPr lang="zh-CN" altLang="en-US">
                <a:latin typeface="Arial" charset="0"/>
                <a:ea typeface="宋体" charset="0"/>
              </a:rPr>
              <a:t>分布的数据结构。它由若干个同一结构类型的“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结点</a:t>
            </a:r>
            <a:r>
              <a:rPr lang="zh-CN" altLang="en-US">
                <a:latin typeface="Arial" charset="0"/>
                <a:ea typeface="宋体" charset="0"/>
              </a:rPr>
              <a:t>”依次串接而成。链表分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单向链表</a:t>
            </a:r>
            <a:r>
              <a:rPr lang="zh-CN" altLang="en-US">
                <a:latin typeface="Arial" charset="0"/>
                <a:ea typeface="宋体" charset="0"/>
              </a:rPr>
              <a:t>和双向链表。 </a:t>
            </a:r>
            <a:endParaRPr lang="en-US" altLang="zh-CN">
              <a:latin typeface="Arial" charset="0"/>
              <a:ea typeface="宋体" charset="0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95288" y="3573463"/>
            <a:ext cx="8281987" cy="2016125"/>
            <a:chOff x="249" y="2251"/>
            <a:chExt cx="5217" cy="1270"/>
          </a:xfrm>
        </p:grpSpPr>
        <p:graphicFrame>
          <p:nvGraphicFramePr>
            <p:cNvPr id="62468" name="Object 4"/>
            <p:cNvGraphicFramePr>
              <a:graphicFrameLocks noChangeAspect="1"/>
            </p:cNvGraphicFramePr>
            <p:nvPr/>
          </p:nvGraphicFramePr>
          <p:xfrm>
            <a:off x="295" y="2251"/>
            <a:ext cx="5171" cy="5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87" name="位图图像" r:id="rId3" imgW="4686954" imgH="419048" progId="Paint.Picture">
                    <p:embed/>
                  </p:oleObj>
                </mc:Choice>
                <mc:Fallback>
                  <p:oleObj name="位图图像" r:id="rId3" imgW="4686954" imgH="419048" progId="Paint.Picture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2251"/>
                          <a:ext cx="5171" cy="5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69" name="Text Box 6"/>
            <p:cNvSpPr txBox="1">
              <a:spLocks noChangeArrowheads="1"/>
            </p:cNvSpPr>
            <p:nvPr/>
          </p:nvSpPr>
          <p:spPr bwMode="auto">
            <a:xfrm>
              <a:off x="249" y="3187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kumimoji="0" lang="zh-CN" altLang="en-US" b="1">
                  <a:solidFill>
                    <a:srgbClr val="0000CC"/>
                  </a:solidFill>
                </a:rPr>
                <a:t>头指针</a:t>
              </a:r>
            </a:p>
          </p:txBody>
        </p:sp>
        <p:sp>
          <p:nvSpPr>
            <p:cNvPr id="62470" name="Text Box 7"/>
            <p:cNvSpPr txBox="1">
              <a:spLocks noChangeArrowheads="1"/>
            </p:cNvSpPr>
            <p:nvPr/>
          </p:nvSpPr>
          <p:spPr bwMode="auto">
            <a:xfrm>
              <a:off x="2469" y="3233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kumimoji="0" lang="zh-CN" altLang="en-US" b="1">
                  <a:solidFill>
                    <a:srgbClr val="0000CC"/>
                  </a:solidFill>
                </a:rPr>
                <a:t>结点</a:t>
              </a:r>
            </a:p>
          </p:txBody>
        </p:sp>
        <p:sp>
          <p:nvSpPr>
            <p:cNvPr id="62471" name="Text Box 8"/>
            <p:cNvSpPr txBox="1">
              <a:spLocks noChangeArrowheads="1"/>
            </p:cNvSpPr>
            <p:nvPr/>
          </p:nvSpPr>
          <p:spPr bwMode="auto">
            <a:xfrm>
              <a:off x="4649" y="3203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kumimoji="0" lang="zh-CN" altLang="en-US" b="1">
                  <a:solidFill>
                    <a:srgbClr val="0000CC"/>
                  </a:solidFill>
                </a:rPr>
                <a:t>尾结点</a:t>
              </a:r>
            </a:p>
          </p:txBody>
        </p:sp>
        <p:sp>
          <p:nvSpPr>
            <p:cNvPr id="62472" name="Line 10"/>
            <p:cNvSpPr>
              <a:spLocks noChangeShapeType="1"/>
            </p:cNvSpPr>
            <p:nvPr/>
          </p:nvSpPr>
          <p:spPr bwMode="auto">
            <a:xfrm flipV="1">
              <a:off x="521" y="2659"/>
              <a:ext cx="0" cy="499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62473" name="Line 11"/>
            <p:cNvSpPr>
              <a:spLocks noChangeShapeType="1"/>
            </p:cNvSpPr>
            <p:nvPr/>
          </p:nvSpPr>
          <p:spPr bwMode="auto">
            <a:xfrm flipV="1">
              <a:off x="2699" y="2749"/>
              <a:ext cx="0" cy="499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62474" name="Line 12"/>
            <p:cNvSpPr>
              <a:spLocks noChangeShapeType="1"/>
            </p:cNvSpPr>
            <p:nvPr/>
          </p:nvSpPr>
          <p:spPr bwMode="auto">
            <a:xfrm flipV="1">
              <a:off x="4921" y="2749"/>
              <a:ext cx="0" cy="499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62475" name="Line 13"/>
            <p:cNvSpPr>
              <a:spLocks noChangeShapeType="1"/>
            </p:cNvSpPr>
            <p:nvPr/>
          </p:nvSpPr>
          <p:spPr bwMode="auto">
            <a:xfrm flipH="1" flipV="1">
              <a:off x="1474" y="2795"/>
              <a:ext cx="1088" cy="453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62476" name="Line 14"/>
            <p:cNvSpPr>
              <a:spLocks noChangeShapeType="1"/>
            </p:cNvSpPr>
            <p:nvPr/>
          </p:nvSpPr>
          <p:spPr bwMode="auto">
            <a:xfrm flipV="1">
              <a:off x="2835" y="2749"/>
              <a:ext cx="952" cy="499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62477" name="Line 15"/>
            <p:cNvSpPr>
              <a:spLocks noChangeShapeType="1"/>
            </p:cNvSpPr>
            <p:nvPr/>
          </p:nvSpPr>
          <p:spPr bwMode="auto">
            <a:xfrm flipV="1">
              <a:off x="2971" y="2749"/>
              <a:ext cx="1859" cy="545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62478" name="Text Box 17"/>
            <p:cNvSpPr txBox="1">
              <a:spLocks noChangeArrowheads="1"/>
            </p:cNvSpPr>
            <p:nvPr/>
          </p:nvSpPr>
          <p:spPr bwMode="auto">
            <a:xfrm>
              <a:off x="1142" y="3233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kumimoji="0" lang="zh-CN" altLang="en-US" b="1">
                  <a:solidFill>
                    <a:srgbClr val="0000CC"/>
                  </a:solidFill>
                </a:rPr>
                <a:t>头结点</a:t>
              </a:r>
            </a:p>
          </p:txBody>
        </p:sp>
        <p:sp>
          <p:nvSpPr>
            <p:cNvPr id="62479" name="Line 18"/>
            <p:cNvSpPr>
              <a:spLocks noChangeShapeType="1"/>
            </p:cNvSpPr>
            <p:nvPr/>
          </p:nvSpPr>
          <p:spPr bwMode="auto">
            <a:xfrm flipV="1">
              <a:off x="1414" y="2779"/>
              <a:ext cx="0" cy="499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noFill/>
        </p:spPr>
        <p:txBody>
          <a:bodyPr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11.3.2  </a:t>
            </a:r>
            <a:r>
              <a:rPr lang="zh-CN" altLang="en-US" sz="4000">
                <a:latin typeface="Arial" charset="0"/>
                <a:ea typeface="宋体" charset="0"/>
              </a:rPr>
              <a:t>链表的概念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2263" y="1484313"/>
            <a:ext cx="8210550" cy="49688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>
                <a:latin typeface="Arial" charset="0"/>
                <a:ea typeface="宋体" charset="0"/>
              </a:rPr>
              <a:t>通常使用结构来定义单向链表结点的数据类型：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struct stud_node</a:t>
            </a:r>
            <a:r>
              <a:rPr lang="en-US" altLang="zh-CN">
                <a:latin typeface="Arial" charset="0"/>
                <a:ea typeface="宋体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     int    num;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     char  name[20];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     int    score;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	  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struct stud_node *next;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}; </a:t>
            </a:r>
          </a:p>
        </p:txBody>
      </p:sp>
      <p:sp>
        <p:nvSpPr>
          <p:cNvPr id="483343" name="Rectangle 15"/>
          <p:cNvSpPr>
            <a:spLocks noChangeArrowheads="1"/>
          </p:cNvSpPr>
          <p:nvPr/>
        </p:nvSpPr>
        <p:spPr bwMode="auto">
          <a:xfrm>
            <a:off x="5364163" y="2854325"/>
            <a:ext cx="3024187" cy="10064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zh-CN" altLang="en-US" sz="2800" b="1">
                <a:solidFill>
                  <a:srgbClr val="0000CC"/>
                </a:solidFill>
                <a:sym typeface="Wingdings" charset="0"/>
              </a:rPr>
              <a:t>结构的递归定义</a:t>
            </a:r>
            <a:r>
              <a:rPr lang="zh-CN" altLang="en-US" sz="2800">
                <a:solidFill>
                  <a:srgbClr val="0000CC"/>
                </a:solidFill>
                <a:sym typeface="Wingdings" charset="0"/>
              </a:rPr>
              <a:t> 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noFill/>
        </p:spPr>
        <p:txBody>
          <a:bodyPr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11.3.2  </a:t>
            </a:r>
            <a:r>
              <a:rPr lang="zh-CN" altLang="en-US" sz="4000">
                <a:latin typeface="Arial" charset="0"/>
                <a:ea typeface="宋体" charset="0"/>
              </a:rPr>
              <a:t>链表的概念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2263" y="1484313"/>
            <a:ext cx="8210550" cy="49688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dirty="0">
                <a:solidFill>
                  <a:srgbClr val="0000CC"/>
                </a:solidFill>
                <a:latin typeface="Arial" charset="0"/>
                <a:ea typeface="宋体" charset="0"/>
              </a:rPr>
              <a:t>与数组比较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在用数组存放数据时，一般需要事先定义好固定长度的数组，在数组元素个数不确定时，可能会发生浪费内存空间的情况。 </a:t>
            </a:r>
          </a:p>
          <a:p>
            <a:pPr lvl="1" eaLnBrk="1" hangingPunct="1">
              <a:lnSpc>
                <a:spcPct val="80000"/>
              </a:lnSpc>
            </a:pPr>
            <a:endParaRPr lang="zh-CN" altLang="en-US" dirty="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链表是动态存储分布的数据结构。根据需要动态地开辟内存空间，可以比较自由方便地插入新元素（结点），故使用链表可以</a:t>
            </a: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节省内存</a:t>
            </a:r>
            <a:r>
              <a:rPr lang="zh-CN" altLang="en-US" dirty="0">
                <a:latin typeface="Arial" charset="0"/>
                <a:ea typeface="宋体" charset="0"/>
              </a:rPr>
              <a:t>，</a:t>
            </a:r>
            <a:r>
              <a:rPr lang="zh-CN" altLang="en-US" dirty="0">
                <a:solidFill>
                  <a:srgbClr val="CC0066"/>
                </a:solidFill>
                <a:latin typeface="Arial" charset="0"/>
                <a:ea typeface="宋体" charset="0"/>
              </a:rPr>
              <a:t>操作效率高</a:t>
            </a:r>
            <a:r>
              <a:rPr lang="zh-CN" altLang="en-US" dirty="0">
                <a:latin typeface="Arial" charset="0"/>
                <a:ea typeface="宋体" charset="0"/>
              </a:rPr>
              <a:t>。  </a:t>
            </a:r>
            <a:endParaRPr lang="en-US" altLang="zh-CN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noFill/>
        </p:spPr>
        <p:txBody>
          <a:bodyPr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11.3.2  </a:t>
            </a:r>
            <a:r>
              <a:rPr lang="zh-CN" altLang="en-US" sz="4000">
                <a:latin typeface="Arial" charset="0"/>
                <a:ea typeface="宋体" charset="0"/>
              </a:rPr>
              <a:t>链表的概念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2263" y="1484313"/>
            <a:ext cx="8497887" cy="496887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>
                <a:solidFill>
                  <a:srgbClr val="0000CC"/>
                </a:solidFill>
                <a:latin typeface="Arial" charset="0"/>
                <a:ea typeface="宋体" charset="0"/>
              </a:rPr>
              <a:t>动态分配相关函数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>
                <a:latin typeface="Arial" charset="0"/>
                <a:ea typeface="宋体" charset="0"/>
              </a:rPr>
              <a:t>void *</a:t>
            </a:r>
            <a:r>
              <a:rPr lang="en-US" altLang="zh-CN">
                <a:solidFill>
                  <a:srgbClr val="0000CC"/>
                </a:solidFill>
                <a:latin typeface="Arial" charset="0"/>
                <a:ea typeface="宋体" charset="0"/>
              </a:rPr>
              <a:t>malloc</a:t>
            </a:r>
            <a:r>
              <a:rPr lang="en-US" altLang="zh-CN">
                <a:latin typeface="Arial" charset="0"/>
                <a:ea typeface="宋体" charset="0"/>
              </a:rPr>
              <a:t>(unsigned size)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功能：在内存的动态存贮区中分配一块长度为</a:t>
            </a:r>
            <a:r>
              <a:rPr lang="en-US" altLang="zh-CN" sz="2400">
                <a:latin typeface="Arial" charset="0"/>
                <a:ea typeface="宋体" charset="0"/>
              </a:rPr>
              <a:t>size</a:t>
            </a:r>
            <a:r>
              <a:rPr lang="zh-CN" altLang="en-US" sz="2400">
                <a:latin typeface="Arial" charset="0"/>
                <a:ea typeface="宋体" charset="0"/>
              </a:rPr>
              <a:t>的连续空间。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返回值：指针，存放被分配内存的起始地址。若未申请到空间，则返回 </a:t>
            </a:r>
            <a:r>
              <a:rPr lang="en-US" altLang="zh-CN" sz="2400">
                <a:latin typeface="Arial" charset="0"/>
                <a:ea typeface="宋体" charset="0"/>
              </a:rPr>
              <a:t>NULL( 0 )</a:t>
            </a:r>
            <a:r>
              <a:rPr lang="zh-CN" altLang="en-US" sz="2400">
                <a:latin typeface="Arial" charset="0"/>
                <a:ea typeface="宋体" charset="0"/>
              </a:rPr>
              <a:t>。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例如：</a:t>
            </a: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(int *)</a:t>
            </a:r>
            <a:r>
              <a:rPr lang="en-US" altLang="zh-CN" sz="2400">
                <a:latin typeface="Arial" charset="0"/>
                <a:ea typeface="宋体" charset="0"/>
              </a:rPr>
              <a:t> malloc(sizeof(int))</a:t>
            </a:r>
          </a:p>
          <a:p>
            <a:pPr lvl="1"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>
                <a:solidFill>
                  <a:srgbClr val="CC0066"/>
                </a:solidFill>
                <a:latin typeface="Arial" charset="0"/>
                <a:ea typeface="宋体" charset="0"/>
              </a:rPr>
              <a:t>           (struct student *)</a:t>
            </a:r>
            <a:r>
              <a:rPr lang="en-US" altLang="zh-CN" sz="2400">
                <a:latin typeface="Arial" charset="0"/>
                <a:ea typeface="宋体" charset="0"/>
              </a:rPr>
              <a:t> malloc(sizeof(struct student))</a:t>
            </a:r>
          </a:p>
          <a:p>
            <a:pPr lvl="1" eaLnBrk="1" hangingPunct="1">
              <a:lnSpc>
                <a:spcPct val="80000"/>
              </a:lnSpc>
            </a:pPr>
            <a:endParaRPr lang="zh-CN" altLang="en-US" sz="240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>
                <a:latin typeface="Arial" charset="0"/>
                <a:ea typeface="宋体" charset="0"/>
              </a:rPr>
              <a:t>void </a:t>
            </a:r>
            <a:r>
              <a:rPr lang="en-US" altLang="zh-CN">
                <a:solidFill>
                  <a:srgbClr val="0000CC"/>
                </a:solidFill>
                <a:latin typeface="Arial" charset="0"/>
                <a:ea typeface="宋体" charset="0"/>
              </a:rPr>
              <a:t>free</a:t>
            </a:r>
            <a:r>
              <a:rPr lang="en-US" altLang="zh-CN">
                <a:latin typeface="Arial" charset="0"/>
                <a:ea typeface="宋体" charset="0"/>
              </a:rPr>
              <a:t>(void *ptr)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功能：释放由</a:t>
            </a:r>
            <a:r>
              <a:rPr lang="en-US" altLang="zh-CN" sz="2400">
                <a:latin typeface="Arial" charset="0"/>
                <a:ea typeface="宋体" charset="0"/>
              </a:rPr>
              <a:t>malloc()</a:t>
            </a:r>
            <a:r>
              <a:rPr lang="zh-CN" altLang="en-US" sz="2400">
                <a:latin typeface="Arial" charset="0"/>
                <a:ea typeface="宋体" charset="0"/>
              </a:rPr>
              <a:t>申请的动态内存空间，</a:t>
            </a:r>
            <a:r>
              <a:rPr lang="en-US" altLang="zh-CN" sz="2400">
                <a:latin typeface="Arial" charset="0"/>
                <a:ea typeface="宋体" charset="0"/>
              </a:rPr>
              <a:t>ptr</a:t>
            </a:r>
            <a:r>
              <a:rPr lang="zh-CN" altLang="en-US" sz="2400">
                <a:latin typeface="Arial" charset="0"/>
                <a:ea typeface="宋体" charset="0"/>
              </a:rPr>
              <a:t>存放该空间的首地址。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返回值：无。</a:t>
            </a:r>
          </a:p>
          <a:p>
            <a:pPr lvl="1" algn="just"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例如：</a:t>
            </a:r>
            <a:r>
              <a:rPr lang="en-US" altLang="zh-CN" sz="2400">
                <a:latin typeface="Arial" charset="0"/>
                <a:ea typeface="宋体" charset="0"/>
              </a:rPr>
              <a:t>free(p);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5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5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5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5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5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5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5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85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  <a:noFill/>
        </p:spPr>
        <p:txBody>
          <a:bodyPr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11.3.3  </a:t>
            </a:r>
            <a:r>
              <a:rPr lang="zh-CN" altLang="en-US" sz="4000">
                <a:latin typeface="Arial" charset="0"/>
                <a:ea typeface="宋体" charset="0"/>
              </a:rPr>
              <a:t>单向链表的常用操作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628775"/>
            <a:ext cx="7777162" cy="4824413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Arial" charset="0"/>
                <a:ea typeface="宋体" charset="0"/>
              </a:rPr>
              <a:t>1. </a:t>
            </a:r>
            <a:r>
              <a:rPr lang="zh-CN" altLang="en-US">
                <a:latin typeface="Arial" charset="0"/>
                <a:ea typeface="宋体" charset="0"/>
              </a:rPr>
              <a:t>链表的建立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Arial" charset="0"/>
                <a:ea typeface="宋体" charset="0"/>
              </a:rPr>
              <a:t>2. </a:t>
            </a:r>
            <a:r>
              <a:rPr lang="zh-CN" altLang="en-US">
                <a:latin typeface="Arial" charset="0"/>
                <a:ea typeface="宋体" charset="0"/>
              </a:rPr>
              <a:t>链表的遍历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Arial" charset="0"/>
                <a:ea typeface="宋体" charset="0"/>
              </a:rPr>
              <a:t>3. </a:t>
            </a:r>
            <a:r>
              <a:rPr lang="zh-CN" altLang="en-US">
                <a:latin typeface="Arial" charset="0"/>
                <a:ea typeface="宋体" charset="0"/>
              </a:rPr>
              <a:t>插入结点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>
                <a:latin typeface="Arial" charset="0"/>
                <a:ea typeface="宋体" charset="0"/>
              </a:rPr>
              <a:t>4. </a:t>
            </a:r>
            <a:r>
              <a:rPr lang="zh-CN" altLang="en-US">
                <a:latin typeface="Arial" charset="0"/>
                <a:ea typeface="宋体" charset="0"/>
              </a:rPr>
              <a:t>删除结点</a:t>
            </a:r>
          </a:p>
        </p:txBody>
      </p:sp>
    </p:spTree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6963</TotalTime>
  <Words>807</Words>
  <Application>Microsoft Office PowerPoint</Application>
  <PresentationFormat>全屏显示(4:3)</PresentationFormat>
  <Paragraphs>115</Paragraphs>
  <Slides>14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宋体</vt:lpstr>
      <vt:lpstr>Arial</vt:lpstr>
      <vt:lpstr>Arial Black</vt:lpstr>
      <vt:lpstr>Book Antiqua</vt:lpstr>
      <vt:lpstr>Times New Roman</vt:lpstr>
      <vt:lpstr>Wingdings</vt:lpstr>
      <vt:lpstr>Pixel</vt:lpstr>
      <vt:lpstr>位图图像</vt:lpstr>
      <vt:lpstr>Chap 11  指针进阶 </vt:lpstr>
      <vt:lpstr>11.3  用链表构建学生信息库 </vt:lpstr>
      <vt:lpstr>11.3.1  程序解析</vt:lpstr>
      <vt:lpstr>11.3.1  程序解析</vt:lpstr>
      <vt:lpstr>11.3.2  链表的概念</vt:lpstr>
      <vt:lpstr>11.3.2  链表的概念</vt:lpstr>
      <vt:lpstr>11.3.2  链表的概念</vt:lpstr>
      <vt:lpstr>11.3.2  链表的概念</vt:lpstr>
      <vt:lpstr>11.3.3  单向链表的常用操作</vt:lpstr>
      <vt:lpstr>11.3.3  单向链表的常用操作</vt:lpstr>
      <vt:lpstr>11.3.3  单向链表的常用操作</vt:lpstr>
      <vt:lpstr>11.3.3  单向链表的常用操作</vt:lpstr>
      <vt:lpstr>11.3.3  单向链表的常用操作</vt:lpstr>
      <vt:lpstr>11.3.3  单向链表的常用操作</vt:lpstr>
    </vt:vector>
  </TitlesOfParts>
  <Manager/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chap2_用C语言编写程序1-3</dc:title>
  <dc:creator>yanhui</dc:creator>
  <cp:lastModifiedBy>Administrator</cp:lastModifiedBy>
  <cp:revision>1170</cp:revision>
  <dcterms:created xsi:type="dcterms:W3CDTF">1998-02-11T08:33:02Z</dcterms:created>
  <dcterms:modified xsi:type="dcterms:W3CDTF">2023-04-03T05:46:23Z</dcterms:modified>
</cp:coreProperties>
</file>