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83" d="100"/>
          <a:sy n="83" d="100"/>
        </p:scale>
        <p:origin x="-1450"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AD62BE4-A6CE-45F3-827E-C16E15C61E7B}" type="datetimeFigureOut">
              <a:rPr lang="en-GB" smtClean="0"/>
              <a:t>22/06/2024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785601-3B20-4C1D-B486-DB5E5019029F}" type="slidenum">
              <a:rPr lang="en-GB" smtClean="0"/>
              <a:t>‹#›</a:t>
            </a:fld>
            <a:endParaRPr lang="en-GB"/>
          </a:p>
        </p:txBody>
      </p:sp>
    </p:spTree>
    <p:extLst>
      <p:ext uri="{BB962C8B-B14F-4D97-AF65-F5344CB8AC3E}">
        <p14:creationId xmlns:p14="http://schemas.microsoft.com/office/powerpoint/2010/main" val="3578582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D62BE4-A6CE-45F3-827E-C16E15C61E7B}" type="datetimeFigureOut">
              <a:rPr lang="en-GB" smtClean="0"/>
              <a:t>22/06/2024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785601-3B20-4C1D-B486-DB5E5019029F}" type="slidenum">
              <a:rPr lang="en-GB" smtClean="0"/>
              <a:t>‹#›</a:t>
            </a:fld>
            <a:endParaRPr lang="en-GB"/>
          </a:p>
        </p:txBody>
      </p:sp>
    </p:spTree>
    <p:extLst>
      <p:ext uri="{BB962C8B-B14F-4D97-AF65-F5344CB8AC3E}">
        <p14:creationId xmlns:p14="http://schemas.microsoft.com/office/powerpoint/2010/main" val="434909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D62BE4-A6CE-45F3-827E-C16E15C61E7B}" type="datetimeFigureOut">
              <a:rPr lang="en-GB" smtClean="0"/>
              <a:t>22/06/2024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785601-3B20-4C1D-B486-DB5E5019029F}" type="slidenum">
              <a:rPr lang="en-GB" smtClean="0"/>
              <a:t>‹#›</a:t>
            </a:fld>
            <a:endParaRPr lang="en-GB"/>
          </a:p>
        </p:txBody>
      </p:sp>
    </p:spTree>
    <p:extLst>
      <p:ext uri="{BB962C8B-B14F-4D97-AF65-F5344CB8AC3E}">
        <p14:creationId xmlns:p14="http://schemas.microsoft.com/office/powerpoint/2010/main" val="80174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D62BE4-A6CE-45F3-827E-C16E15C61E7B}" type="datetimeFigureOut">
              <a:rPr lang="en-GB" smtClean="0"/>
              <a:t>22/06/2024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785601-3B20-4C1D-B486-DB5E5019029F}" type="slidenum">
              <a:rPr lang="en-GB" smtClean="0"/>
              <a:t>‹#›</a:t>
            </a:fld>
            <a:endParaRPr lang="en-GB"/>
          </a:p>
        </p:txBody>
      </p:sp>
    </p:spTree>
    <p:extLst>
      <p:ext uri="{BB962C8B-B14F-4D97-AF65-F5344CB8AC3E}">
        <p14:creationId xmlns:p14="http://schemas.microsoft.com/office/powerpoint/2010/main" val="914542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62BE4-A6CE-45F3-827E-C16E15C61E7B}" type="datetimeFigureOut">
              <a:rPr lang="en-GB" smtClean="0"/>
              <a:t>22/06/2024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785601-3B20-4C1D-B486-DB5E5019029F}" type="slidenum">
              <a:rPr lang="en-GB" smtClean="0"/>
              <a:t>‹#›</a:t>
            </a:fld>
            <a:endParaRPr lang="en-GB"/>
          </a:p>
        </p:txBody>
      </p:sp>
    </p:spTree>
    <p:extLst>
      <p:ext uri="{BB962C8B-B14F-4D97-AF65-F5344CB8AC3E}">
        <p14:creationId xmlns:p14="http://schemas.microsoft.com/office/powerpoint/2010/main" val="404976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AD62BE4-A6CE-45F3-827E-C16E15C61E7B}" type="datetimeFigureOut">
              <a:rPr lang="en-GB" smtClean="0"/>
              <a:t>22/06/2024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785601-3B20-4C1D-B486-DB5E5019029F}" type="slidenum">
              <a:rPr lang="en-GB" smtClean="0"/>
              <a:t>‹#›</a:t>
            </a:fld>
            <a:endParaRPr lang="en-GB"/>
          </a:p>
        </p:txBody>
      </p:sp>
    </p:spTree>
    <p:extLst>
      <p:ext uri="{BB962C8B-B14F-4D97-AF65-F5344CB8AC3E}">
        <p14:creationId xmlns:p14="http://schemas.microsoft.com/office/powerpoint/2010/main" val="849638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AD62BE4-A6CE-45F3-827E-C16E15C61E7B}" type="datetimeFigureOut">
              <a:rPr lang="en-GB" smtClean="0"/>
              <a:t>22/06/2024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A785601-3B20-4C1D-B486-DB5E5019029F}" type="slidenum">
              <a:rPr lang="en-GB" smtClean="0"/>
              <a:t>‹#›</a:t>
            </a:fld>
            <a:endParaRPr lang="en-GB"/>
          </a:p>
        </p:txBody>
      </p:sp>
    </p:spTree>
    <p:extLst>
      <p:ext uri="{BB962C8B-B14F-4D97-AF65-F5344CB8AC3E}">
        <p14:creationId xmlns:p14="http://schemas.microsoft.com/office/powerpoint/2010/main" val="523206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AD62BE4-A6CE-45F3-827E-C16E15C61E7B}" type="datetimeFigureOut">
              <a:rPr lang="en-GB" smtClean="0"/>
              <a:t>22/06/2024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A785601-3B20-4C1D-B486-DB5E5019029F}" type="slidenum">
              <a:rPr lang="en-GB" smtClean="0"/>
              <a:t>‹#›</a:t>
            </a:fld>
            <a:endParaRPr lang="en-GB"/>
          </a:p>
        </p:txBody>
      </p:sp>
    </p:spTree>
    <p:extLst>
      <p:ext uri="{BB962C8B-B14F-4D97-AF65-F5344CB8AC3E}">
        <p14:creationId xmlns:p14="http://schemas.microsoft.com/office/powerpoint/2010/main" val="2836603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62BE4-A6CE-45F3-827E-C16E15C61E7B}" type="datetimeFigureOut">
              <a:rPr lang="en-GB" smtClean="0"/>
              <a:t>22/06/2024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A785601-3B20-4C1D-B486-DB5E5019029F}" type="slidenum">
              <a:rPr lang="en-GB" smtClean="0"/>
              <a:t>‹#›</a:t>
            </a:fld>
            <a:endParaRPr lang="en-GB"/>
          </a:p>
        </p:txBody>
      </p:sp>
    </p:spTree>
    <p:extLst>
      <p:ext uri="{BB962C8B-B14F-4D97-AF65-F5344CB8AC3E}">
        <p14:creationId xmlns:p14="http://schemas.microsoft.com/office/powerpoint/2010/main" val="2521695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62BE4-A6CE-45F3-827E-C16E15C61E7B}" type="datetimeFigureOut">
              <a:rPr lang="en-GB" smtClean="0"/>
              <a:t>22/06/2024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785601-3B20-4C1D-B486-DB5E5019029F}" type="slidenum">
              <a:rPr lang="en-GB" smtClean="0"/>
              <a:t>‹#›</a:t>
            </a:fld>
            <a:endParaRPr lang="en-GB"/>
          </a:p>
        </p:txBody>
      </p:sp>
    </p:spTree>
    <p:extLst>
      <p:ext uri="{BB962C8B-B14F-4D97-AF65-F5344CB8AC3E}">
        <p14:creationId xmlns:p14="http://schemas.microsoft.com/office/powerpoint/2010/main" val="2177126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62BE4-A6CE-45F3-827E-C16E15C61E7B}" type="datetimeFigureOut">
              <a:rPr lang="en-GB" smtClean="0"/>
              <a:t>22/06/2024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785601-3B20-4C1D-B486-DB5E5019029F}" type="slidenum">
              <a:rPr lang="en-GB" smtClean="0"/>
              <a:t>‹#›</a:t>
            </a:fld>
            <a:endParaRPr lang="en-GB"/>
          </a:p>
        </p:txBody>
      </p:sp>
    </p:spTree>
    <p:extLst>
      <p:ext uri="{BB962C8B-B14F-4D97-AF65-F5344CB8AC3E}">
        <p14:creationId xmlns:p14="http://schemas.microsoft.com/office/powerpoint/2010/main" val="2320778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62BE4-A6CE-45F3-827E-C16E15C61E7B}" type="datetimeFigureOut">
              <a:rPr lang="en-GB" smtClean="0"/>
              <a:t>22/06/2024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85601-3B20-4C1D-B486-DB5E5019029F}" type="slidenum">
              <a:rPr lang="en-GB" smtClean="0"/>
              <a:t>‹#›</a:t>
            </a:fld>
            <a:endParaRPr lang="en-GB"/>
          </a:p>
        </p:txBody>
      </p:sp>
    </p:spTree>
    <p:extLst>
      <p:ext uri="{BB962C8B-B14F-4D97-AF65-F5344CB8AC3E}">
        <p14:creationId xmlns:p14="http://schemas.microsoft.com/office/powerpoint/2010/main" val="3202400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268760"/>
            <a:ext cx="7772400" cy="1470025"/>
          </a:xfrm>
        </p:spPr>
        <p:txBody>
          <a:bodyPr/>
          <a:lstStyle/>
          <a:p>
            <a:r>
              <a:rPr lang="en-GB" dirty="0" smtClean="0"/>
              <a:t>Introduction to Data Analytics Sprint 1 Project Review</a:t>
            </a:r>
            <a:endParaRPr lang="en-GB" dirty="0"/>
          </a:p>
        </p:txBody>
      </p:sp>
      <p:sp>
        <p:nvSpPr>
          <p:cNvPr id="3" name="Subtitle 2"/>
          <p:cNvSpPr>
            <a:spLocks noGrp="1"/>
          </p:cNvSpPr>
          <p:nvPr>
            <p:ph type="subTitle" idx="1"/>
          </p:nvPr>
        </p:nvSpPr>
        <p:spPr/>
        <p:txBody>
          <a:bodyPr/>
          <a:lstStyle/>
          <a:p>
            <a:r>
              <a:rPr lang="en-GB" dirty="0" err="1" smtClean="0"/>
              <a:t>Kiplangat</a:t>
            </a:r>
            <a:r>
              <a:rPr lang="en-GB" dirty="0" smtClean="0"/>
              <a:t> Stanley</a:t>
            </a:r>
          </a:p>
          <a:p>
            <a:r>
              <a:rPr lang="en-GB" dirty="0" smtClean="0"/>
              <a:t>Turing College</a:t>
            </a:r>
            <a:endParaRPr lang="en-GB" dirty="0"/>
          </a:p>
        </p:txBody>
      </p:sp>
    </p:spTree>
    <p:extLst>
      <p:ext uri="{BB962C8B-B14F-4D97-AF65-F5344CB8AC3E}">
        <p14:creationId xmlns:p14="http://schemas.microsoft.com/office/powerpoint/2010/main" val="1086292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ASK. The Problem Statement </a:t>
            </a:r>
            <a:endParaRPr lang="en-GB" dirty="0"/>
          </a:p>
        </p:txBody>
      </p:sp>
      <p:sp>
        <p:nvSpPr>
          <p:cNvPr id="3" name="Content Placeholder 2"/>
          <p:cNvSpPr>
            <a:spLocks noGrp="1"/>
          </p:cNvSpPr>
          <p:nvPr>
            <p:ph idx="1"/>
          </p:nvPr>
        </p:nvSpPr>
        <p:spPr/>
        <p:txBody>
          <a:bodyPr/>
          <a:lstStyle/>
          <a:p>
            <a:r>
              <a:rPr lang="en-GB" dirty="0" smtClean="0"/>
              <a:t>A popular restaurant in New York wants to expand its business portfolio into other regions. It needs to find out which region East or West is most favourable for business and which food product category gets the highest sales.</a:t>
            </a:r>
            <a:endParaRPr lang="en-GB" dirty="0"/>
          </a:p>
        </p:txBody>
      </p:sp>
    </p:spTree>
    <p:extLst>
      <p:ext uri="{BB962C8B-B14F-4D97-AF65-F5344CB8AC3E}">
        <p14:creationId xmlns:p14="http://schemas.microsoft.com/office/powerpoint/2010/main" val="2953158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994122"/>
          </a:xfrm>
        </p:spPr>
        <p:txBody>
          <a:bodyPr>
            <a:noAutofit/>
          </a:bodyPr>
          <a:lstStyle/>
          <a:p>
            <a:r>
              <a:rPr lang="en-GB" sz="3600" dirty="0"/>
              <a:t>2</a:t>
            </a:r>
            <a:r>
              <a:rPr lang="en-GB" sz="3600" dirty="0" smtClean="0"/>
              <a:t>. PREPARE.  I sourced an excel sheet online with various food product sales in different cities </a:t>
            </a:r>
            <a:endParaRPr lang="en-GB" sz="36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7779" r="31476" b="9084"/>
          <a:stretch/>
        </p:blipFill>
        <p:spPr>
          <a:xfrm>
            <a:off x="548922" y="2404871"/>
            <a:ext cx="8127534" cy="3904449"/>
          </a:xfrm>
        </p:spPr>
      </p:pic>
      <p:sp>
        <p:nvSpPr>
          <p:cNvPr id="5" name="TextBox 4"/>
          <p:cNvSpPr txBox="1"/>
          <p:nvPr/>
        </p:nvSpPr>
        <p:spPr>
          <a:xfrm>
            <a:off x="989888" y="1854782"/>
            <a:ext cx="6480720" cy="369332"/>
          </a:xfrm>
          <a:prstGeom prst="rect">
            <a:avLst/>
          </a:prstGeom>
          <a:noFill/>
        </p:spPr>
        <p:txBody>
          <a:bodyPr wrap="square" rtlCol="0">
            <a:spAutoFit/>
          </a:bodyPr>
          <a:lstStyle/>
          <a:p>
            <a:r>
              <a:rPr lang="en-GB" dirty="0" smtClean="0"/>
              <a:t>Sample Data in Excel showing the sales of different food products</a:t>
            </a:r>
            <a:endParaRPr lang="en-GB" dirty="0"/>
          </a:p>
        </p:txBody>
      </p:sp>
    </p:spTree>
    <p:extLst>
      <p:ext uri="{BB962C8B-B14F-4D97-AF65-F5344CB8AC3E}">
        <p14:creationId xmlns:p14="http://schemas.microsoft.com/office/powerpoint/2010/main" val="3022182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dirty="0"/>
              <a:t>3</a:t>
            </a:r>
            <a:r>
              <a:rPr lang="en-GB" dirty="0" smtClean="0"/>
              <a:t>. PROCESS.</a:t>
            </a:r>
            <a:endParaRPr lang="en-GB"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8183" r="63865" b="6459"/>
          <a:stretch/>
        </p:blipFill>
        <p:spPr>
          <a:xfrm>
            <a:off x="548922" y="2423159"/>
            <a:ext cx="7479462" cy="3410713"/>
          </a:xfrm>
        </p:spPr>
      </p:pic>
      <p:sp>
        <p:nvSpPr>
          <p:cNvPr id="5" name="TextBox 4"/>
          <p:cNvSpPr txBox="1"/>
          <p:nvPr/>
        </p:nvSpPr>
        <p:spPr>
          <a:xfrm>
            <a:off x="395536" y="908720"/>
            <a:ext cx="8748464" cy="646331"/>
          </a:xfrm>
          <a:prstGeom prst="rect">
            <a:avLst/>
          </a:prstGeom>
          <a:noFill/>
        </p:spPr>
        <p:txBody>
          <a:bodyPr wrap="square" rtlCol="0">
            <a:spAutoFit/>
          </a:bodyPr>
          <a:lstStyle/>
          <a:p>
            <a:r>
              <a:rPr lang="en-GB" dirty="0" smtClean="0"/>
              <a:t>The unwanted fields such as ID, Date, City and Product are removed. Data cleaning is also carried out to check for empty fields and null fields.</a:t>
            </a:r>
            <a:endParaRPr lang="en-GB" dirty="0"/>
          </a:p>
        </p:txBody>
      </p:sp>
    </p:spTree>
    <p:extLst>
      <p:ext uri="{BB962C8B-B14F-4D97-AF65-F5344CB8AC3E}">
        <p14:creationId xmlns:p14="http://schemas.microsoft.com/office/powerpoint/2010/main" val="3796335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GB" dirty="0" smtClean="0"/>
              <a:t>4. ANALYZE. Sales </a:t>
            </a:r>
            <a:r>
              <a:rPr lang="en-GB" dirty="0"/>
              <a:t>P</a:t>
            </a:r>
            <a:r>
              <a:rPr lang="en-GB" dirty="0" smtClean="0"/>
              <a:t>er region using a pie chart</a:t>
            </a:r>
            <a:endParaRPr lang="en-GB"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5152" r="57728" b="31308"/>
          <a:stretch/>
        </p:blipFill>
        <p:spPr>
          <a:xfrm>
            <a:off x="548922" y="2286000"/>
            <a:ext cx="6759382" cy="4167336"/>
          </a:xfrm>
        </p:spPr>
      </p:pic>
      <p:sp>
        <p:nvSpPr>
          <p:cNvPr id="5" name="TextBox 4"/>
          <p:cNvSpPr txBox="1"/>
          <p:nvPr/>
        </p:nvSpPr>
        <p:spPr>
          <a:xfrm>
            <a:off x="467544" y="1340768"/>
            <a:ext cx="8424936" cy="369332"/>
          </a:xfrm>
          <a:prstGeom prst="rect">
            <a:avLst/>
          </a:prstGeom>
          <a:noFill/>
        </p:spPr>
        <p:txBody>
          <a:bodyPr wrap="square" rtlCol="0">
            <a:spAutoFit/>
          </a:bodyPr>
          <a:lstStyle/>
          <a:p>
            <a:r>
              <a:rPr lang="en-GB" dirty="0" smtClean="0"/>
              <a:t>The East region has the biggest share of sales at 63%</a:t>
            </a:r>
            <a:endParaRPr lang="en-GB" dirty="0"/>
          </a:p>
        </p:txBody>
      </p:sp>
    </p:spTree>
    <p:extLst>
      <p:ext uri="{BB962C8B-B14F-4D97-AF65-F5344CB8AC3E}">
        <p14:creationId xmlns:p14="http://schemas.microsoft.com/office/powerpoint/2010/main" val="2564005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dirty="0" smtClean="0"/>
              <a:t>Regional Sales per Category</a:t>
            </a:r>
            <a:endParaRPr lang="en-GB"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8587" r="38749" b="30905"/>
          <a:stretch/>
        </p:blipFill>
        <p:spPr>
          <a:xfrm>
            <a:off x="251520" y="2636912"/>
            <a:ext cx="8496944" cy="4032448"/>
          </a:xfrm>
        </p:spPr>
      </p:pic>
      <p:sp>
        <p:nvSpPr>
          <p:cNvPr id="5" name="TextBox 4"/>
          <p:cNvSpPr txBox="1"/>
          <p:nvPr/>
        </p:nvSpPr>
        <p:spPr>
          <a:xfrm>
            <a:off x="323528" y="1268760"/>
            <a:ext cx="8496944" cy="369332"/>
          </a:xfrm>
          <a:prstGeom prst="rect">
            <a:avLst/>
          </a:prstGeom>
          <a:noFill/>
        </p:spPr>
        <p:txBody>
          <a:bodyPr wrap="square" rtlCol="0">
            <a:spAutoFit/>
          </a:bodyPr>
          <a:lstStyle/>
          <a:p>
            <a:r>
              <a:rPr lang="en-GB" dirty="0" smtClean="0"/>
              <a:t>Cookies category products are the highest selling in both regions followed by bars</a:t>
            </a:r>
            <a:endParaRPr lang="en-GB" dirty="0"/>
          </a:p>
        </p:txBody>
      </p:sp>
    </p:spTree>
    <p:extLst>
      <p:ext uri="{BB962C8B-B14F-4D97-AF65-F5344CB8AC3E}">
        <p14:creationId xmlns:p14="http://schemas.microsoft.com/office/powerpoint/2010/main" val="4048273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 AND FINDINGS</a:t>
            </a:r>
            <a:endParaRPr lang="en-GB" dirty="0"/>
          </a:p>
        </p:txBody>
      </p:sp>
      <p:sp>
        <p:nvSpPr>
          <p:cNvPr id="3" name="Content Placeholder 2"/>
          <p:cNvSpPr>
            <a:spLocks noGrp="1"/>
          </p:cNvSpPr>
          <p:nvPr>
            <p:ph idx="1"/>
          </p:nvPr>
        </p:nvSpPr>
        <p:spPr/>
        <p:txBody>
          <a:bodyPr>
            <a:normAutofit fontScale="92500"/>
          </a:bodyPr>
          <a:lstStyle/>
          <a:p>
            <a:r>
              <a:rPr lang="en-GB" dirty="0" smtClean="0"/>
              <a:t>The best region to invest in food sales is the East region which holds two thirds of the total sales.</a:t>
            </a:r>
          </a:p>
          <a:p>
            <a:r>
              <a:rPr lang="en-GB" dirty="0" smtClean="0"/>
              <a:t>The best selling food product categories in order are: </a:t>
            </a:r>
          </a:p>
          <a:p>
            <a:pPr algn="just">
              <a:buFont typeface="Wingdings" pitchFamily="2" charset="2"/>
              <a:buChar char="Ø"/>
            </a:pPr>
            <a:r>
              <a:rPr lang="en-GB" dirty="0" smtClean="0"/>
              <a:t>Cookies </a:t>
            </a:r>
          </a:p>
          <a:p>
            <a:pPr algn="just">
              <a:buFont typeface="Wingdings" pitchFamily="2" charset="2"/>
              <a:buChar char="Ø"/>
            </a:pPr>
            <a:r>
              <a:rPr lang="en-GB" dirty="0" smtClean="0"/>
              <a:t>bars </a:t>
            </a:r>
          </a:p>
          <a:p>
            <a:pPr algn="just">
              <a:buFont typeface="Wingdings" pitchFamily="2" charset="2"/>
              <a:buChar char="Ø"/>
            </a:pPr>
            <a:r>
              <a:rPr lang="en-GB" dirty="0" smtClean="0"/>
              <a:t>Crackers </a:t>
            </a:r>
          </a:p>
          <a:p>
            <a:pPr algn="just">
              <a:buFont typeface="Wingdings" pitchFamily="2" charset="2"/>
              <a:buChar char="Ø"/>
            </a:pPr>
            <a:r>
              <a:rPr lang="en-GB" dirty="0" smtClean="0"/>
              <a:t>Snacks</a:t>
            </a:r>
          </a:p>
          <a:p>
            <a:pPr marL="0" indent="0" algn="just">
              <a:buNone/>
            </a:pPr>
            <a:endParaRPr lang="en-GB" dirty="0" smtClean="0"/>
          </a:p>
          <a:p>
            <a:endParaRPr lang="en-GB" dirty="0"/>
          </a:p>
          <a:p>
            <a:endParaRPr lang="en-GB" dirty="0"/>
          </a:p>
        </p:txBody>
      </p:sp>
    </p:spTree>
    <p:extLst>
      <p:ext uri="{BB962C8B-B14F-4D97-AF65-F5344CB8AC3E}">
        <p14:creationId xmlns:p14="http://schemas.microsoft.com/office/powerpoint/2010/main" val="2310250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201</Words>
  <Application>Microsoft Office PowerPoint</Application>
  <PresentationFormat>On-screen Show (4:3)</PresentationFormat>
  <Paragraphs>21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Introduction to Data Analytics Sprint 1 Project Review</vt:lpstr>
      <vt:lpstr>1. ASK. The Problem Statement </vt:lpstr>
      <vt:lpstr>2. PREPARE.  I sourced an excel sheet online with various food product sales in different cities </vt:lpstr>
      <vt:lpstr>3. PROCESS.</vt:lpstr>
      <vt:lpstr>4. ANALYZE. Sales Per region using a pie chart</vt:lpstr>
      <vt:lpstr>Regional Sales per Category</vt:lpstr>
      <vt:lpstr>CONCLUSION AND FINDINGS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Analytics Sprint 1 Project Review</dc:title>
  <dc:creator>KIPLANGAT STANLEY</dc:creator>
  <cp:lastModifiedBy>KIPLANGAT STANLEY</cp:lastModifiedBy>
  <cp:revision>5</cp:revision>
  <dcterms:created xsi:type="dcterms:W3CDTF">2024-06-22T06:12:28Z</dcterms:created>
  <dcterms:modified xsi:type="dcterms:W3CDTF">2024-06-22T07:02:49Z</dcterms:modified>
</cp:coreProperties>
</file>