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322" r:id="rId2"/>
    <p:sldId id="314" r:id="rId3"/>
    <p:sldId id="315" r:id="rId4"/>
    <p:sldId id="323" r:id="rId5"/>
    <p:sldId id="312" r:id="rId6"/>
    <p:sldId id="305" r:id="rId7"/>
    <p:sldId id="30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354E6E-5564-300E-D4CA-28780041F3B2}" name="Bradshaw, Garrett" initials="BG" userId="S::gmb271@msstate.edu::08af1747-e301-4b27-b120-cb5ad8295c37" providerId="AD"/>
  <p188:author id="{15CBB77B-8702-A539-0DC9-387A925A053C}" name="Smith, Kyler" initials="SK" userId="Smith, Kyl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A2E"/>
    <a:srgbClr val="12151B"/>
    <a:srgbClr val="808080"/>
    <a:srgbClr val="3E6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66565-0B0F-4F37-9540-2D42DBCCF840}" v="3" dt="2023-02-02T22:02:26.028"/>
    <p1510:client id="{3D56AC70-9F96-7A46-8C59-3BC024BC7BE3}" v="11" dt="2023-02-02T23:52:12.044"/>
    <p1510:client id="{4AE1F09F-6E1C-43D9-811F-BE42A2803844}" v="22" vWet="23" dt="2023-02-02T01:34:22.952"/>
    <p1510:client id="{6DB3B040-60C1-43C5-B8B4-F4AE921DB9B4}" v="203" dt="2023-02-02T01:40:22.890"/>
    <p1510:client id="{7BA05BF7-2A2D-4B11-97CE-4CF3A32E707A}" v="126" dt="2023-02-02T00:44:44.761"/>
    <p1510:client id="{C69739BD-4F84-4E58-B445-9B5C8E30BA4B}" v="1" dt="2023-02-02T01:44:54.579"/>
    <p1510:client id="{F6DD54CC-2463-4E50-A92B-460CC179C9EB}" v="2" dt="2023-02-02T01:32:52.594"/>
    <p1510:client id="{FE08F956-461B-477A-9863-561EABEDF0DC}" v="2628" dt="2023-02-02T21:41:09.782"/>
  </p1510:revLst>
</p1510:revInfo>
</file>

<file path=ppt/tableStyles.xml><?xml version="1.0" encoding="utf-8"?>
<a:tblStyleLst xmlns:a="http://schemas.openxmlformats.org/drawingml/2006/main" def="{175044C1-5F03-4567-8FA8-941A1D1D2C49}">
  <a:tblStyle styleId="{175044C1-5F03-4567-8FA8-941A1D1D2C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4956A2-721A-4A19-88E0-6321C2D748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61"/>
    <p:restoredTop sz="94701"/>
  </p:normalViewPr>
  <p:slideViewPr>
    <p:cSldViewPr snapToGrid="0">
      <p:cViewPr varScale="1">
        <p:scale>
          <a:sx n="161" d="100"/>
          <a:sy n="161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cks, Slade" userId="aec39b14-967a-460f-9c4b-5bec98f8cee3" providerId="ADAL" clId="{3D56AC70-9F96-7A46-8C59-3BC024BC7BE3}"/>
    <pc:docChg chg="modSld">
      <pc:chgData name="Hicks, Slade" userId="aec39b14-967a-460f-9c4b-5bec98f8cee3" providerId="ADAL" clId="{3D56AC70-9F96-7A46-8C59-3BC024BC7BE3}" dt="2023-02-02T23:47:49.076" v="3"/>
      <pc:docMkLst>
        <pc:docMk/>
      </pc:docMkLst>
      <pc:sldChg chg="modTransition">
        <pc:chgData name="Hicks, Slade" userId="aec39b14-967a-460f-9c4b-5bec98f8cee3" providerId="ADAL" clId="{3D56AC70-9F96-7A46-8C59-3BC024BC7BE3}" dt="2023-02-02T23:47:32.884" v="2"/>
        <pc:sldMkLst>
          <pc:docMk/>
          <pc:sldMk cId="3062723507" sldId="305"/>
        </pc:sldMkLst>
      </pc:sldChg>
      <pc:sldChg chg="modTransition">
        <pc:chgData name="Hicks, Slade" userId="aec39b14-967a-460f-9c4b-5bec98f8cee3" providerId="ADAL" clId="{3D56AC70-9F96-7A46-8C59-3BC024BC7BE3}" dt="2023-02-02T23:47:32.884" v="2"/>
        <pc:sldMkLst>
          <pc:docMk/>
          <pc:sldMk cId="237652187" sldId="308"/>
        </pc:sldMkLst>
      </pc:sldChg>
      <pc:sldChg chg="modTransition">
        <pc:chgData name="Hicks, Slade" userId="aec39b14-967a-460f-9c4b-5bec98f8cee3" providerId="ADAL" clId="{3D56AC70-9F96-7A46-8C59-3BC024BC7BE3}" dt="2023-02-02T23:47:32.884" v="2"/>
        <pc:sldMkLst>
          <pc:docMk/>
          <pc:sldMk cId="257108571" sldId="312"/>
        </pc:sldMkLst>
      </pc:sldChg>
      <pc:sldChg chg="modTransition">
        <pc:chgData name="Hicks, Slade" userId="aec39b14-967a-460f-9c4b-5bec98f8cee3" providerId="ADAL" clId="{3D56AC70-9F96-7A46-8C59-3BC024BC7BE3}" dt="2023-02-02T23:47:32.884" v="2"/>
        <pc:sldMkLst>
          <pc:docMk/>
          <pc:sldMk cId="763745145" sldId="314"/>
        </pc:sldMkLst>
      </pc:sldChg>
      <pc:sldChg chg="modTransition">
        <pc:chgData name="Hicks, Slade" userId="aec39b14-967a-460f-9c4b-5bec98f8cee3" providerId="ADAL" clId="{3D56AC70-9F96-7A46-8C59-3BC024BC7BE3}" dt="2023-02-02T23:47:32.884" v="2"/>
        <pc:sldMkLst>
          <pc:docMk/>
          <pc:sldMk cId="1959850778" sldId="315"/>
        </pc:sldMkLst>
      </pc:sldChg>
      <pc:sldChg chg="modTransition">
        <pc:chgData name="Hicks, Slade" userId="aec39b14-967a-460f-9c4b-5bec98f8cee3" providerId="ADAL" clId="{3D56AC70-9F96-7A46-8C59-3BC024BC7BE3}" dt="2023-02-02T23:47:49.076" v="3"/>
        <pc:sldMkLst>
          <pc:docMk/>
          <pc:sldMk cId="3123751979" sldId="322"/>
        </pc:sldMkLst>
      </pc:sldChg>
      <pc:sldChg chg="modTransition">
        <pc:chgData name="Hicks, Slade" userId="aec39b14-967a-460f-9c4b-5bec98f8cee3" providerId="ADAL" clId="{3D56AC70-9F96-7A46-8C59-3BC024BC7BE3}" dt="2023-02-02T23:47:32.884" v="2"/>
        <pc:sldMkLst>
          <pc:docMk/>
          <pc:sldMk cId="1020136331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93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64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9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68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30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89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7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182A2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178378" y="1583350"/>
            <a:ext cx="6550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78378" y="3144850"/>
            <a:ext cx="6550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82A2E"/>
              </a:solidFill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64100" y="2925350"/>
            <a:ext cx="6815700" cy="15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∎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C2D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4100" y="3105148"/>
            <a:ext cx="68157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∎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□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▪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82D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62DDBF7-F632-457B-645C-C7364F53C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" y="0"/>
            <a:ext cx="9143611" cy="5345552"/>
          </a:xfrm>
          <a:prstGeom prst="rect">
            <a:avLst/>
          </a:prstGeom>
        </p:spPr>
      </p:pic>
      <p:sp>
        <p:nvSpPr>
          <p:cNvPr id="93" name="Google Shape;93;p15"/>
          <p:cNvSpPr/>
          <p:nvPr/>
        </p:nvSpPr>
        <p:spPr>
          <a:xfrm>
            <a:off x="1507596" y="1155175"/>
            <a:ext cx="141325" cy="349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182A2E"/>
              </a:solidFill>
              <a:latin typeface="Montserrat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Didact Gothic" panose="00000500000000000000" pitchFamily="2" charset="0"/>
              </a:rPr>
              <a:t>[1]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43E4B1-21A3-783D-D1CD-AEEF52A3E362}"/>
              </a:ext>
            </a:extLst>
          </p:cNvPr>
          <p:cNvSpPr/>
          <p:nvPr/>
        </p:nvSpPr>
        <p:spPr>
          <a:xfrm>
            <a:off x="87854" y="79496"/>
            <a:ext cx="3557046" cy="5063955"/>
          </a:xfrm>
          <a:prstGeom prst="rect">
            <a:avLst/>
          </a:prstGeom>
          <a:solidFill>
            <a:srgbClr val="12151B">
              <a:alpha val="6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58;p12">
            <a:extLst>
              <a:ext uri="{FF2B5EF4-FFF2-40B4-BE49-F238E27FC236}">
                <a16:creationId xmlns:a16="http://schemas.microsoft.com/office/drawing/2014/main" id="{768BC633-828E-CDC5-D749-B56CF67FE033}"/>
              </a:ext>
            </a:extLst>
          </p:cNvPr>
          <p:cNvSpPr txBox="1">
            <a:spLocks/>
          </p:cNvSpPr>
          <p:nvPr/>
        </p:nvSpPr>
        <p:spPr>
          <a:xfrm>
            <a:off x="117095" y="1504275"/>
            <a:ext cx="3557046" cy="74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  <a:latin typeface="Montserrat" pitchFamily="2" charset="77"/>
                <a:cs typeface="Aharoni" panose="02010803020104030203" pitchFamily="2" charset="-79"/>
              </a:rPr>
              <a:t>Game and 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777A7F-12DB-A9B2-AC15-D88641A3F727}"/>
              </a:ext>
            </a:extLst>
          </p:cNvPr>
          <p:cNvSpPr txBox="1"/>
          <p:nvPr/>
        </p:nvSpPr>
        <p:spPr>
          <a:xfrm>
            <a:off x="146337" y="2611473"/>
            <a:ext cx="349856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>
                <a:solidFill>
                  <a:srgbClr val="FFFFFF"/>
                </a:solidFill>
                <a:effectLst/>
                <a:latin typeface="Didact Gothic"/>
              </a:rPr>
              <a:t>(EE) Garrett Bradshaw, (EE) Slade Hicks</a:t>
            </a:r>
            <a:br>
              <a:rPr lang="en-US">
                <a:solidFill>
                  <a:srgbClr val="FFFFFF"/>
                </a:solidFill>
                <a:latin typeface="Didact Gothic"/>
              </a:rPr>
            </a:br>
            <a:r>
              <a:rPr lang="en-US" b="0" i="0" u="none" strike="noStrike">
                <a:solidFill>
                  <a:srgbClr val="FFFFFF"/>
                </a:solidFill>
                <a:effectLst/>
                <a:latin typeface="Didact Gothic"/>
              </a:rPr>
              <a:t>(EE) Brandon Waldrup, and (CPE) Kyler Smith</a:t>
            </a:r>
            <a:endParaRPr lang="en-US">
              <a:latin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3751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330"/>
    </mc:Choice>
    <mc:Fallback>
      <p:transition advTm="53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82D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926D60AF-A860-0C1B-1F0C-D4237AE25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7" t="-19" r="2676" b="2687"/>
          <a:stretch/>
        </p:blipFill>
        <p:spPr>
          <a:xfrm>
            <a:off x="0" y="0"/>
            <a:ext cx="9412396" cy="5285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AB8570-037A-FE11-D4DA-D8AC36E4B764}"/>
              </a:ext>
            </a:extLst>
          </p:cNvPr>
          <p:cNvSpPr/>
          <p:nvPr/>
        </p:nvSpPr>
        <p:spPr>
          <a:xfrm>
            <a:off x="-296426" y="-247426"/>
            <a:ext cx="6309951" cy="5884433"/>
          </a:xfrm>
          <a:prstGeom prst="rect">
            <a:avLst/>
          </a:prstGeom>
          <a:solidFill>
            <a:srgbClr val="12151B">
              <a:alpha val="6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5"/>
          <p:cNvSpPr/>
          <p:nvPr/>
        </p:nvSpPr>
        <p:spPr>
          <a:xfrm>
            <a:off x="1507596" y="1155175"/>
            <a:ext cx="141325" cy="349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182A2E"/>
              </a:solidFill>
              <a:latin typeface="Montserrat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 panose="00000500000000000000" pitchFamily="2" charset="0"/>
              </a:rPr>
              <a:t>[3]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D8BB50-AB4A-9085-2516-31B0B89735D5}"/>
              </a:ext>
            </a:extLst>
          </p:cNvPr>
          <p:cNvSpPr txBox="1"/>
          <p:nvPr/>
        </p:nvSpPr>
        <p:spPr>
          <a:xfrm>
            <a:off x="175237" y="1856169"/>
            <a:ext cx="5444013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 algn="ctr">
              <a:spcBef>
                <a:spcPts val="600"/>
              </a:spcBef>
              <a:buClr>
                <a:schemeClr val="bg1"/>
              </a:buClr>
              <a:buSzPts val="1400"/>
              <a:buFont typeface="Didact Gothic"/>
              <a:buChar char="∎"/>
              <a:defRPr>
                <a:solidFill>
                  <a:schemeClr val="bg1"/>
                </a:solidFill>
                <a:latin typeface="Didact Gothic"/>
                <a:ea typeface="Didact Gothic"/>
                <a:cs typeface="Didact Gothic"/>
              </a:defRPr>
            </a:lvl1pPr>
            <a:lvl2pPr marL="914400" indent="-317500">
              <a:buClr>
                <a:schemeClr val="dk1"/>
              </a:buClr>
              <a:buSzPts val="1400"/>
              <a:buFont typeface="Didact Gothic"/>
              <a:buChar char="□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2pPr>
            <a:lvl3pPr marL="1371600" indent="-317500">
              <a:buClr>
                <a:schemeClr val="dk1"/>
              </a:buClr>
              <a:buSzPts val="1400"/>
              <a:buFont typeface="Didact Gothic"/>
              <a:buChar char="▪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3pPr>
            <a:lvl4pPr marL="1828800" indent="-317500"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4pPr>
            <a:lvl5pPr marL="2286000" indent="-317500"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5pPr>
            <a:lvl6pPr marL="2743200" indent="-317500"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6pPr>
            <a:lvl7pPr marL="3200400" indent="-317500"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7pPr>
            <a:lvl8pPr marL="3657600" indent="-317500"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8pPr>
            <a:lvl9pPr marL="4114800" indent="-317500"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9pPr>
          </a:lstStyle>
          <a:p>
            <a:pPr algn="l"/>
            <a:r>
              <a:rPr lang="en"/>
              <a:t>1 in 4 people in the U.S. have some form of disability [2]</a:t>
            </a:r>
            <a:endParaRPr lang="en-US"/>
          </a:p>
          <a:p>
            <a:pPr algn="l"/>
            <a:r>
              <a:rPr lang="en"/>
              <a:t>Operating a wheelchair can be anxiety-inducing and confusing for people with cognitive disabilities</a:t>
            </a:r>
            <a:endParaRPr lang="en-US"/>
          </a:p>
          <a:p>
            <a:pPr algn="l"/>
            <a:r>
              <a:rPr lang="en"/>
              <a:t>Meaningful exposure therapy and training for difficult situations is not an available treatment option</a:t>
            </a:r>
            <a:endParaRPr lang="en-US"/>
          </a:p>
          <a:p>
            <a:pPr algn="l"/>
            <a:endParaRPr lang="en"/>
          </a:p>
        </p:txBody>
      </p:sp>
      <p:sp>
        <p:nvSpPr>
          <p:cNvPr id="6" name="Google Shape;91;p15">
            <a:extLst>
              <a:ext uri="{FF2B5EF4-FFF2-40B4-BE49-F238E27FC236}">
                <a16:creationId xmlns:a16="http://schemas.microsoft.com/office/drawing/2014/main" id="{E86C0721-3315-5E03-6DA4-49A8F57FC7E9}"/>
              </a:ext>
            </a:extLst>
          </p:cNvPr>
          <p:cNvSpPr txBox="1">
            <a:spLocks/>
          </p:cNvSpPr>
          <p:nvPr/>
        </p:nvSpPr>
        <p:spPr>
          <a:xfrm>
            <a:off x="175237" y="194599"/>
            <a:ext cx="3075000" cy="786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>
                <a:solidFill>
                  <a:schemeClr val="bg1"/>
                </a:solidFill>
                <a:latin typeface="Didact Gothic" panose="00000500000000000000" pitchFamily="2" charset="0"/>
              </a:rPr>
              <a:t>Problem</a:t>
            </a:r>
            <a:endParaRPr lang="en-US">
              <a:solidFill>
                <a:schemeClr val="bg1"/>
              </a:solidFill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45145"/>
      </p:ext>
    </p:extLst>
  </p:cSld>
  <p:clrMapOvr>
    <a:masterClrMapping/>
  </p:clrMapOvr>
  <p:transition advTm="33797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CE45-0E0D-982C-3D00-4B3BB460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48497-ACDD-2722-480D-EC93A7F5C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9DCCE-89B6-B1F8-1DAF-47003034F9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1026" name="Picture 2" descr="Review - Cities VR - WayTooManyGames">
            <a:extLst>
              <a:ext uri="{FF2B5EF4-FFF2-40B4-BE49-F238E27FC236}">
                <a16:creationId xmlns:a16="http://schemas.microsoft.com/office/drawing/2014/main" id="{E44FD74B-C0BD-CC85-B1F0-0A35AD9F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1;p15">
            <a:extLst>
              <a:ext uri="{FF2B5EF4-FFF2-40B4-BE49-F238E27FC236}">
                <a16:creationId xmlns:a16="http://schemas.microsoft.com/office/drawing/2014/main" id="{950500F9-357C-7484-E0E6-4C9BE7171C63}"/>
              </a:ext>
            </a:extLst>
          </p:cNvPr>
          <p:cNvSpPr txBox="1">
            <a:spLocks/>
          </p:cNvSpPr>
          <p:nvPr/>
        </p:nvSpPr>
        <p:spPr>
          <a:xfrm>
            <a:off x="-581217" y="-441063"/>
            <a:ext cx="5371138" cy="6271708"/>
          </a:xfrm>
          <a:prstGeom prst="rect">
            <a:avLst/>
          </a:prstGeom>
          <a:solidFill>
            <a:srgbClr val="12151B">
              <a:alpha val="62762"/>
            </a:srgbClr>
          </a:solidFill>
          <a:ln>
            <a:noFill/>
          </a:ln>
          <a:effectLst>
            <a:softEdge rad="412518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chemeClr val="bg1"/>
              </a:buClr>
            </a:pPr>
            <a:endParaRPr lang="en">
              <a:solidFill>
                <a:schemeClr val="bg1"/>
              </a:solidFill>
            </a:endParaRPr>
          </a:p>
        </p:txBody>
      </p:sp>
      <p:sp>
        <p:nvSpPr>
          <p:cNvPr id="5" name="Google Shape;91;p15">
            <a:extLst>
              <a:ext uri="{FF2B5EF4-FFF2-40B4-BE49-F238E27FC236}">
                <a16:creationId xmlns:a16="http://schemas.microsoft.com/office/drawing/2014/main" id="{6D25F04D-D0B1-64AD-AF75-0B7C02326FE3}"/>
              </a:ext>
            </a:extLst>
          </p:cNvPr>
          <p:cNvSpPr txBox="1">
            <a:spLocks/>
          </p:cNvSpPr>
          <p:nvPr/>
        </p:nvSpPr>
        <p:spPr>
          <a:xfrm>
            <a:off x="175237" y="194599"/>
            <a:ext cx="3075000" cy="786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>
                <a:solidFill>
                  <a:schemeClr val="bg1"/>
                </a:solidFill>
                <a:latin typeface="Didact Gothic" panose="00000500000000000000" pitchFamily="2" charset="0"/>
              </a:rPr>
              <a:t>Solution</a:t>
            </a:r>
            <a:endParaRPr lang="en-US">
              <a:solidFill>
                <a:schemeClr val="bg1"/>
              </a:solidFill>
              <a:latin typeface="Didact Gothic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D318A-EBE2-8BD8-9159-AB920E8FF4CB}"/>
              </a:ext>
            </a:extLst>
          </p:cNvPr>
          <p:cNvSpPr txBox="1"/>
          <p:nvPr/>
        </p:nvSpPr>
        <p:spPr>
          <a:xfrm>
            <a:off x="116545" y="1961456"/>
            <a:ext cx="427777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2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800">
                <a:solidFill>
                  <a:schemeClr val="bg1"/>
                </a:solidFill>
                <a:latin typeface="Didact Gothic"/>
              </a:rPr>
              <a:t>Safe virtual reality (VR) environment that  provides:</a:t>
            </a: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800">
                <a:solidFill>
                  <a:schemeClr val="bg1"/>
                </a:solidFill>
                <a:latin typeface="Didact Gothic"/>
              </a:rPr>
              <a:t>Training on wheelchair operation </a:t>
            </a:r>
            <a:endParaRPr lang="en-US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" sz="1800">
                <a:solidFill>
                  <a:schemeClr val="bg1"/>
                </a:solidFill>
                <a:latin typeface="Didact Gothic"/>
              </a:rPr>
              <a:t>Improved spatial awareness</a:t>
            </a:r>
            <a:endParaRPr lang="en">
              <a:solidFill>
                <a:schemeClr val="bg1"/>
              </a:solidFill>
            </a:endParaRPr>
          </a:p>
          <a:p>
            <a:pPr marL="285750" lvl="8" indent="-285750"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" sz="1800">
                <a:solidFill>
                  <a:schemeClr val="bg1"/>
                </a:solidFill>
                <a:latin typeface="Didact Gothic"/>
              </a:rPr>
              <a:t>Realistic stressful situations for the purpose of exposure therapy</a:t>
            </a:r>
            <a:endParaRPr lang="en">
              <a:solidFill>
                <a:schemeClr val="bg1"/>
              </a:solidFill>
            </a:endParaRPr>
          </a:p>
        </p:txBody>
      </p:sp>
      <p:sp>
        <p:nvSpPr>
          <p:cNvPr id="9" name="Google Shape;94;p15">
            <a:extLst>
              <a:ext uri="{FF2B5EF4-FFF2-40B4-BE49-F238E27FC236}">
                <a16:creationId xmlns:a16="http://schemas.microsoft.com/office/drawing/2014/main" id="{9C600A99-10FA-5A04-515E-2E7B22A89968}"/>
              </a:ext>
            </a:extLst>
          </p:cNvPr>
          <p:cNvSpPr txBox="1">
            <a:spLocks/>
          </p:cNvSpPr>
          <p:nvPr/>
        </p:nvSpPr>
        <p:spPr>
          <a:xfrm>
            <a:off x="8478014" y="465841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>
                <a:solidFill>
                  <a:schemeClr val="bg1"/>
                </a:solidFill>
                <a:latin typeface="Didact Gothic" panose="00000500000000000000" pitchFamily="2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959850778"/>
      </p:ext>
    </p:extLst>
  </p:cSld>
  <p:clrMapOvr>
    <a:masterClrMapping/>
  </p:clrMapOvr>
  <p:transition advTm="42111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9EC41BF-2052-B480-0EBE-909A75FF6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4" r="34017"/>
          <a:stretch/>
        </p:blipFill>
        <p:spPr bwMode="auto">
          <a:xfrm>
            <a:off x="4571997" y="0"/>
            <a:ext cx="457200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FB0361-5995-87FD-7DEF-86EF86163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298" y="0"/>
            <a:ext cx="46577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0F81E-18A7-D69F-73DB-A60DBFFC6D1A}"/>
              </a:ext>
            </a:extLst>
          </p:cNvPr>
          <p:cNvSpPr txBox="1"/>
          <p:nvPr/>
        </p:nvSpPr>
        <p:spPr>
          <a:xfrm>
            <a:off x="71626" y="4706955"/>
            <a:ext cx="4990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12151B"/>
                </a:solidFill>
                <a:latin typeface="Didact Gothic"/>
              </a:rPr>
              <a:t>[5]​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45F40-3BE9-28E4-558A-F3407A8B05E2}"/>
              </a:ext>
            </a:extLst>
          </p:cNvPr>
          <p:cNvSpPr txBox="1"/>
          <p:nvPr/>
        </p:nvSpPr>
        <p:spPr>
          <a:xfrm>
            <a:off x="8572954" y="4702229"/>
            <a:ext cx="45023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FFFFFF"/>
                </a:solidFill>
                <a:latin typeface="Didact Gothic"/>
              </a:rPr>
              <a:t>[6]</a:t>
            </a:r>
            <a:r>
              <a:rPr lang="en-US" sz="1200" b="1">
                <a:latin typeface="Didact Gothic"/>
              </a:rPr>
              <a:t>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BC412-8D84-FF54-2C22-A75399C3EABE}"/>
              </a:ext>
            </a:extLst>
          </p:cNvPr>
          <p:cNvSpPr txBox="1"/>
          <p:nvPr/>
        </p:nvSpPr>
        <p:spPr>
          <a:xfrm>
            <a:off x="3695568" y="4614623"/>
            <a:ext cx="699321" cy="369332"/>
          </a:xfrm>
          <a:prstGeom prst="rect">
            <a:avLst/>
          </a:prstGeom>
          <a:solidFill>
            <a:srgbClr val="12151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Didact Gothic"/>
              </a:rPr>
              <a:t>LUCI</a:t>
            </a: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24666-1FAA-005F-96E0-76CDFC1D8EFC}"/>
              </a:ext>
            </a:extLst>
          </p:cNvPr>
          <p:cNvSpPr txBox="1"/>
          <p:nvPr/>
        </p:nvSpPr>
        <p:spPr>
          <a:xfrm>
            <a:off x="7493000" y="4195049"/>
            <a:ext cx="1207379" cy="369332"/>
          </a:xfrm>
          <a:prstGeom prst="rect">
            <a:avLst/>
          </a:prstGeom>
          <a:solidFill>
            <a:srgbClr val="12151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err="1">
                <a:solidFill>
                  <a:schemeClr val="bg1"/>
                </a:solidFill>
                <a:latin typeface="Didact Gothic"/>
              </a:rPr>
              <a:t>Numotion</a:t>
            </a:r>
            <a:endParaRPr lang="en-US" sz="1800">
              <a:solidFill>
                <a:schemeClr val="bg1"/>
              </a:solidFill>
              <a:latin typeface="Didact Gothic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75880C-2F4C-D279-D7C7-85D5F3D55582}"/>
              </a:ext>
            </a:extLst>
          </p:cNvPr>
          <p:cNvCxnSpPr>
            <a:cxnSpLocks/>
          </p:cNvCxnSpPr>
          <p:nvPr/>
        </p:nvCxnSpPr>
        <p:spPr>
          <a:xfrm>
            <a:off x="4571998" y="-165798"/>
            <a:ext cx="0" cy="535954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D8A511-17F3-CD52-3754-031708CC70E8}"/>
              </a:ext>
            </a:extLst>
          </p:cNvPr>
          <p:cNvSpPr txBox="1"/>
          <p:nvPr/>
        </p:nvSpPr>
        <p:spPr>
          <a:xfrm>
            <a:off x="2444014" y="125201"/>
            <a:ext cx="4427421" cy="1040551"/>
          </a:xfrm>
          <a:prstGeom prst="rect">
            <a:avLst/>
          </a:prstGeom>
          <a:solidFill>
            <a:srgbClr val="12151B">
              <a:alpha val="60000"/>
            </a:srgbClr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" sz="6000" b="1">
                <a:solidFill>
                  <a:schemeClr val="bg1"/>
                </a:solidFill>
                <a:latin typeface="Didact Gothic"/>
              </a:rPr>
              <a:t>Competition</a:t>
            </a:r>
            <a:endParaRPr lang="en-US" sz="6000" b="1">
              <a:solidFill>
                <a:schemeClr val="bg1"/>
              </a:solidFill>
              <a:latin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0136331"/>
      </p:ext>
    </p:extLst>
  </p:cSld>
  <p:clrMapOvr>
    <a:masterClrMapping/>
  </p:clrMapOvr>
  <p:transition advTm="40760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74D9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AF81F0BA-86BD-C81B-F105-76733FE49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220" y="0"/>
            <a:ext cx="9784581" cy="5143500"/>
          </a:xfrm>
          <a:prstGeom prst="rect">
            <a:avLst/>
          </a:prstGeom>
        </p:spPr>
      </p:pic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DCE7B-1984-95B6-5344-AF016EAD1BB0}"/>
              </a:ext>
            </a:extLst>
          </p:cNvPr>
          <p:cNvSpPr txBox="1"/>
          <p:nvPr/>
        </p:nvSpPr>
        <p:spPr>
          <a:xfrm>
            <a:off x="4431724" y="4794484"/>
            <a:ext cx="463561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bg1"/>
                </a:solidFill>
                <a:latin typeface="Didact Gothic" panose="00000500000000000000" pitchFamily="2" charset="0"/>
              </a:rPr>
              <a:t>[7]</a:t>
            </a:r>
          </a:p>
        </p:txBody>
      </p:sp>
      <p:sp>
        <p:nvSpPr>
          <p:cNvPr id="7" name="Google Shape;91;p15">
            <a:extLst>
              <a:ext uri="{FF2B5EF4-FFF2-40B4-BE49-F238E27FC236}">
                <a16:creationId xmlns:a16="http://schemas.microsoft.com/office/drawing/2014/main" id="{09C8E785-AE55-0D54-0C0D-1473E52BFECB}"/>
              </a:ext>
            </a:extLst>
          </p:cNvPr>
          <p:cNvSpPr txBox="1">
            <a:spLocks/>
          </p:cNvSpPr>
          <p:nvPr/>
        </p:nvSpPr>
        <p:spPr>
          <a:xfrm>
            <a:off x="-562707" y="-367549"/>
            <a:ext cx="5297778" cy="5853949"/>
          </a:xfrm>
          <a:prstGeom prst="rect">
            <a:avLst/>
          </a:prstGeom>
          <a:solidFill>
            <a:srgbClr val="12151B">
              <a:alpha val="62762"/>
            </a:srgbClr>
          </a:solidFill>
          <a:ln>
            <a:noFill/>
          </a:ln>
          <a:effectLst>
            <a:softEdge rad="412518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chemeClr val="bg1"/>
              </a:buClr>
            </a:pPr>
            <a:endParaRPr lang="en">
              <a:solidFill>
                <a:schemeClr val="bg1"/>
              </a:solidFill>
            </a:endParaRPr>
          </a:p>
        </p:txBody>
      </p:sp>
      <p:sp>
        <p:nvSpPr>
          <p:cNvPr id="8" name="Google Shape;91;p15">
            <a:extLst>
              <a:ext uri="{FF2B5EF4-FFF2-40B4-BE49-F238E27FC236}">
                <a16:creationId xmlns:a16="http://schemas.microsoft.com/office/drawing/2014/main" id="{0EF00339-6DEE-1A2D-FF37-B59020C398D5}"/>
              </a:ext>
            </a:extLst>
          </p:cNvPr>
          <p:cNvSpPr txBox="1">
            <a:spLocks/>
          </p:cNvSpPr>
          <p:nvPr/>
        </p:nvSpPr>
        <p:spPr>
          <a:xfrm>
            <a:off x="175236" y="194599"/>
            <a:ext cx="3366807" cy="786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>
                <a:solidFill>
                  <a:schemeClr val="bg1"/>
                </a:solidFill>
                <a:latin typeface="Didact Gothic" panose="00000500000000000000" pitchFamily="2" charset="0"/>
              </a:rPr>
              <a:t>Audience</a:t>
            </a:r>
            <a:endParaRPr lang="en-US">
              <a:solidFill>
                <a:schemeClr val="bg1"/>
              </a:solidFill>
              <a:latin typeface="Didact Gothic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1E1C0-C5A3-49A5-9E41-DA4C194C8B98}"/>
              </a:ext>
            </a:extLst>
          </p:cNvPr>
          <p:cNvSpPr txBox="1"/>
          <p:nvPr/>
        </p:nvSpPr>
        <p:spPr>
          <a:xfrm>
            <a:off x="212396" y="2571750"/>
            <a:ext cx="430502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bg1"/>
                </a:solidFill>
                <a:latin typeface="Didact Gothic" panose="00000500000000000000" pitchFamily="2" charset="0"/>
              </a:rPr>
              <a:t>Healthcare facilities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bg1"/>
                </a:solidFill>
                <a:latin typeface="Didact Gothic" panose="00000500000000000000" pitchFamily="2" charset="0"/>
              </a:rPr>
              <a:t>Caretakers of people with disabilities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bg1"/>
                </a:solidFill>
                <a:latin typeface="Didact Gothic" panose="00000500000000000000" pitchFamily="2" charset="0"/>
              </a:rPr>
              <a:t>Insurance companies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bg1"/>
                </a:solidFill>
                <a:latin typeface="Didact Gothic" panose="00000500000000000000" pitchFamily="2" charset="0"/>
              </a:rPr>
              <a:t>Veterans</a:t>
            </a:r>
          </a:p>
        </p:txBody>
      </p:sp>
    </p:spTree>
    <p:extLst>
      <p:ext uri="{BB962C8B-B14F-4D97-AF65-F5344CB8AC3E}">
        <p14:creationId xmlns:p14="http://schemas.microsoft.com/office/powerpoint/2010/main" val="257108571"/>
      </p:ext>
    </p:extLst>
  </p:cSld>
  <p:clrMapOvr>
    <a:masterClrMapping/>
  </p:clrMapOvr>
  <p:transition advTm="72430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sldNum" idx="12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028" name="Picture 4" descr="Medical conference – International Institute of Sleep">
            <a:extLst>
              <a:ext uri="{FF2B5EF4-FFF2-40B4-BE49-F238E27FC236}">
                <a16:creationId xmlns:a16="http://schemas.microsoft.com/office/drawing/2014/main" id="{4462A3B5-A119-7C5D-B346-B37137B4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189"/>
            <a:ext cx="9144000" cy="60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91;p15">
            <a:extLst>
              <a:ext uri="{FF2B5EF4-FFF2-40B4-BE49-F238E27FC236}">
                <a16:creationId xmlns:a16="http://schemas.microsoft.com/office/drawing/2014/main" id="{1716DA1C-87BA-0334-D569-9646293FF220}"/>
              </a:ext>
            </a:extLst>
          </p:cNvPr>
          <p:cNvSpPr txBox="1">
            <a:spLocks/>
          </p:cNvSpPr>
          <p:nvPr/>
        </p:nvSpPr>
        <p:spPr>
          <a:xfrm>
            <a:off x="-337874" y="-74317"/>
            <a:ext cx="5283944" cy="6094153"/>
          </a:xfrm>
          <a:prstGeom prst="rect">
            <a:avLst/>
          </a:prstGeom>
          <a:solidFill>
            <a:srgbClr val="12151B">
              <a:alpha val="62762"/>
            </a:srgbClr>
          </a:solidFill>
          <a:ln>
            <a:noFill/>
          </a:ln>
          <a:effectLst>
            <a:softEdge rad="412518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chemeClr val="bg1"/>
              </a:buClr>
            </a:pPr>
            <a:endParaRPr lang="en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0B1DC-096A-C6BC-FAEB-B378864108D6}"/>
              </a:ext>
            </a:extLst>
          </p:cNvPr>
          <p:cNvSpPr txBox="1"/>
          <p:nvPr/>
        </p:nvSpPr>
        <p:spPr>
          <a:xfrm>
            <a:off x="204770" y="2456472"/>
            <a:ext cx="430273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>
                <a:solidFill>
                  <a:schemeClr val="bg1"/>
                </a:solidFill>
                <a:latin typeface="Didact Gothic" panose="00000500000000000000" pitchFamily="2" charset="0"/>
              </a:rPr>
              <a:t>Social media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>
                <a:solidFill>
                  <a:schemeClr val="bg1"/>
                </a:solidFill>
                <a:latin typeface="Didact Gothic" panose="00000500000000000000" pitchFamily="2" charset="0"/>
              </a:rPr>
              <a:t>Healthcare conventions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>
                <a:solidFill>
                  <a:schemeClr val="bg1"/>
                </a:solidFill>
                <a:latin typeface="Didact Gothic" panose="00000500000000000000" pitchFamily="2" charset="0"/>
              </a:rPr>
              <a:t>Targeted web ads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039D5-03ED-9190-791B-96E26CFFEC4A}"/>
              </a:ext>
            </a:extLst>
          </p:cNvPr>
          <p:cNvSpPr txBox="1"/>
          <p:nvPr/>
        </p:nvSpPr>
        <p:spPr>
          <a:xfrm>
            <a:off x="4431724" y="4794484"/>
            <a:ext cx="4635610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Didact Gothic" panose="00000500000000000000" pitchFamily="2" charset="0"/>
              </a:rPr>
              <a:t>[8]</a:t>
            </a:r>
          </a:p>
        </p:txBody>
      </p:sp>
      <p:sp>
        <p:nvSpPr>
          <p:cNvPr id="5" name="Google Shape;91;p15">
            <a:extLst>
              <a:ext uri="{FF2B5EF4-FFF2-40B4-BE49-F238E27FC236}">
                <a16:creationId xmlns:a16="http://schemas.microsoft.com/office/drawing/2014/main" id="{3F641185-41F6-0CD6-53F4-E974A7DF70D3}"/>
              </a:ext>
            </a:extLst>
          </p:cNvPr>
          <p:cNvSpPr txBox="1">
            <a:spLocks/>
          </p:cNvSpPr>
          <p:nvPr/>
        </p:nvSpPr>
        <p:spPr>
          <a:xfrm>
            <a:off x="175236" y="194599"/>
            <a:ext cx="3547678" cy="786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>
                <a:solidFill>
                  <a:schemeClr val="bg1"/>
                </a:solidFill>
                <a:latin typeface="Didact Gothic" panose="00000500000000000000" pitchFamily="2" charset="0"/>
              </a:rPr>
              <a:t>Marketing</a:t>
            </a:r>
            <a:endParaRPr lang="en-US">
              <a:solidFill>
                <a:schemeClr val="bg1"/>
              </a:solidFill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723507"/>
      </p:ext>
    </p:extLst>
  </p:cSld>
  <p:clrMapOvr>
    <a:masterClrMapping/>
  </p:clrMapOvr>
  <p:transition advTm="51455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>
            <a:spLocks noGrp="1"/>
          </p:cNvSpPr>
          <p:nvPr>
            <p:ph type="title"/>
          </p:nvPr>
        </p:nvSpPr>
        <p:spPr>
          <a:xfrm>
            <a:off x="0" y="-7651"/>
            <a:ext cx="6815700" cy="19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Didact Gothic" panose="00000500000000000000" pitchFamily="2" charset="0"/>
              </a:rPr>
              <a:t>Sources</a:t>
            </a:r>
          </a:p>
        </p:txBody>
      </p:sp>
      <p:sp>
        <p:nvSpPr>
          <p:cNvPr id="363" name="Google Shape;363;p35"/>
          <p:cNvSpPr txBox="1">
            <a:spLocks noGrp="1"/>
          </p:cNvSpPr>
          <p:nvPr>
            <p:ph type="body" idx="1"/>
          </p:nvPr>
        </p:nvSpPr>
        <p:spPr>
          <a:xfrm>
            <a:off x="503699" y="944549"/>
            <a:ext cx="7969516" cy="3336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sz="1200">
                <a:solidFill>
                  <a:schemeClr val="bg1"/>
                </a:solidFill>
              </a:rPr>
              <a:t>[1] S. Fisher, "How can virtual reality technology help persons with disabilities?" Disabilityinsider.com. https://disabilityinsider.com/story/how-can-virtual-reality-technology-help-persons-with-disabilities/ (accessed January 31, 2023)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</a:rPr>
              <a:t>[2] Centers for Disease Control and Prevention, "Disability impacts all of us," Cdc.gov. https://www.cdc.gov/ncbddd/disabilityandhealth/infographic-disability-impacts-all.html (accessed January 31, 2023)</a:t>
            </a: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</a:rPr>
              <a:t>[3] United Spinal Association, "NYC sidewalks finally complying with ADA," unitedspinal.org. https://unitedspinal.org/nyc-sidewalks-finally-complying-with-ada/ (accessed January 31, 2023)</a:t>
            </a: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</a:rPr>
              <a:t>[4] L. </a:t>
            </a:r>
            <a:r>
              <a:rPr lang="en-US" sz="1200" err="1">
                <a:solidFill>
                  <a:schemeClr val="bg1"/>
                </a:solidFill>
              </a:rPr>
              <a:t>Faria</a:t>
            </a:r>
            <a:r>
              <a:rPr lang="en-US" sz="1200">
                <a:solidFill>
                  <a:schemeClr val="bg1"/>
                </a:solidFill>
              </a:rPr>
              <a:t>, "Review-cities VR," </a:t>
            </a:r>
            <a:r>
              <a:rPr lang="en-US" sz="1200" err="1">
                <a:solidFill>
                  <a:schemeClr val="bg1"/>
                </a:solidFill>
              </a:rPr>
              <a:t>waytoomany.games</a:t>
            </a:r>
            <a:r>
              <a:rPr lang="en-US" sz="1200">
                <a:solidFill>
                  <a:schemeClr val="bg1"/>
                </a:solidFill>
              </a:rPr>
              <a:t>. https://waytoomany.games/?s=cities+vr (accessed January 31, 2023)</a:t>
            </a: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</a:rPr>
              <a:t>[5] LUCI, "Wheelchair smarter," luci.com. https://luci.com/ (accessed January 31, 2023)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200">
                <a:solidFill>
                  <a:schemeClr val="bg1"/>
                </a:solidFill>
              </a:rPr>
              <a:t>[6] </a:t>
            </a:r>
            <a:r>
              <a:rPr lang="en-US" sz="1200" err="1">
                <a:solidFill>
                  <a:schemeClr val="bg1"/>
                </a:solidFill>
              </a:rPr>
              <a:t>Numotion</a:t>
            </a:r>
            <a:r>
              <a:rPr lang="en-US" sz="1200">
                <a:solidFill>
                  <a:schemeClr val="bg1"/>
                </a:solidFill>
              </a:rPr>
              <a:t>, “Alternative access controls,” numotion.com. https://www.numotion.com/products-services/adults/power/alternative-access-controls (accessed February 2, 2023)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200">
                <a:solidFill>
                  <a:schemeClr val="bg1"/>
                </a:solidFill>
              </a:rPr>
              <a:t>[7] Respect Ability, "Entertainment and news media," respectability.org. https://www.respectability.org/entertainment-news-media/ (accessed January 31, 2023)</a:t>
            </a: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</a:rPr>
              <a:t>[8] Physicians Committee for Responsible Medicine, “PRIM&amp;R22,” pcrm.org. https://www.pcrm.org/sites/default/files/ICNM2018.jpg (accessed January 31, 2023)</a:t>
            </a: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2187"/>
      </p:ext>
    </p:extLst>
  </p:cSld>
  <p:clrMapOvr>
    <a:masterClrMapping/>
  </p:clrMapOvr>
  <p:transition advTm="7499">
    <p:fade thruBlk="1"/>
  </p:transition>
</p:sld>
</file>

<file path=ppt/theme/theme1.xml><?xml version="1.0" encoding="utf-8"?>
<a:theme xmlns:a="http://schemas.openxmlformats.org/drawingml/2006/main" name="Ganymede template">
  <a:themeElements>
    <a:clrScheme name="Custom 347">
      <a:dk1>
        <a:srgbClr val="182A2E"/>
      </a:dk1>
      <a:lt1>
        <a:srgbClr val="FFFFFF"/>
      </a:lt1>
      <a:dk2>
        <a:srgbClr val="182A2E"/>
      </a:dk2>
      <a:lt2>
        <a:srgbClr val="DADEE7"/>
      </a:lt2>
      <a:accent1>
        <a:srgbClr val="00C2D4"/>
      </a:accent1>
      <a:accent2>
        <a:srgbClr val="0DBAFF"/>
      </a:accent2>
      <a:accent3>
        <a:srgbClr val="BB63C9"/>
      </a:accent3>
      <a:accent4>
        <a:srgbClr val="FA3131"/>
      </a:accent4>
      <a:accent5>
        <a:srgbClr val="FFC500"/>
      </a:accent5>
      <a:accent6>
        <a:srgbClr val="95D346"/>
      </a:accent6>
      <a:hlink>
        <a:srgbClr val="182A2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433</Words>
  <Application>Microsoft Macintosh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Didact Gothic</vt:lpstr>
      <vt:lpstr>Montserrat</vt:lpstr>
      <vt:lpstr>Wingdings</vt:lpstr>
      <vt:lpstr>Ganymede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Trainer for Assistive Vehicles (STAV)</dc:title>
  <cp:lastModifiedBy>Hicks, Slade</cp:lastModifiedBy>
  <cp:revision>2</cp:revision>
  <dcterms:modified xsi:type="dcterms:W3CDTF">2023-02-02T23:52:13Z</dcterms:modified>
</cp:coreProperties>
</file>