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80" r:id="rId3"/>
    <p:sldId id="312" r:id="rId4"/>
    <p:sldId id="311" r:id="rId5"/>
    <p:sldId id="310" r:id="rId6"/>
    <p:sldId id="313" r:id="rId7"/>
    <p:sldId id="334" r:id="rId8"/>
    <p:sldId id="335" r:id="rId9"/>
    <p:sldId id="336" r:id="rId10"/>
    <p:sldId id="337" r:id="rId11"/>
    <p:sldId id="338" r:id="rId12"/>
    <p:sldId id="339" r:id="rId13"/>
    <p:sldId id="340" r:id="rId14"/>
    <p:sldId id="326" r:id="rId15"/>
    <p:sldId id="321" r:id="rId16"/>
    <p:sldId id="269" r:id="rId17"/>
    <p:sldId id="309" r:id="rId18"/>
    <p:sldId id="323" r:id="rId19"/>
    <p:sldId id="322" r:id="rId20"/>
    <p:sldId id="327" r:id="rId21"/>
    <p:sldId id="32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1E4AEA4-8DFA-4A89-87EB-49C32662AFE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guide orient="horz" pos="2159"/>
        <p:guide pos="3840"/>
      </p:guideLst>
    </p:cSldViewPr>
  </p:slideViewPr>
  <p:notesTextViewPr>
    <p:cViewPr>
      <p:scale>
        <a:sx n="1" d="1"/>
        <a:sy n="1" d="1"/>
      </p:scale>
      <p:origin x="0" y="0"/>
    </p:cViewPr>
  </p:notesTextViewPr>
  <p:notesViewPr>
    <p:cSldViewPr snapToGrid="0">
      <p:cViewPr varScale="1">
        <p:scale>
          <a:sx n="80" d="100"/>
          <a:sy n="80"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401CF334-2D5C-4859-84A6-CA7E6E43FAEB}" type="slidenum">
              <a:rPr lang="en-US" smtClean="0"/>
            </a:fld>
            <a:endParaRPr lang="en-US" dirty="0"/>
          </a:p>
        </p:txBody>
      </p:sp>
      <p:sp>
        <p:nvSpPr>
          <p:cNvPr id="17" name="Footer Placeholder 16"/>
          <p:cNvSpPr>
            <a:spLocks noGrp="1"/>
          </p:cNvSpPr>
          <p:nvPr>
            <p:ph type="ftr" sz="quarter" idx="11"/>
          </p:nvPr>
        </p:nvSpPr>
        <p:spPr/>
        <p:txBody>
          <a:bodyPr/>
          <a:lstStyle/>
          <a:p>
            <a:r>
              <a:rPr lang="en-US" dirty="0"/>
              <a:t>Add a footer</a:t>
            </a:r>
            <a:endParaRPr lang="en-US" dirty="0"/>
          </a:p>
        </p:txBody>
      </p:sp>
      <p:sp>
        <p:nvSpPr>
          <p:cNvPr id="28" name="Date Placeholder 27"/>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fld>
            <a:endParaRPr lang="en-US" dirty="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fld id="{401CF334-2D5C-4859-84A6-CA7E6E43FAEB}" type="slidenum">
              <a:rPr lang="en-US" smtClean="0"/>
            </a:fld>
            <a:endParaRPr lang="en-US" dirty="0"/>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7" name="Date Placeholder 6"/>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5" name="Slide Number Placeholder 4"/>
          <p:cNvSpPr>
            <a:spLocks noGrp="1"/>
          </p:cNvSpPr>
          <p:nvPr>
            <p:ph type="sldNum" sz="quarter" idx="12"/>
          </p:nvPr>
        </p:nvSpPr>
        <p:spPr/>
        <p:txBody>
          <a:bodyPr/>
          <a:lstStyle/>
          <a:p>
            <a:fld id="{401CF334-2D5C-4859-84A6-CA7E6E43FAEB}" type="slidenum">
              <a:rPr lang="en-US" smtClean="0"/>
            </a:fld>
            <a:endParaRPr lang="en-US" dirty="0"/>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3" name="Date Placeholder 2"/>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fld>
            <a:endParaRPr lang="en-US" dirty="0"/>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2" name="Date Placeholder 1"/>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fld>
            <a:endParaRPr lang="en-US" dirty="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endParaRPr kumimoji="0" lang="en-US" dirty="0"/>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dirty="0"/>
              <a:t>Add a footer</a:t>
            </a:r>
            <a:endParaRPr lang="en-US" dirty="0"/>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49BF3EA-1A78-4F07-BDC0-C8A1BD461199}" type="datetimeFigureOut">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9600" y="1505931"/>
            <a:ext cx="10972800" cy="1470025"/>
          </a:xfrm>
        </p:spPr>
        <p:txBody>
          <a:bodyPr>
            <a:normAutofit/>
          </a:bodyPr>
          <a:lstStyle/>
          <a:p>
            <a:r>
              <a:rPr lang="en-US">
                <a:ea typeface="+mj-lt"/>
                <a:cs typeface="+mj-lt"/>
              </a:rPr>
              <a:t>AACS3013 </a:t>
            </a:r>
            <a:br>
              <a:rPr lang="en-US">
                <a:ea typeface="+mj-lt"/>
                <a:cs typeface="+mj-lt"/>
              </a:rPr>
            </a:br>
            <a:r>
              <a:rPr lang="en-US">
                <a:ea typeface="+mj-lt"/>
                <a:cs typeface="+mj-lt"/>
              </a:rPr>
              <a:t>Database Development and Application</a:t>
            </a:r>
            <a:endParaRPr lang="en-US"/>
          </a:p>
        </p:txBody>
      </p:sp>
      <p:sp>
        <p:nvSpPr>
          <p:cNvPr id="4" name="Subtitle 3"/>
          <p:cNvSpPr>
            <a:spLocks noGrp="1"/>
          </p:cNvSpPr>
          <p:nvPr>
            <p:ph type="subTitle" idx="1"/>
          </p:nvPr>
        </p:nvSpPr>
        <p:spPr/>
        <p:txBody>
          <a:bodyPr anchor="t">
            <a:normAutofit/>
          </a:bodyPr>
          <a:lstStyle/>
          <a:p>
            <a:r>
              <a:rPr lang="en-US" dirty="0">
                <a:ea typeface="+mn-lt"/>
                <a:cs typeface="+mn-lt"/>
              </a:rPr>
              <a:t>Database presentation</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681355" y="2414270"/>
            <a:ext cx="4602480" cy="2030095"/>
          </a:xfrm>
          <a:prstGeom prst="rect">
            <a:avLst/>
          </a:prstGeom>
          <a:noFill/>
          <a:ln>
            <a:noFill/>
          </a:ln>
        </p:spPr>
        <p:txBody>
          <a:bodyPr wrap="square" rtlCol="0" anchor="ctr" anchorCtr="1">
            <a:spAutoFit/>
          </a:bodyPr>
          <a:p>
            <a:pPr marL="342900" indent="-342900">
              <a:lnSpc>
                <a:spcPct val="175000"/>
              </a:lnSpc>
              <a:spcBef>
                <a:spcPts val="0"/>
              </a:spcBef>
              <a:spcAft>
                <a:spcPts val="0"/>
              </a:spcAft>
              <a:buFont typeface="Arial" panose="020B0604020202020204" pitchFamily="34" charset="0"/>
              <a:buChar char="•"/>
            </a:pPr>
            <a:r>
              <a:rPr lang="en-MY" altLang="en-US" sz="2400">
                <a:latin typeface="Times New Roman" panose="02020603050405020304" charset="0"/>
                <a:cs typeface="Times New Roman" panose="02020603050405020304" charset="0"/>
                <a:sym typeface="+mn-ea"/>
              </a:rPr>
              <a:t>A book reservation can have one or no fine. A fine only belongs to a book reservation.</a:t>
            </a:r>
            <a:endParaRPr lang="en-MY" altLang="en-US" sz="2400">
              <a:latin typeface="Times New Roman" panose="02020603050405020304" charset="0"/>
              <a:cs typeface="Times New Roman" panose="02020603050405020304" charset="0"/>
              <a:sym typeface="+mn-ea"/>
            </a:endParaRPr>
          </a:p>
        </p:txBody>
      </p:sp>
      <p:pic>
        <p:nvPicPr>
          <p:cNvPr id="4" name="Content Placeholder 3" descr="task 3"/>
          <p:cNvPicPr>
            <a:picLocks noGrp="1" noChangeAspect="1"/>
          </p:cNvPicPr>
          <p:nvPr>
            <p:ph sz="quarter" idx="1"/>
          </p:nvPr>
        </p:nvPicPr>
        <p:blipFill>
          <a:blip r:embed="rId1"/>
          <a:srcRect l="7190" t="67248" r="37921" b="15786"/>
          <a:stretch>
            <a:fillRect/>
          </a:stretch>
        </p:blipFill>
        <p:spPr>
          <a:xfrm>
            <a:off x="6478270" y="1364615"/>
            <a:ext cx="5159375" cy="4128135"/>
          </a:xfrm>
          <a:prstGeom prst="rect">
            <a:avLst/>
          </a:prstGeom>
        </p:spPr>
      </p:pic>
      <p:sp>
        <p:nvSpPr>
          <p:cNvPr id="5" name="Rectangle 4"/>
          <p:cNvSpPr/>
          <p:nvPr/>
        </p:nvSpPr>
        <p:spPr>
          <a:xfrm>
            <a:off x="10318115" y="5397500"/>
            <a:ext cx="589280" cy="219075"/>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rtlCol="0" anchor="ctr"/>
          <a:p>
            <a:pPr algn="ct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642620" y="2737485"/>
            <a:ext cx="4982845" cy="1383665"/>
          </a:xfrm>
          <a:prstGeom prst="rect">
            <a:avLst/>
          </a:prstGeom>
          <a:noFill/>
          <a:ln>
            <a:noFill/>
          </a:ln>
        </p:spPr>
        <p:txBody>
          <a:bodyPr wrap="square" rtlCol="0" anchor="ctr" anchorCtr="1">
            <a:spAutoFit/>
          </a:bodyPr>
          <a:p>
            <a:pPr marL="342900" indent="-342900" algn="l">
              <a:lnSpc>
                <a:spcPct val="175000"/>
              </a:lnSpc>
              <a:spcBef>
                <a:spcPts val="0"/>
              </a:spcBef>
              <a:spcAft>
                <a:spcPts val="0"/>
              </a:spcAft>
              <a:buFont typeface="Arial" panose="020B0604020202020204" pitchFamily="34" charset="0"/>
              <a:buChar char="•"/>
            </a:pPr>
            <a:r>
              <a:rPr lang="en-MY" altLang="en-US" sz="2400">
                <a:latin typeface="Times New Roman" panose="02020603050405020304" charset="0"/>
                <a:cs typeface="Times New Roman" panose="02020603050405020304" charset="0"/>
                <a:sym typeface="+mn-ea"/>
              </a:rPr>
              <a:t>A report obtains all information from payment record.</a:t>
            </a:r>
            <a:endParaRPr lang="en-MY" altLang="en-US" sz="2400">
              <a:latin typeface="Times New Roman" panose="02020603050405020304" charset="0"/>
              <a:cs typeface="Times New Roman" panose="02020603050405020304" charset="0"/>
              <a:sym typeface="+mn-ea"/>
            </a:endParaRPr>
          </a:p>
        </p:txBody>
      </p:sp>
      <p:pic>
        <p:nvPicPr>
          <p:cNvPr id="4" name="Content Placeholder 3" descr="task 3"/>
          <p:cNvPicPr>
            <a:picLocks noGrp="1" noChangeAspect="1"/>
          </p:cNvPicPr>
          <p:nvPr>
            <p:ph sz="quarter" idx="1"/>
          </p:nvPr>
        </p:nvPicPr>
        <p:blipFill>
          <a:blip r:embed="rId1"/>
          <a:srcRect r="37904"/>
          <a:stretch>
            <a:fillRect/>
          </a:stretch>
        </p:blipFill>
        <p:spPr>
          <a:xfrm>
            <a:off x="5536565" y="160655"/>
            <a:ext cx="5321300" cy="6536055"/>
          </a:xfrm>
          <a:prstGeom prst="rect">
            <a:avLst/>
          </a:prstGeom>
        </p:spPr>
      </p:pic>
      <p:sp>
        <p:nvSpPr>
          <p:cNvPr id="2" name="Rectangle 1"/>
          <p:cNvSpPr/>
          <p:nvPr/>
        </p:nvSpPr>
        <p:spPr>
          <a:xfrm>
            <a:off x="5829300" y="1645920"/>
            <a:ext cx="5220970" cy="4373880"/>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rtlCol="0" anchor="ctr"/>
          <a:p>
            <a:pPr algn="ct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898525" y="2737485"/>
            <a:ext cx="4563110" cy="1383665"/>
          </a:xfrm>
          <a:prstGeom prst="rect">
            <a:avLst/>
          </a:prstGeom>
          <a:noFill/>
          <a:ln>
            <a:noFill/>
          </a:ln>
        </p:spPr>
        <p:txBody>
          <a:bodyPr wrap="square" rtlCol="0" anchor="ctr" anchorCtr="1">
            <a:spAutoFit/>
          </a:bodyPr>
          <a:p>
            <a:pPr marL="342900" indent="-342900">
              <a:lnSpc>
                <a:spcPct val="175000"/>
              </a:lnSpc>
              <a:spcBef>
                <a:spcPts val="0"/>
              </a:spcBef>
              <a:spcAft>
                <a:spcPts val="0"/>
              </a:spcAft>
              <a:buFont typeface="Arial" panose="020B0604020202020204" pitchFamily="34" charset="0"/>
              <a:buChar char="•"/>
            </a:pPr>
            <a:r>
              <a:rPr lang="en-MY" altLang="en-US" sz="2400">
                <a:latin typeface="Times New Roman" panose="02020603050405020304" charset="0"/>
                <a:cs typeface="Times New Roman" panose="02020603050405020304" charset="0"/>
                <a:sym typeface="+mn-ea"/>
              </a:rPr>
              <a:t>A report obtains all information from book reservation record.</a:t>
            </a:r>
            <a:endParaRPr lang="en-MY" altLang="en-US" sz="2400">
              <a:latin typeface="Times New Roman" panose="02020603050405020304" charset="0"/>
              <a:cs typeface="Times New Roman" panose="02020603050405020304" charset="0"/>
              <a:sym typeface="+mn-ea"/>
            </a:endParaRPr>
          </a:p>
        </p:txBody>
      </p:sp>
      <p:pic>
        <p:nvPicPr>
          <p:cNvPr id="4" name="Content Placeholder 3" descr="task 3"/>
          <p:cNvPicPr>
            <a:picLocks noGrp="1" noChangeAspect="1"/>
          </p:cNvPicPr>
          <p:nvPr>
            <p:ph sz="quarter" idx="1"/>
          </p:nvPr>
        </p:nvPicPr>
        <p:blipFill>
          <a:blip r:embed="rId1"/>
          <a:srcRect l="40132" t="67200" r="37837"/>
          <a:stretch>
            <a:fillRect/>
          </a:stretch>
        </p:blipFill>
        <p:spPr>
          <a:xfrm>
            <a:off x="7533640" y="380365"/>
            <a:ext cx="2611120" cy="6097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29828"/>
            <a:ext cx="10363200" cy="1143000"/>
          </a:xfrm>
        </p:spPr>
        <p:txBody>
          <a:bodyPr/>
          <a:lstStyle/>
          <a:p>
            <a:pPr algn="ctr"/>
            <a:r>
              <a:rPr lang="en-US"/>
              <a:t>ERD Diagram</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ask 3"/>
          <p:cNvPicPr>
            <a:picLocks noGrp="1" noChangeAspect="1"/>
          </p:cNvPicPr>
          <p:nvPr>
            <p:ph sz="quarter" idx="1"/>
          </p:nvPr>
        </p:nvPicPr>
        <p:blipFill>
          <a:blip r:embed="rId1"/>
          <a:stretch>
            <a:fillRect/>
          </a:stretch>
        </p:blipFill>
        <p:spPr>
          <a:xfrm>
            <a:off x="876935" y="160655"/>
            <a:ext cx="10438130" cy="6536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35326" y="250884"/>
            <a:ext cx="2227051" cy="1143000"/>
          </a:xfrm>
        </p:spPr>
        <p:txBody>
          <a:bodyPr>
            <a:normAutofit/>
          </a:bodyPr>
          <a:lstStyle/>
          <a:p>
            <a:r>
              <a:rPr lang="en-US" dirty="0"/>
              <a:t>Queries</a:t>
            </a:r>
            <a:endParaRPr lang="en-US" sz="3100" dirty="0"/>
          </a:p>
        </p:txBody>
      </p:sp>
      <p:pic>
        <p:nvPicPr>
          <p:cNvPr id="8" name="Content Placeholder 7"/>
          <p:cNvPicPr>
            <a:picLocks noGrp="1"/>
          </p:cNvPicPr>
          <p:nvPr>
            <p:ph sz="quarter" idx="1"/>
          </p:nvPr>
        </p:nvPicPr>
        <p:blipFill rotWithShape="1">
          <a:blip r:embed="rId1"/>
          <a:srcRect t="67297" r="72639" b="18519"/>
          <a:stretch>
            <a:fillRect/>
          </a:stretch>
        </p:blipFill>
        <p:spPr bwMode="auto">
          <a:xfrm>
            <a:off x="835327" y="1393884"/>
            <a:ext cx="5260673" cy="1784938"/>
          </a:xfrm>
          <a:prstGeom prst="rect">
            <a:avLst/>
          </a:prstGeom>
          <a:ln>
            <a:noFill/>
          </a:ln>
        </p:spPr>
      </p:pic>
      <p:pic>
        <p:nvPicPr>
          <p:cNvPr id="9" name="Picture 8"/>
          <p:cNvPicPr/>
          <p:nvPr/>
        </p:nvPicPr>
        <p:blipFill rotWithShape="1">
          <a:blip r:embed="rId1"/>
          <a:srcRect t="81234" r="79306" b="6667"/>
          <a:stretch>
            <a:fillRect/>
          </a:stretch>
        </p:blipFill>
        <p:spPr bwMode="auto">
          <a:xfrm>
            <a:off x="835326" y="3178822"/>
            <a:ext cx="5260673" cy="1784938"/>
          </a:xfrm>
          <a:prstGeom prst="rect">
            <a:avLst/>
          </a:prstGeom>
          <a:ln>
            <a:noFill/>
          </a:ln>
        </p:spPr>
      </p:pic>
      <p:sp>
        <p:nvSpPr>
          <p:cNvPr id="10" name="Title 2"/>
          <p:cNvSpPr txBox="1"/>
          <p:nvPr/>
        </p:nvSpPr>
        <p:spPr>
          <a:xfrm>
            <a:off x="7049224" y="506081"/>
            <a:ext cx="1697962" cy="887803"/>
          </a:xfrm>
          <a:prstGeom prst="rect">
            <a:avLst/>
          </a:prstGeom>
        </p:spPr>
        <p:txBody>
          <a:bodyPr bIns="91440" anchor="b" anchorCtr="0">
            <a:normAutofit fontScale="85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t>Purpose</a:t>
            </a:r>
            <a:r>
              <a:rPr lang="en-US" dirty="0"/>
              <a:t>:</a:t>
            </a:r>
            <a:endParaRPr lang="en-US" sz="3100" dirty="0"/>
          </a:p>
        </p:txBody>
      </p:sp>
      <p:sp>
        <p:nvSpPr>
          <p:cNvPr id="11" name="Content Placeholder 1"/>
          <p:cNvSpPr txBox="1"/>
          <p:nvPr/>
        </p:nvSpPr>
        <p:spPr>
          <a:xfrm>
            <a:off x="6383547" y="1393884"/>
            <a:ext cx="4973126" cy="3807844"/>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1"/>
            <a:r>
              <a:rPr lang="en-US" dirty="0"/>
              <a:t>To make the user easier to search for fine amount paid by certain accounts. This function can be used to increase the efficiency of the staff to perform their work.</a:t>
            </a:r>
            <a:endParaRPr lang="en-US" dirty="0"/>
          </a:p>
          <a:p>
            <a:pPr lvl="1"/>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35326" y="250884"/>
            <a:ext cx="2227051" cy="1143000"/>
          </a:xfrm>
        </p:spPr>
        <p:txBody>
          <a:bodyPr>
            <a:normAutofit/>
          </a:bodyPr>
          <a:lstStyle/>
          <a:p>
            <a:r>
              <a:rPr lang="en-US" dirty="0"/>
              <a:t>Queries</a:t>
            </a:r>
            <a:endParaRPr lang="en-US" sz="3100" dirty="0"/>
          </a:p>
        </p:txBody>
      </p:sp>
      <p:sp>
        <p:nvSpPr>
          <p:cNvPr id="10" name="Title 2"/>
          <p:cNvSpPr txBox="1"/>
          <p:nvPr/>
        </p:nvSpPr>
        <p:spPr>
          <a:xfrm>
            <a:off x="7049224" y="506081"/>
            <a:ext cx="1697962" cy="887803"/>
          </a:xfrm>
          <a:prstGeom prst="rect">
            <a:avLst/>
          </a:prstGeom>
        </p:spPr>
        <p:txBody>
          <a:bodyPr bIns="91440" anchor="b" anchorCtr="0">
            <a:normAutofit fontScale="85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t>Purpose</a:t>
            </a:r>
            <a:r>
              <a:rPr lang="en-US" dirty="0"/>
              <a:t>:</a:t>
            </a:r>
            <a:endParaRPr lang="en-US" sz="3100" dirty="0"/>
          </a:p>
        </p:txBody>
      </p:sp>
      <p:sp>
        <p:nvSpPr>
          <p:cNvPr id="11" name="Content Placeholder 1"/>
          <p:cNvSpPr txBox="1"/>
          <p:nvPr/>
        </p:nvSpPr>
        <p:spPr>
          <a:xfrm>
            <a:off x="6383547" y="1393884"/>
            <a:ext cx="4973126" cy="3807844"/>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1"/>
            <a:r>
              <a:rPr lang="en-US" dirty="0"/>
              <a:t>To make the user easier to search for collection date and return date by certain accounts. This is to increase the efficiency of the staff to perform the searching of the accounts</a:t>
            </a:r>
            <a:r>
              <a:rPr lang="en-US"/>
              <a:t>’ details.</a:t>
            </a:r>
            <a:endParaRPr lang="en-US" dirty="0"/>
          </a:p>
          <a:p>
            <a:pPr lvl="1"/>
            <a:endParaRPr lang="en-US" dirty="0"/>
          </a:p>
        </p:txBody>
      </p:sp>
      <p:pic>
        <p:nvPicPr>
          <p:cNvPr id="13" name="Content Placeholder 12"/>
          <p:cNvPicPr>
            <a:picLocks noGrp="1"/>
          </p:cNvPicPr>
          <p:nvPr>
            <p:ph sz="quarter" idx="1"/>
          </p:nvPr>
        </p:nvPicPr>
        <p:blipFill rotWithShape="1">
          <a:blip r:embed="rId1"/>
          <a:srcRect l="1" t="22716" r="64975" b="64938"/>
          <a:stretch>
            <a:fillRect/>
          </a:stretch>
        </p:blipFill>
        <p:spPr bwMode="auto">
          <a:xfrm>
            <a:off x="835326" y="1392756"/>
            <a:ext cx="5548221" cy="1617863"/>
          </a:xfrm>
          <a:prstGeom prst="rect">
            <a:avLst/>
          </a:prstGeom>
          <a:ln>
            <a:noFill/>
          </a:ln>
        </p:spPr>
      </p:pic>
      <p:pic>
        <p:nvPicPr>
          <p:cNvPr id="14" name="Picture 13"/>
          <p:cNvPicPr/>
          <p:nvPr/>
        </p:nvPicPr>
        <p:blipFill rotWithShape="1">
          <a:blip r:embed="rId1"/>
          <a:srcRect t="35309" r="75972" b="29630"/>
          <a:stretch>
            <a:fillRect/>
          </a:stretch>
        </p:blipFill>
        <p:spPr bwMode="auto">
          <a:xfrm>
            <a:off x="835326" y="3010619"/>
            <a:ext cx="5548221" cy="3493698"/>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29828"/>
            <a:ext cx="10363200" cy="1143000"/>
          </a:xfrm>
        </p:spPr>
        <p:txBody>
          <a:bodyPr/>
          <a:lstStyle/>
          <a:p>
            <a:pPr algn="ctr"/>
            <a:r>
              <a:rPr lang="en-US" dirty="0"/>
              <a:t>Conclusion</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Limitation of our Database</a:t>
            </a:r>
            <a:endParaRPr lang="en-GB" dirty="0"/>
          </a:p>
        </p:txBody>
      </p:sp>
      <p:sp>
        <p:nvSpPr>
          <p:cNvPr id="3" name="Content Placeholder 2"/>
          <p:cNvSpPr>
            <a:spLocks noGrp="1"/>
          </p:cNvSpPr>
          <p:nvPr>
            <p:ph sz="quarter" idx="1"/>
          </p:nvPr>
        </p:nvSpPr>
        <p:spPr/>
        <p:txBody>
          <a:bodyPr vert="horz" anchor="t">
            <a:normAutofit/>
          </a:bodyPr>
          <a:lstStyle/>
          <a:p>
            <a:r>
              <a:rPr lang="en-GB">
                <a:cs typeface="Calibri" panose="020F0502020204030204"/>
              </a:rPr>
              <a:t>Limited Reserve Number</a:t>
            </a:r>
            <a:endParaRPr lang="en-GB" dirty="0">
              <a:cs typeface="Calibri" panose="020F0502020204030204"/>
            </a:endParaRPr>
          </a:p>
          <a:p>
            <a:r>
              <a:rPr lang="en-GB">
                <a:cs typeface="Calibri" panose="020F0502020204030204"/>
              </a:rPr>
              <a:t>Limited Report Number</a:t>
            </a:r>
            <a:endParaRPr lang="en-GB">
              <a:cs typeface="Calibri" panose="020F0502020204030204"/>
            </a:endParaRPr>
          </a:p>
          <a:p>
            <a:r>
              <a:rPr lang="en-GB">
                <a:cs typeface="Calibri" panose="020F0502020204030204"/>
              </a:rPr>
              <a:t>Complex Queries</a:t>
            </a:r>
            <a:endParaRPr lang="en-GB" dirty="0">
              <a:cs typeface="Calibri" panose="020F0502020204030204"/>
            </a:endParaRPr>
          </a:p>
          <a:p>
            <a:endParaRPr lang="en-GB" dirty="0">
              <a:cs typeface="Calibri" panose="020F0502020204030204"/>
            </a:endParaRPr>
          </a:p>
        </p:txBody>
      </p:sp>
      <p:sp>
        <p:nvSpPr>
          <p:cNvPr id="5" name="Title 1"/>
          <p:cNvSpPr txBox="1"/>
          <p:nvPr/>
        </p:nvSpPr>
        <p:spPr>
          <a:xfrm>
            <a:off x="1172441" y="2669742"/>
            <a:ext cx="103632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dirty="0"/>
              <a:t>Future Works</a:t>
            </a:r>
            <a:endParaRPr lang="en-GB" dirty="0"/>
          </a:p>
        </p:txBody>
      </p:sp>
      <p:sp>
        <p:nvSpPr>
          <p:cNvPr id="7" name="Content Placeholder 2"/>
          <p:cNvSpPr txBox="1"/>
          <p:nvPr/>
        </p:nvSpPr>
        <p:spPr>
          <a:xfrm>
            <a:off x="1172441" y="3842904"/>
            <a:ext cx="10363200" cy="4572000"/>
          </a:xfrm>
          <a:prstGeom prst="rect">
            <a:avLst/>
          </a:prstGeom>
        </p:spPr>
        <p:txBody>
          <a:bodyPr vert="horz" anchor="t">
            <a:normAutofit/>
          </a:bodyPr>
          <a:lstStyle>
            <a:lvl1pPr marL="274320" indent="-274320" algn="l" rtl="0" eaLnBrk="1" latinLnBrk="0" hangingPunct="1">
              <a:spcBef>
                <a:spcPts val="580"/>
              </a:spcBef>
              <a:buClr>
                <a:schemeClr val="accent1">
                  <a:lumMod val="75000"/>
                </a:schemeClr>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r>
              <a:rPr lang="en-GB">
                <a:cs typeface="Calibri" panose="020F0502020204030204"/>
              </a:rPr>
              <a:t>Get used to the SQL commands</a:t>
            </a:r>
            <a:endParaRPr lang="en-GB">
              <a:cs typeface="Calibri" panose="020F0502020204030204"/>
            </a:endParaRPr>
          </a:p>
          <a:p>
            <a:endParaRPr lang="en-GB" dirty="0">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29828"/>
            <a:ext cx="10363200" cy="1143000"/>
          </a:xfrm>
        </p:spPr>
        <p:txBody>
          <a:bodyPr/>
          <a:lstStyle/>
          <a:p>
            <a:pPr algn="ctr"/>
            <a:r>
              <a:rPr lang="en-US"/>
              <a:t>Group Reflection</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88833"/>
            <a:ext cx="10363200" cy="1143000"/>
          </a:xfrm>
        </p:spPr>
        <p:txBody>
          <a:bodyPr/>
          <a:lstStyle/>
          <a:p>
            <a:pPr algn="ctr"/>
            <a:r>
              <a:rPr lang="en-US">
                <a:latin typeface="Times New Roman" panose="02020603050405020304" charset="0"/>
                <a:cs typeface="Times New Roman" panose="02020603050405020304" charset="0"/>
              </a:rPr>
              <a:t>Organization Structure</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29828"/>
            <a:ext cx="10363200" cy="1143000"/>
          </a:xfrm>
        </p:spPr>
        <p:txBody>
          <a:bodyPr/>
          <a:lstStyle/>
          <a:p>
            <a:pPr algn="ctr"/>
            <a:r>
              <a:rPr lang="en-US"/>
              <a:t>The End</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Grp="1" noChangeAspect="1" noChangeArrowheads="1"/>
          </p:cNvPicPr>
          <p:nvPr>
            <p:ph sz="quarter" idx="1"/>
          </p:nvPr>
        </p:nvPicPr>
        <p:blipFill>
          <a:blip r:embed="rId1">
            <a:extLst>
              <a:ext uri="{28A0092B-C50C-407E-A947-70E740481C1C}">
                <a14:useLocalDpi xmlns:a14="http://schemas.microsoft.com/office/drawing/2010/main" val="0"/>
              </a:ext>
            </a:extLst>
          </a:blip>
          <a:srcRect/>
          <a:stretch>
            <a:fillRect/>
          </a:stretch>
        </p:blipFill>
        <p:spPr>
          <a:xfrm>
            <a:off x="-52705" y="95250"/>
            <a:ext cx="12124055" cy="652399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29828"/>
            <a:ext cx="10363200" cy="1143000"/>
          </a:xfrm>
        </p:spPr>
        <p:txBody>
          <a:bodyPr/>
          <a:lstStyle/>
          <a:p>
            <a:pPr algn="ctr"/>
            <a:r>
              <a:rPr lang="en-US"/>
              <a:t>Functional Diagram</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unctionalDiagram"/>
          <p:cNvPicPr>
            <a:picLocks noGrp="1" noChangeAspect="1"/>
          </p:cNvPicPr>
          <p:nvPr>
            <p:ph sz="quarter" idx="1"/>
          </p:nvPr>
        </p:nvPicPr>
        <p:blipFill>
          <a:blip r:embed="rId1"/>
          <a:stretch>
            <a:fillRect/>
          </a:stretch>
        </p:blipFill>
        <p:spPr>
          <a:xfrm>
            <a:off x="44450" y="103505"/>
            <a:ext cx="11913870" cy="6604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914400" y="2429828"/>
            <a:ext cx="103632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MY" altLang="en-US"/>
              <a:t>Business Rules</a:t>
            </a:r>
            <a:endParaRPr lang="en-MY"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641985" y="2413635"/>
            <a:ext cx="5228590" cy="2030095"/>
          </a:xfrm>
          <a:prstGeom prst="rect">
            <a:avLst/>
          </a:prstGeom>
          <a:noFill/>
          <a:ln>
            <a:noFill/>
          </a:ln>
        </p:spPr>
        <p:txBody>
          <a:bodyPr wrap="square" rtlCol="0" anchor="ctr" anchorCtr="1">
            <a:spAutoFit/>
          </a:bodyPr>
          <a:p>
            <a:pPr marL="342900" indent="-342900">
              <a:lnSpc>
                <a:spcPct val="175000"/>
              </a:lnSpc>
              <a:spcBef>
                <a:spcPts val="0"/>
              </a:spcBef>
              <a:spcAft>
                <a:spcPts val="0"/>
              </a:spcAft>
              <a:buFont typeface="Arial" panose="020B0604020202020204" pitchFamily="34" charset="0"/>
              <a:buChar char="•"/>
            </a:pPr>
            <a:r>
              <a:rPr lang="en-MY" altLang="en-US" sz="2400">
                <a:latin typeface="Times New Roman" panose="02020603050405020304" charset="0"/>
                <a:cs typeface="Times New Roman" panose="02020603050405020304" charset="0"/>
                <a:sym typeface="+mn-ea"/>
              </a:rPr>
              <a:t>An account can reserve many books. A book reservation belongs to only one account.</a:t>
            </a:r>
            <a:endParaRPr lang="en-MY" altLang="en-US" sz="2400">
              <a:latin typeface="Times New Roman" panose="02020603050405020304" charset="0"/>
              <a:cs typeface="Times New Roman" panose="02020603050405020304" charset="0"/>
              <a:sym typeface="+mn-ea"/>
            </a:endParaRPr>
          </a:p>
        </p:txBody>
      </p:sp>
      <p:pic>
        <p:nvPicPr>
          <p:cNvPr id="4" name="Content Placeholder 3" descr="task 3"/>
          <p:cNvPicPr>
            <a:picLocks noGrp="1" noChangeAspect="1"/>
          </p:cNvPicPr>
          <p:nvPr>
            <p:ph sz="quarter" idx="1"/>
          </p:nvPr>
        </p:nvPicPr>
        <p:blipFill>
          <a:blip r:embed="rId1"/>
          <a:srcRect l="40163" t="29097" r="38076" b="16181"/>
          <a:stretch>
            <a:fillRect/>
          </a:stretch>
        </p:blipFill>
        <p:spPr>
          <a:xfrm>
            <a:off x="7799705" y="361315"/>
            <a:ext cx="2363470" cy="6134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7" name="Text Box 6"/>
          <p:cNvSpPr txBox="1"/>
          <p:nvPr/>
        </p:nvSpPr>
        <p:spPr>
          <a:xfrm>
            <a:off x="727710" y="2414270"/>
            <a:ext cx="5191760" cy="2030095"/>
          </a:xfrm>
          <a:prstGeom prst="rect">
            <a:avLst/>
          </a:prstGeom>
          <a:noFill/>
          <a:ln>
            <a:noFill/>
          </a:ln>
        </p:spPr>
        <p:txBody>
          <a:bodyPr wrap="square" rtlCol="0" anchor="ctr" anchorCtr="1">
            <a:spAutoFit/>
          </a:bodyPr>
          <a:p>
            <a:pPr marL="342900" indent="-342900">
              <a:lnSpc>
                <a:spcPct val="175000"/>
              </a:lnSpc>
              <a:spcBef>
                <a:spcPts val="0"/>
              </a:spcBef>
              <a:spcAft>
                <a:spcPts val="0"/>
              </a:spcAft>
              <a:buFont typeface="Arial" panose="020B0604020202020204" pitchFamily="34" charset="0"/>
              <a:buChar char="•"/>
            </a:pPr>
            <a:r>
              <a:rPr lang="en-MY" altLang="en-US" sz="2400">
                <a:latin typeface="Times New Roman" panose="02020603050405020304" charset="0"/>
                <a:cs typeface="Times New Roman" panose="02020603050405020304" charset="0"/>
                <a:sym typeface="+mn-ea"/>
              </a:rPr>
              <a:t>An account can make payment on many fine. A fine can only be paid by one account.</a:t>
            </a:r>
            <a:endParaRPr lang="en-MY" altLang="en-US" sz="2000">
              <a:latin typeface="Times New Roman" panose="02020603050405020304" charset="0"/>
              <a:cs typeface="Times New Roman" panose="02020603050405020304" charset="0"/>
              <a:sym typeface="+mn-ea"/>
            </a:endParaRPr>
          </a:p>
        </p:txBody>
      </p:sp>
      <p:pic>
        <p:nvPicPr>
          <p:cNvPr id="4" name="Content Placeholder 3" descr="task 3"/>
          <p:cNvPicPr>
            <a:picLocks noGrp="1" noChangeAspect="1"/>
          </p:cNvPicPr>
          <p:nvPr>
            <p:ph sz="quarter" idx="1"/>
          </p:nvPr>
        </p:nvPicPr>
        <p:blipFill>
          <a:blip r:embed="rId1"/>
          <a:srcRect l="40209" r="37728" b="42024"/>
          <a:stretch>
            <a:fillRect/>
          </a:stretch>
        </p:blipFill>
        <p:spPr>
          <a:xfrm>
            <a:off x="7781925" y="313055"/>
            <a:ext cx="2612390" cy="6202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745490" y="2413635"/>
            <a:ext cx="4249420" cy="2030095"/>
          </a:xfrm>
          <a:prstGeom prst="rect">
            <a:avLst/>
          </a:prstGeom>
          <a:noFill/>
          <a:ln>
            <a:noFill/>
          </a:ln>
        </p:spPr>
        <p:txBody>
          <a:bodyPr wrap="square" rtlCol="0" anchor="t" anchorCtr="1">
            <a:spAutoFit/>
          </a:bodyPr>
          <a:p>
            <a:pPr marL="285750" indent="-285750">
              <a:lnSpc>
                <a:spcPct val="175000"/>
              </a:lnSpc>
              <a:spcBef>
                <a:spcPts val="0"/>
              </a:spcBef>
              <a:spcAft>
                <a:spcPts val="0"/>
              </a:spcAft>
              <a:buFont typeface="Arial" panose="020B0604020202020204" pitchFamily="34" charset="0"/>
              <a:buChar char="•"/>
            </a:pPr>
            <a:r>
              <a:rPr lang="en-MY" altLang="en-US" sz="2400">
                <a:latin typeface="Times New Roman" panose="02020603050405020304" charset="0"/>
                <a:cs typeface="Times New Roman" panose="02020603050405020304" charset="0"/>
                <a:sym typeface="+mn-ea"/>
              </a:rPr>
              <a:t>A book reservation can reserve many books. A book can be reserved by many books.</a:t>
            </a:r>
            <a:endParaRPr lang="en-MY" altLang="en-US" sz="2400" dirty="0">
              <a:latin typeface="Times New Roman" panose="02020603050405020304" charset="0"/>
              <a:cs typeface="Times New Roman" panose="02020603050405020304" charset="0"/>
              <a:sym typeface="+mn-ea"/>
            </a:endParaRPr>
          </a:p>
        </p:txBody>
      </p:sp>
      <p:pic>
        <p:nvPicPr>
          <p:cNvPr id="6" name="Content Placeholder 5" descr="task 3"/>
          <p:cNvPicPr>
            <a:picLocks noGrp="1" noChangeAspect="1"/>
          </p:cNvPicPr>
          <p:nvPr>
            <p:ph sz="quarter" idx="1"/>
          </p:nvPr>
        </p:nvPicPr>
        <p:blipFill>
          <a:blip r:embed="rId1"/>
          <a:srcRect l="40143" t="28719" b="16157"/>
          <a:stretch>
            <a:fillRect/>
          </a:stretch>
        </p:blipFill>
        <p:spPr>
          <a:xfrm>
            <a:off x="5695315" y="300355"/>
            <a:ext cx="5854700" cy="6257925"/>
          </a:xfrm>
          <a:prstGeom prst="rect">
            <a:avLst/>
          </a:prstGeom>
        </p:spPr>
      </p:pic>
      <p:sp>
        <p:nvSpPr>
          <p:cNvPr id="7" name="Rectangle 6"/>
          <p:cNvSpPr/>
          <p:nvPr/>
        </p:nvSpPr>
        <p:spPr>
          <a:xfrm>
            <a:off x="5487035" y="224155"/>
            <a:ext cx="3851275" cy="4460240"/>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rtlCol="0" anchor="ctr"/>
          <a:p>
            <a:pPr algn="ct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Template>
  <TotalTime>0</TotalTime>
  <Words>1116</Words>
  <Application>WPS Presentation</Application>
  <PresentationFormat>Widescreen</PresentationFormat>
  <Paragraphs>56</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Wingdings 2</vt:lpstr>
      <vt:lpstr>Times New Roman</vt:lpstr>
      <vt:lpstr>Calibri</vt:lpstr>
      <vt:lpstr>Cambria</vt:lpstr>
      <vt:lpstr>Microsoft YaHei</vt:lpstr>
      <vt:lpstr>Arial Unicode MS</vt:lpstr>
      <vt:lpstr>Calibri</vt:lpstr>
      <vt:lpstr>Business plan presentation</vt:lpstr>
      <vt:lpstr>AACS3013  Database Development and Application</vt:lpstr>
      <vt:lpstr>Organization Structure</vt:lpstr>
      <vt:lpstr>PowerPoint 演示文稿</vt:lpstr>
      <vt:lpstr>Functional Diagram</vt:lpstr>
      <vt:lpstr>PowerPoint 演示文稿</vt:lpstr>
      <vt:lpstr>ERD Diagram</vt:lpstr>
      <vt:lpstr>PowerPoint 演示文稿</vt:lpstr>
      <vt:lpstr>PowerPoint 演示文稿</vt:lpstr>
      <vt:lpstr>PowerPoint 演示文稿</vt:lpstr>
      <vt:lpstr>PowerPoint 演示文稿</vt:lpstr>
      <vt:lpstr>PowerPoint 演示文稿</vt:lpstr>
      <vt:lpstr>PowerPoint 演示文稿</vt:lpstr>
      <vt:lpstr>ERD Diagram</vt:lpstr>
      <vt:lpstr>PowerPoint 演示文稿</vt:lpstr>
      <vt:lpstr>Queries</vt:lpstr>
      <vt:lpstr>Queries</vt:lpstr>
      <vt:lpstr>Conclusion</vt:lpstr>
      <vt:lpstr>Limitation of our Database</vt:lpstr>
      <vt:lpstr>Group Reflection</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 – Functional Design</dc:title>
  <dc:creator>Justin Yu</dc:creator>
  <cp:lastModifiedBy>User</cp:lastModifiedBy>
  <cp:revision>129</cp:revision>
  <dcterms:created xsi:type="dcterms:W3CDTF">2019-07-23T04:10:00Z</dcterms:created>
  <dcterms:modified xsi:type="dcterms:W3CDTF">2019-08-26T05:05:34Z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74069296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1033-11.2.0.8934</vt:lpwstr>
  </property>
</Properties>
</file>