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80" r:id="rId2"/>
    <p:sldId id="312" r:id="rId3"/>
    <p:sldId id="311" r:id="rId4"/>
    <p:sldId id="310" r:id="rId5"/>
    <p:sldId id="313" r:id="rId6"/>
    <p:sldId id="318" r:id="rId7"/>
    <p:sldId id="326" r:id="rId8"/>
    <p:sldId id="321" r:id="rId9"/>
    <p:sldId id="269" r:id="rId10"/>
    <p:sldId id="309" r:id="rId11"/>
    <p:sldId id="323" r:id="rId12"/>
    <p:sldId id="322" r:id="rId13"/>
    <p:sldId id="327"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39"/>
      </p:guideLst>
    </p:cSldViewPr>
  </p:slideViewPr>
  <p:notesTextViewPr>
    <p:cViewPr>
      <p:scale>
        <a:sx n="1" d="1"/>
        <a:sy n="1" d="1"/>
      </p:scale>
      <p:origin x="0" y="0"/>
    </p:cViewPr>
  </p:notesTextViewPr>
  <p:notesViewPr>
    <p:cSldViewPr snapToGrid="0">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8/25/2019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8/25/2019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8/25/2019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8/25/2019</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5931"/>
            <a:ext cx="10972800" cy="1470025"/>
          </a:xfrm>
        </p:spPr>
        <p:txBody>
          <a:bodyPr>
            <a:normAutofit/>
          </a:bodyPr>
          <a:lstStyle/>
          <a:p>
            <a:r>
              <a:rPr lang="en-US">
                <a:ea typeface="+mj-lt"/>
                <a:cs typeface="+mj-lt"/>
              </a:rPr>
              <a:t>AACS3013 </a:t>
            </a:r>
            <a:br>
              <a:rPr lang="en-US">
                <a:ea typeface="+mj-lt"/>
                <a:cs typeface="+mj-lt"/>
              </a:rPr>
            </a:br>
            <a:r>
              <a:rPr lang="en-US">
                <a:ea typeface="+mj-lt"/>
                <a:cs typeface="+mj-lt"/>
              </a:rPr>
              <a:t>Database Development and Application</a:t>
            </a:r>
            <a:endParaRPr lang="en-US"/>
          </a:p>
        </p:txBody>
      </p:sp>
      <p:sp>
        <p:nvSpPr>
          <p:cNvPr id="4" name="Subtitle 3"/>
          <p:cNvSpPr>
            <a:spLocks noGrp="1"/>
          </p:cNvSpPr>
          <p:nvPr>
            <p:ph type="subTitle" idx="1"/>
          </p:nvPr>
        </p:nvSpPr>
        <p:spPr/>
        <p:txBody>
          <a:bodyPr anchor="t">
            <a:normAutofit/>
          </a:bodyPr>
          <a:lstStyle/>
          <a:p>
            <a:r>
              <a:rPr lang="en-US" dirty="0">
                <a:ea typeface="+mn-lt"/>
                <a:cs typeface="+mn-lt"/>
              </a:rPr>
              <a:t>Database presentation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collection date and return date by certain accounts. This is to increase the efficiency of the staff to perform the searching of the accounts</a:t>
            </a:r>
            <a:r>
              <a:rPr lang="en-US"/>
              <a:t>’ details.</a:t>
            </a:r>
            <a:endParaRPr lang="en-US" dirty="0"/>
          </a:p>
          <a:p>
            <a:pPr lvl="1"/>
            <a:endParaRPr lang="en-US" dirty="0"/>
          </a:p>
        </p:txBody>
      </p:sp>
      <p:pic>
        <p:nvPicPr>
          <p:cNvPr id="13" name="Content Placeholder 12"/>
          <p:cNvPicPr>
            <a:picLocks noGrp="1"/>
          </p:cNvPicPr>
          <p:nvPr>
            <p:ph sz="quarter" idx="1"/>
          </p:nvPr>
        </p:nvPicPr>
        <p:blipFill rotWithShape="1">
          <a:blip r:embed="rId2"/>
          <a:srcRect l="1" t="22716" r="64975" b="64938"/>
          <a:stretch>
            <a:fillRect/>
          </a:stretch>
        </p:blipFill>
        <p:spPr bwMode="auto">
          <a:xfrm>
            <a:off x="835326" y="1392756"/>
            <a:ext cx="5548221" cy="1617863"/>
          </a:xfrm>
          <a:prstGeom prst="rect">
            <a:avLst/>
          </a:prstGeom>
          <a:ln>
            <a:noFill/>
          </a:ln>
        </p:spPr>
      </p:pic>
      <p:pic>
        <p:nvPicPr>
          <p:cNvPr id="14" name="Picture 13"/>
          <p:cNvPicPr/>
          <p:nvPr/>
        </p:nvPicPr>
        <p:blipFill rotWithShape="1">
          <a:blip r:embed="rId2"/>
          <a:srcRect t="35309" r="75972" b="29630"/>
          <a:stretch>
            <a:fillRect/>
          </a:stretch>
        </p:blipFill>
        <p:spPr bwMode="auto">
          <a:xfrm>
            <a:off x="835326" y="3010619"/>
            <a:ext cx="5548221" cy="3493698"/>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dirty="0"/>
              <a:t>Conclusion</a:t>
            </a:r>
          </a:p>
        </p:txBody>
      </p:sp>
    </p:spTree>
    <p:extLst>
      <p:ext uri="{BB962C8B-B14F-4D97-AF65-F5344CB8AC3E}">
        <p14:creationId xmlns:p14="http://schemas.microsoft.com/office/powerpoint/2010/main" val="230200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7BC2-CFDB-4215-A109-109C0B88A3CD}"/>
              </a:ext>
            </a:extLst>
          </p:cNvPr>
          <p:cNvSpPr>
            <a:spLocks noGrp="1"/>
          </p:cNvSpPr>
          <p:nvPr>
            <p:ph type="title"/>
          </p:nvPr>
        </p:nvSpPr>
        <p:spPr/>
        <p:txBody>
          <a:bodyPr/>
          <a:lstStyle/>
          <a:p>
            <a:r>
              <a:rPr lang="en-GB" dirty="0"/>
              <a:t>Limitation of our Database</a:t>
            </a:r>
          </a:p>
        </p:txBody>
      </p:sp>
      <p:sp>
        <p:nvSpPr>
          <p:cNvPr id="3" name="Content Placeholder 2">
            <a:extLst>
              <a:ext uri="{FF2B5EF4-FFF2-40B4-BE49-F238E27FC236}">
                <a16:creationId xmlns:a16="http://schemas.microsoft.com/office/drawing/2014/main" id="{8EB97F67-6676-44F1-B098-EDD1FFFFC5DC}"/>
              </a:ext>
            </a:extLst>
          </p:cNvPr>
          <p:cNvSpPr>
            <a:spLocks noGrp="1"/>
          </p:cNvSpPr>
          <p:nvPr>
            <p:ph sz="quarter" idx="1"/>
          </p:nvPr>
        </p:nvSpPr>
        <p:spPr/>
        <p:txBody>
          <a:bodyPr vert="horz" anchor="t">
            <a:normAutofit/>
          </a:bodyPr>
          <a:lstStyle/>
          <a:p>
            <a:r>
              <a:rPr lang="en-GB">
                <a:cs typeface="Calibri"/>
              </a:rPr>
              <a:t>Limited Reserve Number</a:t>
            </a:r>
            <a:endParaRPr lang="en-GB" dirty="0">
              <a:cs typeface="Calibri"/>
            </a:endParaRPr>
          </a:p>
          <a:p>
            <a:r>
              <a:rPr lang="en-GB">
                <a:cs typeface="Calibri"/>
              </a:rPr>
              <a:t>Limited Report Number</a:t>
            </a:r>
          </a:p>
          <a:p>
            <a:r>
              <a:rPr lang="en-GB">
                <a:cs typeface="Calibri"/>
              </a:rPr>
              <a:t>Complex Queries</a:t>
            </a:r>
            <a:endParaRPr lang="en-GB" dirty="0">
              <a:cs typeface="Calibri"/>
            </a:endParaRPr>
          </a:p>
          <a:p>
            <a:endParaRPr lang="en-GB" dirty="0">
              <a:cs typeface="Calibri"/>
            </a:endParaRPr>
          </a:p>
        </p:txBody>
      </p:sp>
      <p:sp>
        <p:nvSpPr>
          <p:cNvPr id="5" name="Title 1">
            <a:extLst>
              <a:ext uri="{FF2B5EF4-FFF2-40B4-BE49-F238E27FC236}">
                <a16:creationId xmlns:a16="http://schemas.microsoft.com/office/drawing/2014/main" id="{DCCF9327-5961-4316-B3B9-F24B09DB2683}"/>
              </a:ext>
            </a:extLst>
          </p:cNvPr>
          <p:cNvSpPr txBox="1">
            <a:spLocks/>
          </p:cNvSpPr>
          <p:nvPr/>
        </p:nvSpPr>
        <p:spPr>
          <a:xfrm>
            <a:off x="1172441" y="2669742"/>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a:t>Future Works</a:t>
            </a:r>
          </a:p>
        </p:txBody>
      </p:sp>
      <p:sp>
        <p:nvSpPr>
          <p:cNvPr id="7" name="Content Placeholder 2">
            <a:extLst>
              <a:ext uri="{FF2B5EF4-FFF2-40B4-BE49-F238E27FC236}">
                <a16:creationId xmlns:a16="http://schemas.microsoft.com/office/drawing/2014/main" id="{8192CE82-055F-4B0A-A5DB-04AE0BA7F041}"/>
              </a:ext>
            </a:extLst>
          </p:cNvPr>
          <p:cNvSpPr txBox="1">
            <a:spLocks/>
          </p:cNvSpPr>
          <p:nvPr/>
        </p:nvSpPr>
        <p:spPr>
          <a:xfrm>
            <a:off x="1172441" y="3842904"/>
            <a:ext cx="10363200" cy="4572000"/>
          </a:xfrm>
          <a:prstGeom prst="rect">
            <a:avLst/>
          </a:prstGeom>
        </p:spPr>
        <p:txBody>
          <a:bodyPr vert="horz" anchor="t">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r>
              <a:rPr lang="en-GB">
                <a:cs typeface="Calibri"/>
              </a:rPr>
              <a:t>Get used to the SQL commands</a:t>
            </a:r>
          </a:p>
          <a:p>
            <a:endParaRPr lang="en-GB" dirty="0">
              <a:cs typeface="Calibri"/>
            </a:endParaRPr>
          </a:p>
        </p:txBody>
      </p:sp>
    </p:spTree>
    <p:extLst>
      <p:ext uri="{BB962C8B-B14F-4D97-AF65-F5344CB8AC3E}">
        <p14:creationId xmlns:p14="http://schemas.microsoft.com/office/powerpoint/2010/main" val="323942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Group Reflection</a:t>
            </a:r>
            <a:endParaRPr lang="en-US" dirty="0"/>
          </a:p>
        </p:txBody>
      </p:sp>
    </p:spTree>
    <p:extLst>
      <p:ext uri="{BB962C8B-B14F-4D97-AF65-F5344CB8AC3E}">
        <p14:creationId xmlns:p14="http://schemas.microsoft.com/office/powerpoint/2010/main" val="2596119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The End</a:t>
            </a:r>
            <a:endParaRPr lang="en-US" dirty="0"/>
          </a:p>
        </p:txBody>
      </p:sp>
    </p:spTree>
    <p:extLst>
      <p:ext uri="{BB962C8B-B14F-4D97-AF65-F5344CB8AC3E}">
        <p14:creationId xmlns:p14="http://schemas.microsoft.com/office/powerpoint/2010/main" val="2492778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88833"/>
            <a:ext cx="10363200" cy="1143000"/>
          </a:xfrm>
        </p:spPr>
        <p:txBody>
          <a:bodyPr/>
          <a:lstStyle/>
          <a:p>
            <a:pPr algn="ctr"/>
            <a:r>
              <a:rPr lang="en-US">
                <a:latin typeface="Times New Roman" panose="02020603050405020304" charset="0"/>
                <a:cs typeface="Times New Roman" panose="02020603050405020304" charset="0"/>
              </a:rPr>
              <a:t>Organization Structure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2705" y="95250"/>
            <a:ext cx="12124055" cy="65239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Functional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unctionalDiagram"/>
          <p:cNvPicPr>
            <a:picLocks noGrp="1" noChangeAspect="1"/>
          </p:cNvPicPr>
          <p:nvPr>
            <p:ph sz="quarter" idx="1"/>
          </p:nvPr>
        </p:nvPicPr>
        <p:blipFill>
          <a:blip r:embed="rId2"/>
          <a:stretch>
            <a:fillRect/>
          </a:stretch>
        </p:blipFill>
        <p:spPr>
          <a:xfrm>
            <a:off x="44450" y="103505"/>
            <a:ext cx="11913870" cy="66046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84980" y="356870"/>
            <a:ext cx="3622675" cy="725805"/>
          </a:xfrm>
        </p:spPr>
        <p:txBody>
          <a:bodyPr/>
          <a:lstStyle/>
          <a:p>
            <a:pPr algn="ctr"/>
            <a:r>
              <a:rPr lang="en-MY" altLang="en-US" sz="3200" b="1">
                <a:latin typeface="Times New Roman" panose="02020603050405020304" charset="0"/>
                <a:cs typeface="Times New Roman" panose="02020603050405020304" charset="0"/>
              </a:rPr>
              <a:t>Business Rules</a:t>
            </a:r>
          </a:p>
        </p:txBody>
      </p:sp>
      <p:sp>
        <p:nvSpPr>
          <p:cNvPr id="7" name="Text Box 6"/>
          <p:cNvSpPr txBox="1"/>
          <p:nvPr/>
        </p:nvSpPr>
        <p:spPr>
          <a:xfrm>
            <a:off x="1165225" y="1082358"/>
            <a:ext cx="9860915" cy="3322955"/>
          </a:xfrm>
          <a:prstGeom prst="rect">
            <a:avLst/>
          </a:prstGeom>
          <a:noFill/>
          <a:ln>
            <a:noFill/>
          </a:ln>
        </p:spPr>
        <p:txBody>
          <a:bodyPr wrap="square" rtlCol="0" anchor="ctr" anchorCtr="1">
            <a:spAutoFit/>
          </a:bodyPr>
          <a:lstStyle/>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An account can reserve many books. A book reservation belongs to only one account.</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An account can make payment on many fine. A fine can only be paid by one account.</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book reservation can reserve many books. A book can be reserved by many books.</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book reservation can have one or no fine. A fine only belongs to a book reservation.</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report obtains all information from payment record.</a:t>
            </a:r>
          </a:p>
          <a:p>
            <a:pPr marL="342900" indent="-342900">
              <a:lnSpc>
                <a:spcPct val="175000"/>
              </a:lnSpc>
              <a:spcBef>
                <a:spcPts val="0"/>
              </a:spcBef>
              <a:spcAft>
                <a:spcPts val="0"/>
              </a:spcAft>
              <a:buFont typeface="Arial" panose="020B0604020202020204" pitchFamily="34" charset="0"/>
              <a:buChar char="•"/>
            </a:pPr>
            <a:r>
              <a:rPr lang="en-MY" altLang="en-US" sz="2000">
                <a:latin typeface="Times New Roman" panose="02020603050405020304" charset="0"/>
                <a:cs typeface="Times New Roman" panose="02020603050405020304" charset="0"/>
                <a:sym typeface="+mn-ea"/>
              </a:rPr>
              <a:t>A report obtains all information from book reservation record.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29828"/>
            <a:ext cx="10363200" cy="1143000"/>
          </a:xfrm>
        </p:spPr>
        <p:txBody>
          <a:bodyPr/>
          <a:lstStyle/>
          <a:p>
            <a:pPr algn="ctr"/>
            <a:r>
              <a:rPr lang="en-US"/>
              <a:t>ERD Diagram</a:t>
            </a:r>
          </a:p>
        </p:txBody>
      </p:sp>
    </p:spTree>
    <p:extLst>
      <p:ext uri="{BB962C8B-B14F-4D97-AF65-F5344CB8AC3E}">
        <p14:creationId xmlns:p14="http://schemas.microsoft.com/office/powerpoint/2010/main" val="225250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ask 3"/>
          <p:cNvPicPr>
            <a:picLocks noGrp="1" noChangeAspect="1"/>
          </p:cNvPicPr>
          <p:nvPr>
            <p:ph sz="quarter" idx="1"/>
          </p:nvPr>
        </p:nvPicPr>
        <p:blipFill>
          <a:blip r:embed="rId2"/>
          <a:stretch>
            <a:fillRect/>
          </a:stretch>
        </p:blipFill>
        <p:spPr>
          <a:xfrm>
            <a:off x="876935" y="160655"/>
            <a:ext cx="10438130" cy="6536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pic>
        <p:nvPicPr>
          <p:cNvPr id="8" name="Content Placeholder 7"/>
          <p:cNvPicPr>
            <a:picLocks noGrp="1"/>
          </p:cNvPicPr>
          <p:nvPr>
            <p:ph sz="quarter" idx="1"/>
          </p:nvPr>
        </p:nvPicPr>
        <p:blipFill rotWithShape="1">
          <a:blip r:embed="rId2"/>
          <a:srcRect t="67297" r="72639" b="18519"/>
          <a:stretch>
            <a:fillRect/>
          </a:stretch>
        </p:blipFill>
        <p:spPr bwMode="auto">
          <a:xfrm>
            <a:off x="835327" y="1393884"/>
            <a:ext cx="5260673" cy="1784938"/>
          </a:xfrm>
          <a:prstGeom prst="rect">
            <a:avLst/>
          </a:prstGeom>
          <a:ln>
            <a:noFill/>
          </a:ln>
        </p:spPr>
      </p:pic>
      <p:pic>
        <p:nvPicPr>
          <p:cNvPr id="9" name="Picture 8"/>
          <p:cNvPicPr/>
          <p:nvPr/>
        </p:nvPicPr>
        <p:blipFill rotWithShape="1">
          <a:blip r:embed="rId2"/>
          <a:srcRect t="81234" r="79306" b="6667"/>
          <a:stretch>
            <a:fillRect/>
          </a:stretch>
        </p:blipFill>
        <p:spPr bwMode="auto">
          <a:xfrm>
            <a:off x="835326" y="3178822"/>
            <a:ext cx="5260673" cy="1784938"/>
          </a:xfrm>
          <a:prstGeom prst="rect">
            <a:avLst/>
          </a:prstGeom>
          <a:ln>
            <a:noFill/>
          </a:ln>
        </p:spPr>
      </p:pic>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fine amount paid by certain accounts. This function can be used to increase the efficiency of the staff to perform their work.</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0</TotalTime>
  <Words>891</Words>
  <Application>Microsoft Office PowerPoint</Application>
  <PresentationFormat>Widescreen</PresentationFormat>
  <Paragraphs>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Business plan presentation</vt:lpstr>
      <vt:lpstr>AACS3013  Database Development and Application</vt:lpstr>
      <vt:lpstr>Organization Structure</vt:lpstr>
      <vt:lpstr>PowerPoint Presentation</vt:lpstr>
      <vt:lpstr>Functional Diagram</vt:lpstr>
      <vt:lpstr>PowerPoint Presentation</vt:lpstr>
      <vt:lpstr>Business Rules</vt:lpstr>
      <vt:lpstr>ERD Diagram</vt:lpstr>
      <vt:lpstr>PowerPoint Presentation</vt:lpstr>
      <vt:lpstr>Queries</vt:lpstr>
      <vt:lpstr>Queries</vt:lpstr>
      <vt:lpstr>Conclusion</vt:lpstr>
      <vt:lpstr>Limitation of our Database</vt:lpstr>
      <vt:lpstr>Group Reflection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google1563781981</cp:lastModifiedBy>
  <cp:revision>128</cp:revision>
  <dcterms:created xsi:type="dcterms:W3CDTF">2019-07-23T04:10:00Z</dcterms:created>
  <dcterms:modified xsi:type="dcterms:W3CDTF">2019-08-25T15:57:09Z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1033-11.2.0.8934</vt:lpwstr>
  </property>
</Properties>
</file>