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handoutMasterIdLst>
    <p:handoutMasterId r:id="rId42"/>
  </p:handoutMasterIdLst>
  <p:sldIdLst>
    <p:sldId id="280" r:id="rId2"/>
    <p:sldId id="321" r:id="rId3"/>
    <p:sldId id="281" r:id="rId4"/>
    <p:sldId id="317" r:id="rId5"/>
    <p:sldId id="284" r:id="rId6"/>
    <p:sldId id="315" r:id="rId7"/>
    <p:sldId id="311" r:id="rId8"/>
    <p:sldId id="316" r:id="rId9"/>
    <p:sldId id="312" r:id="rId10"/>
    <p:sldId id="313" r:id="rId11"/>
    <p:sldId id="314" r:id="rId12"/>
    <p:sldId id="322" r:id="rId13"/>
    <p:sldId id="285" r:id="rId14"/>
    <p:sldId id="318" r:id="rId15"/>
    <p:sldId id="319" r:id="rId16"/>
    <p:sldId id="320" r:id="rId17"/>
    <p:sldId id="289" r:id="rId18"/>
    <p:sldId id="290" r:id="rId19"/>
    <p:sldId id="291" r:id="rId20"/>
    <p:sldId id="295" r:id="rId21"/>
    <p:sldId id="297" r:id="rId22"/>
    <p:sldId id="298" r:id="rId23"/>
    <p:sldId id="300" r:id="rId24"/>
    <p:sldId id="299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296" r:id="rId33"/>
    <p:sldId id="282" r:id="rId34"/>
    <p:sldId id="286" r:id="rId35"/>
    <p:sldId id="287" r:id="rId36"/>
    <p:sldId id="288" r:id="rId37"/>
    <p:sldId id="308" r:id="rId38"/>
    <p:sldId id="309" r:id="rId39"/>
    <p:sldId id="31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28DB9-EBB4-4D1E-8CC5-B29B1DC8F82F}" v="20" dt="2019-08-23T08:23:52.457"/>
    <p1510:client id="{7A599AC2-8EE5-46F0-A356-671A3B7063CB}" v="3" dt="2019-08-13T17:53:36.347"/>
    <p1510:client id="{FED6D7B1-518D-404C-9544-37B9169606CB}" v="44" dt="2019-08-23T08:59:10.222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26-Aug-19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AACS2192 Analysis and Design of IS – Case Study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sz="4000"/>
              <a:t>Library System</a:t>
            </a: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437A7D-2F89-4FEA-8E1A-8270E56D8BC5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of questionnaires for staff</a:t>
            </a:r>
            <a:br>
              <a:rPr lang="en-US">
                <a:latin typeface="Times New Roman" panose="02020603050405020304" charset="0"/>
                <a:cs typeface="Times New Roman" panose="02020603050405020304" charset="0"/>
              </a:rPr>
            </a:b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684382-CED9-4D45-9849-87653461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63" y="1203001"/>
            <a:ext cx="10813472" cy="5404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CCD942-37EB-4747-B07A-9CBA058E62FA}"/>
              </a:ext>
            </a:extLst>
          </p:cNvPr>
          <p:cNvSpPr/>
          <p:nvPr/>
        </p:nvSpPr>
        <p:spPr>
          <a:xfrm>
            <a:off x="2361334" y="2681720"/>
            <a:ext cx="1425285" cy="689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85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95666B-E68F-491B-95BD-C3EF51C7B818}"/>
              </a:ext>
            </a:extLst>
          </p:cNvPr>
          <p:cNvSpPr>
            <a:spLocks noGrp="1"/>
          </p:cNvSpPr>
          <p:nvPr/>
        </p:nvSpPr>
        <p:spPr>
          <a:xfrm>
            <a:off x="838200" y="2179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of questionnaires for customer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0656F3E-F74A-4CE6-9F1C-0282C016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55" y="1375064"/>
            <a:ext cx="10259290" cy="51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09AF12-6B96-4FC1-8FD8-04A1E151D18E}"/>
              </a:ext>
            </a:extLst>
          </p:cNvPr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Functional Diagram</a:t>
            </a:r>
          </a:p>
        </p:txBody>
      </p:sp>
    </p:spTree>
    <p:extLst>
      <p:ext uri="{BB962C8B-B14F-4D97-AF65-F5344CB8AC3E}">
        <p14:creationId xmlns:p14="http://schemas.microsoft.com/office/powerpoint/2010/main" val="22244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19847-FF55-40BF-9EFC-DCC6B09D5C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95" y="1204373"/>
            <a:ext cx="8352410" cy="5435443"/>
          </a:xfrm>
        </p:spPr>
      </p:pic>
    </p:spTree>
    <p:extLst>
      <p:ext uri="{BB962C8B-B14F-4D97-AF65-F5344CB8AC3E}">
        <p14:creationId xmlns:p14="http://schemas.microsoft.com/office/powerpoint/2010/main" val="110040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19847-FF55-40BF-9EFC-DCC6B09D5C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4" r="80433" b="20427"/>
          <a:stretch/>
        </p:blipFill>
        <p:spPr>
          <a:xfrm>
            <a:off x="1117600" y="1290638"/>
            <a:ext cx="1976606" cy="3954222"/>
          </a:xfr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42D8D09-08C2-4C1D-8C93-99FC9766F3CD}"/>
              </a:ext>
            </a:extLst>
          </p:cNvPr>
          <p:cNvSpPr txBox="1">
            <a:spLocks/>
          </p:cNvSpPr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Registration</a:t>
            </a:r>
          </a:p>
          <a:p>
            <a:pPr lvl="1"/>
            <a:r>
              <a:rPr lang="en-US" dirty="0"/>
              <a:t>1.1 Receive new account details</a:t>
            </a:r>
          </a:p>
          <a:p>
            <a:pPr lvl="2"/>
            <a:r>
              <a:rPr lang="en-US" dirty="0"/>
              <a:t>User’s details, account’s registration username, password</a:t>
            </a:r>
          </a:p>
          <a:p>
            <a:pPr lvl="1"/>
            <a:r>
              <a:rPr lang="en-US" dirty="0"/>
              <a:t>1.2 Validate account details</a:t>
            </a:r>
          </a:p>
          <a:p>
            <a:pPr lvl="2"/>
            <a:r>
              <a:rPr lang="en-US" dirty="0"/>
              <a:t>Compare the registration details with the database</a:t>
            </a:r>
          </a:p>
          <a:p>
            <a:pPr lvl="1"/>
            <a:r>
              <a:rPr lang="en-US" dirty="0"/>
              <a:t>1.3 Add new account</a:t>
            </a:r>
          </a:p>
          <a:p>
            <a:pPr lvl="2"/>
            <a:r>
              <a:rPr lang="en-US" dirty="0"/>
              <a:t>Add new account into database	</a:t>
            </a:r>
          </a:p>
        </p:txBody>
      </p:sp>
      <p:pic>
        <p:nvPicPr>
          <p:cNvPr id="2050" name="Picture 2" descr="Image result for registration">
            <a:extLst>
              <a:ext uri="{FF2B5EF4-FFF2-40B4-BE49-F238E27FC236}">
                <a16:creationId xmlns:a16="http://schemas.microsoft.com/office/drawing/2014/main" id="{15EA0921-2415-4874-8EF0-54CF5C887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146" y="3525715"/>
            <a:ext cx="2968869" cy="296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60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19847-FF55-40BF-9EFC-DCC6B09D5C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9" t="20693" r="65044" b="20586"/>
          <a:stretch/>
        </p:blipFill>
        <p:spPr>
          <a:xfrm>
            <a:off x="1117600" y="1725284"/>
            <a:ext cx="1699404" cy="3191774"/>
          </a:xfr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D33696F7-B31B-4556-B70E-613BDBCF9B5D}"/>
              </a:ext>
            </a:extLst>
          </p:cNvPr>
          <p:cNvSpPr txBox="1">
            <a:spLocks/>
          </p:cNvSpPr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 Login</a:t>
            </a:r>
          </a:p>
          <a:p>
            <a:pPr lvl="1"/>
            <a:r>
              <a:rPr lang="en-US" dirty="0"/>
              <a:t>2.1 Receive account details</a:t>
            </a:r>
          </a:p>
          <a:p>
            <a:pPr lvl="2"/>
            <a:r>
              <a:rPr lang="en-US" dirty="0"/>
              <a:t>Account’s username, password</a:t>
            </a:r>
          </a:p>
          <a:p>
            <a:pPr lvl="1"/>
            <a:r>
              <a:rPr lang="en-US" dirty="0"/>
              <a:t>2.2 Validate account details</a:t>
            </a:r>
          </a:p>
          <a:p>
            <a:pPr lvl="2"/>
            <a:r>
              <a:rPr lang="en-US" dirty="0"/>
              <a:t>Compare the login details with the database</a:t>
            </a:r>
          </a:p>
          <a:p>
            <a:pPr lvl="1"/>
            <a:r>
              <a:rPr lang="en-US" dirty="0"/>
              <a:t>2.3 Validation message</a:t>
            </a:r>
          </a:p>
          <a:p>
            <a:pPr lvl="2"/>
            <a:r>
              <a:rPr lang="en-US" dirty="0"/>
              <a:t>Outputs login confirmation message	</a:t>
            </a:r>
          </a:p>
        </p:txBody>
      </p:sp>
      <p:pic>
        <p:nvPicPr>
          <p:cNvPr id="1026" name="Picture 2" descr="Image result for login">
            <a:extLst>
              <a:ext uri="{FF2B5EF4-FFF2-40B4-BE49-F238E27FC236}">
                <a16:creationId xmlns:a16="http://schemas.microsoft.com/office/drawing/2014/main" id="{978CF27D-62A8-416A-8E1C-58B571E9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58" y="3716548"/>
            <a:ext cx="1954242" cy="195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9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19847-FF55-40BF-9EFC-DCC6B09D5C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2" t="19423" r="50000"/>
          <a:stretch/>
        </p:blipFill>
        <p:spPr>
          <a:xfrm>
            <a:off x="1117600" y="1483744"/>
            <a:ext cx="1739660" cy="4379695"/>
          </a:xfr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DC3D02A-5014-480F-8AFD-7528DCCB41B9}"/>
              </a:ext>
            </a:extLst>
          </p:cNvPr>
          <p:cNvSpPr txBox="1">
            <a:spLocks/>
          </p:cNvSpPr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Borrow Book</a:t>
            </a:r>
          </a:p>
          <a:p>
            <a:pPr lvl="1"/>
            <a:r>
              <a:rPr lang="en-US" dirty="0"/>
              <a:t>3.1 Search Book</a:t>
            </a:r>
          </a:p>
          <a:p>
            <a:pPr lvl="2"/>
            <a:r>
              <a:rPr lang="en-US" dirty="0"/>
              <a:t>Search the books inside database</a:t>
            </a:r>
          </a:p>
          <a:p>
            <a:pPr lvl="1"/>
            <a:r>
              <a:rPr lang="en-US" dirty="0"/>
              <a:t>3.2 Generate Borrow Confirmation</a:t>
            </a:r>
          </a:p>
          <a:p>
            <a:pPr lvl="2"/>
            <a:r>
              <a:rPr lang="en-US" dirty="0"/>
              <a:t>Output borrow confirmation message</a:t>
            </a:r>
          </a:p>
          <a:p>
            <a:pPr lvl="1"/>
            <a:r>
              <a:rPr lang="en-US" dirty="0"/>
              <a:t>3.3 Reserve Book</a:t>
            </a:r>
          </a:p>
          <a:p>
            <a:pPr lvl="2"/>
            <a:r>
              <a:rPr lang="en-US" dirty="0"/>
              <a:t>Reserve book on account</a:t>
            </a:r>
          </a:p>
          <a:p>
            <a:pPr lvl="1"/>
            <a:r>
              <a:rPr lang="en-US" dirty="0"/>
              <a:t>3.4 Collect Book</a:t>
            </a:r>
          </a:p>
          <a:p>
            <a:pPr lvl="2"/>
            <a:r>
              <a:rPr lang="en-US" dirty="0"/>
              <a:t>Generate collection date</a:t>
            </a:r>
          </a:p>
          <a:p>
            <a:pPr lvl="1"/>
            <a:r>
              <a:rPr lang="en-US" dirty="0"/>
              <a:t>3.5 Renew Book</a:t>
            </a:r>
          </a:p>
          <a:p>
            <a:pPr lvl="2"/>
            <a:r>
              <a:rPr lang="en-US" dirty="0"/>
              <a:t>Renew return’s date</a:t>
            </a:r>
          </a:p>
          <a:p>
            <a:pPr lvl="1"/>
            <a:r>
              <a:rPr lang="en-US" dirty="0"/>
              <a:t>3.6 Update Book Status</a:t>
            </a:r>
          </a:p>
          <a:p>
            <a:pPr lvl="2"/>
            <a:r>
              <a:rPr lang="en-US" dirty="0"/>
              <a:t>Update book’s file</a:t>
            </a:r>
          </a:p>
        </p:txBody>
      </p:sp>
      <p:pic>
        <p:nvPicPr>
          <p:cNvPr id="3076" name="Picture 4" descr="Image result for borrow book">
            <a:extLst>
              <a:ext uri="{FF2B5EF4-FFF2-40B4-BE49-F238E27FC236}">
                <a16:creationId xmlns:a16="http://schemas.microsoft.com/office/drawing/2014/main" id="{B5EDC02A-AA9A-4279-82FD-A74DC788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668" y="3985404"/>
            <a:ext cx="1902125" cy="253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19847-FF55-40BF-9EFC-DCC6B09D5C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3" t="20059" r="27864" b="36139"/>
          <a:stretch/>
        </p:blipFill>
        <p:spPr>
          <a:xfrm>
            <a:off x="1186611" y="1290638"/>
            <a:ext cx="1639019" cy="2380891"/>
          </a:xfr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1C4EAC2-66C6-4CB1-B22E-1D8069424DAB}"/>
              </a:ext>
            </a:extLst>
          </p:cNvPr>
          <p:cNvSpPr txBox="1">
            <a:spLocks/>
          </p:cNvSpPr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 Return Book</a:t>
            </a:r>
          </a:p>
          <a:p>
            <a:pPr lvl="1"/>
            <a:r>
              <a:rPr lang="en-US" dirty="0"/>
              <a:t>4.1 Generate Return Confirmation</a:t>
            </a:r>
          </a:p>
          <a:p>
            <a:pPr lvl="2"/>
            <a:r>
              <a:rPr lang="en-US" dirty="0"/>
              <a:t>Output return confirmation message</a:t>
            </a:r>
          </a:p>
          <a:p>
            <a:pPr lvl="1"/>
            <a:r>
              <a:rPr lang="en-US" dirty="0"/>
              <a:t>4.2 Update Book Status</a:t>
            </a:r>
          </a:p>
          <a:p>
            <a:pPr lvl="2"/>
            <a:r>
              <a:rPr lang="en-US" dirty="0"/>
              <a:t>Update Book’s file</a:t>
            </a:r>
          </a:p>
        </p:txBody>
      </p:sp>
      <p:pic>
        <p:nvPicPr>
          <p:cNvPr id="5" name="Picture 2" descr="Image result for borrow book">
            <a:extLst>
              <a:ext uri="{FF2B5EF4-FFF2-40B4-BE49-F238E27FC236}">
                <a16:creationId xmlns:a16="http://schemas.microsoft.com/office/drawing/2014/main" id="{247D4BC6-25C4-4636-9E94-82407E1C4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117" y="3874698"/>
            <a:ext cx="1876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1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19847-FF55-40BF-9EFC-DCC6B09D5C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3" t="20376" r="14024"/>
          <a:stretch/>
        </p:blipFill>
        <p:spPr>
          <a:xfrm>
            <a:off x="1117600" y="1290638"/>
            <a:ext cx="1613141" cy="4327937"/>
          </a:xfr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CA3CF631-29D3-4780-AEBF-9B0667EFAAD2}"/>
              </a:ext>
            </a:extLst>
          </p:cNvPr>
          <p:cNvSpPr txBox="1">
            <a:spLocks/>
          </p:cNvSpPr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 Calculate Fines</a:t>
            </a:r>
          </a:p>
          <a:p>
            <a:pPr lvl="1"/>
            <a:r>
              <a:rPr lang="en-US" dirty="0"/>
              <a:t>5.1 Receive fine details</a:t>
            </a:r>
          </a:p>
          <a:p>
            <a:pPr lvl="2"/>
            <a:r>
              <a:rPr lang="en-US" dirty="0"/>
              <a:t>Receive details from fine file</a:t>
            </a:r>
          </a:p>
          <a:p>
            <a:pPr lvl="1"/>
            <a:r>
              <a:rPr lang="en-US" dirty="0"/>
              <a:t>5.2 Calculate Fine</a:t>
            </a:r>
          </a:p>
          <a:p>
            <a:pPr lvl="2"/>
            <a:r>
              <a:rPr lang="en-US" dirty="0"/>
              <a:t>Calculate with a rate</a:t>
            </a:r>
          </a:p>
          <a:p>
            <a:pPr lvl="1"/>
            <a:r>
              <a:rPr lang="en-US" dirty="0"/>
              <a:t>5.3 Receive customer payment</a:t>
            </a:r>
          </a:p>
          <a:p>
            <a:pPr lvl="2"/>
            <a:r>
              <a:rPr lang="en-US" dirty="0"/>
              <a:t>Request for payment</a:t>
            </a:r>
          </a:p>
          <a:p>
            <a:pPr lvl="1"/>
            <a:r>
              <a:rPr lang="en-US" dirty="0"/>
              <a:t>5.4 Validate Payment</a:t>
            </a:r>
          </a:p>
          <a:p>
            <a:pPr lvl="2"/>
            <a:r>
              <a:rPr lang="en-US" dirty="0"/>
              <a:t>Check with the banks</a:t>
            </a:r>
          </a:p>
          <a:p>
            <a:pPr lvl="1"/>
            <a:r>
              <a:rPr lang="en-US" dirty="0"/>
              <a:t>5.5 Generate fine receipt</a:t>
            </a:r>
          </a:p>
          <a:p>
            <a:pPr lvl="2"/>
            <a:r>
              <a:rPr lang="en-US" dirty="0"/>
              <a:t>Generate digital copy or physical copy</a:t>
            </a:r>
          </a:p>
          <a:p>
            <a:pPr lvl="1"/>
            <a:r>
              <a:rPr lang="en-US" dirty="0"/>
              <a:t>5.6 Store fine details</a:t>
            </a:r>
          </a:p>
          <a:p>
            <a:pPr lvl="2"/>
            <a:r>
              <a:rPr lang="en-US" dirty="0"/>
              <a:t>Update fine details in fine file</a:t>
            </a:r>
          </a:p>
        </p:txBody>
      </p:sp>
      <p:pic>
        <p:nvPicPr>
          <p:cNvPr id="1026" name="Picture 2" descr="Image result for fines">
            <a:extLst>
              <a:ext uri="{FF2B5EF4-FFF2-40B4-BE49-F238E27FC236}">
                <a16:creationId xmlns:a16="http://schemas.microsoft.com/office/drawing/2014/main" id="{A8712089-51AC-4788-BC59-07D67368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740" y="4211846"/>
            <a:ext cx="2654060" cy="199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19847-FF55-40BF-9EFC-DCC6B09D5C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2" t="19900" b="27727"/>
          <a:stretch/>
        </p:blipFill>
        <p:spPr>
          <a:xfrm>
            <a:off x="1117600" y="1492369"/>
            <a:ext cx="1628537" cy="2846717"/>
          </a:xfr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5D3E4E7-CCA5-4A16-BA80-5A4D3CE71B86}"/>
              </a:ext>
            </a:extLst>
          </p:cNvPr>
          <p:cNvSpPr txBox="1">
            <a:spLocks/>
          </p:cNvSpPr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 Generate Report</a:t>
            </a:r>
          </a:p>
          <a:p>
            <a:pPr lvl="1"/>
            <a:r>
              <a:rPr lang="en-US" dirty="0"/>
              <a:t>6.1 Receive report request</a:t>
            </a:r>
          </a:p>
          <a:p>
            <a:pPr lvl="2"/>
            <a:r>
              <a:rPr lang="en-US" dirty="0"/>
              <a:t>Receive request from user</a:t>
            </a:r>
          </a:p>
          <a:p>
            <a:pPr lvl="1"/>
            <a:r>
              <a:rPr lang="en-US" dirty="0"/>
              <a:t>6.2 Receive Files Summary</a:t>
            </a:r>
          </a:p>
          <a:p>
            <a:pPr lvl="2"/>
            <a:r>
              <a:rPr lang="en-US" dirty="0"/>
              <a:t>Receive from files</a:t>
            </a:r>
          </a:p>
          <a:p>
            <a:pPr lvl="1"/>
            <a:r>
              <a:rPr lang="en-US" dirty="0"/>
              <a:t>6.3 Generate Report</a:t>
            </a:r>
          </a:p>
          <a:p>
            <a:pPr lvl="2"/>
            <a:r>
              <a:rPr lang="en-US" dirty="0"/>
              <a:t>Generate several report daily</a:t>
            </a:r>
          </a:p>
        </p:txBody>
      </p:sp>
      <p:pic>
        <p:nvPicPr>
          <p:cNvPr id="2050" name="Picture 2" descr="Image result for report">
            <a:extLst>
              <a:ext uri="{FF2B5EF4-FFF2-40B4-BE49-F238E27FC236}">
                <a16:creationId xmlns:a16="http://schemas.microsoft.com/office/drawing/2014/main" id="{752B8A58-67D0-43FF-85EB-AF8016158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675" y="4252406"/>
            <a:ext cx="3786997" cy="19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3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09AF12-6B96-4FC1-8FD8-04A1E151D18E}"/>
              </a:ext>
            </a:extLst>
          </p:cNvPr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Cost Benefit Summary</a:t>
            </a:r>
          </a:p>
        </p:txBody>
      </p:sp>
    </p:spTree>
    <p:extLst>
      <p:ext uri="{BB962C8B-B14F-4D97-AF65-F5344CB8AC3E}">
        <p14:creationId xmlns:p14="http://schemas.microsoft.com/office/powerpoint/2010/main" val="20501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E2FFA10B-DF10-440A-ADCD-71F38DDE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" y="-746051"/>
            <a:ext cx="12188455" cy="81020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E17199E-7511-4565-8508-56984E6A908C}"/>
              </a:ext>
            </a:extLst>
          </p:cNvPr>
          <p:cNvSpPr>
            <a:spLocks noGrp="1"/>
          </p:cNvSpPr>
          <p:nvPr/>
        </p:nvSpPr>
        <p:spPr>
          <a:xfrm>
            <a:off x="156949" y="483663"/>
            <a:ext cx="6411433" cy="7531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000">
                <a:ea typeface="Cambria"/>
              </a:rPr>
              <a:t>System Design - Inputs</a:t>
            </a:r>
          </a:p>
        </p:txBody>
      </p:sp>
    </p:spTree>
    <p:extLst>
      <p:ext uri="{BB962C8B-B14F-4D97-AF65-F5344CB8AC3E}">
        <p14:creationId xmlns:p14="http://schemas.microsoft.com/office/powerpoint/2010/main" val="243120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B33DCE-1D0F-49B2-9786-CE4F7AFD75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52551" y="503960"/>
            <a:ext cx="5853545" cy="5853545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27CAA3-7B77-49AB-B145-20A9EC80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809" y="133003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79B888-453B-4628-A09B-969E054D327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835" y="642505"/>
            <a:ext cx="6033747" cy="5576454"/>
          </a:xfrm>
          <a:prstGeom prst="rect">
            <a:avLst/>
          </a:prstGeom>
        </p:spPr>
      </p:pic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9962F0-6E61-4F92-8DAD-EA841F82C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54" y="573233"/>
            <a:ext cx="5858208" cy="5706340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148DA7-E4A6-494F-A9D2-6ADA08C7A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718" y="576349"/>
            <a:ext cx="5843154" cy="5713960"/>
          </a:xfrm>
          <a:prstGeom prst="rect">
            <a:avLst/>
          </a:prstGeom>
        </p:spPr>
      </p:pic>
      <p:pic>
        <p:nvPicPr>
          <p:cNvPr id="15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BFFAF-B424-47F3-94B7-F5DFF0A27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527" y="2500445"/>
            <a:ext cx="4873336" cy="551318"/>
          </a:xfrm>
          <a:prstGeom prst="rect">
            <a:avLst/>
          </a:prstGeom>
        </p:spPr>
      </p:pic>
      <p:pic>
        <p:nvPicPr>
          <p:cNvPr id="17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D0B8957-F979-49A9-81A2-CC8A05E15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551" y="2469318"/>
            <a:ext cx="4873336" cy="578937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AD5874-2454-4527-947E-A0705546E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" y="644929"/>
            <a:ext cx="6042313" cy="5594119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6F8701-A246-4708-A053-49675D8738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" y="644929"/>
            <a:ext cx="6042313" cy="5594119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AD1EBB5-4A46-4854-961D-88E1745AC6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8144" y="1685487"/>
            <a:ext cx="4816548" cy="678259"/>
          </a:xfrm>
          <a:prstGeom prst="rect">
            <a:avLst/>
          </a:prstGeom>
        </p:spPr>
      </p:pic>
      <p:pic>
        <p:nvPicPr>
          <p:cNvPr id="16" name="Picture 17">
            <a:extLst>
              <a:ext uri="{FF2B5EF4-FFF2-40B4-BE49-F238E27FC236}">
                <a16:creationId xmlns:a16="http://schemas.microsoft.com/office/drawing/2014/main" id="{2CFD7C7E-2A5F-487C-9B14-BCC285C3E3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9283" y="3098254"/>
            <a:ext cx="4869711" cy="537447"/>
          </a:xfrm>
          <a:prstGeom prst="rect">
            <a:avLst/>
          </a:prstGeom>
        </p:spPr>
      </p:pic>
      <p:pic>
        <p:nvPicPr>
          <p:cNvPr id="19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CD2C84A-5533-4D1D-AE70-5AF046C641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8144" y="3095741"/>
            <a:ext cx="4843130" cy="5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E4BA64-83FD-4D76-8DDC-18854BEE086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12868" y="92825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4CDF7D-0D01-4482-B1FF-713AAFF634A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22519" y="218210"/>
            <a:ext cx="5141767" cy="64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853518-E2CE-42B7-B268-9E50C28B175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06932" y="192233"/>
            <a:ext cx="5181600" cy="64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62F711-A18E-4D7E-A4B2-B5096FA2FF5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63982" y="234228"/>
            <a:ext cx="6390410" cy="313718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6D5BF1-F188-459B-BBE1-4BD22F33D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45" y="3490465"/>
            <a:ext cx="6397336" cy="3150205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BF61C9-CD13-4D0A-9383-ACFE2434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237" y="229969"/>
            <a:ext cx="6384851" cy="31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6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37E18A-0025-469E-93DE-F753E3EA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23" y="244065"/>
            <a:ext cx="6336722" cy="3122710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B9FD21-4210-40E3-A306-68A1EC5A6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23" y="3499883"/>
            <a:ext cx="6336722" cy="3122710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300A04-4CD9-4097-A03A-9394E163D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819" y="247690"/>
            <a:ext cx="6331688" cy="31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4A34BD-9B50-4258-9AC0-A482350A8B2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27651" y="639473"/>
            <a:ext cx="6140161" cy="558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2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CA470F-389C-441F-8492-34992787E57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64572" y="303500"/>
            <a:ext cx="5628410" cy="276484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DA026F-EB32-4A7A-80A1-1F4D2F26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5" y="3231450"/>
            <a:ext cx="6094268" cy="3001482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19447E-1BC9-4E0E-8B7F-6136D789C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286" y="585008"/>
            <a:ext cx="5098472" cy="4969279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E8C85D-0FE6-4963-8AB9-BAAEC78BE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286" y="585008"/>
            <a:ext cx="5098472" cy="4969279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F6098F-B02E-4B7C-A8B5-F2CD7D59B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031" y="2529884"/>
            <a:ext cx="1367169" cy="451441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5AE81A-042D-4DEB-8E2C-DA0FBCC285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1167" y="1994790"/>
            <a:ext cx="4267200" cy="484955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D2338A-BC90-4170-825C-6A941A5351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307" y="1996860"/>
            <a:ext cx="4276060" cy="4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Costs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9CFBCD-B34A-435E-BCFB-21126335D73C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117600" y="1290638"/>
          <a:ext cx="9956801" cy="374718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17566">
                  <a:extLst>
                    <a:ext uri="{9D8B030D-6E8A-4147-A177-3AD203B41FA5}">
                      <a16:colId xmlns:a16="http://schemas.microsoft.com/office/drawing/2014/main" val="2120505664"/>
                    </a:ext>
                  </a:extLst>
                </a:gridCol>
                <a:gridCol w="1534908">
                  <a:extLst>
                    <a:ext uri="{9D8B030D-6E8A-4147-A177-3AD203B41FA5}">
                      <a16:colId xmlns:a16="http://schemas.microsoft.com/office/drawing/2014/main" val="2081921740"/>
                    </a:ext>
                  </a:extLst>
                </a:gridCol>
                <a:gridCol w="1438976">
                  <a:extLst>
                    <a:ext uri="{9D8B030D-6E8A-4147-A177-3AD203B41FA5}">
                      <a16:colId xmlns:a16="http://schemas.microsoft.com/office/drawing/2014/main" val="1416776339"/>
                    </a:ext>
                  </a:extLst>
                </a:gridCol>
                <a:gridCol w="1438976">
                  <a:extLst>
                    <a:ext uri="{9D8B030D-6E8A-4147-A177-3AD203B41FA5}">
                      <a16:colId xmlns:a16="http://schemas.microsoft.com/office/drawing/2014/main" val="3489393227"/>
                    </a:ext>
                  </a:extLst>
                </a:gridCol>
                <a:gridCol w="1507498">
                  <a:extLst>
                    <a:ext uri="{9D8B030D-6E8A-4147-A177-3AD203B41FA5}">
                      <a16:colId xmlns:a16="http://schemas.microsoft.com/office/drawing/2014/main" val="4235490323"/>
                    </a:ext>
                  </a:extLst>
                </a:gridCol>
                <a:gridCol w="1418877">
                  <a:extLst>
                    <a:ext uri="{9D8B030D-6E8A-4147-A177-3AD203B41FA5}">
                      <a16:colId xmlns:a16="http://schemas.microsoft.com/office/drawing/2014/main" val="1890175518"/>
                    </a:ext>
                  </a:extLst>
                </a:gridCol>
              </a:tblGrid>
              <a:tr h="7714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0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1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2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 3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(RM)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4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2340425"/>
                  </a:ext>
                </a:extLst>
              </a:tr>
              <a:tr h="4227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Costs: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69923252"/>
                  </a:ext>
                </a:extLst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500,348.90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58765414"/>
                  </a:ext>
                </a:extLst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153,052.59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21341124"/>
                  </a:ext>
                </a:extLst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Installation cost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50,762.40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79011494"/>
                  </a:ext>
                </a:extLst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Operating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2670252"/>
                  </a:ext>
                </a:extLst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Development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25,167.60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4903462"/>
                  </a:ext>
                </a:extLst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Personnel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60121653"/>
                  </a:ext>
                </a:extLst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Costs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3,537,651.49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2,903,763.34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7011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07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8BB5DF-24F6-47FE-90A4-8CFBE7B9942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7732" y="1644794"/>
            <a:ext cx="7620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5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14E103-B15F-4FD4-AEA4-EEA53E42BAB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37164" y="1879456"/>
            <a:ext cx="6312478" cy="31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person, indoor, table, computer&#10;&#10;Description generated with high confidence">
            <a:extLst>
              <a:ext uri="{FF2B5EF4-FFF2-40B4-BE49-F238E27FC236}">
                <a16:creationId xmlns:a16="http://schemas.microsoft.com/office/drawing/2014/main" id="{918E0C72-A3AC-4000-BCC7-28301BF2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2" y="-3535"/>
            <a:ext cx="12199344" cy="74250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0C5B19F-BEB2-45FC-BF55-68B132761905}"/>
              </a:ext>
            </a:extLst>
          </p:cNvPr>
          <p:cNvSpPr>
            <a:spLocks noGrp="1"/>
          </p:cNvSpPr>
          <p:nvPr/>
        </p:nvSpPr>
        <p:spPr>
          <a:xfrm>
            <a:off x="916132" y="5426275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00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C0C0C0"/>
                </a:highlight>
                <a:ea typeface="Cambria"/>
              </a:rPr>
              <a:t>System Design – Outputs / Reports</a:t>
            </a:r>
          </a:p>
        </p:txBody>
      </p:sp>
    </p:spTree>
    <p:extLst>
      <p:ext uri="{BB962C8B-B14F-4D97-AF65-F5344CB8AC3E}">
        <p14:creationId xmlns:p14="http://schemas.microsoft.com/office/powerpoint/2010/main" val="181178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88FBE6-7B31-4A17-BA0B-33EE2837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23" y="4356039"/>
            <a:ext cx="6665766" cy="2310945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B31A90-1D34-4E92-93E7-EEA8B35A90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05625" y="105641"/>
            <a:ext cx="6656510" cy="44421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D7865D-534E-40B6-99ED-8FB8F9AC1C06}"/>
              </a:ext>
            </a:extLst>
          </p:cNvPr>
          <p:cNvSpPr txBox="1"/>
          <p:nvPr/>
        </p:nvSpPr>
        <p:spPr>
          <a:xfrm>
            <a:off x="520411" y="654839"/>
            <a:ext cx="3522517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/>
              <a:t>Detail Report</a:t>
            </a:r>
            <a:endParaRPr lang="en-US" sz="4000" b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4BD41-6169-4E43-BDA6-6093DC13E5E4}"/>
              </a:ext>
            </a:extLst>
          </p:cNvPr>
          <p:cNvSpPr txBox="1"/>
          <p:nvPr/>
        </p:nvSpPr>
        <p:spPr>
          <a:xfrm>
            <a:off x="784513" y="2155494"/>
            <a:ext cx="3089562" cy="206210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80"/>
              </a:spcBef>
            </a:pPr>
            <a:r>
              <a:rPr lang="en-GB"/>
              <a:t>User:</a:t>
            </a:r>
            <a:endParaRPr lang="en-US"/>
          </a:p>
          <a:p>
            <a:pPr>
              <a:spcBef>
                <a:spcPts val="580"/>
              </a:spcBef>
            </a:pPr>
            <a:r>
              <a:rPr lang="en-GB"/>
              <a:t>Librarian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endParaRPr lang="en-GB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r>
              <a:rPr lang="en-GB"/>
              <a:t>Purpose:</a:t>
            </a:r>
            <a:endParaRPr lang="en-GB">
              <a:cs typeface="Calibri"/>
            </a:endParaRPr>
          </a:p>
          <a:p>
            <a:pPr>
              <a:spcBef>
                <a:spcPts val="580"/>
              </a:spcBef>
            </a:pPr>
            <a:r>
              <a:rPr lang="en-GB"/>
              <a:t>To make decision to increase the number of reservation</a:t>
            </a: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78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940358-3652-4A3E-803D-EF12939004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76355" y="1109591"/>
            <a:ext cx="6908222" cy="463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412FF-411C-4A8A-9861-5D1663DA448E}"/>
              </a:ext>
            </a:extLst>
          </p:cNvPr>
          <p:cNvSpPr txBox="1"/>
          <p:nvPr/>
        </p:nvSpPr>
        <p:spPr>
          <a:xfrm>
            <a:off x="520411" y="654839"/>
            <a:ext cx="3929494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/>
              <a:t>Exception Report</a:t>
            </a:r>
            <a:endParaRPr lang="en-US" sz="4000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99C59-B74F-4F31-9FD4-1AE69EDE68CA}"/>
              </a:ext>
            </a:extLst>
          </p:cNvPr>
          <p:cNvSpPr txBox="1"/>
          <p:nvPr/>
        </p:nvSpPr>
        <p:spPr>
          <a:xfrm>
            <a:off x="784513" y="1878495"/>
            <a:ext cx="3089562" cy="26161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80"/>
              </a:spcBef>
            </a:pPr>
            <a:r>
              <a:rPr lang="en-GB"/>
              <a:t>User:</a:t>
            </a:r>
            <a:endParaRPr lang="en-US"/>
          </a:p>
          <a:p>
            <a:pPr>
              <a:spcBef>
                <a:spcPts val="580"/>
              </a:spcBef>
            </a:pPr>
            <a:r>
              <a:rPr lang="en-GB"/>
              <a:t>Library Manager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endParaRPr lang="en-GB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r>
              <a:rPr lang="en-GB"/>
              <a:t>Purpose:</a:t>
            </a:r>
            <a:endParaRPr lang="en-GB">
              <a:cs typeface="Calibri"/>
            </a:endParaRPr>
          </a:p>
          <a:p>
            <a:pPr>
              <a:spcBef>
                <a:spcPts val="580"/>
              </a:spcBef>
            </a:pPr>
            <a:r>
              <a:rPr lang="en-GB"/>
              <a:t>To make decision </a:t>
            </a:r>
            <a:r>
              <a:rPr lang="en-US"/>
              <a:t>to make more efforts to decrease the number of days before fine paid overall.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5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7299A8-CD44-43DB-95FC-B3FFEF82425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96823" y="1049482"/>
            <a:ext cx="736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61854-7EFE-465A-BC88-266DE5A17C78}"/>
              </a:ext>
            </a:extLst>
          </p:cNvPr>
          <p:cNvSpPr txBox="1"/>
          <p:nvPr/>
        </p:nvSpPr>
        <p:spPr>
          <a:xfrm>
            <a:off x="520411" y="654839"/>
            <a:ext cx="3929494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/>
              <a:t>Summary Report</a:t>
            </a:r>
            <a:endParaRPr lang="en-US" sz="4000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91F84-5B30-47A4-B60E-0EB26FC836ED}"/>
              </a:ext>
            </a:extLst>
          </p:cNvPr>
          <p:cNvSpPr txBox="1"/>
          <p:nvPr/>
        </p:nvSpPr>
        <p:spPr>
          <a:xfrm>
            <a:off x="784513" y="2016994"/>
            <a:ext cx="3089562" cy="233910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80"/>
              </a:spcBef>
            </a:pPr>
            <a:r>
              <a:rPr lang="en-GB"/>
              <a:t>User:</a:t>
            </a:r>
            <a:endParaRPr lang="en-US"/>
          </a:p>
          <a:p>
            <a:pPr>
              <a:spcBef>
                <a:spcPts val="580"/>
              </a:spcBef>
            </a:pPr>
            <a:r>
              <a:rPr lang="en-GB"/>
              <a:t>Library Manager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endParaRPr lang="en-GB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r>
              <a:rPr lang="en-GB"/>
              <a:t>Purpose:</a:t>
            </a:r>
            <a:endParaRPr lang="en-GB">
              <a:cs typeface="Calibri"/>
            </a:endParaRPr>
          </a:p>
          <a:p>
            <a:pPr>
              <a:spcBef>
                <a:spcPts val="580"/>
              </a:spcBef>
            </a:pPr>
            <a:r>
              <a:rPr lang="en-GB"/>
              <a:t>To make sure the number of books</a:t>
            </a:r>
            <a:r>
              <a:rPr lang="en-MY"/>
              <a:t> can be reserved</a:t>
            </a:r>
            <a:r>
              <a:rPr lang="en-GB"/>
              <a:t> is adequate.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10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C99-A014-4FB9-972C-A3E019F0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/>
              </a:rPr>
              <a:t>Principle of Good Report Design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3ABEE-FA34-4EAD-9E41-45C1125C10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646959"/>
            <a:ext cx="10363200" cy="4372841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Appropriate Report Title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Name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Revision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Length</a:t>
            </a:r>
          </a:p>
        </p:txBody>
      </p:sp>
      <p:pic>
        <p:nvPicPr>
          <p:cNvPr id="13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BB4C11-6FF7-42F3-8DF1-98128B6DD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727"/>
          <a:stretch/>
        </p:blipFill>
        <p:spPr>
          <a:xfrm>
            <a:off x="4029688" y="2244853"/>
            <a:ext cx="6656510" cy="900550"/>
          </a:xfrm>
          <a:prstGeom prst="rect">
            <a:avLst/>
          </a:prstGeom>
        </p:spPr>
      </p:pic>
      <p:pic>
        <p:nvPicPr>
          <p:cNvPr id="1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A4B75A-BF3F-426A-BE94-5B78A2D54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" t="374" r="-376" b="75468"/>
          <a:stretch/>
        </p:blipFill>
        <p:spPr>
          <a:xfrm>
            <a:off x="4144764" y="3375352"/>
            <a:ext cx="6899572" cy="1118528"/>
          </a:xfrm>
          <a:prstGeom prst="rect">
            <a:avLst/>
          </a:prstGeom>
        </p:spPr>
      </p:pic>
      <p:pic>
        <p:nvPicPr>
          <p:cNvPr id="17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AC9D220-D644-47A9-931A-332A1C4648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1629"/>
          <a:stretch/>
        </p:blipFill>
        <p:spPr>
          <a:xfrm>
            <a:off x="4169294" y="5012425"/>
            <a:ext cx="7366000" cy="8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C99-A014-4FB9-972C-A3E019F0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/>
              </a:rPr>
              <a:t>Principle of Good Report Design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3ABEE-FA34-4EAD-9E41-45C1125C10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646959"/>
            <a:ext cx="10363200" cy="4372841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Pleasing Report Layout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Lable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Spacing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Attractive</a:t>
            </a:r>
          </a:p>
        </p:txBody>
      </p:sp>
      <p:pic>
        <p:nvPicPr>
          <p:cNvPr id="3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E5333B-54DD-4452-A7B5-DD4E271EB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95" b="64522"/>
          <a:stretch/>
        </p:blipFill>
        <p:spPr>
          <a:xfrm>
            <a:off x="877466" y="5543550"/>
            <a:ext cx="6656510" cy="883231"/>
          </a:xfrm>
          <a:prstGeom prst="rect">
            <a:avLst/>
          </a:prstGeom>
        </p:spPr>
      </p:pic>
      <p:pic>
        <p:nvPicPr>
          <p:cNvPr id="7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198B64-3C13-4646-B980-A6A89E9201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10" r="125" b="56180"/>
          <a:stretch/>
        </p:blipFill>
        <p:spPr>
          <a:xfrm>
            <a:off x="732558" y="4132118"/>
            <a:ext cx="6899567" cy="1074670"/>
          </a:xfrm>
          <a:prstGeom prst="rect">
            <a:avLst/>
          </a:prstGeom>
        </p:spPr>
      </p:pic>
      <p:pic>
        <p:nvPicPr>
          <p:cNvPr id="9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F4B3A8C-1024-44DC-B3CA-52400A68B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89" t="20455" r="16099" b="14204"/>
          <a:stretch/>
        </p:blipFill>
        <p:spPr>
          <a:xfrm>
            <a:off x="7125277" y="1421823"/>
            <a:ext cx="4457437" cy="26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C99-A014-4FB9-972C-A3E019F0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/>
              </a:rPr>
              <a:t>Principle of Good Report Design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3ABEE-FA34-4EAD-9E41-45C1125C10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653488" y="2105994"/>
            <a:ext cx="4432454" cy="2922287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Meaningful Report Content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Relevant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Accuracy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Title</a:t>
            </a:r>
          </a:p>
        </p:txBody>
      </p:sp>
      <p:pic>
        <p:nvPicPr>
          <p:cNvPr id="3" name="Picture 3" descr="A screen shot of an open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0B89E579-C9CB-4C79-81FB-5BA8ED3E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80" y="2037203"/>
            <a:ext cx="3899971" cy="260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C99-A014-4FB9-972C-A3E019F0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/>
              </a:rPr>
              <a:t>Principle of Good Report Design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3ABEE-FA34-4EAD-9E41-45C1125C10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977465"/>
            <a:ext cx="10363200" cy="4372841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Other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Ending Line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Reliable</a:t>
            </a:r>
          </a:p>
        </p:txBody>
      </p:sp>
      <p:pic>
        <p:nvPicPr>
          <p:cNvPr id="3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B5A34AC1-212B-48AF-A4E6-B3EA1CB1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230" y="2429008"/>
            <a:ext cx="3753078" cy="289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Tangible Benefits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3A561-7976-4FD8-AE57-4CDF7998E1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49235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Eliminate Overtime</a:t>
            </a:r>
          </a:p>
          <a:p>
            <a:pPr lvl="1"/>
            <a:r>
              <a:rPr lang="en-US" dirty="0"/>
              <a:t>New Library System can do more</a:t>
            </a:r>
          </a:p>
          <a:p>
            <a:pPr lvl="1"/>
            <a:r>
              <a:rPr lang="en-US" dirty="0"/>
              <a:t>RM1,200 * 100 = RM120,000 per</a:t>
            </a:r>
          </a:p>
          <a:p>
            <a:pPr marL="320040" lvl="1" indent="0">
              <a:buNone/>
            </a:pPr>
            <a:r>
              <a:rPr lang="en-US" dirty="0"/>
              <a:t>month * 12 = RM 1,440,000.00</a:t>
            </a:r>
          </a:p>
          <a:p>
            <a:r>
              <a:rPr lang="en-US" dirty="0"/>
              <a:t>Eliminate Additional Position</a:t>
            </a:r>
          </a:p>
          <a:p>
            <a:pPr lvl="1"/>
            <a:r>
              <a:rPr lang="en-US" dirty="0"/>
              <a:t>Replace Additional Position</a:t>
            </a:r>
          </a:p>
          <a:p>
            <a:pPr lvl="1"/>
            <a:r>
              <a:rPr lang="en-US" dirty="0"/>
              <a:t>RM4,000 * 60 = RM240,000 per</a:t>
            </a:r>
          </a:p>
          <a:p>
            <a:pPr marL="320040" lvl="1" indent="0">
              <a:buNone/>
            </a:pPr>
            <a:r>
              <a:rPr lang="en-US" dirty="0"/>
              <a:t>Month * 12 = RM 2,880,000.00</a:t>
            </a:r>
          </a:p>
          <a:p>
            <a:r>
              <a:rPr lang="en-US" dirty="0"/>
              <a:t>Eliminate Daily Error</a:t>
            </a:r>
          </a:p>
          <a:p>
            <a:pPr lvl="1"/>
            <a:r>
              <a:rPr lang="en-US" dirty="0"/>
              <a:t>More Accurate Result</a:t>
            </a:r>
          </a:p>
          <a:p>
            <a:pPr lvl="1"/>
            <a:r>
              <a:rPr lang="en-US" dirty="0"/>
              <a:t>RM60,000 per month * 12 =</a:t>
            </a:r>
          </a:p>
          <a:p>
            <a:pPr marL="320040" lvl="1" indent="0">
              <a:buNone/>
            </a:pPr>
            <a:r>
              <a:rPr lang="en-US" dirty="0"/>
              <a:t>RM720,000.00	</a:t>
            </a:r>
          </a:p>
        </p:txBody>
      </p:sp>
      <p:pic>
        <p:nvPicPr>
          <p:cNvPr id="1026" name="Picture 2" descr="Image result for overtime">
            <a:extLst>
              <a:ext uri="{FF2B5EF4-FFF2-40B4-BE49-F238E27FC236}">
                <a16:creationId xmlns:a16="http://schemas.microsoft.com/office/drawing/2014/main" id="{BACA17FC-CF0E-41EA-B16F-B74338273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6681"/>
            <a:ext cx="2700574" cy="213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ob">
            <a:extLst>
              <a:ext uri="{FF2B5EF4-FFF2-40B4-BE49-F238E27FC236}">
                <a16:creationId xmlns:a16="http://schemas.microsoft.com/office/drawing/2014/main" id="{7DE88F12-99FC-4DF0-8AF2-41A48272F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32" y="2090205"/>
            <a:ext cx="2969168" cy="17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rrors">
            <a:extLst>
              <a:ext uri="{FF2B5EF4-FFF2-40B4-BE49-F238E27FC236}">
                <a16:creationId xmlns:a16="http://schemas.microsoft.com/office/drawing/2014/main" id="{DADFCA5B-EB05-4F6C-A6FD-BDBD99D22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371" y="4097889"/>
            <a:ext cx="2253831" cy="227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7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Cost Benefits Summary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9CFBCD-B34A-435E-BCFB-21126335D73C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014083" y="4167738"/>
          <a:ext cx="9753600" cy="222245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64146">
                  <a:extLst>
                    <a:ext uri="{9D8B030D-6E8A-4147-A177-3AD203B41FA5}">
                      <a16:colId xmlns:a16="http://schemas.microsoft.com/office/drawing/2014/main" val="2120505664"/>
                    </a:ext>
                  </a:extLst>
                </a:gridCol>
                <a:gridCol w="1503583">
                  <a:extLst>
                    <a:ext uri="{9D8B030D-6E8A-4147-A177-3AD203B41FA5}">
                      <a16:colId xmlns:a16="http://schemas.microsoft.com/office/drawing/2014/main" val="2081921740"/>
                    </a:ext>
                  </a:extLst>
                </a:gridCol>
                <a:gridCol w="1409609">
                  <a:extLst>
                    <a:ext uri="{9D8B030D-6E8A-4147-A177-3AD203B41FA5}">
                      <a16:colId xmlns:a16="http://schemas.microsoft.com/office/drawing/2014/main" val="1416776339"/>
                    </a:ext>
                  </a:extLst>
                </a:gridCol>
                <a:gridCol w="1409609">
                  <a:extLst>
                    <a:ext uri="{9D8B030D-6E8A-4147-A177-3AD203B41FA5}">
                      <a16:colId xmlns:a16="http://schemas.microsoft.com/office/drawing/2014/main" val="3489393227"/>
                    </a:ext>
                  </a:extLst>
                </a:gridCol>
                <a:gridCol w="1476733">
                  <a:extLst>
                    <a:ext uri="{9D8B030D-6E8A-4147-A177-3AD203B41FA5}">
                      <a16:colId xmlns:a16="http://schemas.microsoft.com/office/drawing/2014/main" val="4235490323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1890175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2340425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Benefits: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40683827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Eliminate Overtime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80324525"/>
                  </a:ext>
                </a:extLst>
              </a:tr>
              <a:tr h="6731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Eliminate Additional Position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5964834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Eliminate Daily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8036107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Benefits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5,040,000.00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112989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1CC25B3-D56D-4CEE-8355-16BDB26120F9}"/>
              </a:ext>
            </a:extLst>
          </p:cNvPr>
          <p:cNvGraphicFramePr>
            <a:graphicFrameLocks/>
          </p:cNvGraphicFramePr>
          <p:nvPr/>
        </p:nvGraphicFramePr>
        <p:xfrm>
          <a:off x="1014084" y="1290638"/>
          <a:ext cx="9753600" cy="28771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64146">
                  <a:extLst>
                    <a:ext uri="{9D8B030D-6E8A-4147-A177-3AD203B41FA5}">
                      <a16:colId xmlns:a16="http://schemas.microsoft.com/office/drawing/2014/main" val="2120505664"/>
                    </a:ext>
                  </a:extLst>
                </a:gridCol>
                <a:gridCol w="1503584">
                  <a:extLst>
                    <a:ext uri="{9D8B030D-6E8A-4147-A177-3AD203B41FA5}">
                      <a16:colId xmlns:a16="http://schemas.microsoft.com/office/drawing/2014/main" val="2081921740"/>
                    </a:ext>
                  </a:extLst>
                </a:gridCol>
                <a:gridCol w="1409608">
                  <a:extLst>
                    <a:ext uri="{9D8B030D-6E8A-4147-A177-3AD203B41FA5}">
                      <a16:colId xmlns:a16="http://schemas.microsoft.com/office/drawing/2014/main" val="1416776339"/>
                    </a:ext>
                  </a:extLst>
                </a:gridCol>
                <a:gridCol w="1409608">
                  <a:extLst>
                    <a:ext uri="{9D8B030D-6E8A-4147-A177-3AD203B41FA5}">
                      <a16:colId xmlns:a16="http://schemas.microsoft.com/office/drawing/2014/main" val="3489393227"/>
                    </a:ext>
                  </a:extLst>
                </a:gridCol>
                <a:gridCol w="1476733">
                  <a:extLst>
                    <a:ext uri="{9D8B030D-6E8A-4147-A177-3AD203B41FA5}">
                      <a16:colId xmlns:a16="http://schemas.microsoft.com/office/drawing/2014/main" val="4235490323"/>
                    </a:ext>
                  </a:extLst>
                </a:gridCol>
                <a:gridCol w="1389921">
                  <a:extLst>
                    <a:ext uri="{9D8B030D-6E8A-4147-A177-3AD203B41FA5}">
                      <a16:colId xmlns:a16="http://schemas.microsoft.com/office/drawing/2014/main" val="1890175518"/>
                    </a:ext>
                  </a:extLst>
                </a:gridCol>
              </a:tblGrid>
              <a:tr h="548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0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1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2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 3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(RM)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4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2340425"/>
                  </a:ext>
                </a:extLst>
              </a:tr>
              <a:tr h="41085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Costs: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69923252"/>
                  </a:ext>
                </a:extLst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500,348.90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58765414"/>
                  </a:ext>
                </a:extLst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153,052.59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21341124"/>
                  </a:ext>
                </a:extLst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Installation cost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50,762.40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79011494"/>
                  </a:ext>
                </a:extLst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Operating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2670252"/>
                  </a:ext>
                </a:extLst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Development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25,167.60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4903462"/>
                  </a:ext>
                </a:extLst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Personnel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60121653"/>
                  </a:ext>
                </a:extLst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Costs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3,537,651.49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2,903,763.34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7011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56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09AF12-6B96-4FC1-8FD8-04A1E151D18E}"/>
              </a:ext>
            </a:extLst>
          </p:cNvPr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Intangible Benefits </a:t>
            </a:r>
          </a:p>
        </p:txBody>
      </p:sp>
    </p:spTree>
    <p:extLst>
      <p:ext uri="{BB962C8B-B14F-4D97-AF65-F5344CB8AC3E}">
        <p14:creationId xmlns:p14="http://schemas.microsoft.com/office/powerpoint/2010/main" val="24168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B2036FF-9F55-4BE1-BBC0-DF9DB07D3601}"/>
              </a:ext>
            </a:extLst>
          </p:cNvPr>
          <p:cNvSpPr>
            <a:spLocks noGrp="1"/>
          </p:cNvSpPr>
          <p:nvPr/>
        </p:nvSpPr>
        <p:spPr>
          <a:xfrm>
            <a:off x="72771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Intangible Benefits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184BF4-D3BA-4BA9-8A71-8F5A19087769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ym typeface="+mn-ea"/>
              </a:rPr>
              <a:t>Improve Reliability and Security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Improve Library Image </a:t>
            </a: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Improve Librarian Morale </a:t>
            </a:r>
            <a:endParaRPr lang="en-US"/>
          </a:p>
          <a:p>
            <a:endParaRPr lang="en-US">
              <a:sym typeface="+mn-ea"/>
            </a:endParaRPr>
          </a:p>
        </p:txBody>
      </p:sp>
      <p:pic>
        <p:nvPicPr>
          <p:cNvPr id="9" name="Picture 8" descr="WhatsApp Image 2019-08-23 at 4.05.39 PM(2)">
            <a:extLst>
              <a:ext uri="{FF2B5EF4-FFF2-40B4-BE49-F238E27FC236}">
                <a16:creationId xmlns:a16="http://schemas.microsoft.com/office/drawing/2014/main" id="{5517498D-4E9A-4AF5-8127-63A5599B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3933190"/>
            <a:ext cx="1007110" cy="862330"/>
          </a:xfrm>
          <a:prstGeom prst="rect">
            <a:avLst/>
          </a:prstGeom>
        </p:spPr>
      </p:pic>
      <p:pic>
        <p:nvPicPr>
          <p:cNvPr id="10" name="Picture 9" descr="WhatsApp Image 2019-08-23 at 4.05.39 PM(1)">
            <a:extLst>
              <a:ext uri="{FF2B5EF4-FFF2-40B4-BE49-F238E27FC236}">
                <a16:creationId xmlns:a16="http://schemas.microsoft.com/office/drawing/2014/main" id="{CA2999DD-2530-4783-9AEF-223C66FF3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85" y="5316220"/>
            <a:ext cx="3775075" cy="960120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E2CBAD6-F03B-4A5A-BA4D-D49D8D94501E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105" y="6985"/>
            <a:ext cx="6257925" cy="6844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0D2C1D-7DC3-4ADA-84FD-C07E36711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85" y="2313305"/>
            <a:ext cx="1066165" cy="10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9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C15B6-82A7-421E-9610-A2F87199C6CE}"/>
              </a:ext>
            </a:extLst>
          </p:cNvPr>
          <p:cNvSpPr>
            <a:spLocks noGrp="1"/>
          </p:cNvSpPr>
          <p:nvPr/>
        </p:nvSpPr>
        <p:spPr>
          <a:xfrm>
            <a:off x="838200" y="2108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imes New Roman"/>
                <a:cs typeface="Times New Roman"/>
              </a:rPr>
              <a:t>Sample Summary of 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Questionnaire and Interview</a:t>
            </a:r>
          </a:p>
        </p:txBody>
      </p:sp>
    </p:spTree>
    <p:extLst>
      <p:ext uri="{BB962C8B-B14F-4D97-AF65-F5344CB8AC3E}">
        <p14:creationId xmlns:p14="http://schemas.microsoft.com/office/powerpoint/2010/main" val="19367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3C51C-B1D0-4309-A737-5662BCBCCC96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of interview for employee </a:t>
            </a: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0DED293-A796-412D-AC61-E5EA50D4D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8" y="1754208"/>
            <a:ext cx="8986403" cy="44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4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1</TotalTime>
  <Words>583</Words>
  <Application>Microsoft Office PowerPoint</Application>
  <PresentationFormat>Widescreen</PresentationFormat>
  <Paragraphs>252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</vt:lpstr>
      <vt:lpstr>Times New Roman</vt:lpstr>
      <vt:lpstr>Wingdings 2</vt:lpstr>
      <vt:lpstr>Business plan presentation</vt:lpstr>
      <vt:lpstr>AACS2192 Analysis and Design of IS – Case Study</vt:lpstr>
      <vt:lpstr>PowerPoint Presentation</vt:lpstr>
      <vt:lpstr>Costs</vt:lpstr>
      <vt:lpstr>Tangible Benefits</vt:lpstr>
      <vt:lpstr>Cost Benefits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Diagram</vt:lpstr>
      <vt:lpstr>Functional Diagram</vt:lpstr>
      <vt:lpstr>Functional Diagram</vt:lpstr>
      <vt:lpstr>Functional Diagram</vt:lpstr>
      <vt:lpstr>Functional Diagram</vt:lpstr>
      <vt:lpstr>Functional Diagram</vt:lpstr>
      <vt:lpstr>Functional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Principle of Good Report Design</vt:lpstr>
      <vt:lpstr>Principle of Good Report Design</vt:lpstr>
      <vt:lpstr>Principle of Good Report Design</vt:lpstr>
      <vt:lpstr>Principle of Good Report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– Functional Design</dc:title>
  <dc:creator>Justin Yu</dc:creator>
  <cp:lastModifiedBy>Justin Yu</cp:lastModifiedBy>
  <cp:revision>15</cp:revision>
  <dcterms:created xsi:type="dcterms:W3CDTF">2019-07-23T04:10:02Z</dcterms:created>
  <dcterms:modified xsi:type="dcterms:W3CDTF">2019-08-26T13:49:20Z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