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80" r:id="rId2"/>
    <p:sldId id="315" r:id="rId3"/>
    <p:sldId id="311" r:id="rId4"/>
    <p:sldId id="316" r:id="rId5"/>
    <p:sldId id="312" r:id="rId6"/>
    <p:sldId id="313" r:id="rId7"/>
    <p:sldId id="314" r:id="rId8"/>
    <p:sldId id="295" r:id="rId9"/>
    <p:sldId id="297" r:id="rId10"/>
    <p:sldId id="298" r:id="rId11"/>
    <p:sldId id="300" r:id="rId12"/>
    <p:sldId id="299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296" r:id="rId21"/>
    <p:sldId id="282" r:id="rId22"/>
    <p:sldId id="286" r:id="rId23"/>
    <p:sldId id="287" r:id="rId24"/>
    <p:sldId id="288" r:id="rId25"/>
    <p:sldId id="308" r:id="rId26"/>
    <p:sldId id="309" r:id="rId27"/>
    <p:sldId id="31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28DB9-EBB4-4D1E-8CC5-B29B1DC8F82F}" v="20" dt="2019-08-23T08:23:52.457"/>
    <p1510:client id="{7A599AC2-8EE5-46F0-A356-671A3B7063CB}" v="3" dt="2019-08-13T17:53:36.347"/>
    <p1510:client id="{FED6D7B1-518D-404C-9544-37B9169606CB}" v="44" dt="2019-08-23T08:59:10.222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8/23/2019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AACS2192 Analysis and Design of IS – Case Study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sz="4000"/>
              <a:t>Library System</a:t>
            </a:r>
            <a:endParaRPr lang="en-US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79B888-453B-4628-A09B-969E054D327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835" y="642505"/>
            <a:ext cx="6033747" cy="5576454"/>
          </a:xfrm>
          <a:prstGeom prst="rect">
            <a:avLst/>
          </a:prstGeom>
        </p:spPr>
      </p:pic>
      <p:pic>
        <p:nvPicPr>
          <p:cNvPr id="7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89962F0-6E61-4F92-8DAD-EA841F82C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54" y="573233"/>
            <a:ext cx="5858208" cy="5706340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E148DA7-E4A6-494F-A9D2-6ADA08C7A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718" y="576349"/>
            <a:ext cx="5843154" cy="5713960"/>
          </a:xfrm>
          <a:prstGeom prst="rect">
            <a:avLst/>
          </a:prstGeom>
        </p:spPr>
      </p:pic>
      <p:pic>
        <p:nvPicPr>
          <p:cNvPr id="15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BFFAF-B424-47F3-94B7-F5DFF0A27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527" y="2500445"/>
            <a:ext cx="4873336" cy="551318"/>
          </a:xfrm>
          <a:prstGeom prst="rect">
            <a:avLst/>
          </a:prstGeom>
        </p:spPr>
      </p:pic>
      <p:pic>
        <p:nvPicPr>
          <p:cNvPr id="17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D0B8957-F979-49A9-81A2-CC8A05E15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551" y="2469318"/>
            <a:ext cx="4873336" cy="578937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AD5874-2454-4527-947E-A0705546E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" y="644929"/>
            <a:ext cx="6042313" cy="5594119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6F8701-A246-4708-A053-49675D8738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" y="644929"/>
            <a:ext cx="6042313" cy="5594119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8AD1EBB5-4A46-4854-961D-88E1745AC6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8144" y="1685487"/>
            <a:ext cx="4816548" cy="678259"/>
          </a:xfrm>
          <a:prstGeom prst="rect">
            <a:avLst/>
          </a:prstGeom>
        </p:spPr>
      </p:pic>
      <p:pic>
        <p:nvPicPr>
          <p:cNvPr id="16" name="Picture 17">
            <a:extLst>
              <a:ext uri="{FF2B5EF4-FFF2-40B4-BE49-F238E27FC236}">
                <a16:creationId xmlns:a16="http://schemas.microsoft.com/office/drawing/2014/main" id="{2CFD7C7E-2A5F-487C-9B14-BCC285C3E3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9283" y="3098254"/>
            <a:ext cx="4869711" cy="537447"/>
          </a:xfrm>
          <a:prstGeom prst="rect">
            <a:avLst/>
          </a:prstGeom>
        </p:spPr>
      </p:pic>
      <p:pic>
        <p:nvPicPr>
          <p:cNvPr id="19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CD2C84A-5533-4D1D-AE70-5AF046C641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8144" y="3095741"/>
            <a:ext cx="4843130" cy="5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8E4BA64-83FD-4D76-8DDC-18854BEE086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12868" y="92825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D4CDF7D-0D01-4482-B1FF-713AAFF634A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22519" y="218210"/>
            <a:ext cx="5141767" cy="642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853518-E2CE-42B7-B268-9E50C28B175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06932" y="192233"/>
            <a:ext cx="5181600" cy="64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0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62F711-A18E-4D7E-A4B2-B5096FA2FF5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763982" y="234228"/>
            <a:ext cx="6390410" cy="3137189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D6D5BF1-F188-459B-BBE1-4BD22F33D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445" y="3490465"/>
            <a:ext cx="6397336" cy="3150205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BF61C9-CD13-4D0A-9383-ACFE24340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237" y="229969"/>
            <a:ext cx="6384851" cy="314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6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37E18A-0025-469E-93DE-F753E3EA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23" y="244065"/>
            <a:ext cx="6336722" cy="3122710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3B9FD21-4210-40E3-A306-68A1EC5A6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423" y="3499883"/>
            <a:ext cx="6336722" cy="3122710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300A04-4CD9-4097-A03A-9394E163D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819" y="247690"/>
            <a:ext cx="6331688" cy="31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5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4A34BD-9B50-4258-9AC0-A482350A8B2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27651" y="639473"/>
            <a:ext cx="6140161" cy="558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2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9CA470F-389C-441F-8492-34992787E57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64572" y="303500"/>
            <a:ext cx="5628410" cy="2764849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DA026F-EB32-4A7A-80A1-1F4D2F26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95" y="3231450"/>
            <a:ext cx="6094268" cy="3001482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19447E-1BC9-4E0E-8B7F-6136D789C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286" y="585008"/>
            <a:ext cx="5098472" cy="4969279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EE8C85D-0FE6-4963-8AB9-BAAEC78BE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286" y="585008"/>
            <a:ext cx="5098472" cy="4969279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8F6098F-B02E-4B7C-A8B5-F2CD7D59B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0031" y="2529884"/>
            <a:ext cx="1367169" cy="451441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F5AE81A-042D-4DEB-8E2C-DA0FBCC285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1167" y="1994790"/>
            <a:ext cx="4267200" cy="484955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0D2338A-BC90-4170-825C-6A941A5351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2307" y="1996860"/>
            <a:ext cx="4276060" cy="4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8BB5DF-24F6-47FE-90A4-8CFBE7B9942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7732" y="1644794"/>
            <a:ext cx="7620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5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B14E103-B15F-4FD4-AEA4-EEA53E42BAB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37164" y="1879456"/>
            <a:ext cx="6312478" cy="31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09AF12-6B96-4FC1-8FD8-04A1E151D18E}"/>
              </a:ext>
            </a:extLst>
          </p:cNvPr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Intangible Benefits </a:t>
            </a:r>
          </a:p>
        </p:txBody>
      </p:sp>
    </p:spTree>
    <p:extLst>
      <p:ext uri="{BB962C8B-B14F-4D97-AF65-F5344CB8AC3E}">
        <p14:creationId xmlns:p14="http://schemas.microsoft.com/office/powerpoint/2010/main" val="241688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person, indoor, table, computer&#10;&#10;Description generated with high confidence">
            <a:extLst>
              <a:ext uri="{FF2B5EF4-FFF2-40B4-BE49-F238E27FC236}">
                <a16:creationId xmlns:a16="http://schemas.microsoft.com/office/drawing/2014/main" id="{918E0C72-A3AC-4000-BCC7-28301BF2F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72" y="-3535"/>
            <a:ext cx="12199344" cy="74250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0C5B19F-BEB2-45FC-BF55-68B132761905}"/>
              </a:ext>
            </a:extLst>
          </p:cNvPr>
          <p:cNvSpPr>
            <a:spLocks noGrp="1"/>
          </p:cNvSpPr>
          <p:nvPr/>
        </p:nvSpPr>
        <p:spPr>
          <a:xfrm>
            <a:off x="916132" y="5426275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00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C0C0C0"/>
                </a:highlight>
                <a:ea typeface="Cambria"/>
              </a:rPr>
              <a:t>System Design – Outputs / Reports</a:t>
            </a:r>
          </a:p>
        </p:txBody>
      </p:sp>
    </p:spTree>
    <p:extLst>
      <p:ext uri="{BB962C8B-B14F-4D97-AF65-F5344CB8AC3E}">
        <p14:creationId xmlns:p14="http://schemas.microsoft.com/office/powerpoint/2010/main" val="181178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D88FBE6-7B31-4A17-BA0B-33EE2837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923" y="4356039"/>
            <a:ext cx="6665766" cy="2310945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9B31A90-1D34-4E92-93E7-EEA8B35A90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05625" y="105641"/>
            <a:ext cx="6656510" cy="44421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D7865D-534E-40B6-99ED-8FB8F9AC1C06}"/>
              </a:ext>
            </a:extLst>
          </p:cNvPr>
          <p:cNvSpPr txBox="1"/>
          <p:nvPr/>
        </p:nvSpPr>
        <p:spPr>
          <a:xfrm>
            <a:off x="520411" y="654839"/>
            <a:ext cx="3522517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/>
              <a:t>Detail Report</a:t>
            </a:r>
            <a:endParaRPr lang="en-US" sz="4000" b="1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4BD41-6169-4E43-BDA6-6093DC13E5E4}"/>
              </a:ext>
            </a:extLst>
          </p:cNvPr>
          <p:cNvSpPr txBox="1"/>
          <p:nvPr/>
        </p:nvSpPr>
        <p:spPr>
          <a:xfrm>
            <a:off x="784513" y="2155494"/>
            <a:ext cx="3089562" cy="206210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80"/>
              </a:spcBef>
            </a:pPr>
            <a:r>
              <a:rPr lang="en-GB"/>
              <a:t>User:</a:t>
            </a:r>
            <a:endParaRPr lang="en-US"/>
          </a:p>
          <a:p>
            <a:pPr>
              <a:spcBef>
                <a:spcPts val="580"/>
              </a:spcBef>
            </a:pPr>
            <a:r>
              <a:rPr lang="en-GB"/>
              <a:t>Librarian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endParaRPr lang="en-GB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r>
              <a:rPr lang="en-GB"/>
              <a:t>Purpose:</a:t>
            </a:r>
            <a:endParaRPr lang="en-GB">
              <a:cs typeface="Calibri"/>
            </a:endParaRPr>
          </a:p>
          <a:p>
            <a:pPr>
              <a:spcBef>
                <a:spcPts val="580"/>
              </a:spcBef>
            </a:pPr>
            <a:r>
              <a:rPr lang="en-GB"/>
              <a:t>To make decision to increase the number of reservation</a:t>
            </a: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78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940358-3652-4A3E-803D-EF12939004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776355" y="1109591"/>
            <a:ext cx="6908222" cy="463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A412FF-411C-4A8A-9861-5D1663DA448E}"/>
              </a:ext>
            </a:extLst>
          </p:cNvPr>
          <p:cNvSpPr txBox="1"/>
          <p:nvPr/>
        </p:nvSpPr>
        <p:spPr>
          <a:xfrm>
            <a:off x="520411" y="654839"/>
            <a:ext cx="3929494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/>
              <a:t>Exception Report</a:t>
            </a:r>
            <a:endParaRPr lang="en-US" sz="4000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99C59-B74F-4F31-9FD4-1AE69EDE68CA}"/>
              </a:ext>
            </a:extLst>
          </p:cNvPr>
          <p:cNvSpPr txBox="1"/>
          <p:nvPr/>
        </p:nvSpPr>
        <p:spPr>
          <a:xfrm>
            <a:off x="784513" y="1878495"/>
            <a:ext cx="3089562" cy="261610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80"/>
              </a:spcBef>
            </a:pPr>
            <a:r>
              <a:rPr lang="en-GB"/>
              <a:t>User:</a:t>
            </a:r>
            <a:endParaRPr lang="en-US"/>
          </a:p>
          <a:p>
            <a:pPr>
              <a:spcBef>
                <a:spcPts val="580"/>
              </a:spcBef>
            </a:pPr>
            <a:r>
              <a:rPr lang="en-GB"/>
              <a:t>Library Manager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endParaRPr lang="en-GB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r>
              <a:rPr lang="en-GB"/>
              <a:t>Purpose:</a:t>
            </a:r>
            <a:endParaRPr lang="en-GB">
              <a:cs typeface="Calibri"/>
            </a:endParaRPr>
          </a:p>
          <a:p>
            <a:pPr>
              <a:spcBef>
                <a:spcPts val="580"/>
              </a:spcBef>
            </a:pPr>
            <a:r>
              <a:rPr lang="en-GB"/>
              <a:t>To make decision </a:t>
            </a:r>
            <a:r>
              <a:rPr lang="en-US"/>
              <a:t>to make more efforts to decrease the number of days before fine paid overall.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5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7299A8-CD44-43DB-95FC-B3FFEF82425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96823" y="1049482"/>
            <a:ext cx="7366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61854-7EFE-465A-BC88-266DE5A17C78}"/>
              </a:ext>
            </a:extLst>
          </p:cNvPr>
          <p:cNvSpPr txBox="1"/>
          <p:nvPr/>
        </p:nvSpPr>
        <p:spPr>
          <a:xfrm>
            <a:off x="520411" y="654839"/>
            <a:ext cx="3929494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/>
              <a:t>Summary Report</a:t>
            </a:r>
            <a:endParaRPr lang="en-US" sz="4000" b="1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91F84-5B30-47A4-B60E-0EB26FC836ED}"/>
              </a:ext>
            </a:extLst>
          </p:cNvPr>
          <p:cNvSpPr txBox="1"/>
          <p:nvPr/>
        </p:nvSpPr>
        <p:spPr>
          <a:xfrm>
            <a:off x="784513" y="2016994"/>
            <a:ext cx="3089562" cy="233910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580"/>
              </a:spcBef>
            </a:pPr>
            <a:r>
              <a:rPr lang="en-GB"/>
              <a:t>User:</a:t>
            </a:r>
            <a:endParaRPr lang="en-US"/>
          </a:p>
          <a:p>
            <a:pPr>
              <a:spcBef>
                <a:spcPts val="580"/>
              </a:spcBef>
            </a:pPr>
            <a:r>
              <a:rPr lang="en-GB"/>
              <a:t>Library Manager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endParaRPr lang="en-GB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r>
              <a:rPr lang="en-GB"/>
              <a:t>Purpose:</a:t>
            </a:r>
            <a:endParaRPr lang="en-GB">
              <a:cs typeface="Calibri"/>
            </a:endParaRPr>
          </a:p>
          <a:p>
            <a:pPr>
              <a:spcBef>
                <a:spcPts val="580"/>
              </a:spcBef>
            </a:pPr>
            <a:r>
              <a:rPr lang="en-GB"/>
              <a:t>To make sure the number of books</a:t>
            </a:r>
            <a:r>
              <a:rPr lang="en-MY"/>
              <a:t> can be reserved</a:t>
            </a:r>
            <a:r>
              <a:rPr lang="en-GB"/>
              <a:t> is adequate.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10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C99-A014-4FB9-972C-A3E019F0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/>
              </a:rPr>
              <a:t>Principle of Good Report Design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83ABEE-FA34-4EAD-9E41-45C1125C10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646959"/>
            <a:ext cx="10363200" cy="4372841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cs typeface="Calibri" panose="020F0502020204030204"/>
              </a:rPr>
              <a:t>Appropriate Report Title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Name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Revision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Length</a:t>
            </a:r>
          </a:p>
        </p:txBody>
      </p:sp>
      <p:pic>
        <p:nvPicPr>
          <p:cNvPr id="13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FBB4C11-6FF7-42F3-8DF1-98128B6DD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727"/>
          <a:stretch/>
        </p:blipFill>
        <p:spPr>
          <a:xfrm>
            <a:off x="4029688" y="2244853"/>
            <a:ext cx="6656510" cy="900550"/>
          </a:xfrm>
          <a:prstGeom prst="rect">
            <a:avLst/>
          </a:prstGeom>
        </p:spPr>
      </p:pic>
      <p:pic>
        <p:nvPicPr>
          <p:cNvPr id="1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A4B75A-BF3F-426A-BE94-5B78A2D54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" t="374" r="-376" b="75468"/>
          <a:stretch/>
        </p:blipFill>
        <p:spPr>
          <a:xfrm>
            <a:off x="4144764" y="3375352"/>
            <a:ext cx="6899572" cy="1118528"/>
          </a:xfrm>
          <a:prstGeom prst="rect">
            <a:avLst/>
          </a:prstGeom>
        </p:spPr>
      </p:pic>
      <p:pic>
        <p:nvPicPr>
          <p:cNvPr id="17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AC9D220-D644-47A9-931A-332A1C4648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1629"/>
          <a:stretch/>
        </p:blipFill>
        <p:spPr>
          <a:xfrm>
            <a:off x="4169294" y="5012425"/>
            <a:ext cx="7366000" cy="83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6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C99-A014-4FB9-972C-A3E019F0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/>
              </a:rPr>
              <a:t>Principle of Good Report Design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83ABEE-FA34-4EAD-9E41-45C1125C10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646959"/>
            <a:ext cx="10363200" cy="4372841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cs typeface="Calibri" panose="020F0502020204030204"/>
              </a:rPr>
              <a:t>Pleasing Report Layout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Lable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Spacing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Attractive</a:t>
            </a:r>
          </a:p>
        </p:txBody>
      </p:sp>
      <p:pic>
        <p:nvPicPr>
          <p:cNvPr id="3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E5333B-54DD-4452-A7B5-DD4E271EB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95" b="64522"/>
          <a:stretch/>
        </p:blipFill>
        <p:spPr>
          <a:xfrm>
            <a:off x="877466" y="5543550"/>
            <a:ext cx="6656510" cy="883231"/>
          </a:xfrm>
          <a:prstGeom prst="rect">
            <a:avLst/>
          </a:prstGeom>
        </p:spPr>
      </p:pic>
      <p:pic>
        <p:nvPicPr>
          <p:cNvPr id="7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7198B64-3C13-4646-B980-A6A89E9201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610" r="125" b="56180"/>
          <a:stretch/>
        </p:blipFill>
        <p:spPr>
          <a:xfrm>
            <a:off x="732558" y="4132118"/>
            <a:ext cx="6899567" cy="1074670"/>
          </a:xfrm>
          <a:prstGeom prst="rect">
            <a:avLst/>
          </a:prstGeom>
        </p:spPr>
      </p:pic>
      <p:pic>
        <p:nvPicPr>
          <p:cNvPr id="9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F4B3A8C-1024-44DC-B3CA-52400A68B0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89" t="20455" r="16099" b="14204"/>
          <a:stretch/>
        </p:blipFill>
        <p:spPr>
          <a:xfrm>
            <a:off x="7125277" y="1421823"/>
            <a:ext cx="4457437" cy="261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1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C99-A014-4FB9-972C-A3E019F0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/>
              </a:rPr>
              <a:t>Principle of Good Report Design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83ABEE-FA34-4EAD-9E41-45C1125C10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653488" y="2105994"/>
            <a:ext cx="4432454" cy="2922287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cs typeface="Calibri" panose="020F0502020204030204"/>
              </a:rPr>
              <a:t>Meaningful Report Content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Relevant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Accuracy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Title</a:t>
            </a:r>
          </a:p>
        </p:txBody>
      </p:sp>
      <p:pic>
        <p:nvPicPr>
          <p:cNvPr id="3" name="Picture 3" descr="A screen shot of an open computer sitting on a table&#10;&#10;Description generated with very high confidence">
            <a:extLst>
              <a:ext uri="{FF2B5EF4-FFF2-40B4-BE49-F238E27FC236}">
                <a16:creationId xmlns:a16="http://schemas.microsoft.com/office/drawing/2014/main" id="{0B89E579-C9CB-4C79-81FB-5BA8ED3E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80" y="2037203"/>
            <a:ext cx="3899971" cy="260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7C99-A014-4FB9-972C-A3E019F0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/>
              </a:rPr>
              <a:t>Principle of Good Report Design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83ABEE-FA34-4EAD-9E41-45C1125C10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977465"/>
            <a:ext cx="10363200" cy="4372841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cs typeface="Calibri" panose="020F0502020204030204"/>
              </a:rPr>
              <a:t>Other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Ending Line</a:t>
            </a: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Reliable</a:t>
            </a:r>
          </a:p>
        </p:txBody>
      </p:sp>
      <p:pic>
        <p:nvPicPr>
          <p:cNvPr id="3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B5A34AC1-212B-48AF-A4E6-B3EA1CB1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230" y="2429008"/>
            <a:ext cx="3753078" cy="289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B2036FF-9F55-4BE1-BBC0-DF9DB07D3601}"/>
              </a:ext>
            </a:extLst>
          </p:cNvPr>
          <p:cNvSpPr>
            <a:spLocks noGrp="1"/>
          </p:cNvSpPr>
          <p:nvPr/>
        </p:nvSpPr>
        <p:spPr>
          <a:xfrm>
            <a:off x="72771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Intangible Benefits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184BF4-D3BA-4BA9-8A71-8F5A19087769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ym typeface="+mn-ea"/>
              </a:rPr>
              <a:t>Improve Reliability and Security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Improve Library Image </a:t>
            </a: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Improve Librarian Morale </a:t>
            </a:r>
            <a:endParaRPr lang="en-US"/>
          </a:p>
          <a:p>
            <a:endParaRPr lang="en-US">
              <a:sym typeface="+mn-ea"/>
            </a:endParaRPr>
          </a:p>
        </p:txBody>
      </p:sp>
      <p:pic>
        <p:nvPicPr>
          <p:cNvPr id="9" name="Picture 8" descr="WhatsApp Image 2019-08-23 at 4.05.39 PM(2)">
            <a:extLst>
              <a:ext uri="{FF2B5EF4-FFF2-40B4-BE49-F238E27FC236}">
                <a16:creationId xmlns:a16="http://schemas.microsoft.com/office/drawing/2014/main" id="{5517498D-4E9A-4AF5-8127-63A5599B6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5" y="3933190"/>
            <a:ext cx="1007110" cy="862330"/>
          </a:xfrm>
          <a:prstGeom prst="rect">
            <a:avLst/>
          </a:prstGeom>
        </p:spPr>
      </p:pic>
      <p:pic>
        <p:nvPicPr>
          <p:cNvPr id="10" name="Picture 9" descr="WhatsApp Image 2019-08-23 at 4.05.39 PM(1)">
            <a:extLst>
              <a:ext uri="{FF2B5EF4-FFF2-40B4-BE49-F238E27FC236}">
                <a16:creationId xmlns:a16="http://schemas.microsoft.com/office/drawing/2014/main" id="{CA2999DD-2530-4783-9AEF-223C66FF3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85" y="5316220"/>
            <a:ext cx="3775075" cy="960120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E2CBAD6-F03B-4A5A-BA4D-D49D8D94501E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105" y="6985"/>
            <a:ext cx="6257925" cy="6844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0D2C1D-7DC3-4ADA-84FD-C07E36711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85" y="2313305"/>
            <a:ext cx="1066165" cy="10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9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C15B6-82A7-421E-9610-A2F87199C6CE}"/>
              </a:ext>
            </a:extLst>
          </p:cNvPr>
          <p:cNvSpPr>
            <a:spLocks noGrp="1"/>
          </p:cNvSpPr>
          <p:nvPr/>
        </p:nvSpPr>
        <p:spPr>
          <a:xfrm>
            <a:off x="838200" y="21088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Times New Roman"/>
                <a:cs typeface="Times New Roman"/>
              </a:rPr>
              <a:t>Sample Summary of </a:t>
            </a:r>
          </a:p>
          <a:p>
            <a:pPr algn="ctr"/>
            <a:r>
              <a:rPr lang="en-US">
                <a:latin typeface="Times New Roman"/>
                <a:cs typeface="Times New Roman"/>
              </a:rPr>
              <a:t>Questionnaire and Interview</a:t>
            </a:r>
          </a:p>
        </p:txBody>
      </p:sp>
    </p:spTree>
    <p:extLst>
      <p:ext uri="{BB962C8B-B14F-4D97-AF65-F5344CB8AC3E}">
        <p14:creationId xmlns:p14="http://schemas.microsoft.com/office/powerpoint/2010/main" val="193675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13C51C-B1D0-4309-A737-5662BCBCCC96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of interview for employee </a:t>
            </a: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A0DED293-A796-412D-AC61-E5EA50D4D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128" y="1754208"/>
            <a:ext cx="8986403" cy="444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4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437A7D-2F89-4FEA-8E1A-8270E56D8BC5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of questionnaires for staff</a:t>
            </a:r>
            <a:br>
              <a:rPr lang="en-US">
                <a:latin typeface="Times New Roman" panose="02020603050405020304" charset="0"/>
                <a:cs typeface="Times New Roman" panose="02020603050405020304" charset="0"/>
              </a:rPr>
            </a:b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1684382-CED9-4D45-9849-87653461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63" y="1203001"/>
            <a:ext cx="10813472" cy="5404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CCD942-37EB-4747-B07A-9CBA058E62FA}"/>
              </a:ext>
            </a:extLst>
          </p:cNvPr>
          <p:cNvSpPr/>
          <p:nvPr/>
        </p:nvSpPr>
        <p:spPr>
          <a:xfrm>
            <a:off x="2361334" y="2681720"/>
            <a:ext cx="1425285" cy="689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85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95666B-E68F-491B-95BD-C3EF51C7B818}"/>
              </a:ext>
            </a:extLst>
          </p:cNvPr>
          <p:cNvSpPr>
            <a:spLocks noGrp="1"/>
          </p:cNvSpPr>
          <p:nvPr/>
        </p:nvSpPr>
        <p:spPr>
          <a:xfrm>
            <a:off x="838200" y="2179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of questionnaires for customer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0656F3E-F74A-4CE6-9F1C-0282C016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55" y="1375064"/>
            <a:ext cx="10259290" cy="51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E2FFA10B-DF10-440A-ADCD-71F38DDE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" y="-746051"/>
            <a:ext cx="12188455" cy="810200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E17199E-7511-4565-8508-56984E6A908C}"/>
              </a:ext>
            </a:extLst>
          </p:cNvPr>
          <p:cNvSpPr>
            <a:spLocks noGrp="1"/>
          </p:cNvSpPr>
          <p:nvPr/>
        </p:nvSpPr>
        <p:spPr>
          <a:xfrm>
            <a:off x="156949" y="483663"/>
            <a:ext cx="6411433" cy="7531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000">
                <a:ea typeface="Cambria"/>
              </a:rPr>
              <a:t>System Design - Inputs</a:t>
            </a:r>
          </a:p>
        </p:txBody>
      </p:sp>
    </p:spTree>
    <p:extLst>
      <p:ext uri="{BB962C8B-B14F-4D97-AF65-F5344CB8AC3E}">
        <p14:creationId xmlns:p14="http://schemas.microsoft.com/office/powerpoint/2010/main" val="243120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EB33DCE-1D0F-49B2-9786-CE4F7AFD75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52551" y="503960"/>
            <a:ext cx="5853545" cy="5853545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C27CAA3-7B77-49AB-B145-20A9EC80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809" y="133003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Business plan presentation</vt:lpstr>
      <vt:lpstr>AACS2192 Analysis and Design of IS –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Principle of Good Report Design</vt:lpstr>
      <vt:lpstr>Principle of Good Report Design</vt:lpstr>
      <vt:lpstr>Principle of Good Report Design</vt:lpstr>
      <vt:lpstr>Principle of Good Report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– Functional Design</dc:title>
  <dc:creator>Justin Yu</dc:creator>
  <cp:revision>13</cp:revision>
  <dcterms:created xsi:type="dcterms:W3CDTF">2019-07-23T04:10:02Z</dcterms:created>
  <dcterms:modified xsi:type="dcterms:W3CDTF">2019-08-23T09:03:01Z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