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4"/>
  </p:handoutMasterIdLst>
  <p:sldIdLst>
    <p:sldId id="280" r:id="rId3"/>
    <p:sldId id="359" r:id="rId4"/>
    <p:sldId id="321" r:id="rId6"/>
    <p:sldId id="281" r:id="rId7"/>
    <p:sldId id="317" r:id="rId8"/>
    <p:sldId id="284" r:id="rId9"/>
    <p:sldId id="315" r:id="rId10"/>
    <p:sldId id="311" r:id="rId11"/>
    <p:sldId id="316" r:id="rId12"/>
    <p:sldId id="312" r:id="rId13"/>
    <p:sldId id="313" r:id="rId14"/>
    <p:sldId id="314" r:id="rId15"/>
    <p:sldId id="322" r:id="rId16"/>
    <p:sldId id="285" r:id="rId17"/>
    <p:sldId id="318" r:id="rId18"/>
    <p:sldId id="319" r:id="rId19"/>
    <p:sldId id="320" r:id="rId20"/>
    <p:sldId id="289" r:id="rId21"/>
    <p:sldId id="290" r:id="rId22"/>
    <p:sldId id="291" r:id="rId23"/>
    <p:sldId id="295" r:id="rId24"/>
    <p:sldId id="297" r:id="rId25"/>
    <p:sldId id="298" r:id="rId26"/>
    <p:sldId id="300" r:id="rId27"/>
    <p:sldId id="299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296" r:id="rId36"/>
    <p:sldId id="282" r:id="rId37"/>
    <p:sldId id="286" r:id="rId38"/>
    <p:sldId id="287" r:id="rId39"/>
    <p:sldId id="288" r:id="rId40"/>
    <p:sldId id="308" r:id="rId41"/>
    <p:sldId id="309" r:id="rId42"/>
    <p:sldId id="31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Slide Image Placeholder 1"/>
          <p:cNvSpPr>
            <a:spLocks noGrp="1" noRot="1"/>
          </p:cNvSpPr>
          <p:nvPr>
            <p:ph type="sldImg"/>
          </p:nvPr>
        </p:nvSpPr>
        <p:spPr/>
      </p:sp>
      <p:sp>
        <p:nvSpPr>
          <p:cNvPr id="4098" name="Text Placeholder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/>
              <a:t>Add a footer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AACS2192 Analysis and Design of IS – Case Study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 anchor="t">
            <a:normAutofit/>
          </a:bodyPr>
          <a:lstStyle/>
          <a:p>
            <a:r>
              <a:rPr lang="en-US" sz="4000"/>
              <a:t>Library System</a:t>
            </a:r>
            <a:endParaRPr lang="en-US" sz="4000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interview for employee 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Picture 5" descr="A screenshot of a cell phone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128" y="1754208"/>
            <a:ext cx="8986403" cy="44406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staff</a:t>
            </a:r>
            <a:br>
              <a:rPr lang="en-US">
                <a:latin typeface="Times New Roman" panose="02020603050405020304" charset="0"/>
                <a:cs typeface="Times New Roman" panose="02020603050405020304" charset="0"/>
              </a:rPr>
            </a:b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5" descr="A screenshot of a cell phone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263" y="1203001"/>
            <a:ext cx="10813472" cy="540449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61334" y="2681720"/>
            <a:ext cx="1425285" cy="6892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179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Summary of questionnaires for customer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5" descr="A screenshot of a cell phone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6355" y="1375064"/>
            <a:ext cx="10259290" cy="5129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Functional Diagram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795" y="1204373"/>
            <a:ext cx="8352410" cy="543544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4" r="80433" b="20427"/>
          <a:stretch>
            <a:fillRect/>
          </a:stretch>
        </p:blipFill>
        <p:spPr>
          <a:xfrm>
            <a:off x="1117600" y="1290638"/>
            <a:ext cx="1976606" cy="3954222"/>
          </a:xfrm>
        </p:spPr>
      </p:pic>
      <p:sp>
        <p:nvSpPr>
          <p:cNvPr id="5" name="Content Placeholder 5"/>
          <p:cNvSpPr txBox="1"/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Registration</a:t>
            </a:r>
            <a:endParaRPr lang="en-US" dirty="0"/>
          </a:p>
          <a:p>
            <a:pPr lvl="1"/>
            <a:r>
              <a:rPr lang="en-US" dirty="0"/>
              <a:t>1.1 Receive new account details</a:t>
            </a:r>
            <a:endParaRPr lang="en-US" dirty="0"/>
          </a:p>
          <a:p>
            <a:pPr lvl="2"/>
            <a:r>
              <a:rPr lang="en-US" dirty="0"/>
              <a:t>User’s details, account’s registration username, password</a:t>
            </a:r>
            <a:endParaRPr lang="en-US" dirty="0"/>
          </a:p>
          <a:p>
            <a:pPr lvl="1"/>
            <a:r>
              <a:rPr lang="en-US" dirty="0"/>
              <a:t>1.2 Validate account details</a:t>
            </a:r>
            <a:endParaRPr lang="en-US" dirty="0"/>
          </a:p>
          <a:p>
            <a:pPr lvl="2"/>
            <a:r>
              <a:rPr lang="en-US" dirty="0"/>
              <a:t>Compare the registration details with the database</a:t>
            </a:r>
            <a:endParaRPr lang="en-US" dirty="0"/>
          </a:p>
          <a:p>
            <a:pPr lvl="1"/>
            <a:r>
              <a:rPr lang="en-US" dirty="0"/>
              <a:t>1.3 Add new account</a:t>
            </a:r>
            <a:endParaRPr lang="en-US" dirty="0"/>
          </a:p>
          <a:p>
            <a:pPr lvl="2"/>
            <a:r>
              <a:rPr lang="en-US" dirty="0"/>
              <a:t>Add new account into database	</a:t>
            </a:r>
            <a:endParaRPr lang="en-US" dirty="0"/>
          </a:p>
        </p:txBody>
      </p:sp>
      <p:pic>
        <p:nvPicPr>
          <p:cNvPr id="2050" name="Picture 2" descr="Image result for regis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146" y="3525715"/>
            <a:ext cx="2968869" cy="296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20693" r="65044" b="20586"/>
          <a:stretch>
            <a:fillRect/>
          </a:stretch>
        </p:blipFill>
        <p:spPr>
          <a:xfrm>
            <a:off x="1117600" y="1725284"/>
            <a:ext cx="1699404" cy="3191774"/>
          </a:xfrm>
        </p:spPr>
      </p:pic>
      <p:sp>
        <p:nvSpPr>
          <p:cNvPr id="4" name="Content Placeholder 5"/>
          <p:cNvSpPr txBox="1"/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 Login</a:t>
            </a:r>
            <a:endParaRPr lang="en-US" dirty="0"/>
          </a:p>
          <a:p>
            <a:pPr lvl="1"/>
            <a:r>
              <a:rPr lang="en-US" dirty="0"/>
              <a:t>2.1 Receive account details</a:t>
            </a:r>
            <a:endParaRPr lang="en-US" dirty="0"/>
          </a:p>
          <a:p>
            <a:pPr lvl="2"/>
            <a:r>
              <a:rPr lang="en-US" dirty="0"/>
              <a:t>Account’s username, password</a:t>
            </a:r>
            <a:endParaRPr lang="en-US" dirty="0"/>
          </a:p>
          <a:p>
            <a:pPr lvl="1"/>
            <a:r>
              <a:rPr lang="en-US" dirty="0"/>
              <a:t>2.2 Validate account details</a:t>
            </a:r>
            <a:endParaRPr lang="en-US" dirty="0"/>
          </a:p>
          <a:p>
            <a:pPr lvl="2"/>
            <a:r>
              <a:rPr lang="en-US" dirty="0"/>
              <a:t>Compare the login details with the database</a:t>
            </a:r>
            <a:endParaRPr lang="en-US" dirty="0"/>
          </a:p>
          <a:p>
            <a:pPr lvl="1"/>
            <a:r>
              <a:rPr lang="en-US" dirty="0"/>
              <a:t>2.3 Validation message</a:t>
            </a:r>
            <a:endParaRPr lang="en-US" dirty="0"/>
          </a:p>
          <a:p>
            <a:pPr lvl="2"/>
            <a:r>
              <a:rPr lang="en-US" dirty="0"/>
              <a:t>Outputs login confirmation message	</a:t>
            </a:r>
            <a:endParaRPr lang="en-US" dirty="0"/>
          </a:p>
        </p:txBody>
      </p:sp>
      <p:pic>
        <p:nvPicPr>
          <p:cNvPr id="1026" name="Picture 2" descr="Image result for log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158" y="3716548"/>
            <a:ext cx="1954242" cy="195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2" t="19423" r="50000"/>
          <a:stretch>
            <a:fillRect/>
          </a:stretch>
        </p:blipFill>
        <p:spPr>
          <a:xfrm>
            <a:off x="1117600" y="1483744"/>
            <a:ext cx="1739660" cy="4379695"/>
          </a:xfrm>
        </p:spPr>
      </p:pic>
      <p:sp>
        <p:nvSpPr>
          <p:cNvPr id="4" name="Content Placeholder 5"/>
          <p:cNvSpPr txBox="1"/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Borrow Book</a:t>
            </a:r>
            <a:endParaRPr lang="en-US" dirty="0"/>
          </a:p>
          <a:p>
            <a:pPr lvl="1"/>
            <a:r>
              <a:rPr lang="en-US" dirty="0"/>
              <a:t>3.1 Search Book</a:t>
            </a:r>
            <a:endParaRPr lang="en-US" dirty="0"/>
          </a:p>
          <a:p>
            <a:pPr lvl="2"/>
            <a:r>
              <a:rPr lang="en-US" dirty="0"/>
              <a:t>Search the books inside database</a:t>
            </a:r>
            <a:endParaRPr lang="en-US" dirty="0"/>
          </a:p>
          <a:p>
            <a:pPr lvl="1"/>
            <a:r>
              <a:rPr lang="en-US" dirty="0"/>
              <a:t>3.2 Generate Borrow Confirmation</a:t>
            </a:r>
            <a:endParaRPr lang="en-US" dirty="0"/>
          </a:p>
          <a:p>
            <a:pPr lvl="2"/>
            <a:r>
              <a:rPr lang="en-US" dirty="0"/>
              <a:t>Output borrow confirmation message</a:t>
            </a:r>
            <a:endParaRPr lang="en-US" dirty="0"/>
          </a:p>
          <a:p>
            <a:pPr lvl="1"/>
            <a:r>
              <a:rPr lang="en-US" dirty="0"/>
              <a:t>3.3 Reserve Book</a:t>
            </a:r>
            <a:endParaRPr lang="en-US" dirty="0"/>
          </a:p>
          <a:p>
            <a:pPr lvl="2"/>
            <a:r>
              <a:rPr lang="en-US" dirty="0"/>
              <a:t>Reserve book on account</a:t>
            </a:r>
            <a:endParaRPr lang="en-US" dirty="0"/>
          </a:p>
          <a:p>
            <a:pPr lvl="1"/>
            <a:r>
              <a:rPr lang="en-US" dirty="0"/>
              <a:t>3.4 Collect Book</a:t>
            </a:r>
            <a:endParaRPr lang="en-US" dirty="0"/>
          </a:p>
          <a:p>
            <a:pPr lvl="2"/>
            <a:r>
              <a:rPr lang="en-US" dirty="0"/>
              <a:t>Generate collection date</a:t>
            </a:r>
            <a:endParaRPr lang="en-US" dirty="0"/>
          </a:p>
          <a:p>
            <a:pPr lvl="1"/>
            <a:r>
              <a:rPr lang="en-US" dirty="0"/>
              <a:t>3.5 Renew Book</a:t>
            </a:r>
            <a:endParaRPr lang="en-US" dirty="0"/>
          </a:p>
          <a:p>
            <a:pPr lvl="2"/>
            <a:r>
              <a:rPr lang="en-US" dirty="0"/>
              <a:t>Renew return’s date</a:t>
            </a:r>
            <a:endParaRPr lang="en-US" dirty="0"/>
          </a:p>
          <a:p>
            <a:pPr lvl="1"/>
            <a:r>
              <a:rPr lang="en-US" dirty="0"/>
              <a:t>3.6 Update Book Status</a:t>
            </a:r>
            <a:endParaRPr lang="en-US" dirty="0"/>
          </a:p>
          <a:p>
            <a:pPr lvl="2"/>
            <a:r>
              <a:rPr lang="en-US" dirty="0"/>
              <a:t>Update book’s file</a:t>
            </a:r>
            <a:endParaRPr lang="en-US" dirty="0"/>
          </a:p>
        </p:txBody>
      </p:sp>
      <p:pic>
        <p:nvPicPr>
          <p:cNvPr id="3076" name="Picture 4" descr="Image result for borrow boo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668" y="3985404"/>
            <a:ext cx="1902125" cy="253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13" t="20059" r="27864" b="36139"/>
          <a:stretch>
            <a:fillRect/>
          </a:stretch>
        </p:blipFill>
        <p:spPr>
          <a:xfrm>
            <a:off x="1186611" y="1290638"/>
            <a:ext cx="1639019" cy="2380891"/>
          </a:xfrm>
        </p:spPr>
      </p:pic>
      <p:sp>
        <p:nvSpPr>
          <p:cNvPr id="4" name="Content Placeholder 5"/>
          <p:cNvSpPr txBox="1"/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 Return Book</a:t>
            </a:r>
            <a:endParaRPr lang="en-US" dirty="0"/>
          </a:p>
          <a:p>
            <a:pPr lvl="1"/>
            <a:r>
              <a:rPr lang="en-US" dirty="0"/>
              <a:t>4.1 Generate Return Confirmation</a:t>
            </a:r>
            <a:endParaRPr lang="en-US" dirty="0"/>
          </a:p>
          <a:p>
            <a:pPr lvl="2"/>
            <a:r>
              <a:rPr lang="en-US" dirty="0"/>
              <a:t>Output return confirmation message</a:t>
            </a:r>
            <a:endParaRPr lang="en-US" dirty="0"/>
          </a:p>
          <a:p>
            <a:pPr lvl="1"/>
            <a:r>
              <a:rPr lang="en-US" dirty="0"/>
              <a:t>4.2 Update Book Status</a:t>
            </a:r>
            <a:endParaRPr lang="en-US" dirty="0"/>
          </a:p>
          <a:p>
            <a:pPr lvl="2"/>
            <a:r>
              <a:rPr lang="en-US" dirty="0"/>
              <a:t>Update Book’s file</a:t>
            </a:r>
            <a:endParaRPr lang="en-US" dirty="0"/>
          </a:p>
        </p:txBody>
      </p:sp>
      <p:pic>
        <p:nvPicPr>
          <p:cNvPr id="5" name="Picture 2" descr="Image result for borrow 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17" y="3874698"/>
            <a:ext cx="18764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3" t="20376" r="14024"/>
          <a:stretch>
            <a:fillRect/>
          </a:stretch>
        </p:blipFill>
        <p:spPr>
          <a:xfrm>
            <a:off x="1117600" y="1290638"/>
            <a:ext cx="1613141" cy="4327937"/>
          </a:xfrm>
        </p:spPr>
      </p:pic>
      <p:sp>
        <p:nvSpPr>
          <p:cNvPr id="4" name="Content Placeholder 5"/>
          <p:cNvSpPr txBox="1"/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 Calculate Fines</a:t>
            </a:r>
            <a:endParaRPr lang="en-US" dirty="0"/>
          </a:p>
          <a:p>
            <a:pPr lvl="1"/>
            <a:r>
              <a:rPr lang="en-US" dirty="0"/>
              <a:t>5.1 Receive fine details</a:t>
            </a:r>
            <a:endParaRPr lang="en-US" dirty="0"/>
          </a:p>
          <a:p>
            <a:pPr lvl="2"/>
            <a:r>
              <a:rPr lang="en-US" dirty="0"/>
              <a:t>Receive details from fine file</a:t>
            </a:r>
            <a:endParaRPr lang="en-US" dirty="0"/>
          </a:p>
          <a:p>
            <a:pPr lvl="1"/>
            <a:r>
              <a:rPr lang="en-US" dirty="0"/>
              <a:t>5.2 Calculate Fine</a:t>
            </a:r>
            <a:endParaRPr lang="en-US" dirty="0"/>
          </a:p>
          <a:p>
            <a:pPr lvl="2"/>
            <a:r>
              <a:rPr lang="en-US" dirty="0"/>
              <a:t>Calculate with a rate</a:t>
            </a:r>
            <a:endParaRPr lang="en-US" dirty="0"/>
          </a:p>
          <a:p>
            <a:pPr lvl="1"/>
            <a:r>
              <a:rPr lang="en-US" dirty="0"/>
              <a:t>5.3 Receive customer payment</a:t>
            </a:r>
            <a:endParaRPr lang="en-US" dirty="0"/>
          </a:p>
          <a:p>
            <a:pPr lvl="2"/>
            <a:r>
              <a:rPr lang="en-US" dirty="0"/>
              <a:t>Request for payment</a:t>
            </a:r>
            <a:endParaRPr lang="en-US" dirty="0"/>
          </a:p>
          <a:p>
            <a:pPr lvl="1"/>
            <a:r>
              <a:rPr lang="en-US" dirty="0"/>
              <a:t>5.4 Validate Payment</a:t>
            </a:r>
            <a:endParaRPr lang="en-US" dirty="0"/>
          </a:p>
          <a:p>
            <a:pPr lvl="2"/>
            <a:r>
              <a:rPr lang="en-US" dirty="0"/>
              <a:t>Check with the banks</a:t>
            </a:r>
            <a:endParaRPr lang="en-US" dirty="0"/>
          </a:p>
          <a:p>
            <a:pPr lvl="1"/>
            <a:r>
              <a:rPr lang="en-US" dirty="0"/>
              <a:t>5.5 Generate fine receipt</a:t>
            </a:r>
            <a:endParaRPr lang="en-US" dirty="0"/>
          </a:p>
          <a:p>
            <a:pPr lvl="2"/>
            <a:r>
              <a:rPr lang="en-US" dirty="0"/>
              <a:t>Generate digital copy or physical copy</a:t>
            </a:r>
            <a:endParaRPr lang="en-US" dirty="0"/>
          </a:p>
          <a:p>
            <a:pPr lvl="1"/>
            <a:r>
              <a:rPr lang="en-US" dirty="0"/>
              <a:t>5.6 Store fine details</a:t>
            </a:r>
            <a:endParaRPr lang="en-US" dirty="0"/>
          </a:p>
          <a:p>
            <a:pPr lvl="2"/>
            <a:r>
              <a:rPr lang="en-US" dirty="0"/>
              <a:t>Update fine details in fine file</a:t>
            </a:r>
            <a:endParaRPr lang="en-US" dirty="0"/>
          </a:p>
        </p:txBody>
      </p:sp>
      <p:pic>
        <p:nvPicPr>
          <p:cNvPr id="1026" name="Picture 2" descr="Image result for fin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740" y="4211846"/>
            <a:ext cx="2654060" cy="19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-1879600" y="-266700"/>
            <a:ext cx="16332835" cy="7298055"/>
          </a:xfrm>
          <a:prstGeom prst="rect">
            <a:avLst/>
          </a:prstGeom>
          <a:solidFill>
            <a:srgbClr val="75A9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98875" y="2989263"/>
            <a:ext cx="7867650" cy="785812"/>
          </a:xfrm>
        </p:spPr>
        <p:txBody>
          <a:bodyPr vert="horz" lIns="91440" tIns="45720" rIns="91440" bIns="45720" anchor="b"/>
          <a:p>
            <a:pPr marL="0" indent="0" defTabSz="914400" fontAlgn="base">
              <a:spcAft>
                <a:spcPct val="0"/>
              </a:spcAft>
              <a:buClrTx/>
              <a:buSzTx/>
              <a:buFontTx/>
            </a:pPr>
            <a:r>
              <a:rPr lang="en-MY" altLang="en-US" sz="4000" b="1" kern="1200" baseline="0" dirty="0">
                <a:solidFill>
                  <a:srgbClr val="F8CBAD"/>
                </a:solidFill>
                <a:latin typeface="Times New Roman" panose="02020603050405020304" charset="0"/>
                <a:ea typeface="+mj-ea"/>
                <a:cs typeface="+mj-cs"/>
              </a:rPr>
              <a:t>System Planning - System Request</a:t>
            </a:r>
            <a:endParaRPr lang="en-MY" altLang="en-US" sz="4000" b="1" kern="1200" baseline="0" dirty="0">
              <a:solidFill>
                <a:srgbClr val="F8CBAD"/>
              </a:solidFill>
              <a:latin typeface="Times New Roman" panose="02020603050405020304" charset="0"/>
              <a:ea typeface="+mj-ea"/>
              <a:cs typeface="+mj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9507537" y="-76200"/>
            <a:ext cx="3048000" cy="7016750"/>
          </a:xfrm>
          <a:prstGeom prst="rect">
            <a:avLst/>
          </a:prstGeom>
          <a:solidFill>
            <a:srgbClr val="FF7B7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trike="noStrike" noProof="1"/>
          </a:p>
        </p:txBody>
      </p:sp>
      <p:sp>
        <p:nvSpPr>
          <p:cNvPr id="30" name="Rectangle 29"/>
          <p:cNvSpPr/>
          <p:nvPr/>
        </p:nvSpPr>
        <p:spPr>
          <a:xfrm>
            <a:off x="-9507537" y="-76200"/>
            <a:ext cx="2193925" cy="7016750"/>
          </a:xfrm>
          <a:prstGeom prst="rect">
            <a:avLst/>
          </a:prstGeom>
          <a:solidFill>
            <a:srgbClr val="FF3D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en-US" strike="noStrike" noProof="1"/>
          </a:p>
        </p:txBody>
      </p:sp>
      <p:grpSp>
        <p:nvGrpSpPr>
          <p:cNvPr id="20" name="Group 19"/>
          <p:cNvGrpSpPr/>
          <p:nvPr/>
        </p:nvGrpSpPr>
        <p:grpSpPr>
          <a:xfrm rot="0">
            <a:off x="-8938260" y="-76200"/>
            <a:ext cx="11574780" cy="7012940"/>
            <a:chOff x="650" y="-106"/>
            <a:chExt cx="18228" cy="11044"/>
          </a:xfrm>
        </p:grpSpPr>
        <p:grpSp>
          <p:nvGrpSpPr>
            <p:cNvPr id="15" name="Group 14"/>
            <p:cNvGrpSpPr/>
            <p:nvPr/>
          </p:nvGrpSpPr>
          <p:grpSpPr>
            <a:xfrm>
              <a:off x="650" y="-106"/>
              <a:ext cx="18228" cy="11044"/>
              <a:chOff x="160" y="-122"/>
              <a:chExt cx="18228" cy="11044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160" y="-122"/>
                <a:ext cx="18228" cy="11044"/>
                <a:chOff x="675" y="-102"/>
                <a:chExt cx="18228" cy="11041"/>
              </a:xfrm>
            </p:grpSpPr>
            <p:grpSp>
              <p:nvGrpSpPr>
                <p:cNvPr id="3076" name="Group 27"/>
                <p:cNvGrpSpPr/>
                <p:nvPr/>
              </p:nvGrpSpPr>
              <p:grpSpPr>
                <a:xfrm>
                  <a:off x="675" y="-102"/>
                  <a:ext cx="18228" cy="11041"/>
                  <a:chOff x="-10760" y="31"/>
                  <a:chExt cx="18578" cy="10788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10760" y="31"/>
                    <a:ext cx="18578" cy="10788"/>
                    <a:chOff x="-11186" y="22"/>
                    <a:chExt cx="18578" cy="10788"/>
                  </a:xfrm>
                  <a:effectLst>
                    <a:outerShdw blurRad="254000" dist="88900" algn="l" rotWithShape="0">
                      <a:prstClr val="black">
                        <a:alpha val="51000"/>
                      </a:prstClr>
                    </a:outerShdw>
                  </a:effectLst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-11186" y="22"/>
                      <a:ext cx="17326" cy="10788"/>
                    </a:xfrm>
                    <a:prstGeom prst="rect">
                      <a:avLst/>
                    </a:prstGeom>
                    <a:solidFill>
                      <a:srgbClr val="CFBF85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grpSp>
                  <p:nvGrpSpPr>
                    <p:cNvPr id="7" name="Group 6"/>
                    <p:cNvGrpSpPr/>
                    <p:nvPr/>
                  </p:nvGrpSpPr>
                  <p:grpSpPr>
                    <a:xfrm>
                      <a:off x="6140" y="4694"/>
                      <a:ext cx="1252" cy="1410"/>
                      <a:chOff x="6125" y="4694"/>
                      <a:chExt cx="1252" cy="1410"/>
                    </a:xfrm>
                  </p:grpSpPr>
                  <p:sp>
                    <p:nvSpPr>
                      <p:cNvPr id="5" name="Round Same Side Corner Rectangle 4"/>
                      <p:cNvSpPr/>
                      <p:nvPr/>
                    </p:nvSpPr>
                    <p:spPr>
                      <a:xfrm rot="5400000">
                        <a:off x="6046" y="4773"/>
                        <a:ext cx="1410" cy="1252"/>
                      </a:xfrm>
                      <a:prstGeom prst="round2SameRect">
                        <a:avLst/>
                      </a:prstGeom>
                      <a:solidFill>
                        <a:srgbClr val="CFBF85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 fontAlgn="auto"/>
                        <a:endParaRPr lang="en-US" strike="noStrike" noProof="1"/>
                      </a:p>
                    </p:txBody>
                  </p:sp>
                  <p:sp>
                    <p:nvSpPr>
                      <p:cNvPr id="6" name="Text Box 5"/>
                      <p:cNvSpPr txBox="1"/>
                      <p:nvPr/>
                    </p:nvSpPr>
                    <p:spPr>
                      <a:xfrm>
                        <a:off x="6368" y="4768"/>
                        <a:ext cx="765" cy="10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p>
                        <a:pPr algn="l" fontAlgn="auto"/>
                        <a:r>
                          <a:rPr lang="en-MY" altLang="en-US" sz="4000" strike="noStrike" noProof="1">
                            <a:solidFill>
                              <a:srgbClr val="7CB683"/>
                            </a:solidFill>
                            <a:latin typeface="Unispace" panose="02000809060000020004" charset="0"/>
                            <a:ea typeface="DengXian" panose="02010600030101010101" charset="-122"/>
                            <a:cs typeface="Unispace" panose="02000809060000020004" charset="0"/>
                          </a:rPr>
                          <a:t>A</a:t>
                        </a:r>
                        <a:endParaRPr lang="en-MY" altLang="en-US" sz="4000" strike="noStrike" noProof="1">
                          <a:solidFill>
                            <a:srgbClr val="7CB683"/>
                          </a:solidFill>
                          <a:latin typeface="Unispace" panose="02000809060000020004" charset="0"/>
                          <a:ea typeface="DengXian" panose="02010600030101010101" charset="-122"/>
                          <a:cs typeface="Unispace" panose="02000809060000020004" charset="0"/>
                        </a:endParaRPr>
                      </a:p>
                    </p:txBody>
                  </p:sp>
                </p:grpSp>
              </p:grpSp>
              <p:sp>
                <p:nvSpPr>
                  <p:cNvPr id="4101" name="Text Box 23"/>
                  <p:cNvSpPr txBox="1"/>
                  <p:nvPr/>
                </p:nvSpPr>
                <p:spPr>
                  <a:xfrm>
                    <a:off x="-8562" y="352"/>
                    <a:ext cx="7618" cy="70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r>
                      <a:rPr lang="en-MY" altLang="en-US" sz="2400" b="1" noProof="1">
                        <a:solidFill>
                          <a:srgbClr val="E63C3C"/>
                        </a:solidFill>
                        <a:effectLst/>
                        <a:latin typeface="Times New Roman" panose="02020603050405020304" charset="0"/>
                        <a:ea typeface="+mn-ea"/>
                        <a:cs typeface="+mn-cs"/>
                      </a:rPr>
                      <a:t>Reasons of System Request</a:t>
                    </a:r>
                    <a:endParaRPr lang="en-MY" altLang="en-US" sz="2400" b="1" noProof="1">
                      <a:solidFill>
                        <a:srgbClr val="E63C3C"/>
                      </a:solidFill>
                      <a:effectLst/>
                      <a:latin typeface="Times New Roman" panose="02020603050405020304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79" name="Text Box 24"/>
                  <p:cNvSpPr txBox="1"/>
                  <p:nvPr/>
                </p:nvSpPr>
                <p:spPr>
                  <a:xfrm>
                    <a:off x="-8577" y="1045"/>
                    <a:ext cx="5650" cy="6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MY" altLang="en-US" sz="2000" b="1">
                        <a:solidFill>
                          <a:srgbClr val="E63C3C"/>
                        </a:solidFill>
                        <a:latin typeface="Times New Roman" panose="02020603050405020304" charset="0"/>
                      </a:rPr>
                      <a:t>Existing System</a:t>
                    </a:r>
                    <a:endParaRPr lang="en-MY" altLang="en-US" sz="2000" b="1">
                      <a:solidFill>
                        <a:srgbClr val="E63C3C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80" name="Text Box 25"/>
                  <p:cNvSpPr txBox="1"/>
                  <p:nvPr/>
                </p:nvSpPr>
                <p:spPr>
                  <a:xfrm>
                    <a:off x="-8562" y="5119"/>
                    <a:ext cx="3907" cy="6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MY" altLang="en-US" sz="2000" b="1">
                        <a:solidFill>
                          <a:srgbClr val="E63C3C"/>
                        </a:solidFill>
                        <a:latin typeface="Times New Roman" panose="02020603050405020304" charset="0"/>
                      </a:rPr>
                      <a:t>User's Needs</a:t>
                    </a:r>
                    <a:endParaRPr lang="en-MY" altLang="en-US" sz="2000" b="1">
                      <a:solidFill>
                        <a:srgbClr val="E63C3C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81" name="Text Box 26"/>
                  <p:cNvSpPr txBox="1"/>
                  <p:nvPr/>
                </p:nvSpPr>
                <p:spPr>
                  <a:xfrm>
                    <a:off x="-8562" y="6820"/>
                    <a:ext cx="4314" cy="6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MY" altLang="en-US" sz="2000" b="1">
                        <a:solidFill>
                          <a:srgbClr val="E63C3C"/>
                        </a:solidFill>
                        <a:latin typeface="Times New Roman" panose="02020603050405020304" charset="0"/>
                      </a:rPr>
                      <a:t>External Force</a:t>
                    </a:r>
                    <a:endParaRPr lang="en-MY" altLang="en-US" sz="2000" b="1">
                      <a:solidFill>
                        <a:srgbClr val="E63C3C"/>
                      </a:solidFill>
                      <a:latin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3082" name="Group 24"/>
                <p:cNvGrpSpPr/>
                <p:nvPr/>
              </p:nvGrpSpPr>
              <p:grpSpPr>
                <a:xfrm>
                  <a:off x="3470" y="1661"/>
                  <a:ext cx="7030" cy="2225"/>
                  <a:chOff x="3470" y="1661"/>
                  <a:chExt cx="7030" cy="2225"/>
                </a:xfrm>
              </p:grpSpPr>
              <p:sp>
                <p:nvSpPr>
                  <p:cNvPr id="3083" name="Text Box 2"/>
                  <p:cNvSpPr txBox="1"/>
                  <p:nvPr/>
                </p:nvSpPr>
                <p:spPr>
                  <a:xfrm>
                    <a:off x="3470" y="1661"/>
                    <a:ext cx="5946" cy="11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pPr marL="285750" indent="-285750">
                      <a:buFont typeface="Tahoma" panose="020B0604030504040204" charset="0"/>
                      <a:buChar char="–"/>
                    </a:pPr>
                    <a:r>
                      <a:rPr lang="en-MY" altLang="en-US" sz="2000">
                        <a:solidFill>
                          <a:srgbClr val="E63C3C"/>
                        </a:solidFill>
                        <a:latin typeface="Times New Roman" panose="02020603050405020304" charset="0"/>
                      </a:rPr>
                      <a:t>Catologing is giving the serial number for each book.   </a:t>
                    </a:r>
                    <a:endParaRPr lang="en-MY" altLang="en-US" sz="2000">
                      <a:solidFill>
                        <a:srgbClr val="E63C3C"/>
                      </a:solidFill>
                      <a:latin typeface="Times New Roman" panose="02020603050405020304" charset="0"/>
                    </a:endParaRPr>
                  </a:p>
                </p:txBody>
              </p:sp>
              <p:sp>
                <p:nvSpPr>
                  <p:cNvPr id="3084" name="Text Box 23"/>
                  <p:cNvSpPr txBox="1"/>
                  <p:nvPr/>
                </p:nvSpPr>
                <p:spPr>
                  <a:xfrm>
                    <a:off x="3470" y="2773"/>
                    <a:ext cx="7030" cy="11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p>
                    <a:pPr marL="285750" indent="-285750">
                      <a:buFont typeface="Tahoma" panose="020B0604030504040204" charset="0"/>
                      <a:buChar char="–"/>
                    </a:pPr>
                    <a:r>
                      <a:rPr lang="en-MY" altLang="en-US" sz="2000">
                        <a:solidFill>
                          <a:srgbClr val="E63C3C"/>
                        </a:solidFill>
                        <a:latin typeface="Times New Roman" panose="02020603050405020304" charset="0"/>
                      </a:rPr>
                      <a:t>Time-consuming for the members and librarians when finding some books.   </a:t>
                    </a:r>
                    <a:endParaRPr lang="en-MY" altLang="en-US" sz="2000">
                      <a:solidFill>
                        <a:srgbClr val="E63C3C"/>
                      </a:solidFill>
                      <a:latin typeface="Times New Roman" panose="02020603050405020304" charset="0"/>
                    </a:endParaRPr>
                  </a:p>
                </p:txBody>
              </p:sp>
            </p:grpSp>
          </p:grpSp>
          <p:sp>
            <p:nvSpPr>
              <p:cNvPr id="3" name="Text Box 23"/>
              <p:cNvSpPr txBox="1"/>
              <p:nvPr/>
            </p:nvSpPr>
            <p:spPr>
              <a:xfrm>
                <a:off x="2955" y="3868"/>
                <a:ext cx="7490" cy="1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pPr marL="285750" indent="-285750">
                  <a:buFont typeface="Tahoma" panose="020B0604030504040204" charset="0"/>
                  <a:buChar char="–"/>
                </a:pPr>
                <a:r>
                  <a:rPr lang="en-MY" altLang="en-US" sz="2000">
                    <a:solidFill>
                      <a:srgbClr val="E63C3C"/>
                    </a:solidFill>
                    <a:latin typeface="Times New Roman" panose="02020603050405020304" charset="0"/>
                  </a:rPr>
                  <a:t>Librarians have to count each book and rearrange the serial number for each book.  </a:t>
                </a:r>
                <a:endParaRPr lang="en-MY" altLang="en-US" sz="2000">
                  <a:solidFill>
                    <a:srgbClr val="E63C3C"/>
                  </a:solidFill>
                  <a:latin typeface="Times New Roman" panose="02020603050405020304" charset="0"/>
                </a:endParaRPr>
              </a:p>
            </p:txBody>
          </p:sp>
        </p:grpSp>
        <p:sp>
          <p:nvSpPr>
            <p:cNvPr id="16" name="Text Box 23"/>
            <p:cNvSpPr txBox="1"/>
            <p:nvPr/>
          </p:nvSpPr>
          <p:spPr>
            <a:xfrm>
              <a:off x="3445" y="5731"/>
              <a:ext cx="7490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285750" indent="-28575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E63C3C"/>
                  </a:solidFill>
                  <a:latin typeface="Times New Roman" panose="02020603050405020304" charset="0"/>
                </a:rPr>
                <a:t>Members have to use library card to borrow and return books  </a:t>
              </a:r>
              <a:endParaRPr lang="en-MY" altLang="en-US" sz="2000">
                <a:solidFill>
                  <a:srgbClr val="E63C3C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8" name="Text Box 23"/>
            <p:cNvSpPr txBox="1"/>
            <p:nvPr/>
          </p:nvSpPr>
          <p:spPr>
            <a:xfrm>
              <a:off x="3445" y="7472"/>
              <a:ext cx="7490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285750" indent="-28575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E63C3C"/>
                  </a:solidFill>
                  <a:latin typeface="Times New Roman" panose="02020603050405020304" charset="0"/>
                </a:rPr>
                <a:t>Need to keep up with the new advances in technology.    Eg. Barcode system </a:t>
              </a:r>
              <a:endParaRPr lang="en-MY" altLang="en-US" sz="2000">
                <a:solidFill>
                  <a:srgbClr val="E63C3C"/>
                </a:solidFill>
                <a:latin typeface="Times New Roman" panose="02020603050405020304" charset="0"/>
              </a:endParaRPr>
            </a:p>
          </p:txBody>
        </p:sp>
      </p:grpSp>
      <p:pic>
        <p:nvPicPr>
          <p:cNvPr id="57" name="Picture 56" descr="Serial numb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0090" y="132715"/>
            <a:ext cx="3176905" cy="2901315"/>
          </a:xfrm>
          <a:prstGeom prst="rect">
            <a:avLst/>
          </a:prstGeom>
        </p:spPr>
      </p:pic>
      <p:pic>
        <p:nvPicPr>
          <p:cNvPr id="58" name="Picture 57" descr="chop"/>
          <p:cNvPicPr>
            <a:picLocks noChangeAspect="1"/>
          </p:cNvPicPr>
          <p:nvPr/>
        </p:nvPicPr>
        <p:blipFill>
          <a:blip r:embed="rId2"/>
          <a:srcRect l="14435" t="5593" r="15525" b="7654"/>
          <a:stretch>
            <a:fillRect/>
          </a:stretch>
        </p:blipFill>
        <p:spPr>
          <a:xfrm>
            <a:off x="7487285" y="3168015"/>
            <a:ext cx="2343150" cy="3613150"/>
          </a:xfrm>
          <a:prstGeom prst="rect">
            <a:avLst/>
          </a:prstGeom>
        </p:spPr>
      </p:pic>
      <p:pic>
        <p:nvPicPr>
          <p:cNvPr id="59" name="Picture 58" descr="barcode"/>
          <p:cNvPicPr>
            <a:picLocks noChangeAspect="1"/>
          </p:cNvPicPr>
          <p:nvPr/>
        </p:nvPicPr>
        <p:blipFill>
          <a:blip r:embed="rId3"/>
          <a:srcRect l="24306" t="119" r="28422" b="65576"/>
          <a:stretch>
            <a:fillRect/>
          </a:stretch>
        </p:blipFill>
        <p:spPr>
          <a:xfrm>
            <a:off x="2372995" y="5379085"/>
            <a:ext cx="4754880" cy="140208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-9639617" y="-87630"/>
            <a:ext cx="11088687" cy="7021513"/>
            <a:chOff x="-15180" y="-138"/>
            <a:chExt cx="17462" cy="11058"/>
          </a:xfrm>
        </p:grpSpPr>
        <p:grpSp>
          <p:nvGrpSpPr>
            <p:cNvPr id="33" name="Group 32"/>
            <p:cNvGrpSpPr/>
            <p:nvPr/>
          </p:nvGrpSpPr>
          <p:grpSpPr>
            <a:xfrm>
              <a:off x="-15180" y="-138"/>
              <a:ext cx="17462" cy="11058"/>
              <a:chOff x="-14972" y="-121"/>
              <a:chExt cx="17462" cy="11058"/>
            </a:xfrm>
          </p:grpSpPr>
          <p:grpSp>
            <p:nvGrpSpPr>
              <p:cNvPr id="3088" name="Group 26"/>
              <p:cNvGrpSpPr/>
              <p:nvPr/>
            </p:nvGrpSpPr>
            <p:grpSpPr>
              <a:xfrm>
                <a:off x="-14972" y="-121"/>
                <a:ext cx="17462" cy="11042"/>
                <a:chOff x="889" y="7"/>
                <a:chExt cx="16709" cy="10795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89" y="7"/>
                  <a:ext cx="16709" cy="10795"/>
                  <a:chOff x="-151" y="6"/>
                  <a:chExt cx="16709" cy="10795"/>
                </a:xfrm>
                <a:effectLst>
                  <a:outerShdw blurRad="254000" dist="88900" algn="l" rotWithShape="0">
                    <a:prstClr val="black">
                      <a:alpha val="51000"/>
                    </a:prstClr>
                  </a:outerShdw>
                </a:effectLst>
              </p:grpSpPr>
              <p:sp>
                <p:nvSpPr>
                  <p:cNvPr id="8" name="Rectangle 7"/>
                  <p:cNvSpPr/>
                  <p:nvPr/>
                </p:nvSpPr>
                <p:spPr>
                  <a:xfrm>
                    <a:off x="-151" y="6"/>
                    <a:ext cx="15555" cy="10795"/>
                  </a:xfrm>
                  <a:prstGeom prst="rect">
                    <a:avLst/>
                  </a:prstGeom>
                  <a:solidFill>
                    <a:srgbClr val="F8CBA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 fontAlgn="auto"/>
                    <a:endParaRPr lang="en-US" strike="noStrike" noProof="1"/>
                  </a:p>
                </p:txBody>
              </p:sp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15404" y="4300"/>
                    <a:ext cx="1154" cy="1410"/>
                    <a:chOff x="17311" y="4694"/>
                    <a:chExt cx="1154" cy="1410"/>
                  </a:xfrm>
                </p:grpSpPr>
                <p:sp>
                  <p:nvSpPr>
                    <p:cNvPr id="12" name="Round Same Side Corner Rectangle 11"/>
                    <p:cNvSpPr/>
                    <p:nvPr/>
                  </p:nvSpPr>
                  <p:spPr>
                    <a:xfrm rot="5400000">
                      <a:off x="17183" y="4822"/>
                      <a:ext cx="1410" cy="1154"/>
                    </a:xfrm>
                    <a:prstGeom prst="round2SameRect">
                      <a:avLst/>
                    </a:prstGeom>
                    <a:solidFill>
                      <a:srgbClr val="F8CBAD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 fontAlgn="auto"/>
                      <a:endParaRPr lang="en-US" strike="noStrike" noProof="1"/>
                    </a:p>
                  </p:txBody>
                </p:sp>
                <p:sp>
                  <p:nvSpPr>
                    <p:cNvPr id="13" name="Text Box 12"/>
                    <p:cNvSpPr txBox="1"/>
                    <p:nvPr/>
                  </p:nvSpPr>
                  <p:spPr>
                    <a:xfrm>
                      <a:off x="17487" y="4761"/>
                      <a:ext cx="802" cy="10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pPr algn="l" fontAlgn="auto"/>
                      <a:r>
                        <a:rPr lang="en-MY" altLang="en-US" sz="4000" strike="noStrike" noProof="1">
                          <a:solidFill>
                            <a:srgbClr val="C8BE07"/>
                          </a:solidFill>
                          <a:latin typeface="Unispace" panose="02000809060000020004" charset="0"/>
                          <a:ea typeface="+mn-ea"/>
                          <a:cs typeface="Unispace" panose="02000809060000020004" charset="0"/>
                        </a:rPr>
                        <a:t>B</a:t>
                      </a:r>
                      <a:endParaRPr lang="en-MY" altLang="en-US" sz="4000" strike="noStrike" noProof="1">
                        <a:solidFill>
                          <a:srgbClr val="C8BE07"/>
                        </a:solidFill>
                        <a:latin typeface="Unispace" panose="02000809060000020004" charset="0"/>
                        <a:ea typeface="+mn-ea"/>
                        <a:cs typeface="Unispace" panose="02000809060000020004" charset="0"/>
                      </a:endParaRPr>
                    </a:p>
                  </p:txBody>
                </p:sp>
              </p:grpSp>
            </p:grpSp>
            <p:sp>
              <p:nvSpPr>
                <p:cNvPr id="4107" name="Text Box 2"/>
                <p:cNvSpPr txBox="1"/>
                <p:nvPr/>
              </p:nvSpPr>
              <p:spPr>
                <a:xfrm>
                  <a:off x="5662" y="439"/>
                  <a:ext cx="8279" cy="70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r>
                    <a:rPr lang="en-MY" altLang="en-US" sz="2400" b="1" noProof="1">
                      <a:solidFill>
                        <a:srgbClr val="FF6D6D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imes New Roman" panose="02020603050405020304" charset="0"/>
                      <a:ea typeface="+mn-ea"/>
                      <a:cs typeface="+mn-cs"/>
                    </a:rPr>
                    <a:t>Type of Improvement Requested</a:t>
                  </a:r>
                  <a:r>
                    <a:rPr lang="en-MY" altLang="en-US" sz="2400" b="1" noProof="1">
                      <a:solidFill>
                        <a:srgbClr val="FF6D6D"/>
                      </a:solidFill>
                      <a:latin typeface="Times New Roman" panose="02020603050405020304" charset="0"/>
                      <a:ea typeface="+mn-ea"/>
                      <a:cs typeface="+mn-cs"/>
                    </a:rPr>
                    <a:t> </a:t>
                  </a:r>
                  <a:endParaRPr lang="en-MY" altLang="en-US" sz="2400" b="1" noProof="1">
                    <a:solidFill>
                      <a:srgbClr val="FF6D6D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091" name="Text Box 23"/>
                <p:cNvSpPr txBox="1"/>
                <p:nvPr/>
              </p:nvSpPr>
              <p:spPr>
                <a:xfrm>
                  <a:off x="5859" y="1243"/>
                  <a:ext cx="5895" cy="6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MY" altLang="en-US" sz="2000" b="1">
                      <a:solidFill>
                        <a:srgbClr val="FF6D6D"/>
                      </a:solidFill>
                      <a:latin typeface="Times New Roman" panose="02020603050405020304" charset="0"/>
                    </a:rPr>
                    <a:t>Improved Performance</a:t>
                  </a:r>
                  <a:endParaRPr lang="en-MY" altLang="en-US" sz="2000" b="1">
                    <a:solidFill>
                      <a:srgbClr val="FF6D6D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092" name="Text Box 24"/>
                <p:cNvSpPr txBox="1"/>
                <p:nvPr/>
              </p:nvSpPr>
              <p:spPr>
                <a:xfrm>
                  <a:off x="5845" y="4759"/>
                  <a:ext cx="4332" cy="6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MY" altLang="en-US" sz="2000" b="1">
                      <a:solidFill>
                        <a:srgbClr val="FF6D6D"/>
                      </a:solidFill>
                      <a:latin typeface="Times New Roman" panose="02020603050405020304" charset="0"/>
                    </a:rPr>
                    <a:t>Better Service</a:t>
                  </a:r>
                  <a:endParaRPr lang="en-MY" altLang="en-US" sz="2000" b="1">
                    <a:solidFill>
                      <a:srgbClr val="FF6D6D"/>
                    </a:solidFill>
                    <a:latin typeface="Times New Roman" panose="02020603050405020304" charset="0"/>
                  </a:endParaRPr>
                </a:p>
              </p:txBody>
            </p:sp>
            <p:sp>
              <p:nvSpPr>
                <p:cNvPr id="3093" name="Text Box 25"/>
                <p:cNvSpPr txBox="1"/>
                <p:nvPr/>
              </p:nvSpPr>
              <p:spPr>
                <a:xfrm>
                  <a:off x="5845" y="7340"/>
                  <a:ext cx="5784" cy="61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MY" altLang="en-US" sz="2000" b="1">
                      <a:solidFill>
                        <a:srgbClr val="FF6D6D"/>
                      </a:solidFill>
                      <a:latin typeface="Times New Roman" panose="02020603050405020304" charset="0"/>
                    </a:rPr>
                    <a:t>Quality Information</a:t>
                  </a:r>
                  <a:endParaRPr lang="en-MY" altLang="en-US" sz="2000" b="1">
                    <a:solidFill>
                      <a:srgbClr val="FF6D6D"/>
                    </a:solidFill>
                    <a:latin typeface="Times New Roman" panose="02020603050405020304" charset="0"/>
                  </a:endParaRPr>
                </a:p>
              </p:txBody>
            </p:sp>
          </p:grpSp>
          <p:sp>
            <p:nvSpPr>
              <p:cNvPr id="31" name="Rectangle 30"/>
              <p:cNvSpPr/>
              <p:nvPr/>
            </p:nvSpPr>
            <p:spPr>
              <a:xfrm>
                <a:off x="-14972" y="-112"/>
                <a:ext cx="4800" cy="11049"/>
              </a:xfrm>
              <a:prstGeom prst="rect">
                <a:avLst/>
              </a:prstGeom>
              <a:solidFill>
                <a:srgbClr val="FFA9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-14972" y="-120"/>
                <a:ext cx="2756" cy="11049"/>
              </a:xfrm>
              <a:prstGeom prst="rect">
                <a:avLst/>
              </a:prstGeom>
              <a:solidFill>
                <a:srgbClr val="FF6D6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base"/>
                <a:endParaRPr lang="en-US" strike="noStrike" noProof="1"/>
              </a:p>
            </p:txBody>
          </p:sp>
        </p:grpSp>
        <p:sp>
          <p:nvSpPr>
            <p:cNvPr id="60" name="Text Box 23"/>
            <p:cNvSpPr txBox="1"/>
            <p:nvPr/>
          </p:nvSpPr>
          <p:spPr>
            <a:xfrm>
              <a:off x="-9415" y="1754"/>
              <a:ext cx="833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</a:rPr>
                <a:t>Replace catologing system to barcode system.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1" name="Text Box 23"/>
            <p:cNvSpPr txBox="1"/>
            <p:nvPr/>
          </p:nvSpPr>
          <p:spPr>
            <a:xfrm>
              <a:off x="-9415" y="2382"/>
              <a:ext cx="9575" cy="11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</a:rPr>
                <a:t>Use of barcode system in new borrowing and returning system.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2" name="Text Box 23"/>
            <p:cNvSpPr txBox="1"/>
            <p:nvPr/>
          </p:nvSpPr>
          <p:spPr>
            <a:xfrm>
              <a:off x="-9415" y="3466"/>
              <a:ext cx="833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  <a:sym typeface="+mn-ea"/>
                </a:rPr>
                <a:t>New efficiency way of generating report.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3" name="Text Box 23"/>
            <p:cNvSpPr txBox="1"/>
            <p:nvPr/>
          </p:nvSpPr>
          <p:spPr>
            <a:xfrm>
              <a:off x="-9415" y="4094"/>
              <a:ext cx="833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  <a:sym typeface="+mn-ea"/>
                </a:rPr>
                <a:t>New account management system.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4" name="Text Box 23"/>
            <p:cNvSpPr txBox="1"/>
            <p:nvPr/>
          </p:nvSpPr>
          <p:spPr>
            <a:xfrm>
              <a:off x="-9415" y="5306"/>
              <a:ext cx="833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  <a:sym typeface="+mn-ea"/>
                </a:rPr>
                <a:t>User friendly cataloging system.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5" name="Text Box 23"/>
            <p:cNvSpPr txBox="1"/>
            <p:nvPr/>
          </p:nvSpPr>
          <p:spPr>
            <a:xfrm>
              <a:off x="-9415" y="5934"/>
              <a:ext cx="833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</a:rPr>
                <a:t>More safety borrowing and returning system.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6" name="Text Box 23"/>
            <p:cNvSpPr txBox="1"/>
            <p:nvPr/>
          </p:nvSpPr>
          <p:spPr>
            <a:xfrm>
              <a:off x="-9415" y="6562"/>
              <a:ext cx="95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  <a:sym typeface="+mn-ea"/>
                </a:rPr>
                <a:t>New account management system with more update.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7" name="Text Box 23"/>
            <p:cNvSpPr txBox="1"/>
            <p:nvPr/>
          </p:nvSpPr>
          <p:spPr>
            <a:xfrm>
              <a:off x="-9415" y="7990"/>
              <a:ext cx="833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  <a:sym typeface="+mn-ea"/>
                </a:rPr>
                <a:t>Adequate and accurate catologing system.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8" name="Text Box 23"/>
            <p:cNvSpPr txBox="1"/>
            <p:nvPr/>
          </p:nvSpPr>
          <p:spPr>
            <a:xfrm>
              <a:off x="-9415" y="8633"/>
              <a:ext cx="9575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</a:rPr>
                <a:t>Effective borrowing and returning system with details.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9" name="Text Box 23"/>
            <p:cNvSpPr txBox="1"/>
            <p:nvPr/>
          </p:nvSpPr>
          <p:spPr>
            <a:xfrm>
              <a:off x="-9415" y="9261"/>
              <a:ext cx="917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marL="342900" indent="-342900">
                <a:buFont typeface="Tahoma" panose="020B0604030504040204" charset="0"/>
                <a:buChar char="–"/>
              </a:pPr>
              <a:r>
                <a:rPr lang="en-MY" altLang="en-US" sz="2000">
                  <a:solidFill>
                    <a:srgbClr val="FF6D6D"/>
                  </a:solidFill>
                  <a:latin typeface="Times New Roman" panose="02020603050405020304" charset="0"/>
                  <a:sym typeface="+mn-ea"/>
                </a:rPr>
                <a:t>Accurate report generating system by computer.</a:t>
              </a:r>
              <a:endParaRPr lang="en-MY" altLang="en-US" sz="2000">
                <a:solidFill>
                  <a:srgbClr val="FF6D6D"/>
                </a:solidFill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-0.001481 L 0.776927 -0.005648 " pathEditMode="relative" rAng="0" ptsTypes="">
                                      <p:cBhvr>
                                        <p:cTn id="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789375 -0.002593 " pathEditMode="relative" rAng="0" ptsTypes="">
                                      <p:cBhvr>
                                        <p:cTn id="3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Functional Diagram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02" t="19900" b="27727"/>
          <a:stretch>
            <a:fillRect/>
          </a:stretch>
        </p:blipFill>
        <p:spPr>
          <a:xfrm>
            <a:off x="1117600" y="1492369"/>
            <a:ext cx="1628537" cy="2846717"/>
          </a:xfrm>
        </p:spPr>
      </p:pic>
      <p:sp>
        <p:nvSpPr>
          <p:cNvPr id="4" name="Content Placeholder 5"/>
          <p:cNvSpPr txBox="1"/>
          <p:nvPr/>
        </p:nvSpPr>
        <p:spPr>
          <a:xfrm>
            <a:off x="3094206" y="1290639"/>
            <a:ext cx="7500525" cy="471450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>
                  <a:lumMod val="75000"/>
                </a:schemeClr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lumMod val="60000"/>
                  <a:lumOff val="40000"/>
                </a:schemeClr>
              </a:buClr>
              <a:buSzPct val="8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>
                  <a:lumMod val="75000"/>
                </a:schemeClr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lumMod val="75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26030" indent="-285750" algn="l" rtl="0" eaLnBrk="1" latinLnBrk="0" hangingPunct="1">
              <a:spcBef>
                <a:spcPts val="370"/>
              </a:spcBef>
              <a:buClr>
                <a:schemeClr val="accent3">
                  <a:lumMod val="50000"/>
                </a:schemeClr>
              </a:buClr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 Generate Report</a:t>
            </a:r>
            <a:endParaRPr lang="en-US" dirty="0"/>
          </a:p>
          <a:p>
            <a:pPr lvl="1"/>
            <a:r>
              <a:rPr lang="en-US" dirty="0"/>
              <a:t>6.1 Receive report request</a:t>
            </a:r>
            <a:endParaRPr lang="en-US" dirty="0"/>
          </a:p>
          <a:p>
            <a:pPr lvl="2"/>
            <a:r>
              <a:rPr lang="en-US" dirty="0"/>
              <a:t>Receive request from user</a:t>
            </a:r>
            <a:endParaRPr lang="en-US" dirty="0"/>
          </a:p>
          <a:p>
            <a:pPr lvl="1"/>
            <a:r>
              <a:rPr lang="en-US" dirty="0"/>
              <a:t>6.2 Receive Files Summary</a:t>
            </a:r>
            <a:endParaRPr lang="en-US" dirty="0"/>
          </a:p>
          <a:p>
            <a:pPr lvl="2"/>
            <a:r>
              <a:rPr lang="en-US" dirty="0"/>
              <a:t>Receive from files</a:t>
            </a:r>
            <a:endParaRPr lang="en-US" dirty="0"/>
          </a:p>
          <a:p>
            <a:pPr lvl="1"/>
            <a:r>
              <a:rPr lang="en-US" dirty="0"/>
              <a:t>6.3 Generate Report</a:t>
            </a:r>
            <a:endParaRPr lang="en-US" dirty="0"/>
          </a:p>
          <a:p>
            <a:pPr lvl="2"/>
            <a:r>
              <a:rPr lang="en-US" dirty="0"/>
              <a:t>Generate several report daily</a:t>
            </a:r>
            <a:endParaRPr lang="en-US" dirty="0"/>
          </a:p>
        </p:txBody>
      </p:sp>
      <p:pic>
        <p:nvPicPr>
          <p:cNvPr id="2050" name="Picture 2" descr="Image result for re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675" y="4252406"/>
            <a:ext cx="3786997" cy="198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computer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2" y="-746051"/>
            <a:ext cx="12188455" cy="810200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156949" y="483663"/>
            <a:ext cx="6411433" cy="75314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ea typeface="Cambria" panose="02040503050406030204"/>
              </a:rPr>
              <a:t>System Design - Inputs</a:t>
            </a:r>
            <a:endParaRPr lang="en-GB" sz="5000">
              <a:ea typeface="Cambria" panose="02040503050406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1352551" y="503960"/>
            <a:ext cx="5853545" cy="5853545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809" y="1330036"/>
            <a:ext cx="2743200" cy="274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8835" y="642505"/>
            <a:ext cx="6033747" cy="5576454"/>
          </a:xfrm>
          <a:prstGeom prst="rect">
            <a:avLst/>
          </a:prstGeom>
        </p:spPr>
      </p:pic>
      <p:pic>
        <p:nvPicPr>
          <p:cNvPr id="7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54" y="573233"/>
            <a:ext cx="5858208" cy="5706340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718" y="576349"/>
            <a:ext cx="5843154" cy="5713960"/>
          </a:xfrm>
          <a:prstGeom prst="rect">
            <a:avLst/>
          </a:prstGeom>
        </p:spPr>
      </p:pic>
      <p:pic>
        <p:nvPicPr>
          <p:cNvPr id="15" name="Picture 8" descr="A close up of a logo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1527" y="2500445"/>
            <a:ext cx="4873336" cy="551318"/>
          </a:xfrm>
          <a:prstGeom prst="rect">
            <a:avLst/>
          </a:prstGeom>
        </p:spPr>
      </p:pic>
      <p:pic>
        <p:nvPicPr>
          <p:cNvPr id="17" name="Picture 10" descr="A close up of a logo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551" y="2469318"/>
            <a:ext cx="4873336" cy="578937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" y="644929"/>
            <a:ext cx="6042313" cy="5594119"/>
          </a:xfrm>
          <a:prstGeom prst="rect">
            <a:avLst/>
          </a:prstGeom>
        </p:spPr>
      </p:pic>
      <p:pic>
        <p:nvPicPr>
          <p:cNvPr id="13" name="Picture 13" descr="A screenshot of a cell phone&#10;&#10;Description generated with high confidenc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144" y="1685487"/>
            <a:ext cx="4816548" cy="678259"/>
          </a:xfrm>
          <a:prstGeom prst="rect">
            <a:avLst/>
          </a:prstGeom>
        </p:spPr>
      </p:pic>
      <p:pic>
        <p:nvPicPr>
          <p:cNvPr id="16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19283" y="3098254"/>
            <a:ext cx="4869711" cy="537447"/>
          </a:xfrm>
          <a:prstGeom prst="rect">
            <a:avLst/>
          </a:prstGeom>
        </p:spPr>
      </p:pic>
      <p:pic>
        <p:nvPicPr>
          <p:cNvPr id="19" name="Picture 19" descr="A screenshot of a cell phone&#10;&#10;Description generated with high confidence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8144" y="3095741"/>
            <a:ext cx="4843130" cy="5601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512868" y="928254"/>
            <a:ext cx="6096000" cy="457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522519" y="218210"/>
            <a:ext cx="5141767" cy="6425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506932" y="192233"/>
            <a:ext cx="5181600" cy="6476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763982" y="234228"/>
            <a:ext cx="6390410" cy="313718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445" y="3490465"/>
            <a:ext cx="6397336" cy="3150205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237" y="229969"/>
            <a:ext cx="6384851" cy="314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3423" y="244065"/>
            <a:ext cx="6336722" cy="3122710"/>
          </a:xfrm>
          <a:prstGeom prst="rect">
            <a:avLst/>
          </a:prstGeom>
        </p:spPr>
      </p:pic>
      <p:pic>
        <p:nvPicPr>
          <p:cNvPr id="11" name="Picture 11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423" y="3499883"/>
            <a:ext cx="6336722" cy="3122710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819" y="247690"/>
            <a:ext cx="6331688" cy="3110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3027651" y="639473"/>
            <a:ext cx="6140161" cy="5582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Cost Benefit Summary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564572" y="303500"/>
            <a:ext cx="5628410" cy="2764849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95" y="3231450"/>
            <a:ext cx="6094268" cy="3001482"/>
          </a:xfrm>
          <a:prstGeom prst="rect">
            <a:avLst/>
          </a:prstGeom>
        </p:spPr>
      </p:pic>
      <p:pic>
        <p:nvPicPr>
          <p:cNvPr id="8" name="Picture 8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286" y="585008"/>
            <a:ext cx="5098472" cy="4969279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031" y="2529884"/>
            <a:ext cx="1367169" cy="451441"/>
          </a:xfrm>
          <a:prstGeom prst="rect">
            <a:avLst/>
          </a:prstGeom>
        </p:spPr>
      </p:pic>
      <p:pic>
        <p:nvPicPr>
          <p:cNvPr id="9" name="Picture 9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1167" y="1994790"/>
            <a:ext cx="4267200" cy="484955"/>
          </a:xfrm>
          <a:prstGeom prst="rect">
            <a:avLst/>
          </a:prstGeom>
        </p:spPr>
      </p:pic>
      <p:pic>
        <p:nvPicPr>
          <p:cNvPr id="11" name="Picture 11" descr="A close up of a logo&#10;&#10;Description generated with very high confidenc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307" y="1996860"/>
            <a:ext cx="4276060" cy="4808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287732" y="1644794"/>
            <a:ext cx="7620000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2937164" y="1879456"/>
            <a:ext cx="6312478" cy="3102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picture containing person, indoor, table, computer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72" y="-3535"/>
            <a:ext cx="12199344" cy="742509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/>
        </p:nvSpPr>
        <p:spPr>
          <a:xfrm>
            <a:off x="916132" y="5426275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000">
                <a:solidFill>
                  <a:schemeClr val="tx2">
                    <a:lumMod val="20000"/>
                    <a:lumOff val="80000"/>
                  </a:schemeClr>
                </a:solidFill>
                <a:highlight>
                  <a:srgbClr val="C0C0C0"/>
                </a:highlight>
                <a:ea typeface="Cambria" panose="02040503050406030204"/>
              </a:rPr>
              <a:t>System Design – Outputs / Reports</a:t>
            </a:r>
            <a:endParaRPr lang="en-GB" sz="5000">
              <a:solidFill>
                <a:schemeClr val="tx2">
                  <a:lumMod val="20000"/>
                  <a:lumOff val="80000"/>
                </a:schemeClr>
              </a:solidFill>
              <a:highlight>
                <a:srgbClr val="C0C0C0"/>
              </a:highlight>
              <a:ea typeface="Cambria" panose="02040503050406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7923" y="4356039"/>
            <a:ext cx="6665766" cy="2310945"/>
          </a:xfrm>
          <a:prstGeom prst="rect">
            <a:avLst/>
          </a:prstGeom>
        </p:spPr>
      </p:pic>
      <p:pic>
        <p:nvPicPr>
          <p:cNvPr id="5" name="Picture 6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05625" y="105641"/>
            <a:ext cx="6656510" cy="44421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0411" y="654839"/>
            <a:ext cx="3522517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spAutoFit/>
          </a:bodyPr>
          <a:lstStyle/>
          <a:p>
            <a:r>
              <a:rPr lang="en-GB" sz="4000" b="1"/>
              <a:t>Detail Report</a:t>
            </a:r>
            <a:endParaRPr lang="en-US" sz="4000" b="1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513" y="2155494"/>
            <a:ext cx="3089562" cy="206210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Librarian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 panose="020F0502020204030204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to increase the number of reservation</a:t>
            </a:r>
            <a:endParaRPr lang="en-GB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very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776355" y="1109591"/>
            <a:ext cx="6908222" cy="46301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spAutoFit/>
          </a:bodyPr>
          <a:lstStyle/>
          <a:p>
            <a:r>
              <a:rPr lang="en-GB" sz="4000" b="1"/>
              <a:t>Exception Report</a:t>
            </a:r>
            <a:endParaRPr lang="en-US" sz="4000" b="1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513" y="1878495"/>
            <a:ext cx="3089562" cy="26161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 panose="020F0502020204030204"/>
            </a:endParaRPr>
          </a:p>
          <a:p>
            <a:pPr>
              <a:spcBef>
                <a:spcPts val="580"/>
              </a:spcBef>
            </a:pPr>
            <a:r>
              <a:rPr lang="en-GB"/>
              <a:t>To make decision </a:t>
            </a:r>
            <a:r>
              <a:rPr lang="en-US"/>
              <a:t>to make more efforts to decrease the number of days before fine paid overall.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screenshot of a cell phone&#10;&#10;Description generated with high confidence"/>
          <p:cNvPicPr>
            <a:picLocks noGrp="1" noChangeAspect="1"/>
          </p:cNvPicPr>
          <p:nvPr>
            <p:ph sz="quarter" idx="1"/>
          </p:nvPr>
        </p:nvPicPr>
        <p:blipFill>
          <a:blip r:embed="rId1"/>
          <a:stretch>
            <a:fillRect/>
          </a:stretch>
        </p:blipFill>
        <p:spPr>
          <a:xfrm>
            <a:off x="4596823" y="1049482"/>
            <a:ext cx="7366000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0411" y="654839"/>
            <a:ext cx="3929494" cy="70788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spAutoFit/>
          </a:bodyPr>
          <a:lstStyle/>
          <a:p>
            <a:r>
              <a:rPr lang="en-GB" sz="4000" b="1"/>
              <a:t>Summary Report</a:t>
            </a:r>
            <a:endParaRPr lang="en-US" sz="4000" b="1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4513" y="2016994"/>
            <a:ext cx="3089562" cy="233910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spAutoFit/>
          </a:bodyPr>
          <a:lstStyle/>
          <a:p>
            <a:pPr>
              <a:spcBef>
                <a:spcPts val="580"/>
              </a:spcBef>
            </a:pPr>
            <a:r>
              <a:rPr lang="en-GB"/>
              <a:t>User:</a:t>
            </a:r>
            <a:endParaRPr lang="en-US"/>
          </a:p>
          <a:p>
            <a:pPr>
              <a:spcBef>
                <a:spcPts val="580"/>
              </a:spcBef>
            </a:pPr>
            <a:r>
              <a:rPr lang="en-GB"/>
              <a:t>Library Manager</a:t>
            </a:r>
            <a:endParaRPr lang="en-US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endParaRPr lang="en-GB">
              <a:ea typeface="+mn-lt"/>
              <a:cs typeface="+mn-lt"/>
            </a:endParaRPr>
          </a:p>
          <a:p>
            <a:pPr>
              <a:spcBef>
                <a:spcPts val="580"/>
              </a:spcBef>
            </a:pPr>
            <a:r>
              <a:rPr lang="en-GB"/>
              <a:t>Purpose:</a:t>
            </a:r>
            <a:endParaRPr lang="en-GB">
              <a:cs typeface="Calibri" panose="020F0502020204030204"/>
            </a:endParaRPr>
          </a:p>
          <a:p>
            <a:pPr>
              <a:spcBef>
                <a:spcPts val="580"/>
              </a:spcBef>
            </a:pPr>
            <a:r>
              <a:rPr lang="en-GB"/>
              <a:t>To make sure the number of books</a:t>
            </a:r>
            <a:r>
              <a:rPr lang="en-MY"/>
              <a:t> can be reserved</a:t>
            </a:r>
            <a:r>
              <a:rPr lang="en-GB"/>
              <a:t> is adequate.</a:t>
            </a:r>
            <a:endParaRPr lang="en-GB"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Appropriate Report Title</a:t>
            </a:r>
            <a:endParaRPr lang="en-GB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Name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Revision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Length</a:t>
            </a:r>
            <a:endParaRPr lang="en-GB" dirty="0">
              <a:cs typeface="Calibri" panose="020F0502020204030204"/>
            </a:endParaRPr>
          </a:p>
        </p:txBody>
      </p:sp>
      <p:pic>
        <p:nvPicPr>
          <p:cNvPr id="13" name="Picture 6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1"/>
          <a:srcRect b="79727"/>
          <a:stretch>
            <a:fillRect/>
          </a:stretch>
        </p:blipFill>
        <p:spPr>
          <a:xfrm>
            <a:off x="4029688" y="2244853"/>
            <a:ext cx="6656510" cy="900550"/>
          </a:xfrm>
          <a:prstGeom prst="rect">
            <a:avLst/>
          </a:prstGeom>
        </p:spPr>
      </p:pic>
      <p:pic>
        <p:nvPicPr>
          <p:cNvPr id="15" name="Picture 5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l="501" t="374" r="-376" b="75468"/>
          <a:stretch>
            <a:fillRect/>
          </a:stretch>
        </p:blipFill>
        <p:spPr>
          <a:xfrm>
            <a:off x="4144764" y="3375352"/>
            <a:ext cx="6899572" cy="1118528"/>
          </a:xfrm>
          <a:prstGeom prst="rect">
            <a:avLst/>
          </a:prstGeom>
        </p:spPr>
      </p:pic>
      <p:pic>
        <p:nvPicPr>
          <p:cNvPr id="17" name="Picture 5" descr="A screenshot of a cell phone&#10;&#10;Description generated with high confidence"/>
          <p:cNvPicPr>
            <a:picLocks noChangeAspect="1"/>
          </p:cNvPicPr>
          <p:nvPr/>
        </p:nvPicPr>
        <p:blipFill rotWithShape="1">
          <a:blip r:embed="rId3"/>
          <a:srcRect b="81629"/>
          <a:stretch>
            <a:fillRect/>
          </a:stretch>
        </p:blipFill>
        <p:spPr>
          <a:xfrm>
            <a:off x="4169294" y="5012425"/>
            <a:ext cx="7366000" cy="839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19200" y="1646959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Pleasing Report Layout</a:t>
            </a:r>
            <a:endParaRPr lang="en-GB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Lable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Spacing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Attractive</a:t>
            </a:r>
            <a:endParaRPr lang="en-GB" dirty="0">
              <a:cs typeface="Calibri" panose="020F0502020204030204"/>
            </a:endParaRPr>
          </a:p>
        </p:txBody>
      </p:sp>
      <p:pic>
        <p:nvPicPr>
          <p:cNvPr id="3" name="Picture 6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1"/>
          <a:srcRect t="15595" b="64522"/>
          <a:stretch>
            <a:fillRect/>
          </a:stretch>
        </p:blipFill>
        <p:spPr>
          <a:xfrm>
            <a:off x="877466" y="5543550"/>
            <a:ext cx="6656510" cy="883231"/>
          </a:xfrm>
          <a:prstGeom prst="rect">
            <a:avLst/>
          </a:prstGeom>
        </p:spPr>
      </p:pic>
      <p:pic>
        <p:nvPicPr>
          <p:cNvPr id="7" name="Picture 5" descr="A screenshot of a cell phone&#10;&#10;Description generated with very high confidence"/>
          <p:cNvPicPr>
            <a:picLocks noChangeAspect="1"/>
          </p:cNvPicPr>
          <p:nvPr/>
        </p:nvPicPr>
        <p:blipFill rotWithShape="1">
          <a:blip r:embed="rId2"/>
          <a:srcRect t="20610" r="125" b="56180"/>
          <a:stretch>
            <a:fillRect/>
          </a:stretch>
        </p:blipFill>
        <p:spPr>
          <a:xfrm>
            <a:off x="732558" y="4132118"/>
            <a:ext cx="6899567" cy="1074670"/>
          </a:xfrm>
          <a:prstGeom prst="rect">
            <a:avLst/>
          </a:prstGeom>
        </p:spPr>
      </p:pic>
      <p:pic>
        <p:nvPicPr>
          <p:cNvPr id="9" name="Picture 5" descr="A screenshot of a cell phone&#10;&#10;Description generated with high confidence"/>
          <p:cNvPicPr>
            <a:picLocks noChangeAspect="1"/>
          </p:cNvPicPr>
          <p:nvPr/>
        </p:nvPicPr>
        <p:blipFill rotWithShape="1">
          <a:blip r:embed="rId3"/>
          <a:srcRect l="14689" t="20455" r="16099" b="14204"/>
          <a:stretch>
            <a:fillRect/>
          </a:stretch>
        </p:blipFill>
        <p:spPr>
          <a:xfrm>
            <a:off x="7125277" y="1421823"/>
            <a:ext cx="4457437" cy="2615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653488" y="2105994"/>
            <a:ext cx="4432454" cy="2922287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Meaningful Report Content</a:t>
            </a:r>
            <a:endParaRPr lang="en-GB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Relevant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Accuracy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Title</a:t>
            </a:r>
            <a:endParaRPr lang="en-GB" dirty="0">
              <a:cs typeface="Calibri" panose="020F0502020204030204"/>
            </a:endParaRPr>
          </a:p>
        </p:txBody>
      </p:sp>
      <p:pic>
        <p:nvPicPr>
          <p:cNvPr id="3" name="Picture 3" descr="A screen shot of an open computer sitting on a tabl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280" y="2037203"/>
            <a:ext cx="3899971" cy="26091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Costs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17600" y="1290638"/>
          <a:ext cx="9956801" cy="374718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17566"/>
                <a:gridCol w="1534908"/>
                <a:gridCol w="1438976"/>
                <a:gridCol w="1438976"/>
                <a:gridCol w="1507498"/>
                <a:gridCol w="1418877"/>
              </a:tblGrid>
              <a:tr h="7714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  <a:tr h="422764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Costs: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500,348.90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153,052.59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50,762.40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25,167.60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64715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Costs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3,537,651.49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2,903,763.34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mbria" panose="02040503050406030204"/>
              </a:rPr>
              <a:t>Principle of Good Report Design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219200" y="1977465"/>
            <a:ext cx="10363200" cy="4372841"/>
          </a:xfrm>
        </p:spPr>
        <p:txBody>
          <a:bodyPr vert="horz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Other</a:t>
            </a:r>
            <a:endParaRPr lang="en-GB" b="1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Ending Line</a:t>
            </a:r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dirty="0">
                <a:cs typeface="Calibri" panose="020F0502020204030204"/>
              </a:rPr>
              <a:t> - Reliable</a:t>
            </a:r>
            <a:endParaRPr lang="en-GB" dirty="0">
              <a:cs typeface="Calibri" panose="020F0502020204030204"/>
            </a:endParaRPr>
          </a:p>
        </p:txBody>
      </p:sp>
      <p:pic>
        <p:nvPicPr>
          <p:cNvPr id="3" name="Picture 3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6230" y="2429008"/>
            <a:ext cx="3753078" cy="2890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Tangible Benefits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49235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Eliminate Overtime</a:t>
            </a:r>
            <a:endParaRPr lang="en-US" dirty="0"/>
          </a:p>
          <a:p>
            <a:pPr lvl="1"/>
            <a:r>
              <a:rPr lang="en-US" dirty="0"/>
              <a:t>New Library System can do more</a:t>
            </a:r>
            <a:endParaRPr lang="en-US" dirty="0"/>
          </a:p>
          <a:p>
            <a:pPr lvl="1"/>
            <a:r>
              <a:rPr lang="en-US" dirty="0"/>
              <a:t>RM1,200 * 100 = RM120,000 per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month * 12 = RM 1,440,000.00</a:t>
            </a:r>
            <a:endParaRPr lang="en-US" dirty="0"/>
          </a:p>
          <a:p>
            <a:r>
              <a:rPr lang="en-US" dirty="0"/>
              <a:t>Eliminate Additional Position</a:t>
            </a:r>
            <a:endParaRPr lang="en-US" dirty="0"/>
          </a:p>
          <a:p>
            <a:pPr lvl="1"/>
            <a:r>
              <a:rPr lang="en-US" dirty="0"/>
              <a:t>Replace Additional Position</a:t>
            </a:r>
            <a:endParaRPr lang="en-US" dirty="0"/>
          </a:p>
          <a:p>
            <a:pPr lvl="1"/>
            <a:r>
              <a:rPr lang="en-US" dirty="0"/>
              <a:t>RM4,000 * 60 = RM240,000 per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Month * 12 = RM 2,880,000.00</a:t>
            </a:r>
            <a:endParaRPr lang="en-US" dirty="0"/>
          </a:p>
          <a:p>
            <a:r>
              <a:rPr lang="en-US" dirty="0"/>
              <a:t>Eliminate Daily Error</a:t>
            </a:r>
            <a:endParaRPr lang="en-US" dirty="0"/>
          </a:p>
          <a:p>
            <a:pPr lvl="1"/>
            <a:r>
              <a:rPr lang="en-US" dirty="0"/>
              <a:t>More Accurate Result</a:t>
            </a:r>
            <a:endParaRPr lang="en-US" dirty="0"/>
          </a:p>
          <a:p>
            <a:pPr lvl="1"/>
            <a:r>
              <a:rPr lang="en-US" dirty="0"/>
              <a:t>RM60,000 per month * 12 =</a:t>
            </a:r>
            <a:endParaRPr lang="en-US" dirty="0"/>
          </a:p>
          <a:p>
            <a:pPr marL="320040" lvl="1" indent="0">
              <a:buNone/>
            </a:pPr>
            <a:r>
              <a:rPr lang="en-US" dirty="0"/>
              <a:t>RM720,000.00	</a:t>
            </a:r>
            <a:endParaRPr lang="en-US" dirty="0"/>
          </a:p>
        </p:txBody>
      </p:sp>
      <p:pic>
        <p:nvPicPr>
          <p:cNvPr id="1026" name="Picture 2" descr="Image result for overti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6681"/>
            <a:ext cx="2700574" cy="213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jo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232" y="2090205"/>
            <a:ext cx="2969168" cy="17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erro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371" y="4097889"/>
            <a:ext cx="2253831" cy="227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147638"/>
            <a:ext cx="10363200" cy="1143000"/>
          </a:xfrm>
        </p:spPr>
        <p:txBody>
          <a:bodyPr/>
          <a:lstStyle/>
          <a:p>
            <a:r>
              <a:rPr lang="en-GB" dirty="0">
                <a:ea typeface="Cambria" panose="02040503050406030204"/>
              </a:rPr>
              <a:t>Cost Benefits Summary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14083" y="4167738"/>
          <a:ext cx="9753600" cy="222245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/>
                <a:gridCol w="1503583"/>
                <a:gridCol w="1409609"/>
                <a:gridCol w="1409609"/>
                <a:gridCol w="1476733"/>
                <a:gridCol w="138992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Benefits: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Eliminate Overtime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1,440,000.00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67319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Additional Position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2,880,000.00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Eliminate Daily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720,000.00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31827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Benefits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5,040,000.00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5,040,000.00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/>
          <p:nvPr/>
        </p:nvGraphicFramePr>
        <p:xfrm>
          <a:off x="1014084" y="1290638"/>
          <a:ext cx="9753600" cy="28771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564146"/>
                <a:gridCol w="1503584"/>
                <a:gridCol w="1409608"/>
                <a:gridCol w="1409608"/>
                <a:gridCol w="1476733"/>
                <a:gridCol w="1389921"/>
              </a:tblGrid>
              <a:tr h="548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0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1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2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YEAR 3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(RM)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YEAR 4 (RM)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</a:tr>
              <a:tr h="410857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Costs: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Hardware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500,348.90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Software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153,052.59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95,443.34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cost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50,762.40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Operating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12,320.00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Development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25,167.60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Personnel cost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2,796,000.00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  <a:tr h="27395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 Costs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3,537,651.49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2,903,763.34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2,903,763.34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PMingLiU" panose="02020500000000000000" pitchFamily="18" charset="-120"/>
                        <a:cs typeface="Times New Roman" panose="02020603050405020304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Intangible Benefits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/>
        </p:nvSpPr>
        <p:spPr>
          <a:xfrm>
            <a:off x="72771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Intangible Benefits </a:t>
            </a:r>
            <a:endParaRPr lang="en-US" sz="40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ym typeface="+mn-ea"/>
              </a:rPr>
              <a:t>Improve Reliability and Security 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Improve Library Image 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Improve Librarian Morale </a:t>
            </a:r>
            <a:endParaRPr lang="en-US"/>
          </a:p>
          <a:p>
            <a:endParaRPr lang="en-US">
              <a:sym typeface="+mn-ea"/>
            </a:endParaRPr>
          </a:p>
        </p:txBody>
      </p:sp>
      <p:pic>
        <p:nvPicPr>
          <p:cNvPr id="9" name="Picture 8" descr="WhatsApp Image 2019-08-23 at 4.05.39 PM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2225" y="3933190"/>
            <a:ext cx="1007110" cy="862330"/>
          </a:xfrm>
          <a:prstGeom prst="rect">
            <a:avLst/>
          </a:prstGeom>
        </p:spPr>
      </p:pic>
      <p:pic>
        <p:nvPicPr>
          <p:cNvPr id="10" name="Picture 9" descr="WhatsApp Image 2019-08-23 at 4.05.39 PM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385" y="5316220"/>
            <a:ext cx="3775075" cy="960120"/>
          </a:xfrm>
          <a:prstGeom prst="rect">
            <a:avLst/>
          </a:prstGeom>
        </p:spPr>
      </p:pic>
      <p:pic>
        <p:nvPicPr>
          <p:cNvPr id="11" name="Content Placeholder 5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05" y="6985"/>
            <a:ext cx="6257925" cy="684466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5" y="2313305"/>
            <a:ext cx="1066165" cy="1066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838200" y="21088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>
                <a:latin typeface="Times New Roman" panose="02020603050405020304"/>
                <a:cs typeface="Times New Roman" panose="02020603050405020304"/>
              </a:rPr>
              <a:t>Sample Summary of 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pPr algn="ctr"/>
            <a:r>
              <a:rPr lang="en-US">
                <a:latin typeface="Times New Roman" panose="02020603050405020304"/>
                <a:cs typeface="Times New Roman" panose="02020603050405020304"/>
              </a:rPr>
              <a:t>Questionnaire and Interview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4913</Words>
  <Application>WPS Presentation</Application>
  <PresentationFormat>Widescreen</PresentationFormat>
  <Paragraphs>470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Arial</vt:lpstr>
      <vt:lpstr>SimSun</vt:lpstr>
      <vt:lpstr>Wingdings</vt:lpstr>
      <vt:lpstr>Wingdings 2</vt:lpstr>
      <vt:lpstr>Calibri</vt:lpstr>
      <vt:lpstr>Times New Roman</vt:lpstr>
      <vt:lpstr>Cambria</vt:lpstr>
      <vt:lpstr>Calibri</vt:lpstr>
      <vt:lpstr>PMingLiU</vt:lpstr>
      <vt:lpstr>PMingLiU-ExtB</vt:lpstr>
      <vt:lpstr>Times New Roman</vt:lpstr>
      <vt:lpstr>Microsoft YaHei</vt:lpstr>
      <vt:lpstr>Arial Unicode MS</vt:lpstr>
      <vt:lpstr>Unispace</vt:lpstr>
      <vt:lpstr>DengXian</vt:lpstr>
      <vt:lpstr>Tahoma</vt:lpstr>
      <vt:lpstr>Business plan presentation</vt:lpstr>
      <vt:lpstr>AACS2192 Analysis and Design of IS – Case Study</vt:lpstr>
      <vt:lpstr>System Planning - System Request</vt:lpstr>
      <vt:lpstr>PowerPoint 演示文稿</vt:lpstr>
      <vt:lpstr>Costs</vt:lpstr>
      <vt:lpstr>Tangible Benefits</vt:lpstr>
      <vt:lpstr>Cost Benefits Summary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Functional Diagram</vt:lpstr>
      <vt:lpstr>Functional Diagram</vt:lpstr>
      <vt:lpstr>Functional Diagram</vt:lpstr>
      <vt:lpstr>Functional Diagram</vt:lpstr>
      <vt:lpstr>Functional Diagram</vt:lpstr>
      <vt:lpstr>Functional Diagram</vt:lpstr>
      <vt:lpstr>Functional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Principle of Good Report Design</vt:lpstr>
      <vt:lpstr>Principle of Good Report Design</vt:lpstr>
      <vt:lpstr>Principle of Good Report Design</vt:lpstr>
      <vt:lpstr>Principle of Good Report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 – Functional Design</dc:title>
  <dc:creator>Justin Yu</dc:creator>
  <cp:lastModifiedBy>User</cp:lastModifiedBy>
  <cp:revision>16</cp:revision>
  <dcterms:created xsi:type="dcterms:W3CDTF">2019-07-23T04:10:00Z</dcterms:created>
  <dcterms:modified xsi:type="dcterms:W3CDTF">2019-08-26T14:06:08Z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1033-11.2.0.8934</vt:lpwstr>
  </property>
</Properties>
</file>