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handoutMasterIdLst>
    <p:handoutMasterId r:id="rId18"/>
  </p:handoutMasterIdLst>
  <p:sldIdLst>
    <p:sldId id="280" r:id="rId2"/>
    <p:sldId id="282" r:id="rId3"/>
    <p:sldId id="271" r:id="rId4"/>
    <p:sldId id="283" r:id="rId5"/>
    <p:sldId id="270" r:id="rId6"/>
    <p:sldId id="284" r:id="rId7"/>
    <p:sldId id="269" r:id="rId8"/>
    <p:sldId id="285" r:id="rId9"/>
    <p:sldId id="272" r:id="rId10"/>
    <p:sldId id="286" r:id="rId11"/>
    <p:sldId id="287" r:id="rId12"/>
    <p:sldId id="288" r:id="rId13"/>
    <p:sldId id="289" r:id="rId14"/>
    <p:sldId id="290" r:id="rId15"/>
    <p:sldId id="2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80" d="100"/>
          <a:sy n="80" d="100"/>
        </p:scale>
        <p:origin x="244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B2E47-6F41-409B-AD22-834AE1EFF186}" type="datetimeFigureOut">
              <a:rPr lang="en-US" smtClean="0"/>
              <a:t>7/31/2019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0BE5A-9D85-4716-9443-9D9E66ACB5E5}" type="slidenum">
              <a:rPr lang="en-US" smtClean="0"/>
              <a:t>‹#›</a:t>
            </a:fld>
            <a:endParaRPr lang="en-US" dirty="0"/>
          </a:p>
        </p:txBody>
      </p:sp>
    </p:spTree>
    <p:extLst>
      <p:ext uri="{BB962C8B-B14F-4D97-AF65-F5344CB8AC3E}">
        <p14:creationId xmlns:p14="http://schemas.microsoft.com/office/powerpoint/2010/main" val="3788782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44A-403D-42A1-BFE7-61DA46EE7C6C}" type="datetimeFigureOut">
              <a:rPr lang="en-US" smtClean="0"/>
              <a:t>7/31/2019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5635-4EFD-4447-A451-86C57984FA89}" type="slidenum">
              <a:rPr lang="en-US" smtClean="0"/>
              <a:t>‹#›</a:t>
            </a:fld>
            <a:endParaRPr lang="en-US" dirty="0"/>
          </a:p>
        </p:txBody>
      </p:sp>
    </p:spTree>
    <p:extLst>
      <p:ext uri="{BB962C8B-B14F-4D97-AF65-F5344CB8AC3E}">
        <p14:creationId xmlns:p14="http://schemas.microsoft.com/office/powerpoint/2010/main" val="120660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bwMode="grayWhite">
          <a:xfrm>
            <a:off x="83909" y="1449304"/>
            <a:ext cx="12028716" cy="1527349"/>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chemeClr val="bg1"/>
                </a:solidFill>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9" name="Slide Number Placeholder 28"/>
          <p:cNvSpPr>
            <a:spLocks noGrp="1"/>
          </p:cNvSpPr>
          <p:nvPr>
            <p:ph type="sldNum" sz="quarter" idx="12"/>
          </p:nvPr>
        </p:nvSpPr>
        <p:spPr>
          <a:solidFill>
            <a:schemeClr val="accent1">
              <a:lumMod val="75000"/>
            </a:schemeClr>
          </a:solidFill>
        </p:spPr>
        <p:txBody>
          <a:bodyPr lIns="0" tIns="0" rIns="0" bIns="0">
            <a:noAutofit/>
          </a:bodyPr>
          <a:lstStyle>
            <a:lvl1pPr>
              <a:defRPr sz="1400">
                <a:solidFill>
                  <a:srgbClr val="FFFFFF"/>
                </a:solidFill>
              </a:defRPr>
            </a:lvl1pPr>
          </a:lstStyle>
          <a:p>
            <a:fld id="{401CF334-2D5C-4859-84A6-CA7E6E43FAEB}" type="slidenum">
              <a:rPr lang="en-US" smtClean="0"/>
              <a:t>‹#›</a:t>
            </a:fld>
            <a:endParaRPr lang="en-US" dirty="0"/>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49BF3EA-1A78-4F07-BDC0-C8A1BD461199}" type="datetimeFigureOut">
              <a:rPr lang="en-US" smtClean="0"/>
              <a:t>7/31/2019</a:t>
            </a:fld>
            <a:endParaRPr lang="en-US" dirty="0"/>
          </a:p>
        </p:txBody>
      </p:sp>
    </p:spTree>
    <p:extLst>
      <p:ext uri="{BB962C8B-B14F-4D97-AF65-F5344CB8AC3E}">
        <p14:creationId xmlns:p14="http://schemas.microsoft.com/office/powerpoint/2010/main" val="240069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7/31/2019</a:t>
            </a:fld>
            <a:endParaRPr lang="en-US" dirty="0"/>
          </a:p>
        </p:txBody>
      </p:sp>
    </p:spTree>
    <p:extLst>
      <p:ext uri="{BB962C8B-B14F-4D97-AF65-F5344CB8AC3E}">
        <p14:creationId xmlns:p14="http://schemas.microsoft.com/office/powerpoint/2010/main" val="320773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7/31/2019</a:t>
            </a:fld>
            <a:endParaRPr lang="en-US" dirty="0"/>
          </a:p>
        </p:txBody>
      </p:sp>
    </p:spTree>
    <p:extLst>
      <p:ext uri="{BB962C8B-B14F-4D97-AF65-F5344CB8AC3E}">
        <p14:creationId xmlns:p14="http://schemas.microsoft.com/office/powerpoint/2010/main" val="39235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7/31/2019</a:t>
            </a:fld>
            <a:endParaRPr lang="en-US" dirty="0"/>
          </a:p>
        </p:txBody>
      </p:sp>
    </p:spTree>
    <p:extLst>
      <p:ext uri="{BB962C8B-B14F-4D97-AF65-F5344CB8AC3E}">
        <p14:creationId xmlns:p14="http://schemas.microsoft.com/office/powerpoint/2010/main" val="131643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flipV="1">
            <a:off x="92550" y="2376830"/>
            <a:ext cx="120180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6" name="Slide Number Placeholder 5"/>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7/31/2019</a:t>
            </a:fld>
            <a:endParaRPr lang="en-US" dirty="0"/>
          </a:p>
        </p:txBody>
      </p:sp>
    </p:spTree>
    <p:extLst>
      <p:ext uri="{BB962C8B-B14F-4D97-AF65-F5344CB8AC3E}">
        <p14:creationId xmlns:p14="http://schemas.microsoft.com/office/powerpoint/2010/main" val="290822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7/31/2019</a:t>
            </a:fld>
            <a:endParaRPr lang="en-US" dirty="0"/>
          </a:p>
        </p:txBody>
      </p:sp>
    </p:spTree>
    <p:extLst>
      <p:ext uri="{BB962C8B-B14F-4D97-AF65-F5344CB8AC3E}">
        <p14:creationId xmlns:p14="http://schemas.microsoft.com/office/powerpoint/2010/main" val="3658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7/31/2019</a:t>
            </a:fld>
            <a:endParaRPr lang="en-US" dirty="0"/>
          </a:p>
        </p:txBody>
      </p:sp>
    </p:spTree>
    <p:extLst>
      <p:ext uri="{BB962C8B-B14F-4D97-AF65-F5344CB8AC3E}">
        <p14:creationId xmlns:p14="http://schemas.microsoft.com/office/powerpoint/2010/main" val="91127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7/31/2019</a:t>
            </a:fld>
            <a:endParaRPr lang="en-US" dirty="0"/>
          </a:p>
        </p:txBody>
      </p:sp>
    </p:spTree>
    <p:extLst>
      <p:ext uri="{BB962C8B-B14F-4D97-AF65-F5344CB8AC3E}">
        <p14:creationId xmlns:p14="http://schemas.microsoft.com/office/powerpoint/2010/main" val="16130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7/31/2019</a:t>
            </a:fld>
            <a:endParaRPr lang="en-US" dirty="0"/>
          </a:p>
        </p:txBody>
      </p:sp>
    </p:spTree>
    <p:extLst>
      <p:ext uri="{BB962C8B-B14F-4D97-AF65-F5344CB8AC3E}">
        <p14:creationId xmlns:p14="http://schemas.microsoft.com/office/powerpoint/2010/main" val="71155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endParaRPr kumimoji="0"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7/31/2019</a:t>
            </a:fld>
            <a:endParaRPr lang="en-US" dirty="0"/>
          </a:p>
        </p:txBody>
      </p:sp>
    </p:spTree>
    <p:extLst>
      <p:ext uri="{BB962C8B-B14F-4D97-AF65-F5344CB8AC3E}">
        <p14:creationId xmlns:p14="http://schemas.microsoft.com/office/powerpoint/2010/main" val="35662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flipV="1">
            <a:off x="91076" y="4683555"/>
            <a:ext cx="120091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endParaRPr kumimoji="0" lang="en-US" dirty="0"/>
          </a:p>
        </p:txBody>
      </p:sp>
      <p:sp>
        <p:nvSpPr>
          <p:cNvPr id="3" name="Picture Placeholder 2" descr="An empty placeholder to add an image. Click on the placeholder and select the image that you wish to add"/>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7/31/2019</a:t>
            </a:fld>
            <a:endParaRPr lang="en-US" dirty="0"/>
          </a:p>
        </p:txBody>
      </p:sp>
    </p:spTree>
    <p:extLst>
      <p:ext uri="{BB962C8B-B14F-4D97-AF65-F5344CB8AC3E}">
        <p14:creationId xmlns:p14="http://schemas.microsoft.com/office/powerpoint/2010/main" val="372657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lumMod val="75000"/>
            </a:schemeClr>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01CF334-2D5C-4859-84A6-CA7E6E43FAEB}" type="slidenum">
              <a:rPr lang="en-US" smtClean="0"/>
              <a:t>‹#›</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dirty="0"/>
              <a:t>Add a footer</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49BF3EA-1A78-4F07-BDC0-C8A1BD461199}" type="datetimeFigureOut">
              <a:rPr lang="en-US" smtClean="0"/>
              <a:t>7/31/2019</a:t>
            </a:fld>
            <a:endParaRPr lang="en-US" dirty="0"/>
          </a:p>
        </p:txBody>
      </p:sp>
    </p:spTree>
    <p:extLst>
      <p:ext uri="{BB962C8B-B14F-4D97-AF65-F5344CB8AC3E}">
        <p14:creationId xmlns:p14="http://schemas.microsoft.com/office/powerpoint/2010/main" val="39309707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xxx@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Week 10 – Inputs</a:t>
            </a:r>
          </a:p>
        </p:txBody>
      </p:sp>
      <p:sp>
        <p:nvSpPr>
          <p:cNvPr id="4" name="Subtitle 3"/>
          <p:cNvSpPr>
            <a:spLocks noGrp="1"/>
          </p:cNvSpPr>
          <p:nvPr>
            <p:ph type="subTitle" idx="1"/>
          </p:nvPr>
        </p:nvSpPr>
        <p:spPr/>
        <p:txBody>
          <a:bodyPr/>
          <a:lstStyle/>
          <a:p>
            <a:r>
              <a:rPr lang="en-US" dirty="0"/>
              <a:t>AACS2192 Analysis and Design of IS – Case Study</a:t>
            </a:r>
          </a:p>
          <a:p>
            <a:r>
              <a:rPr lang="en-US" dirty="0"/>
              <a:t>Library System</a:t>
            </a:r>
          </a:p>
        </p:txBody>
      </p:sp>
    </p:spTree>
    <p:extLst>
      <p:ext uri="{BB962C8B-B14F-4D97-AF65-F5344CB8AC3E}">
        <p14:creationId xmlns:p14="http://schemas.microsoft.com/office/powerpoint/2010/main" val="156607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5FC87C-EAE3-4837-83F6-9CDE16933B93}"/>
              </a:ext>
            </a:extLst>
          </p:cNvPr>
          <p:cNvSpPr txBox="1"/>
          <p:nvPr/>
        </p:nvSpPr>
        <p:spPr>
          <a:xfrm>
            <a:off x="965275" y="1205415"/>
            <a:ext cx="4487339" cy="369332"/>
          </a:xfrm>
          <a:prstGeom prst="rect">
            <a:avLst/>
          </a:prstGeom>
          <a:noFill/>
          <a:ln>
            <a:solidFill>
              <a:schemeClr val="bg2"/>
            </a:solidFill>
          </a:ln>
        </p:spPr>
        <p:txBody>
          <a:bodyPr wrap="square" rtlCol="0" anchor="ctr" anchorCtr="1">
            <a:spAutoFit/>
          </a:bodyPr>
          <a:lstStyle/>
          <a:p>
            <a:r>
              <a:rPr lang="en-US" dirty="0"/>
              <a:t>Payment Option Page</a:t>
            </a:r>
          </a:p>
        </p:txBody>
      </p:sp>
      <p:sp>
        <p:nvSpPr>
          <p:cNvPr id="11" name="TextBox 10">
            <a:extLst>
              <a:ext uri="{FF2B5EF4-FFF2-40B4-BE49-F238E27FC236}">
                <a16:creationId xmlns:a16="http://schemas.microsoft.com/office/drawing/2014/main" id="{AFA4988D-FC5F-4265-8D16-CAB8C1A97971}"/>
              </a:ext>
            </a:extLst>
          </p:cNvPr>
          <p:cNvSpPr txBox="1"/>
          <p:nvPr/>
        </p:nvSpPr>
        <p:spPr>
          <a:xfrm>
            <a:off x="6795136" y="1205415"/>
            <a:ext cx="4487339" cy="369332"/>
          </a:xfrm>
          <a:prstGeom prst="rect">
            <a:avLst/>
          </a:prstGeom>
          <a:noFill/>
          <a:ln>
            <a:solidFill>
              <a:schemeClr val="bg2"/>
            </a:solidFill>
          </a:ln>
        </p:spPr>
        <p:txBody>
          <a:bodyPr wrap="square" rtlCol="0" anchor="ctr" anchorCtr="1">
            <a:spAutoFit/>
          </a:bodyPr>
          <a:lstStyle/>
          <a:p>
            <a:r>
              <a:rPr lang="en-US" dirty="0"/>
              <a:t>Banking Option Page</a:t>
            </a:r>
          </a:p>
        </p:txBody>
      </p:sp>
      <p:pic>
        <p:nvPicPr>
          <p:cNvPr id="7" name="Picture 6" descr="C:\Users\User\AppData\Local\Temp\Rar$DRa7056.2600\Screen\Option.png">
            <a:extLst>
              <a:ext uri="{FF2B5EF4-FFF2-40B4-BE49-F238E27FC236}">
                <a16:creationId xmlns:a16="http://schemas.microsoft.com/office/drawing/2014/main" id="{CFCB45BC-BDA9-48FA-BDB7-B0F65869BD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08150" y="1574747"/>
            <a:ext cx="5401590" cy="4110060"/>
          </a:xfrm>
          <a:prstGeom prst="rect">
            <a:avLst/>
          </a:prstGeom>
          <a:noFill/>
          <a:ln>
            <a:noFill/>
          </a:ln>
        </p:spPr>
      </p:pic>
      <p:pic>
        <p:nvPicPr>
          <p:cNvPr id="8" name="Picture 7" descr="C:\Users\User\AppData\Local\Temp\Rar$DRa14136.19824\Screen\Banking.png">
            <a:extLst>
              <a:ext uri="{FF2B5EF4-FFF2-40B4-BE49-F238E27FC236}">
                <a16:creationId xmlns:a16="http://schemas.microsoft.com/office/drawing/2014/main" id="{5C3C68CD-6796-4356-BF10-E4BE26D9F51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282262" y="1574747"/>
            <a:ext cx="5513089" cy="4110060"/>
          </a:xfrm>
          <a:prstGeom prst="rect">
            <a:avLst/>
          </a:prstGeom>
          <a:noFill/>
          <a:ln>
            <a:noFill/>
          </a:ln>
        </p:spPr>
      </p:pic>
    </p:spTree>
    <p:extLst>
      <p:ext uri="{BB962C8B-B14F-4D97-AF65-F5344CB8AC3E}">
        <p14:creationId xmlns:p14="http://schemas.microsoft.com/office/powerpoint/2010/main" val="751760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Characteristic</a:t>
            </a:r>
            <a:br>
              <a:rPr lang="en-US" b="1" dirty="0"/>
            </a:br>
            <a:r>
              <a:rPr lang="en-US" sz="3600" b="1" dirty="0"/>
              <a:t>Default Value</a:t>
            </a:r>
            <a:endParaRPr lang="en-US" sz="3600" dirty="0"/>
          </a:p>
        </p:txBody>
      </p:sp>
      <p:sp>
        <p:nvSpPr>
          <p:cNvPr id="2" name="Content Placeholder 1"/>
          <p:cNvSpPr>
            <a:spLocks noGrp="1"/>
          </p:cNvSpPr>
          <p:nvPr>
            <p:ph sz="quarter" idx="1"/>
          </p:nvPr>
        </p:nvSpPr>
        <p:spPr>
          <a:xfrm>
            <a:off x="1219200" y="1447800"/>
            <a:ext cx="10363200" cy="1027981"/>
          </a:xfrm>
        </p:spPr>
        <p:txBody>
          <a:bodyPr/>
          <a:lstStyle/>
          <a:p>
            <a:pPr lvl="0"/>
            <a:r>
              <a:rPr lang="en-MY" dirty="0"/>
              <a:t>The default value is set as an option, so if the user does not make an option, the process will continue to the default option.</a:t>
            </a:r>
            <a:endParaRPr lang="en-US" dirty="0"/>
          </a:p>
        </p:txBody>
      </p:sp>
      <p:sp>
        <p:nvSpPr>
          <p:cNvPr id="4" name="Title 2">
            <a:extLst>
              <a:ext uri="{FF2B5EF4-FFF2-40B4-BE49-F238E27FC236}">
                <a16:creationId xmlns:a16="http://schemas.microsoft.com/office/drawing/2014/main" id="{DF53822C-C5A8-487E-BD35-55234F874454}"/>
              </a:ext>
            </a:extLst>
          </p:cNvPr>
          <p:cNvSpPr txBox="1">
            <a:spLocks/>
          </p:cNvSpPr>
          <p:nvPr/>
        </p:nvSpPr>
        <p:spPr>
          <a:xfrm>
            <a:off x="1219200" y="2337040"/>
            <a:ext cx="10363200" cy="1143000"/>
          </a:xfrm>
          <a:prstGeom prst="rect">
            <a:avLst/>
          </a:prstGeom>
        </p:spPr>
        <p:txBody>
          <a:bodyPr bIns="91440" anchor="b" anchorCtr="0">
            <a:normAutofit fontScale="92500" lnSpcReduction="10000"/>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900" b="1" dirty="0"/>
              <a:t>Data Validation</a:t>
            </a:r>
          </a:p>
          <a:p>
            <a:r>
              <a:rPr lang="en-US" sz="3500" b="1" dirty="0"/>
              <a:t>Range check</a:t>
            </a:r>
            <a:endParaRPr lang="en-US" sz="3500" dirty="0"/>
          </a:p>
        </p:txBody>
      </p:sp>
      <p:sp>
        <p:nvSpPr>
          <p:cNvPr id="5" name="Content Placeholder 1">
            <a:extLst>
              <a:ext uri="{FF2B5EF4-FFF2-40B4-BE49-F238E27FC236}">
                <a16:creationId xmlns:a16="http://schemas.microsoft.com/office/drawing/2014/main" id="{7FE4BE3C-B38F-4992-8469-BFC182437059}"/>
              </a:ext>
            </a:extLst>
          </p:cNvPr>
          <p:cNvSpPr txBox="1">
            <a:spLocks/>
          </p:cNvSpPr>
          <p:nvPr/>
        </p:nvSpPr>
        <p:spPr>
          <a:xfrm>
            <a:off x="1219200" y="3341299"/>
            <a:ext cx="10363200" cy="1027981"/>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pPr lvl="0"/>
            <a:r>
              <a:rPr lang="en-MY" dirty="0"/>
              <a:t>No multiple options in the payment option check.</a:t>
            </a:r>
            <a:endParaRPr lang="en-US" dirty="0"/>
          </a:p>
        </p:txBody>
      </p:sp>
      <p:sp>
        <p:nvSpPr>
          <p:cNvPr id="7" name="Title 2">
            <a:extLst>
              <a:ext uri="{FF2B5EF4-FFF2-40B4-BE49-F238E27FC236}">
                <a16:creationId xmlns:a16="http://schemas.microsoft.com/office/drawing/2014/main" id="{31B6293A-B179-4309-A39A-D2136672AA79}"/>
              </a:ext>
            </a:extLst>
          </p:cNvPr>
          <p:cNvSpPr txBox="1">
            <a:spLocks/>
          </p:cNvSpPr>
          <p:nvPr/>
        </p:nvSpPr>
        <p:spPr>
          <a:xfrm>
            <a:off x="1219200" y="3797780"/>
            <a:ext cx="103632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dirty="0"/>
              <a:t>Presence Check</a:t>
            </a:r>
            <a:endParaRPr lang="en-US" dirty="0"/>
          </a:p>
        </p:txBody>
      </p:sp>
      <p:sp>
        <p:nvSpPr>
          <p:cNvPr id="8" name="Content Placeholder 1">
            <a:extLst>
              <a:ext uri="{FF2B5EF4-FFF2-40B4-BE49-F238E27FC236}">
                <a16:creationId xmlns:a16="http://schemas.microsoft.com/office/drawing/2014/main" id="{D0E82ED9-4B91-4960-ACFA-B11A6748DC44}"/>
              </a:ext>
            </a:extLst>
          </p:cNvPr>
          <p:cNvSpPr txBox="1">
            <a:spLocks/>
          </p:cNvSpPr>
          <p:nvPr/>
        </p:nvSpPr>
        <p:spPr>
          <a:xfrm>
            <a:off x="1219200" y="4896209"/>
            <a:ext cx="10363200" cy="1027981"/>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pPr lvl="0"/>
            <a:r>
              <a:rPr lang="en-MY" dirty="0"/>
              <a:t>Cannot leave the options empty</a:t>
            </a:r>
            <a:endParaRPr lang="en-US" dirty="0"/>
          </a:p>
        </p:txBody>
      </p:sp>
    </p:spTree>
    <p:extLst>
      <p:ext uri="{BB962C8B-B14F-4D97-AF65-F5344CB8AC3E}">
        <p14:creationId xmlns:p14="http://schemas.microsoft.com/office/powerpoint/2010/main" val="3801956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5FC87C-EAE3-4837-83F6-9CDE16933B93}"/>
              </a:ext>
            </a:extLst>
          </p:cNvPr>
          <p:cNvSpPr txBox="1"/>
          <p:nvPr/>
        </p:nvSpPr>
        <p:spPr>
          <a:xfrm>
            <a:off x="965275" y="1205415"/>
            <a:ext cx="4487339" cy="369332"/>
          </a:xfrm>
          <a:prstGeom prst="rect">
            <a:avLst/>
          </a:prstGeom>
          <a:noFill/>
          <a:ln>
            <a:solidFill>
              <a:schemeClr val="bg2"/>
            </a:solidFill>
          </a:ln>
        </p:spPr>
        <p:txBody>
          <a:bodyPr wrap="square" rtlCol="0" anchor="ctr" anchorCtr="1">
            <a:spAutoFit/>
          </a:bodyPr>
          <a:lstStyle/>
          <a:p>
            <a:r>
              <a:rPr lang="en-US" dirty="0"/>
              <a:t>Collection Date Page</a:t>
            </a:r>
          </a:p>
        </p:txBody>
      </p:sp>
      <p:sp>
        <p:nvSpPr>
          <p:cNvPr id="11" name="TextBox 10">
            <a:extLst>
              <a:ext uri="{FF2B5EF4-FFF2-40B4-BE49-F238E27FC236}">
                <a16:creationId xmlns:a16="http://schemas.microsoft.com/office/drawing/2014/main" id="{AFA4988D-FC5F-4265-8D16-CAB8C1A97971}"/>
              </a:ext>
            </a:extLst>
          </p:cNvPr>
          <p:cNvSpPr txBox="1"/>
          <p:nvPr/>
        </p:nvSpPr>
        <p:spPr>
          <a:xfrm>
            <a:off x="6795136" y="1205415"/>
            <a:ext cx="4487339" cy="369332"/>
          </a:xfrm>
          <a:prstGeom prst="rect">
            <a:avLst/>
          </a:prstGeom>
          <a:noFill/>
          <a:ln>
            <a:solidFill>
              <a:schemeClr val="bg2"/>
            </a:solidFill>
          </a:ln>
        </p:spPr>
        <p:txBody>
          <a:bodyPr wrap="square" rtlCol="0" anchor="ctr" anchorCtr="1">
            <a:spAutoFit/>
          </a:bodyPr>
          <a:lstStyle/>
          <a:p>
            <a:r>
              <a:rPr lang="en-US" dirty="0"/>
              <a:t>Return Date Page</a:t>
            </a:r>
          </a:p>
        </p:txBody>
      </p:sp>
      <p:pic>
        <p:nvPicPr>
          <p:cNvPr id="6" name="Picture 5">
            <a:extLst>
              <a:ext uri="{FF2B5EF4-FFF2-40B4-BE49-F238E27FC236}">
                <a16:creationId xmlns:a16="http://schemas.microsoft.com/office/drawing/2014/main" id="{F2BAB9EF-24C3-43CB-AA3E-C163FE739D7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56056" y="1574748"/>
            <a:ext cx="5330676" cy="4110060"/>
          </a:xfrm>
          <a:prstGeom prst="rect">
            <a:avLst/>
          </a:prstGeom>
          <a:noFill/>
          <a:ln>
            <a:noFill/>
          </a:ln>
        </p:spPr>
      </p:pic>
      <p:pic>
        <p:nvPicPr>
          <p:cNvPr id="9" name="Picture 8" descr="C:\Users\User\AppData\Local\Temp\Rar$DRa7056.41648\Screen\Return.png">
            <a:extLst>
              <a:ext uri="{FF2B5EF4-FFF2-40B4-BE49-F238E27FC236}">
                <a16:creationId xmlns:a16="http://schemas.microsoft.com/office/drawing/2014/main" id="{D8E3F28A-68F5-4003-9C31-CAF2C6406A8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15522" y="1574747"/>
            <a:ext cx="5330675" cy="4110060"/>
          </a:xfrm>
          <a:prstGeom prst="rect">
            <a:avLst/>
          </a:prstGeom>
          <a:noFill/>
          <a:ln>
            <a:noFill/>
          </a:ln>
        </p:spPr>
      </p:pic>
    </p:spTree>
    <p:extLst>
      <p:ext uri="{BB962C8B-B14F-4D97-AF65-F5344CB8AC3E}">
        <p14:creationId xmlns:p14="http://schemas.microsoft.com/office/powerpoint/2010/main" val="1184432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Characteristic</a:t>
            </a:r>
            <a:br>
              <a:rPr lang="en-US" b="1" dirty="0"/>
            </a:br>
            <a:r>
              <a:rPr lang="en-US" sz="3600" b="1" dirty="0"/>
              <a:t>Date picker</a:t>
            </a:r>
            <a:endParaRPr lang="en-US" sz="3600" dirty="0"/>
          </a:p>
        </p:txBody>
      </p:sp>
      <p:sp>
        <p:nvSpPr>
          <p:cNvPr id="2" name="Content Placeholder 1"/>
          <p:cNvSpPr>
            <a:spLocks noGrp="1"/>
          </p:cNvSpPr>
          <p:nvPr>
            <p:ph sz="quarter" idx="1"/>
          </p:nvPr>
        </p:nvSpPr>
        <p:spPr/>
        <p:txBody>
          <a:bodyPr/>
          <a:lstStyle/>
          <a:p>
            <a:pPr lvl="0"/>
            <a:r>
              <a:rPr lang="en-MY" dirty="0"/>
              <a:t>This is the collection date and return date page of National Library of Malaysia website. The user interface displays a date drop down list for user to click on a date. The date picker user interface replaced the date format which is confusing. E.g. 2/3/2012, 2 March 2012, or March 2 2012.</a:t>
            </a:r>
            <a:endParaRPr lang="en-US" dirty="0"/>
          </a:p>
        </p:txBody>
      </p:sp>
    </p:spTree>
    <p:extLst>
      <p:ext uri="{BB962C8B-B14F-4D97-AF65-F5344CB8AC3E}">
        <p14:creationId xmlns:p14="http://schemas.microsoft.com/office/powerpoint/2010/main" val="37591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5FC87C-EAE3-4837-83F6-9CDE16933B93}"/>
              </a:ext>
            </a:extLst>
          </p:cNvPr>
          <p:cNvSpPr txBox="1"/>
          <p:nvPr/>
        </p:nvSpPr>
        <p:spPr>
          <a:xfrm>
            <a:off x="965275" y="1205415"/>
            <a:ext cx="4487339" cy="369332"/>
          </a:xfrm>
          <a:prstGeom prst="rect">
            <a:avLst/>
          </a:prstGeom>
          <a:noFill/>
          <a:ln>
            <a:solidFill>
              <a:schemeClr val="bg2"/>
            </a:solidFill>
          </a:ln>
        </p:spPr>
        <p:txBody>
          <a:bodyPr wrap="square" rtlCol="0" anchor="ctr" anchorCtr="1">
            <a:spAutoFit/>
          </a:bodyPr>
          <a:lstStyle/>
          <a:p>
            <a:r>
              <a:rPr lang="en-US" dirty="0"/>
              <a:t>Collection Date Page (Validate inputs)</a:t>
            </a:r>
          </a:p>
        </p:txBody>
      </p:sp>
      <p:sp>
        <p:nvSpPr>
          <p:cNvPr id="11" name="TextBox 10">
            <a:extLst>
              <a:ext uri="{FF2B5EF4-FFF2-40B4-BE49-F238E27FC236}">
                <a16:creationId xmlns:a16="http://schemas.microsoft.com/office/drawing/2014/main" id="{AFA4988D-FC5F-4265-8D16-CAB8C1A97971}"/>
              </a:ext>
            </a:extLst>
          </p:cNvPr>
          <p:cNvSpPr txBox="1"/>
          <p:nvPr/>
        </p:nvSpPr>
        <p:spPr>
          <a:xfrm>
            <a:off x="6795136" y="1205415"/>
            <a:ext cx="4487339" cy="369332"/>
          </a:xfrm>
          <a:prstGeom prst="rect">
            <a:avLst/>
          </a:prstGeom>
          <a:noFill/>
          <a:ln>
            <a:solidFill>
              <a:schemeClr val="bg2"/>
            </a:solidFill>
          </a:ln>
        </p:spPr>
        <p:txBody>
          <a:bodyPr wrap="square" rtlCol="0" anchor="ctr" anchorCtr="1">
            <a:spAutoFit/>
          </a:bodyPr>
          <a:lstStyle/>
          <a:p>
            <a:r>
              <a:rPr lang="en-US" dirty="0"/>
              <a:t>Return Date Page (Validate inputs)</a:t>
            </a:r>
          </a:p>
        </p:txBody>
      </p:sp>
      <p:pic>
        <p:nvPicPr>
          <p:cNvPr id="7" name="Picture 6">
            <a:extLst>
              <a:ext uri="{FF2B5EF4-FFF2-40B4-BE49-F238E27FC236}">
                <a16:creationId xmlns:a16="http://schemas.microsoft.com/office/drawing/2014/main" id="{4F8E7D86-EB30-48FA-980E-F214081A2B8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69269" y="1574747"/>
            <a:ext cx="5182531" cy="4077838"/>
          </a:xfrm>
          <a:prstGeom prst="rect">
            <a:avLst/>
          </a:prstGeom>
          <a:noFill/>
          <a:ln>
            <a:noFill/>
          </a:ln>
        </p:spPr>
      </p:pic>
      <p:pic>
        <p:nvPicPr>
          <p:cNvPr id="8" name="Picture 7" descr="C:\Users\User\AppData\Local\Temp\Rar$DRa7056.49376\Screen\ReturnError.png">
            <a:extLst>
              <a:ext uri="{FF2B5EF4-FFF2-40B4-BE49-F238E27FC236}">
                <a16:creationId xmlns:a16="http://schemas.microsoft.com/office/drawing/2014/main" id="{9798318F-F29B-4E99-82F4-6C00A98811F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400163" y="1574747"/>
            <a:ext cx="5182531" cy="4077838"/>
          </a:xfrm>
          <a:prstGeom prst="rect">
            <a:avLst/>
          </a:prstGeom>
          <a:noFill/>
          <a:ln>
            <a:noFill/>
          </a:ln>
        </p:spPr>
      </p:pic>
    </p:spTree>
    <p:extLst>
      <p:ext uri="{BB962C8B-B14F-4D97-AF65-F5344CB8AC3E}">
        <p14:creationId xmlns:p14="http://schemas.microsoft.com/office/powerpoint/2010/main" val="3124862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Data Validation</a:t>
            </a:r>
            <a:br>
              <a:rPr lang="en-US" b="1" dirty="0"/>
            </a:br>
            <a:r>
              <a:rPr lang="en-US" sz="3600" b="1" dirty="0"/>
              <a:t>Range Check</a:t>
            </a:r>
            <a:endParaRPr lang="en-US" sz="3600" dirty="0"/>
          </a:p>
        </p:txBody>
      </p:sp>
      <p:sp>
        <p:nvSpPr>
          <p:cNvPr id="2" name="Content Placeholder 1"/>
          <p:cNvSpPr>
            <a:spLocks noGrp="1"/>
          </p:cNvSpPr>
          <p:nvPr>
            <p:ph sz="quarter" idx="1"/>
          </p:nvPr>
        </p:nvSpPr>
        <p:spPr>
          <a:xfrm>
            <a:off x="1219200" y="1447800"/>
            <a:ext cx="10363200" cy="1027981"/>
          </a:xfrm>
        </p:spPr>
        <p:txBody>
          <a:bodyPr/>
          <a:lstStyle/>
          <a:p>
            <a:pPr lvl="0"/>
            <a:r>
              <a:rPr lang="en-MY" dirty="0"/>
              <a:t>Restricting date ranges such as only after today and not more than two weeks can only be chosen.</a:t>
            </a:r>
            <a:endParaRPr lang="en-US" dirty="0"/>
          </a:p>
        </p:txBody>
      </p:sp>
      <p:sp>
        <p:nvSpPr>
          <p:cNvPr id="4" name="Title 2">
            <a:extLst>
              <a:ext uri="{FF2B5EF4-FFF2-40B4-BE49-F238E27FC236}">
                <a16:creationId xmlns:a16="http://schemas.microsoft.com/office/drawing/2014/main" id="{DF53822C-C5A8-487E-BD35-55234F874454}"/>
              </a:ext>
            </a:extLst>
          </p:cNvPr>
          <p:cNvSpPr txBox="1">
            <a:spLocks/>
          </p:cNvSpPr>
          <p:nvPr/>
        </p:nvSpPr>
        <p:spPr>
          <a:xfrm>
            <a:off x="1219200" y="2083310"/>
            <a:ext cx="103632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dirty="0"/>
              <a:t>Data Type Check</a:t>
            </a:r>
            <a:endParaRPr lang="en-US" sz="3200" dirty="0"/>
          </a:p>
        </p:txBody>
      </p:sp>
      <p:sp>
        <p:nvSpPr>
          <p:cNvPr id="5" name="Content Placeholder 1">
            <a:extLst>
              <a:ext uri="{FF2B5EF4-FFF2-40B4-BE49-F238E27FC236}">
                <a16:creationId xmlns:a16="http://schemas.microsoft.com/office/drawing/2014/main" id="{7FE4BE3C-B38F-4992-8469-BFC182437059}"/>
              </a:ext>
            </a:extLst>
          </p:cNvPr>
          <p:cNvSpPr txBox="1">
            <a:spLocks/>
          </p:cNvSpPr>
          <p:nvPr/>
        </p:nvSpPr>
        <p:spPr>
          <a:xfrm>
            <a:off x="1219200" y="3341299"/>
            <a:ext cx="10363200" cy="1027981"/>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pPr lvl="0"/>
            <a:r>
              <a:rPr lang="en-MY" dirty="0"/>
              <a:t>Only date type can be entered to this user interface.</a:t>
            </a:r>
            <a:endParaRPr lang="en-US" dirty="0"/>
          </a:p>
        </p:txBody>
      </p:sp>
    </p:spTree>
    <p:extLst>
      <p:ext uri="{BB962C8B-B14F-4D97-AF65-F5344CB8AC3E}">
        <p14:creationId xmlns:p14="http://schemas.microsoft.com/office/powerpoint/2010/main" val="386702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C462AF6-8DA8-477F-B40D-0FD8E139812C}"/>
              </a:ext>
            </a:extLst>
          </p:cNvPr>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180623" y="1210733"/>
            <a:ext cx="5915377" cy="4436533"/>
          </a:xfrm>
        </p:spPr>
      </p:pic>
      <p:pic>
        <p:nvPicPr>
          <p:cNvPr id="8" name="Picture 7">
            <a:extLst>
              <a:ext uri="{FF2B5EF4-FFF2-40B4-BE49-F238E27FC236}">
                <a16:creationId xmlns:a16="http://schemas.microsoft.com/office/drawing/2014/main" id="{C682E4C6-7B2B-4531-A099-A93F5588F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9767" y="444495"/>
            <a:ext cx="4775206" cy="5969007"/>
          </a:xfrm>
          <a:prstGeom prst="rect">
            <a:avLst/>
          </a:prstGeom>
        </p:spPr>
      </p:pic>
      <p:sp>
        <p:nvSpPr>
          <p:cNvPr id="11" name="TextBox 10">
            <a:extLst>
              <a:ext uri="{FF2B5EF4-FFF2-40B4-BE49-F238E27FC236}">
                <a16:creationId xmlns:a16="http://schemas.microsoft.com/office/drawing/2014/main" id="{6D081A28-D93B-4AA8-A584-9CA462473C33}"/>
              </a:ext>
            </a:extLst>
          </p:cNvPr>
          <p:cNvSpPr txBox="1"/>
          <p:nvPr/>
        </p:nvSpPr>
        <p:spPr>
          <a:xfrm>
            <a:off x="874895" y="795234"/>
            <a:ext cx="4487339" cy="369332"/>
          </a:xfrm>
          <a:prstGeom prst="rect">
            <a:avLst/>
          </a:prstGeom>
          <a:noFill/>
          <a:ln>
            <a:solidFill>
              <a:schemeClr val="bg2"/>
            </a:solidFill>
          </a:ln>
        </p:spPr>
        <p:txBody>
          <a:bodyPr wrap="square" rtlCol="0" anchor="ctr" anchorCtr="1">
            <a:spAutoFit/>
          </a:bodyPr>
          <a:lstStyle/>
          <a:p>
            <a:r>
              <a:rPr lang="en-US" dirty="0"/>
              <a:t>Search Page</a:t>
            </a:r>
          </a:p>
        </p:txBody>
      </p:sp>
      <p:sp>
        <p:nvSpPr>
          <p:cNvPr id="12" name="TextBox 11">
            <a:extLst>
              <a:ext uri="{FF2B5EF4-FFF2-40B4-BE49-F238E27FC236}">
                <a16:creationId xmlns:a16="http://schemas.microsoft.com/office/drawing/2014/main" id="{EFC56F9F-EFD8-44F3-B68E-D4363FC0774A}"/>
              </a:ext>
            </a:extLst>
          </p:cNvPr>
          <p:cNvSpPr txBox="1"/>
          <p:nvPr/>
        </p:nvSpPr>
        <p:spPr>
          <a:xfrm>
            <a:off x="6973700" y="75163"/>
            <a:ext cx="4487339" cy="369332"/>
          </a:xfrm>
          <a:prstGeom prst="rect">
            <a:avLst/>
          </a:prstGeom>
          <a:noFill/>
          <a:ln>
            <a:solidFill>
              <a:schemeClr val="bg2"/>
            </a:solidFill>
          </a:ln>
        </p:spPr>
        <p:txBody>
          <a:bodyPr wrap="square" rtlCol="0" anchor="ctr" anchorCtr="1">
            <a:spAutoFit/>
          </a:bodyPr>
          <a:lstStyle/>
          <a:p>
            <a:r>
              <a:rPr lang="en-US" dirty="0"/>
              <a:t>Advanced Search Page</a:t>
            </a:r>
          </a:p>
        </p:txBody>
      </p:sp>
    </p:spTree>
    <p:extLst>
      <p:ext uri="{BB962C8B-B14F-4D97-AF65-F5344CB8AC3E}">
        <p14:creationId xmlns:p14="http://schemas.microsoft.com/office/powerpoint/2010/main" val="64519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Characteristic </a:t>
            </a:r>
            <a:br>
              <a:rPr lang="en-US" dirty="0"/>
            </a:br>
            <a:r>
              <a:rPr lang="en-US" sz="3600" dirty="0"/>
              <a:t>HELP Facilities</a:t>
            </a:r>
          </a:p>
        </p:txBody>
      </p:sp>
      <p:sp>
        <p:nvSpPr>
          <p:cNvPr id="2" name="Content Placeholder 1"/>
          <p:cNvSpPr>
            <a:spLocks noGrp="1"/>
          </p:cNvSpPr>
          <p:nvPr>
            <p:ph sz="quarter" idx="1"/>
          </p:nvPr>
        </p:nvSpPr>
        <p:spPr/>
        <p:txBody>
          <a:bodyPr/>
          <a:lstStyle/>
          <a:p>
            <a:pPr lvl="0"/>
            <a:r>
              <a:rPr lang="en-US" dirty="0"/>
              <a:t>This is a </a:t>
            </a:r>
            <a:r>
              <a:rPr lang="en-US" dirty="0" smtClean="0"/>
              <a:t>search page for </a:t>
            </a:r>
            <a:r>
              <a:rPr lang="en-US" dirty="0"/>
              <a:t>the National Library of Malaysia.  It contains a hypertext in a box. This can help when users are unsure or unable to perform a certain function or made an error and it also accompanied by an example application of the command. </a:t>
            </a:r>
            <a:r>
              <a:rPr lang="en-US" dirty="0" smtClean="0"/>
              <a:t>Before </a:t>
            </a:r>
            <a:r>
              <a:rPr lang="en-US" dirty="0"/>
              <a:t>user key </a:t>
            </a:r>
            <a:r>
              <a:rPr lang="en-US" dirty="0" smtClean="0"/>
              <a:t>in data </a:t>
            </a:r>
            <a:r>
              <a:rPr lang="en-US" dirty="0"/>
              <a:t>it will suggest a correct alternative to the command that the user has specified.</a:t>
            </a:r>
          </a:p>
        </p:txBody>
      </p:sp>
    </p:spTree>
    <p:extLst>
      <p:ext uri="{BB962C8B-B14F-4D97-AF65-F5344CB8AC3E}">
        <p14:creationId xmlns:p14="http://schemas.microsoft.com/office/powerpoint/2010/main" val="3072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079060-B5A0-4B35-949D-32945576A2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1699" y="761819"/>
            <a:ext cx="7848601" cy="5886451"/>
          </a:xfrm>
          <a:prstGeom prst="rect">
            <a:avLst/>
          </a:prstGeom>
        </p:spPr>
      </p:pic>
      <p:sp>
        <p:nvSpPr>
          <p:cNvPr id="9" name="TextBox 8">
            <a:extLst>
              <a:ext uri="{FF2B5EF4-FFF2-40B4-BE49-F238E27FC236}">
                <a16:creationId xmlns:a16="http://schemas.microsoft.com/office/drawing/2014/main" id="{A5E3278F-12F5-4042-AB88-50358FBCEC97}"/>
              </a:ext>
            </a:extLst>
          </p:cNvPr>
          <p:cNvSpPr txBox="1"/>
          <p:nvPr/>
        </p:nvSpPr>
        <p:spPr>
          <a:xfrm>
            <a:off x="3852329" y="209730"/>
            <a:ext cx="4487339" cy="369332"/>
          </a:xfrm>
          <a:prstGeom prst="rect">
            <a:avLst/>
          </a:prstGeom>
          <a:noFill/>
          <a:ln>
            <a:solidFill>
              <a:schemeClr val="bg2"/>
            </a:solidFill>
          </a:ln>
        </p:spPr>
        <p:txBody>
          <a:bodyPr wrap="square" rtlCol="0" anchor="ctr" anchorCtr="1">
            <a:spAutoFit/>
          </a:bodyPr>
          <a:lstStyle/>
          <a:p>
            <a:r>
              <a:rPr lang="en-US" dirty="0"/>
              <a:t>Search Page (Validate inputs)</a:t>
            </a:r>
          </a:p>
        </p:txBody>
      </p:sp>
    </p:spTree>
    <p:extLst>
      <p:ext uri="{BB962C8B-B14F-4D97-AF65-F5344CB8AC3E}">
        <p14:creationId xmlns:p14="http://schemas.microsoft.com/office/powerpoint/2010/main" val="292637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Data Validation</a:t>
            </a:r>
            <a:br>
              <a:rPr lang="en-US" dirty="0"/>
            </a:br>
            <a:r>
              <a:rPr lang="en-US" sz="3600" dirty="0"/>
              <a:t>Existence check</a:t>
            </a:r>
          </a:p>
        </p:txBody>
      </p:sp>
      <p:sp>
        <p:nvSpPr>
          <p:cNvPr id="2" name="Content Placeholder 1"/>
          <p:cNvSpPr>
            <a:spLocks noGrp="1"/>
          </p:cNvSpPr>
          <p:nvPr>
            <p:ph sz="quarter" idx="1"/>
          </p:nvPr>
        </p:nvSpPr>
        <p:spPr/>
        <p:txBody>
          <a:bodyPr/>
          <a:lstStyle/>
          <a:p>
            <a:r>
              <a:rPr lang="en-US" dirty="0"/>
              <a:t>The book of user wants to find is checked for the existence in library. If the book does not exist in library, it will display an error to inform user and if the book is existing it will display the book information for the user.</a:t>
            </a:r>
          </a:p>
          <a:p>
            <a:pPr lvl="1"/>
            <a:endParaRPr lang="en-US" dirty="0"/>
          </a:p>
        </p:txBody>
      </p:sp>
    </p:spTree>
    <p:extLst>
      <p:ext uri="{BB962C8B-B14F-4D97-AF65-F5344CB8AC3E}">
        <p14:creationId xmlns:p14="http://schemas.microsoft.com/office/powerpoint/2010/main" val="208895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6C477D-2DDF-4BBE-8BE3-0EE77ABEC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5728" y="644136"/>
            <a:ext cx="4826002" cy="6032502"/>
          </a:xfrm>
          <a:prstGeom prst="rect">
            <a:avLst/>
          </a:prstGeom>
        </p:spPr>
      </p:pic>
      <p:pic>
        <p:nvPicPr>
          <p:cNvPr id="9" name="Picture 8">
            <a:extLst>
              <a:ext uri="{FF2B5EF4-FFF2-40B4-BE49-F238E27FC236}">
                <a16:creationId xmlns:a16="http://schemas.microsoft.com/office/drawing/2014/main" id="{9C238D56-23B2-4FFC-87D2-C77F8C5DBA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7464" y="572609"/>
            <a:ext cx="5096936" cy="6033498"/>
          </a:xfrm>
          <a:prstGeom prst="rect">
            <a:avLst/>
          </a:prstGeom>
        </p:spPr>
      </p:pic>
      <p:sp>
        <p:nvSpPr>
          <p:cNvPr id="10" name="TextBox 9">
            <a:extLst>
              <a:ext uri="{FF2B5EF4-FFF2-40B4-BE49-F238E27FC236}">
                <a16:creationId xmlns:a16="http://schemas.microsoft.com/office/drawing/2014/main" id="{BD5FC87C-EAE3-4837-83F6-9CDE16933B93}"/>
              </a:ext>
            </a:extLst>
          </p:cNvPr>
          <p:cNvSpPr txBox="1"/>
          <p:nvPr/>
        </p:nvSpPr>
        <p:spPr>
          <a:xfrm>
            <a:off x="575728" y="137402"/>
            <a:ext cx="4487339" cy="369332"/>
          </a:xfrm>
          <a:prstGeom prst="rect">
            <a:avLst/>
          </a:prstGeom>
          <a:noFill/>
          <a:ln>
            <a:solidFill>
              <a:schemeClr val="bg2"/>
            </a:solidFill>
          </a:ln>
        </p:spPr>
        <p:txBody>
          <a:bodyPr wrap="square" rtlCol="0" anchor="ctr" anchorCtr="1">
            <a:spAutoFit/>
          </a:bodyPr>
          <a:lstStyle/>
          <a:p>
            <a:r>
              <a:rPr lang="en-US" dirty="0"/>
              <a:t>Register Page</a:t>
            </a:r>
          </a:p>
        </p:txBody>
      </p:sp>
      <p:sp>
        <p:nvSpPr>
          <p:cNvPr id="11" name="TextBox 10">
            <a:extLst>
              <a:ext uri="{FF2B5EF4-FFF2-40B4-BE49-F238E27FC236}">
                <a16:creationId xmlns:a16="http://schemas.microsoft.com/office/drawing/2014/main" id="{AFA4988D-FC5F-4265-8D16-CAB8C1A97971}"/>
              </a:ext>
            </a:extLst>
          </p:cNvPr>
          <p:cNvSpPr txBox="1"/>
          <p:nvPr/>
        </p:nvSpPr>
        <p:spPr>
          <a:xfrm>
            <a:off x="6282262" y="137402"/>
            <a:ext cx="4487339" cy="369332"/>
          </a:xfrm>
          <a:prstGeom prst="rect">
            <a:avLst/>
          </a:prstGeom>
          <a:noFill/>
          <a:ln>
            <a:solidFill>
              <a:schemeClr val="bg2"/>
            </a:solidFill>
          </a:ln>
        </p:spPr>
        <p:txBody>
          <a:bodyPr wrap="square" rtlCol="0" anchor="ctr" anchorCtr="1">
            <a:spAutoFit/>
          </a:bodyPr>
          <a:lstStyle/>
          <a:p>
            <a:r>
              <a:rPr lang="en-US" dirty="0"/>
              <a:t>Login Page</a:t>
            </a:r>
          </a:p>
        </p:txBody>
      </p:sp>
    </p:spTree>
    <p:extLst>
      <p:ext uri="{BB962C8B-B14F-4D97-AF65-F5344CB8AC3E}">
        <p14:creationId xmlns:p14="http://schemas.microsoft.com/office/powerpoint/2010/main" val="470520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Characteristic</a:t>
            </a:r>
            <a:br>
              <a:rPr lang="en-US" b="1" dirty="0"/>
            </a:br>
            <a:r>
              <a:rPr lang="en-US" sz="3600" b="1" dirty="0"/>
              <a:t>Ease of Data Entry</a:t>
            </a:r>
            <a:endParaRPr lang="en-US" sz="3600" dirty="0"/>
          </a:p>
        </p:txBody>
      </p:sp>
      <p:sp>
        <p:nvSpPr>
          <p:cNvPr id="2" name="Content Placeholder 1"/>
          <p:cNvSpPr>
            <a:spLocks noGrp="1"/>
          </p:cNvSpPr>
          <p:nvPr>
            <p:ph sz="quarter" idx="1"/>
          </p:nvPr>
        </p:nvSpPr>
        <p:spPr/>
        <p:txBody>
          <a:bodyPr/>
          <a:lstStyle/>
          <a:p>
            <a:pPr lvl="0"/>
            <a:r>
              <a:rPr lang="en-US" dirty="0"/>
              <a:t>This is a </a:t>
            </a:r>
            <a:r>
              <a:rPr lang="en-US" dirty="0" smtClean="0"/>
              <a:t>login and register </a:t>
            </a:r>
            <a:r>
              <a:rPr lang="en-US" dirty="0"/>
              <a:t>page for the National Library of Malaysia. The data entry screen in the same logical order as the input form. After that it also have a clear title of field and if user insert an invalidation data it has a provision of data validation checks in order to reduce potential human data entry error.</a:t>
            </a:r>
          </a:p>
          <a:p>
            <a:endParaRPr lang="en-US" dirty="0"/>
          </a:p>
        </p:txBody>
      </p:sp>
    </p:spTree>
    <p:extLst>
      <p:ext uri="{BB962C8B-B14F-4D97-AF65-F5344CB8AC3E}">
        <p14:creationId xmlns:p14="http://schemas.microsoft.com/office/powerpoint/2010/main" val="172785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D5FC87C-EAE3-4837-83F6-9CDE16933B93}"/>
              </a:ext>
            </a:extLst>
          </p:cNvPr>
          <p:cNvSpPr txBox="1"/>
          <p:nvPr/>
        </p:nvSpPr>
        <p:spPr>
          <a:xfrm>
            <a:off x="575728" y="137402"/>
            <a:ext cx="4487339" cy="369332"/>
          </a:xfrm>
          <a:prstGeom prst="rect">
            <a:avLst/>
          </a:prstGeom>
          <a:noFill/>
          <a:ln>
            <a:solidFill>
              <a:schemeClr val="bg2"/>
            </a:solidFill>
          </a:ln>
        </p:spPr>
        <p:txBody>
          <a:bodyPr wrap="square" rtlCol="0" anchor="ctr" anchorCtr="1">
            <a:spAutoFit/>
          </a:bodyPr>
          <a:lstStyle/>
          <a:p>
            <a:r>
              <a:rPr lang="en-US" dirty="0"/>
              <a:t>Register Page (Validate inputs)</a:t>
            </a:r>
          </a:p>
        </p:txBody>
      </p:sp>
      <p:sp>
        <p:nvSpPr>
          <p:cNvPr id="11" name="TextBox 10">
            <a:extLst>
              <a:ext uri="{FF2B5EF4-FFF2-40B4-BE49-F238E27FC236}">
                <a16:creationId xmlns:a16="http://schemas.microsoft.com/office/drawing/2014/main" id="{AFA4988D-FC5F-4265-8D16-CAB8C1A97971}"/>
              </a:ext>
            </a:extLst>
          </p:cNvPr>
          <p:cNvSpPr txBox="1"/>
          <p:nvPr/>
        </p:nvSpPr>
        <p:spPr>
          <a:xfrm>
            <a:off x="6282262" y="137402"/>
            <a:ext cx="4487339" cy="369332"/>
          </a:xfrm>
          <a:prstGeom prst="rect">
            <a:avLst/>
          </a:prstGeom>
          <a:noFill/>
          <a:ln>
            <a:solidFill>
              <a:schemeClr val="bg2"/>
            </a:solidFill>
          </a:ln>
        </p:spPr>
        <p:txBody>
          <a:bodyPr wrap="square" rtlCol="0" anchor="ctr" anchorCtr="1">
            <a:spAutoFit/>
          </a:bodyPr>
          <a:lstStyle/>
          <a:p>
            <a:r>
              <a:rPr lang="en-US" dirty="0"/>
              <a:t>Login Page (Validate inputs)</a:t>
            </a:r>
          </a:p>
        </p:txBody>
      </p:sp>
      <p:pic>
        <p:nvPicPr>
          <p:cNvPr id="3" name="Picture 2">
            <a:extLst>
              <a:ext uri="{FF2B5EF4-FFF2-40B4-BE49-F238E27FC236}">
                <a16:creationId xmlns:a16="http://schemas.microsoft.com/office/drawing/2014/main" id="{E809B768-6598-467D-92F9-93B9FE5592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224" y="572609"/>
            <a:ext cx="4718659" cy="5898323"/>
          </a:xfrm>
          <a:prstGeom prst="rect">
            <a:avLst/>
          </a:prstGeom>
        </p:spPr>
      </p:pic>
      <p:pic>
        <p:nvPicPr>
          <p:cNvPr id="6" name="Picture 5">
            <a:extLst>
              <a:ext uri="{FF2B5EF4-FFF2-40B4-BE49-F238E27FC236}">
                <a16:creationId xmlns:a16="http://schemas.microsoft.com/office/drawing/2014/main" id="{D51B92A5-92AA-49D4-A99C-1AF2B4198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273" y="572609"/>
            <a:ext cx="5044221" cy="5971097"/>
          </a:xfrm>
          <a:prstGeom prst="rect">
            <a:avLst/>
          </a:prstGeom>
        </p:spPr>
      </p:pic>
    </p:spTree>
    <p:extLst>
      <p:ext uri="{BB962C8B-B14F-4D97-AF65-F5344CB8AC3E}">
        <p14:creationId xmlns:p14="http://schemas.microsoft.com/office/powerpoint/2010/main" val="414179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a:t>Data Validation</a:t>
            </a:r>
            <a:br>
              <a:rPr lang="en-US" b="1" dirty="0"/>
            </a:br>
            <a:r>
              <a:rPr lang="en-US" sz="3600" b="1" dirty="0"/>
              <a:t>Data Type check</a:t>
            </a:r>
            <a:endParaRPr lang="en-US" sz="3600" dirty="0"/>
          </a:p>
        </p:txBody>
      </p:sp>
      <p:sp>
        <p:nvSpPr>
          <p:cNvPr id="2" name="Content Placeholder 1"/>
          <p:cNvSpPr>
            <a:spLocks noGrp="1"/>
          </p:cNvSpPr>
          <p:nvPr>
            <p:ph sz="quarter" idx="1"/>
          </p:nvPr>
        </p:nvSpPr>
        <p:spPr>
          <a:xfrm>
            <a:off x="1219200" y="1447800"/>
            <a:ext cx="10363200" cy="1027981"/>
          </a:xfrm>
        </p:spPr>
        <p:txBody>
          <a:bodyPr/>
          <a:lstStyle/>
          <a:p>
            <a:r>
              <a:rPr lang="en-US" dirty="0"/>
              <a:t>No digit and symbol in the name check. No alphabetic data in identifier check.</a:t>
            </a:r>
          </a:p>
        </p:txBody>
      </p:sp>
      <p:sp>
        <p:nvSpPr>
          <p:cNvPr id="4" name="Title 2">
            <a:extLst>
              <a:ext uri="{FF2B5EF4-FFF2-40B4-BE49-F238E27FC236}">
                <a16:creationId xmlns:a16="http://schemas.microsoft.com/office/drawing/2014/main" id="{DF53822C-C5A8-487E-BD35-55234F874454}"/>
              </a:ext>
            </a:extLst>
          </p:cNvPr>
          <p:cNvSpPr txBox="1">
            <a:spLocks/>
          </p:cNvSpPr>
          <p:nvPr/>
        </p:nvSpPr>
        <p:spPr>
          <a:xfrm>
            <a:off x="1219200" y="2083310"/>
            <a:ext cx="103632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3200" b="1" dirty="0"/>
              <a:t>Format check</a:t>
            </a:r>
            <a:endParaRPr lang="en-US" sz="3200" dirty="0"/>
          </a:p>
        </p:txBody>
      </p:sp>
      <p:sp>
        <p:nvSpPr>
          <p:cNvPr id="5" name="Content Placeholder 1">
            <a:extLst>
              <a:ext uri="{FF2B5EF4-FFF2-40B4-BE49-F238E27FC236}">
                <a16:creationId xmlns:a16="http://schemas.microsoft.com/office/drawing/2014/main" id="{7FE4BE3C-B38F-4992-8469-BFC182437059}"/>
              </a:ext>
            </a:extLst>
          </p:cNvPr>
          <p:cNvSpPr txBox="1">
            <a:spLocks/>
          </p:cNvSpPr>
          <p:nvPr/>
        </p:nvSpPr>
        <p:spPr>
          <a:xfrm>
            <a:off x="1219200" y="3341299"/>
            <a:ext cx="10363200" cy="1027981"/>
          </a:xfrm>
          <a:prstGeom prst="rect">
            <a:avLst/>
          </a:prstGeom>
        </p:spPr>
        <p:txBody>
          <a:bodyPr vert="horz">
            <a:normAutofit/>
          </a:bodyPr>
          <a:lst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a:lstStyle>
          <a:p>
            <a:r>
              <a:rPr lang="en-US" dirty="0"/>
              <a:t>Use to check email format such as </a:t>
            </a:r>
            <a:r>
              <a:rPr lang="en-US" u="sng" dirty="0">
                <a:hlinkClick r:id="rId2"/>
              </a:rPr>
              <a:t>xxx@gmail.com</a:t>
            </a:r>
            <a:endParaRPr lang="en-US" dirty="0"/>
          </a:p>
        </p:txBody>
      </p:sp>
    </p:spTree>
    <p:extLst>
      <p:ext uri="{BB962C8B-B14F-4D97-AF65-F5344CB8AC3E}">
        <p14:creationId xmlns:p14="http://schemas.microsoft.com/office/powerpoint/2010/main" val="386725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plan presentatio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lan presentation.potx" id="{B0CF94B3-F59B-427A-A620-6B86E9154593}" vid="{92489599-94E0-42FA-BFD7-90FE9B56DF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Template>
  <TotalTime>162</TotalTime>
  <Words>425</Words>
  <Application>Microsoft Office PowerPoint</Application>
  <PresentationFormat>Widescreen</PresentationFormat>
  <Paragraphs>39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vt:lpstr>
      <vt:lpstr>Wingdings 2</vt:lpstr>
      <vt:lpstr>Business plan presentation</vt:lpstr>
      <vt:lpstr>Week 10 – Inputs</vt:lpstr>
      <vt:lpstr>PowerPoint Presentation</vt:lpstr>
      <vt:lpstr>Characteristic  HELP Facilities</vt:lpstr>
      <vt:lpstr>PowerPoint Presentation</vt:lpstr>
      <vt:lpstr>Data Validation Existence check</vt:lpstr>
      <vt:lpstr>PowerPoint Presentation</vt:lpstr>
      <vt:lpstr>Characteristic Ease of Data Entry</vt:lpstr>
      <vt:lpstr>PowerPoint Presentation</vt:lpstr>
      <vt:lpstr>Data Validation Data Type check</vt:lpstr>
      <vt:lpstr>PowerPoint Presentation</vt:lpstr>
      <vt:lpstr>Characteristic Default Value</vt:lpstr>
      <vt:lpstr>PowerPoint Presentation</vt:lpstr>
      <vt:lpstr>Characteristic Date picker</vt:lpstr>
      <vt:lpstr>PowerPoint Presentation</vt:lpstr>
      <vt:lpstr>Data Validation Range Check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9 – Functional Design</dc:title>
  <dc:creator>Justin Yu</dc:creator>
  <cp:lastModifiedBy>User</cp:lastModifiedBy>
  <cp:revision>37</cp:revision>
  <dcterms:created xsi:type="dcterms:W3CDTF">2019-07-23T04:10:02Z</dcterms:created>
  <dcterms:modified xsi:type="dcterms:W3CDTF">2019-07-31T07:34:47Z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