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2"/>
  </p:notesMasterIdLst>
  <p:handoutMasterIdLst>
    <p:handoutMasterId r:id="rId33"/>
  </p:handoutMasterIdLst>
  <p:sldIdLst>
    <p:sldId id="280" r:id="rId2"/>
    <p:sldId id="269" r:id="rId3"/>
    <p:sldId id="270" r:id="rId4"/>
    <p:sldId id="271" r:id="rId5"/>
    <p:sldId id="282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93" r:id="rId16"/>
    <p:sldId id="294" r:id="rId17"/>
    <p:sldId id="295" r:id="rId18"/>
    <p:sldId id="296" r:id="rId19"/>
    <p:sldId id="297" r:id="rId20"/>
    <p:sldId id="298" r:id="rId21"/>
    <p:sldId id="299" r:id="rId22"/>
    <p:sldId id="300" r:id="rId23"/>
    <p:sldId id="301" r:id="rId24"/>
    <p:sldId id="302" r:id="rId25"/>
    <p:sldId id="303" r:id="rId26"/>
    <p:sldId id="304" r:id="rId27"/>
    <p:sldId id="305" r:id="rId28"/>
    <p:sldId id="306" r:id="rId29"/>
    <p:sldId id="307" r:id="rId30"/>
    <p:sldId id="308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0" d="100"/>
          <a:sy n="80" d="100"/>
        </p:scale>
        <p:origin x="244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CB2E47-6F41-409B-AD22-834AE1EFF186}" type="datetimeFigureOut">
              <a:rPr lang="en-US" smtClean="0"/>
              <a:t>06-Aug-19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80BE5A-9D85-4716-9443-9D9E66ACB5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7826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D6744A-403D-42A1-BFE7-61DA46EE7C6C}" type="datetimeFigureOut">
              <a:rPr lang="en-US" smtClean="0"/>
              <a:t>06-Aug-19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E05635-4EFD-4447-A451-86C57984FA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602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13" name="Rounded Rectangle 12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7" name="Rectangle 6"/>
          <p:cNvSpPr/>
          <p:nvPr/>
        </p:nvSpPr>
        <p:spPr bwMode="grayWhite">
          <a:xfrm>
            <a:off x="83909" y="1449304"/>
            <a:ext cx="12028716" cy="152734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83909" y="1396720"/>
            <a:ext cx="12028716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1" name="Rectangle 10"/>
          <p:cNvSpPr/>
          <p:nvPr/>
        </p:nvSpPr>
        <p:spPr>
          <a:xfrm>
            <a:off x="83909" y="2976649"/>
            <a:ext cx="12028716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1505931"/>
            <a:ext cx="10972800" cy="1470025"/>
          </a:xfrm>
        </p:spPr>
        <p:txBody>
          <a:bodyPr anchor="ctr"/>
          <a:lstStyle>
            <a:lvl1pPr algn="ctr">
              <a:defRPr lang="en-US" dirty="0">
                <a:solidFill>
                  <a:schemeClr val="bg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727200" y="3200400"/>
            <a:ext cx="85344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solidFill>
            <a:schemeClr val="accent1">
              <a:lumMod val="75000"/>
            </a:schemeClr>
          </a:solidFill>
        </p:spPr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06-Aug-19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697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06-Aug-19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736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68224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274641"/>
            <a:ext cx="7416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06-Aug-19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587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3632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06-Aug-19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439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10" name="Rounded Rectangle 9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7" name="Rectangle 6"/>
          <p:cNvSpPr/>
          <p:nvPr/>
        </p:nvSpPr>
        <p:spPr>
          <a:xfrm flipV="1">
            <a:off x="92550" y="2376830"/>
            <a:ext cx="12018020" cy="9144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8" name="Rectangle 7"/>
          <p:cNvSpPr/>
          <p:nvPr/>
        </p:nvSpPr>
        <p:spPr>
          <a:xfrm>
            <a:off x="92195" y="2341476"/>
            <a:ext cx="12018375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91075" y="2468880"/>
            <a:ext cx="12019495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952501"/>
            <a:ext cx="103632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547938"/>
            <a:ext cx="103632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6800" y="6172200"/>
            <a:ext cx="5334000" cy="457200"/>
          </a:xfrm>
        </p:spPr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06-Aug-19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226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5786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06-Aug-19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49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12192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6040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66040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06-Aug-19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274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06-Aug-19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07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06-Aug-19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557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9" name="Rounded Rectangle 8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3962400" y="1600200"/>
            <a:ext cx="7620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219200" y="1600200"/>
            <a:ext cx="2540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06-Aug-19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269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 flipV="1">
            <a:off x="91076" y="4683555"/>
            <a:ext cx="12009120" cy="9144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2" name="Rectangle 11"/>
          <p:cNvSpPr/>
          <p:nvPr/>
        </p:nvSpPr>
        <p:spPr>
          <a:xfrm>
            <a:off x="91345" y="4650475"/>
            <a:ext cx="12008852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3" name="Rectangle 12"/>
          <p:cNvSpPr/>
          <p:nvPr/>
        </p:nvSpPr>
        <p:spPr>
          <a:xfrm>
            <a:off x="91348" y="4773225"/>
            <a:ext cx="12008849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900550"/>
            <a:ext cx="97536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91078" y="66676"/>
            <a:ext cx="12002497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445825"/>
            <a:ext cx="97536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19200" y="6172200"/>
            <a:ext cx="5181600" cy="457200"/>
          </a:xfrm>
        </p:spPr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06-Aug-19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577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8" name="Rounded Rectangle 7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49BF3EA-1A78-4F07-BDC0-C8A1BD461199}" type="datetimeFigureOut">
              <a:rPr lang="en-US" smtClean="0"/>
              <a:t>06-Aug-19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970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>
            <a:lumMod val="75000"/>
          </a:schemeClr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>
            <a:lumMod val="75000"/>
          </a:schemeClr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lumMod val="60000"/>
            <a:lumOff val="4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>
            <a:lumMod val="75000"/>
          </a:schemeClr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lumMod val="75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526030" indent="-285750" algn="l" rtl="0" eaLnBrk="1" latinLnBrk="0" hangingPunct="1">
        <a:spcBef>
          <a:spcPts val="370"/>
        </a:spcBef>
        <a:buClr>
          <a:schemeClr val="accent3">
            <a:lumMod val="50000"/>
          </a:schemeClr>
        </a:buClr>
        <a:buFont typeface="Arial" panose="020B0604020202020204" pitchFamily="34" charset="0"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mailto:sleeson0@cargocollective.com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11 – Data Definition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AACS2192 Analysis and Design of IS – Case Study</a:t>
            </a:r>
          </a:p>
          <a:p>
            <a:r>
              <a:rPr lang="en-US" dirty="0"/>
              <a:t>Library System</a:t>
            </a:r>
          </a:p>
        </p:txBody>
      </p:sp>
    </p:spTree>
    <p:extLst>
      <p:ext uri="{BB962C8B-B14F-4D97-AF65-F5344CB8AC3E}">
        <p14:creationId xmlns:p14="http://schemas.microsoft.com/office/powerpoint/2010/main" val="1566073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Design</a:t>
            </a:r>
            <a:endParaRPr lang="en-US" sz="3100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320040" lvl="1" indent="0">
              <a:buNone/>
            </a:pPr>
            <a:r>
              <a:rPr lang="en-GB" b="1" dirty="0"/>
              <a:t>Account Table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0E5D0EA-22E0-4885-AB95-E51CA386EE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9332129"/>
              </p:ext>
            </p:extLst>
          </p:nvPr>
        </p:nvGraphicFramePr>
        <p:xfrm>
          <a:off x="1123406" y="2024744"/>
          <a:ext cx="9757955" cy="4388186"/>
        </p:xfrm>
        <a:graphic>
          <a:graphicData uri="http://schemas.openxmlformats.org/drawingml/2006/table">
            <a:tbl>
              <a:tblPr firstRow="1" firstCol="1">
                <a:tableStyleId>{21E4AEA4-8DFA-4A89-87EB-49C32662AFE0}</a:tableStyleId>
              </a:tblPr>
              <a:tblGrid>
                <a:gridCol w="1836458">
                  <a:extLst>
                    <a:ext uri="{9D8B030D-6E8A-4147-A177-3AD203B41FA5}">
                      <a16:colId xmlns:a16="http://schemas.microsoft.com/office/drawing/2014/main" val="3526549770"/>
                    </a:ext>
                  </a:extLst>
                </a:gridCol>
                <a:gridCol w="3042115">
                  <a:extLst>
                    <a:ext uri="{9D8B030D-6E8A-4147-A177-3AD203B41FA5}">
                      <a16:colId xmlns:a16="http://schemas.microsoft.com/office/drawing/2014/main" val="4206730915"/>
                    </a:ext>
                  </a:extLst>
                </a:gridCol>
                <a:gridCol w="2439691">
                  <a:extLst>
                    <a:ext uri="{9D8B030D-6E8A-4147-A177-3AD203B41FA5}">
                      <a16:colId xmlns:a16="http://schemas.microsoft.com/office/drawing/2014/main" val="3761522970"/>
                    </a:ext>
                  </a:extLst>
                </a:gridCol>
                <a:gridCol w="2439691">
                  <a:extLst>
                    <a:ext uri="{9D8B030D-6E8A-4147-A177-3AD203B41FA5}">
                      <a16:colId xmlns:a16="http://schemas.microsoft.com/office/drawing/2014/main" val="1825429268"/>
                    </a:ext>
                  </a:extLst>
                </a:gridCol>
              </a:tblGrid>
              <a:tr h="26033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Field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Data Type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Remark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Format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21650637"/>
                  </a:ext>
                </a:extLst>
              </a:tr>
              <a:tr h="50956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account_no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varchar(6)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Primary Key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52281345"/>
                  </a:ext>
                </a:extLst>
              </a:tr>
              <a:tr h="50956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first_name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varchar(6)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26147582"/>
                  </a:ext>
                </a:extLst>
              </a:tr>
              <a:tr h="50956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last_name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varchar(20)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71451357"/>
                  </a:ext>
                </a:extLst>
              </a:tr>
              <a:tr h="50956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email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varchar(30)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30964810"/>
                  </a:ext>
                </a:extLst>
              </a:tr>
              <a:tr h="50956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password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varchar(16)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54163029"/>
                  </a:ext>
                </a:extLst>
              </a:tr>
              <a:tr h="50956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identity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varchar (16)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49166318"/>
                  </a:ext>
                </a:extLst>
              </a:tr>
              <a:tr h="50956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date_Joined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date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DD/MM/YYYY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83485521"/>
                  </a:ext>
                </a:extLst>
              </a:tr>
              <a:tr h="50956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fine_due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number (6,2)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RM 9,999.99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460566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1054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Design</a:t>
            </a:r>
            <a:endParaRPr lang="en-US" sz="3100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320040" lvl="1" indent="0">
              <a:buNone/>
            </a:pPr>
            <a:r>
              <a:rPr lang="en-US" b="1" dirty="0"/>
              <a:t>Book Reservation Table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0E5D0EA-22E0-4885-AB95-E51CA386EE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2329481"/>
              </p:ext>
            </p:extLst>
          </p:nvPr>
        </p:nvGraphicFramePr>
        <p:xfrm>
          <a:off x="1123406" y="2024744"/>
          <a:ext cx="9757955" cy="2922438"/>
        </p:xfrm>
        <a:graphic>
          <a:graphicData uri="http://schemas.openxmlformats.org/drawingml/2006/table">
            <a:tbl>
              <a:tblPr firstRow="1" firstCol="1">
                <a:tableStyleId>{21E4AEA4-8DFA-4A89-87EB-49C32662AFE0}</a:tableStyleId>
              </a:tblPr>
              <a:tblGrid>
                <a:gridCol w="1836458">
                  <a:extLst>
                    <a:ext uri="{9D8B030D-6E8A-4147-A177-3AD203B41FA5}">
                      <a16:colId xmlns:a16="http://schemas.microsoft.com/office/drawing/2014/main" val="3526549770"/>
                    </a:ext>
                  </a:extLst>
                </a:gridCol>
                <a:gridCol w="3042115">
                  <a:extLst>
                    <a:ext uri="{9D8B030D-6E8A-4147-A177-3AD203B41FA5}">
                      <a16:colId xmlns:a16="http://schemas.microsoft.com/office/drawing/2014/main" val="4206730915"/>
                    </a:ext>
                  </a:extLst>
                </a:gridCol>
                <a:gridCol w="2439691">
                  <a:extLst>
                    <a:ext uri="{9D8B030D-6E8A-4147-A177-3AD203B41FA5}">
                      <a16:colId xmlns:a16="http://schemas.microsoft.com/office/drawing/2014/main" val="3761522970"/>
                    </a:ext>
                  </a:extLst>
                </a:gridCol>
                <a:gridCol w="2439691">
                  <a:extLst>
                    <a:ext uri="{9D8B030D-6E8A-4147-A177-3AD203B41FA5}">
                      <a16:colId xmlns:a16="http://schemas.microsoft.com/office/drawing/2014/main" val="1825429268"/>
                    </a:ext>
                  </a:extLst>
                </a:gridCol>
              </a:tblGrid>
              <a:tr h="26033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Field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Data Type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Remark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Format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21650637"/>
                  </a:ext>
                </a:extLst>
              </a:tr>
              <a:tr h="50956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reserve_no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varchar(5)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Primary Key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52281345"/>
                  </a:ext>
                </a:extLst>
              </a:tr>
              <a:tr h="50956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reserve_date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date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DD/MM/YYYY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26147582"/>
                  </a:ext>
                </a:extLst>
              </a:tr>
              <a:tr h="50956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book_id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varchar(9)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Foreign Key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Reference Loan Table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71451357"/>
                  </a:ext>
                </a:extLst>
              </a:tr>
              <a:tr h="50956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account_no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varchar(6)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Foreign Key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Reference Account Table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30964810"/>
                  </a:ext>
                </a:extLst>
              </a:tr>
              <a:tr h="50956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report_no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varchar(6)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Foreign Key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Reference Report Table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541630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8077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Design</a:t>
            </a:r>
            <a:endParaRPr lang="en-US" sz="3100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320040" lvl="1" indent="0">
              <a:buNone/>
            </a:pPr>
            <a:r>
              <a:rPr lang="en-US" b="1" dirty="0"/>
              <a:t>Loan Table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0E5D0EA-22E0-4885-AB95-E51CA386EE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5126146"/>
              </p:ext>
            </p:extLst>
          </p:nvPr>
        </p:nvGraphicFramePr>
        <p:xfrm>
          <a:off x="1123406" y="2024744"/>
          <a:ext cx="9757955" cy="2475822"/>
        </p:xfrm>
        <a:graphic>
          <a:graphicData uri="http://schemas.openxmlformats.org/drawingml/2006/table">
            <a:tbl>
              <a:tblPr firstRow="1" firstCol="1">
                <a:tableStyleId>{21E4AEA4-8DFA-4A89-87EB-49C32662AFE0}</a:tableStyleId>
              </a:tblPr>
              <a:tblGrid>
                <a:gridCol w="1836458">
                  <a:extLst>
                    <a:ext uri="{9D8B030D-6E8A-4147-A177-3AD203B41FA5}">
                      <a16:colId xmlns:a16="http://schemas.microsoft.com/office/drawing/2014/main" val="3526549770"/>
                    </a:ext>
                  </a:extLst>
                </a:gridCol>
                <a:gridCol w="3042115">
                  <a:extLst>
                    <a:ext uri="{9D8B030D-6E8A-4147-A177-3AD203B41FA5}">
                      <a16:colId xmlns:a16="http://schemas.microsoft.com/office/drawing/2014/main" val="4206730915"/>
                    </a:ext>
                  </a:extLst>
                </a:gridCol>
                <a:gridCol w="2439691">
                  <a:extLst>
                    <a:ext uri="{9D8B030D-6E8A-4147-A177-3AD203B41FA5}">
                      <a16:colId xmlns:a16="http://schemas.microsoft.com/office/drawing/2014/main" val="3761522970"/>
                    </a:ext>
                  </a:extLst>
                </a:gridCol>
                <a:gridCol w="2439691">
                  <a:extLst>
                    <a:ext uri="{9D8B030D-6E8A-4147-A177-3AD203B41FA5}">
                      <a16:colId xmlns:a16="http://schemas.microsoft.com/office/drawing/2014/main" val="1825429268"/>
                    </a:ext>
                  </a:extLst>
                </a:gridCol>
              </a:tblGrid>
              <a:tr h="26033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Field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Data Type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Remark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Format or Reference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21650637"/>
                  </a:ext>
                </a:extLst>
              </a:tr>
              <a:tr h="50956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reserve_no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varchar(5)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Primary Key &amp; Foreign Key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Reference Book Reservation Table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52281345"/>
                  </a:ext>
                </a:extLst>
              </a:tr>
              <a:tr h="50956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book_id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varchar(9)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Primary Key &amp; Foreign Key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Reference Book Table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26147582"/>
                  </a:ext>
                </a:extLst>
              </a:tr>
              <a:tr h="50956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collection_date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date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DD/MM/YYYY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71451357"/>
                  </a:ext>
                </a:extLst>
              </a:tr>
              <a:tr h="50956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return_date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date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DD/MM/YYYY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309648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3769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Design</a:t>
            </a:r>
            <a:endParaRPr lang="en-US" sz="3100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320040" lvl="1" indent="0">
              <a:buNone/>
            </a:pPr>
            <a:r>
              <a:rPr lang="en-GB" b="1" dirty="0"/>
              <a:t>Book Table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0E5D0EA-22E0-4885-AB95-E51CA386EE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1526349"/>
              </p:ext>
            </p:extLst>
          </p:nvPr>
        </p:nvGraphicFramePr>
        <p:xfrm>
          <a:off x="1123406" y="2024744"/>
          <a:ext cx="9757955" cy="3878620"/>
        </p:xfrm>
        <a:graphic>
          <a:graphicData uri="http://schemas.openxmlformats.org/drawingml/2006/table">
            <a:tbl>
              <a:tblPr firstRow="1" firstCol="1">
                <a:tableStyleId>{21E4AEA4-8DFA-4A89-87EB-49C32662AFE0}</a:tableStyleId>
              </a:tblPr>
              <a:tblGrid>
                <a:gridCol w="1836458">
                  <a:extLst>
                    <a:ext uri="{9D8B030D-6E8A-4147-A177-3AD203B41FA5}">
                      <a16:colId xmlns:a16="http://schemas.microsoft.com/office/drawing/2014/main" val="3526549770"/>
                    </a:ext>
                  </a:extLst>
                </a:gridCol>
                <a:gridCol w="3042115">
                  <a:extLst>
                    <a:ext uri="{9D8B030D-6E8A-4147-A177-3AD203B41FA5}">
                      <a16:colId xmlns:a16="http://schemas.microsoft.com/office/drawing/2014/main" val="4206730915"/>
                    </a:ext>
                  </a:extLst>
                </a:gridCol>
                <a:gridCol w="2439691">
                  <a:extLst>
                    <a:ext uri="{9D8B030D-6E8A-4147-A177-3AD203B41FA5}">
                      <a16:colId xmlns:a16="http://schemas.microsoft.com/office/drawing/2014/main" val="3761522970"/>
                    </a:ext>
                  </a:extLst>
                </a:gridCol>
                <a:gridCol w="2439691">
                  <a:extLst>
                    <a:ext uri="{9D8B030D-6E8A-4147-A177-3AD203B41FA5}">
                      <a16:colId xmlns:a16="http://schemas.microsoft.com/office/drawing/2014/main" val="1825429268"/>
                    </a:ext>
                  </a:extLst>
                </a:gridCol>
              </a:tblGrid>
              <a:tr h="26033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Field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Data Type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Remark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Format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21650637"/>
                  </a:ext>
                </a:extLst>
              </a:tr>
              <a:tr h="50956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book_id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varchar(9)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Primary Key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52281345"/>
                  </a:ext>
                </a:extLst>
              </a:tr>
              <a:tr h="50956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book_title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varchar (50)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26147582"/>
                  </a:ext>
                </a:extLst>
              </a:tr>
              <a:tr h="50956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language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varchar (20)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71451357"/>
                  </a:ext>
                </a:extLst>
              </a:tr>
              <a:tr h="50956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author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varchar (50)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30964810"/>
                  </a:ext>
                </a:extLst>
              </a:tr>
              <a:tr h="50956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publisher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varchar (50)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54163029"/>
                  </a:ext>
                </a:extLst>
              </a:tr>
              <a:tr h="50956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isbn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varchar (13)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49166318"/>
                  </a:ext>
                </a:extLst>
              </a:tr>
              <a:tr h="50956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publish_year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number (4)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834855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1659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Design</a:t>
            </a:r>
            <a:endParaRPr lang="en-US" sz="3100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320040" lvl="1" indent="0">
              <a:buNone/>
            </a:pPr>
            <a:r>
              <a:rPr lang="en-GB" b="1" dirty="0"/>
              <a:t>Fine Table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0E5D0EA-22E0-4885-AB95-E51CA386EE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553033"/>
              </p:ext>
            </p:extLst>
          </p:nvPr>
        </p:nvGraphicFramePr>
        <p:xfrm>
          <a:off x="1123406" y="2024744"/>
          <a:ext cx="9757955" cy="2922438"/>
        </p:xfrm>
        <a:graphic>
          <a:graphicData uri="http://schemas.openxmlformats.org/drawingml/2006/table">
            <a:tbl>
              <a:tblPr firstRow="1" firstCol="1">
                <a:tableStyleId>{21E4AEA4-8DFA-4A89-87EB-49C32662AFE0}</a:tableStyleId>
              </a:tblPr>
              <a:tblGrid>
                <a:gridCol w="1836458">
                  <a:extLst>
                    <a:ext uri="{9D8B030D-6E8A-4147-A177-3AD203B41FA5}">
                      <a16:colId xmlns:a16="http://schemas.microsoft.com/office/drawing/2014/main" val="3526549770"/>
                    </a:ext>
                  </a:extLst>
                </a:gridCol>
                <a:gridCol w="3042115">
                  <a:extLst>
                    <a:ext uri="{9D8B030D-6E8A-4147-A177-3AD203B41FA5}">
                      <a16:colId xmlns:a16="http://schemas.microsoft.com/office/drawing/2014/main" val="4206730915"/>
                    </a:ext>
                  </a:extLst>
                </a:gridCol>
                <a:gridCol w="2439691">
                  <a:extLst>
                    <a:ext uri="{9D8B030D-6E8A-4147-A177-3AD203B41FA5}">
                      <a16:colId xmlns:a16="http://schemas.microsoft.com/office/drawing/2014/main" val="3761522970"/>
                    </a:ext>
                  </a:extLst>
                </a:gridCol>
                <a:gridCol w="2439691">
                  <a:extLst>
                    <a:ext uri="{9D8B030D-6E8A-4147-A177-3AD203B41FA5}">
                      <a16:colId xmlns:a16="http://schemas.microsoft.com/office/drawing/2014/main" val="1825429268"/>
                    </a:ext>
                  </a:extLst>
                </a:gridCol>
              </a:tblGrid>
              <a:tr h="26033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Field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Data Type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Remark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Format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21650637"/>
                  </a:ext>
                </a:extLst>
              </a:tr>
              <a:tr h="50956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fine_no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varchar(5)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Primary Key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52281345"/>
                  </a:ext>
                </a:extLst>
              </a:tr>
              <a:tr h="50956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day_count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number (6)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26147582"/>
                  </a:ext>
                </a:extLst>
              </a:tr>
              <a:tr h="50956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fine_amount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number (6,2)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RM 999,999.99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71451357"/>
                  </a:ext>
                </a:extLst>
              </a:tr>
              <a:tr h="50956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payment_status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char(1)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30964810"/>
                  </a:ext>
                </a:extLst>
              </a:tr>
              <a:tr h="50956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account_no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varchar(6)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Foreign Key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Reference Account Table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541630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0905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Design</a:t>
            </a:r>
            <a:endParaRPr lang="en-US" sz="3100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320040" lvl="1" indent="0">
              <a:buNone/>
            </a:pPr>
            <a:r>
              <a:rPr lang="en-GB" b="1" dirty="0"/>
              <a:t>Payment Table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0E5D0EA-22E0-4885-AB95-E51CA386EE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9120891"/>
              </p:ext>
            </p:extLst>
          </p:nvPr>
        </p:nvGraphicFramePr>
        <p:xfrm>
          <a:off x="1123406" y="2024744"/>
          <a:ext cx="9757955" cy="3369054"/>
        </p:xfrm>
        <a:graphic>
          <a:graphicData uri="http://schemas.openxmlformats.org/drawingml/2006/table">
            <a:tbl>
              <a:tblPr firstRow="1" firstCol="1">
                <a:tableStyleId>{21E4AEA4-8DFA-4A89-87EB-49C32662AFE0}</a:tableStyleId>
              </a:tblPr>
              <a:tblGrid>
                <a:gridCol w="1836458">
                  <a:extLst>
                    <a:ext uri="{9D8B030D-6E8A-4147-A177-3AD203B41FA5}">
                      <a16:colId xmlns:a16="http://schemas.microsoft.com/office/drawing/2014/main" val="3526549770"/>
                    </a:ext>
                  </a:extLst>
                </a:gridCol>
                <a:gridCol w="3042115">
                  <a:extLst>
                    <a:ext uri="{9D8B030D-6E8A-4147-A177-3AD203B41FA5}">
                      <a16:colId xmlns:a16="http://schemas.microsoft.com/office/drawing/2014/main" val="4206730915"/>
                    </a:ext>
                  </a:extLst>
                </a:gridCol>
                <a:gridCol w="2439691">
                  <a:extLst>
                    <a:ext uri="{9D8B030D-6E8A-4147-A177-3AD203B41FA5}">
                      <a16:colId xmlns:a16="http://schemas.microsoft.com/office/drawing/2014/main" val="3761522970"/>
                    </a:ext>
                  </a:extLst>
                </a:gridCol>
                <a:gridCol w="2439691">
                  <a:extLst>
                    <a:ext uri="{9D8B030D-6E8A-4147-A177-3AD203B41FA5}">
                      <a16:colId xmlns:a16="http://schemas.microsoft.com/office/drawing/2014/main" val="1825429268"/>
                    </a:ext>
                  </a:extLst>
                </a:gridCol>
              </a:tblGrid>
              <a:tr h="26033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Field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Data Type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Remark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Format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21650637"/>
                  </a:ext>
                </a:extLst>
              </a:tr>
              <a:tr h="50956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payment_no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varchar(5)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Primary Key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52281345"/>
                  </a:ext>
                </a:extLst>
              </a:tr>
              <a:tr h="50956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amount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number (6,2)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RM 999,999.99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26147582"/>
                  </a:ext>
                </a:extLst>
              </a:tr>
              <a:tr h="50956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payment_method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char(2)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71451357"/>
                  </a:ext>
                </a:extLst>
              </a:tr>
              <a:tr h="50956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payment_date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date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DD/MM/YYYY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30964810"/>
                  </a:ext>
                </a:extLst>
              </a:tr>
              <a:tr h="50956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report_no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varchar(6)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Foreign Key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54163029"/>
                  </a:ext>
                </a:extLst>
              </a:tr>
              <a:tr h="50956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account_no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varchar(6)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Foreign Key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491663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5080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Design</a:t>
            </a:r>
            <a:endParaRPr lang="en-US" sz="3100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320040" lvl="1" indent="0">
              <a:buNone/>
            </a:pPr>
            <a:r>
              <a:rPr lang="en-US" b="1" dirty="0"/>
              <a:t>Report Table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0E5D0EA-22E0-4885-AB95-E51CA386EE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4859689"/>
              </p:ext>
            </p:extLst>
          </p:nvPr>
        </p:nvGraphicFramePr>
        <p:xfrm>
          <a:off x="1123406" y="2024744"/>
          <a:ext cx="9757955" cy="1330790"/>
        </p:xfrm>
        <a:graphic>
          <a:graphicData uri="http://schemas.openxmlformats.org/drawingml/2006/table">
            <a:tbl>
              <a:tblPr firstRow="1" firstCol="1">
                <a:tableStyleId>{21E4AEA4-8DFA-4A89-87EB-49C32662AFE0}</a:tableStyleId>
              </a:tblPr>
              <a:tblGrid>
                <a:gridCol w="1836458">
                  <a:extLst>
                    <a:ext uri="{9D8B030D-6E8A-4147-A177-3AD203B41FA5}">
                      <a16:colId xmlns:a16="http://schemas.microsoft.com/office/drawing/2014/main" val="3526549770"/>
                    </a:ext>
                  </a:extLst>
                </a:gridCol>
                <a:gridCol w="3042115">
                  <a:extLst>
                    <a:ext uri="{9D8B030D-6E8A-4147-A177-3AD203B41FA5}">
                      <a16:colId xmlns:a16="http://schemas.microsoft.com/office/drawing/2014/main" val="4206730915"/>
                    </a:ext>
                  </a:extLst>
                </a:gridCol>
                <a:gridCol w="2439691">
                  <a:extLst>
                    <a:ext uri="{9D8B030D-6E8A-4147-A177-3AD203B41FA5}">
                      <a16:colId xmlns:a16="http://schemas.microsoft.com/office/drawing/2014/main" val="3761522970"/>
                    </a:ext>
                  </a:extLst>
                </a:gridCol>
                <a:gridCol w="2439691">
                  <a:extLst>
                    <a:ext uri="{9D8B030D-6E8A-4147-A177-3AD203B41FA5}">
                      <a16:colId xmlns:a16="http://schemas.microsoft.com/office/drawing/2014/main" val="1825429268"/>
                    </a:ext>
                  </a:extLst>
                </a:gridCol>
              </a:tblGrid>
              <a:tr h="26033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Field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Data Type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Remark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Format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21650637"/>
                  </a:ext>
                </a:extLst>
              </a:tr>
              <a:tr h="50956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report_no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varchar(6)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Primary Key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52281345"/>
                  </a:ext>
                </a:extLst>
              </a:tr>
              <a:tr h="50956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date_created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date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DD/MM/YYYY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261475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4528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Records</a:t>
            </a:r>
            <a:endParaRPr lang="en-US" sz="3100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320040" lvl="1" indent="0">
              <a:buNone/>
            </a:pPr>
            <a:r>
              <a:rPr lang="en-US" b="1" dirty="0"/>
              <a:t>Account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78AE306-6F74-417F-AA4E-F0762B7733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7743171"/>
              </p:ext>
            </p:extLst>
          </p:nvPr>
        </p:nvGraphicFramePr>
        <p:xfrm>
          <a:off x="1219200" y="2007362"/>
          <a:ext cx="9753601" cy="4571999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101312">
                  <a:extLst>
                    <a:ext uri="{9D8B030D-6E8A-4147-A177-3AD203B41FA5}">
                      <a16:colId xmlns:a16="http://schemas.microsoft.com/office/drawing/2014/main" val="2523610615"/>
                    </a:ext>
                  </a:extLst>
                </a:gridCol>
                <a:gridCol w="1035847">
                  <a:extLst>
                    <a:ext uri="{9D8B030D-6E8A-4147-A177-3AD203B41FA5}">
                      <a16:colId xmlns:a16="http://schemas.microsoft.com/office/drawing/2014/main" val="349236212"/>
                    </a:ext>
                  </a:extLst>
                </a:gridCol>
                <a:gridCol w="991522">
                  <a:extLst>
                    <a:ext uri="{9D8B030D-6E8A-4147-A177-3AD203B41FA5}">
                      <a16:colId xmlns:a16="http://schemas.microsoft.com/office/drawing/2014/main" val="171133067"/>
                    </a:ext>
                  </a:extLst>
                </a:gridCol>
                <a:gridCol w="2669062">
                  <a:extLst>
                    <a:ext uri="{9D8B030D-6E8A-4147-A177-3AD203B41FA5}">
                      <a16:colId xmlns:a16="http://schemas.microsoft.com/office/drawing/2014/main" val="2284946704"/>
                    </a:ext>
                  </a:extLst>
                </a:gridCol>
                <a:gridCol w="1093129">
                  <a:extLst>
                    <a:ext uri="{9D8B030D-6E8A-4147-A177-3AD203B41FA5}">
                      <a16:colId xmlns:a16="http://schemas.microsoft.com/office/drawing/2014/main" val="3799394806"/>
                    </a:ext>
                  </a:extLst>
                </a:gridCol>
                <a:gridCol w="1022890">
                  <a:extLst>
                    <a:ext uri="{9D8B030D-6E8A-4147-A177-3AD203B41FA5}">
                      <a16:colId xmlns:a16="http://schemas.microsoft.com/office/drawing/2014/main" val="2978013085"/>
                    </a:ext>
                  </a:extLst>
                </a:gridCol>
                <a:gridCol w="1043348">
                  <a:extLst>
                    <a:ext uri="{9D8B030D-6E8A-4147-A177-3AD203B41FA5}">
                      <a16:colId xmlns:a16="http://schemas.microsoft.com/office/drawing/2014/main" val="1490429207"/>
                    </a:ext>
                  </a:extLst>
                </a:gridCol>
                <a:gridCol w="796491">
                  <a:extLst>
                    <a:ext uri="{9D8B030D-6E8A-4147-A177-3AD203B41FA5}">
                      <a16:colId xmlns:a16="http://schemas.microsoft.com/office/drawing/2014/main" val="862768511"/>
                    </a:ext>
                  </a:extLst>
                </a:gridCol>
              </a:tblGrid>
              <a:tr h="3574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account_no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first_name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last_name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email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password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identity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date_Joined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fine_due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14212851"/>
                  </a:ext>
                </a:extLst>
              </a:tr>
              <a:tr h="73513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  <a:effectLst/>
                        </a:rPr>
                        <a:t>000001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 dirty="0">
                          <a:effectLst/>
                        </a:rPr>
                        <a:t>Somerset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 dirty="0">
                          <a:effectLst/>
                        </a:rPr>
                        <a:t>Leeson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 u="none" dirty="0">
                          <a:solidFill>
                            <a:schemeClr val="tx1"/>
                          </a:solidFill>
                          <a:effectLst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sleeson0@cargocollective.com</a:t>
                      </a:r>
                      <a:endParaRPr lang="en-US" sz="1100" b="0" u="non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 dirty="0">
                          <a:effectLst/>
                        </a:rPr>
                        <a:t>48CurL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 dirty="0">
                          <a:effectLst/>
                        </a:rPr>
                        <a:t>271102-79-9932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 dirty="0">
                          <a:effectLst/>
                        </a:rPr>
                        <a:t>18-FEB-18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 dirty="0">
                          <a:effectLst/>
                        </a:rPr>
                        <a:t>$0.00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4782513"/>
                  </a:ext>
                </a:extLst>
              </a:tr>
              <a:tr h="43615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  <a:effectLst/>
                        </a:rPr>
                        <a:t>000002</a:t>
                      </a:r>
                      <a:endParaRPr lang="en-U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</a:rPr>
                        <a:t>Emmott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</a:rPr>
                        <a:t>Jobb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</a:rPr>
                        <a:t>ejobb1@discovery.com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</a:rPr>
                        <a:t>jO4sZZxha5U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</a:rPr>
                        <a:t>700223-25-1841   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</a:rPr>
                        <a:t>11-MAR-18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</a:rPr>
                        <a:t>$0.00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9505808"/>
                  </a:ext>
                </a:extLst>
              </a:tr>
              <a:tr h="43615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  <a:effectLst/>
                        </a:rPr>
                        <a:t>000003</a:t>
                      </a:r>
                      <a:endParaRPr lang="en-U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 dirty="0">
                          <a:effectLst/>
                        </a:rPr>
                        <a:t>Loise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</a:rPr>
                        <a:t>Poor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</a:rPr>
                        <a:t>lpoor2@histats.com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</a:rPr>
                        <a:t>GzjxDrECFru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</a:rPr>
                        <a:t>340724-21-8936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</a:rPr>
                        <a:t>10-APR-18      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</a:rPr>
                        <a:t>$0.00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7858191"/>
                  </a:ext>
                </a:extLst>
              </a:tr>
              <a:tr h="43615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  <a:effectLst/>
                        </a:rPr>
                        <a:t>000004</a:t>
                      </a:r>
                      <a:endParaRPr lang="en-U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 dirty="0">
                          <a:effectLst/>
                        </a:rPr>
                        <a:t>Sal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</a:rPr>
                        <a:t>Soigoux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</a:rPr>
                        <a:t>ssoigoux3@alibaba.com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</a:rPr>
                        <a:t>lre3e7Eoqvb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</a:rPr>
                        <a:t>221123-41-9313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</a:rPr>
                        <a:t>10-APR-18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</a:rPr>
                        <a:t>$2.00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1880838"/>
                  </a:ext>
                </a:extLst>
              </a:tr>
              <a:tr h="21315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  <a:effectLst/>
                        </a:rPr>
                        <a:t>000005</a:t>
                      </a:r>
                      <a:endParaRPr lang="en-U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</a:rPr>
                        <a:t>Zorah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</a:rPr>
                        <a:t>Surphliss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</a:rPr>
                        <a:t>zsurphliss4@pinterest.com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</a:rPr>
                        <a:t>ZLjsE1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</a:rPr>
                        <a:t>459066860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</a:rPr>
                        <a:t>06-MAY-18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</a:rPr>
                        <a:t>$3.00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807524"/>
                  </a:ext>
                </a:extLst>
              </a:tr>
              <a:tr h="43615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  <a:effectLst/>
                        </a:rPr>
                        <a:t>000006</a:t>
                      </a:r>
                      <a:endParaRPr lang="en-U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</a:rPr>
                        <a:t>Ashli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</a:rPr>
                        <a:t>Chown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</a:rPr>
                        <a:t>achown5@123-reg.co.uk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</a:rPr>
                        <a:t>yZMnw805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</a:rPr>
                        <a:t>501006-30-9106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</a:rPr>
                        <a:t>22-MAY-18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</a:rPr>
                        <a:t>$0.00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7408227"/>
                  </a:ext>
                </a:extLst>
              </a:tr>
              <a:tr h="21315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  <a:effectLst/>
                        </a:rPr>
                        <a:t>000007</a:t>
                      </a:r>
                      <a:endParaRPr lang="en-U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</a:rPr>
                        <a:t>Ernest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</a:rPr>
                        <a:t>Bru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</a:rPr>
                        <a:t>ebru6@imdb.com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</a:rPr>
                        <a:t>FKzMp9VGQ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</a:rPr>
                        <a:t>617392043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</a:rPr>
                        <a:t>05-JUN-18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</a:rPr>
                        <a:t>$8.00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977871"/>
                  </a:ext>
                </a:extLst>
              </a:tr>
              <a:tr h="43615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  <a:effectLst/>
                        </a:rPr>
                        <a:t>000008</a:t>
                      </a:r>
                      <a:endParaRPr lang="en-U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</a:rPr>
                        <a:t>Nat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</a:rPr>
                        <a:t>Fuge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</a:rPr>
                        <a:t>nfuge7@blinklist.com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</a:rPr>
                        <a:t>WLC8eV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</a:rPr>
                        <a:t>380224-05-0546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</a:rPr>
                        <a:t>07-JUL-18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</a:rPr>
                        <a:t>$0.00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108489"/>
                  </a:ext>
                </a:extLst>
              </a:tr>
              <a:tr h="43615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  <a:effectLst/>
                        </a:rPr>
                        <a:t>000009</a:t>
                      </a:r>
                      <a:endParaRPr lang="en-U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</a:rPr>
                        <a:t>Andre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</a:rPr>
                        <a:t>Masters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</a:rPr>
                        <a:t>amasters0@1und1.de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</a:rPr>
                        <a:t>cBJ6ov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</a:rPr>
                        <a:t>800190-10-1234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</a:rPr>
                        <a:t>08-JUL-18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 dirty="0">
                          <a:effectLst/>
                        </a:rPr>
                        <a:t>$0.00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2139925"/>
                  </a:ext>
                </a:extLst>
              </a:tr>
              <a:tr h="43615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  <a:effectLst/>
                        </a:rPr>
                        <a:t>000010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</a:rPr>
                        <a:t>Tori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</a:rPr>
                        <a:t>Krout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</a:rPr>
                        <a:t>tkrouut1@trellian.com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</a:rPr>
                        <a:t>sd9tKmGt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</a:rPr>
                        <a:t>811190-05-1546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</a:rPr>
                        <a:t>09-JUL-18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 dirty="0">
                          <a:effectLst/>
                        </a:rPr>
                        <a:t>$0.00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79252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2682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Records</a:t>
            </a:r>
            <a:endParaRPr lang="en-US" sz="3100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320040" lvl="1" indent="0">
              <a:buNone/>
            </a:pPr>
            <a:r>
              <a:rPr lang="en-US" dirty="0"/>
              <a:t>SQL Result from Account Table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DF0A45-ACCF-4F2A-8F86-C80AA03FFB3D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37256" r="47664" b="34276"/>
          <a:stretch/>
        </p:blipFill>
        <p:spPr bwMode="auto">
          <a:xfrm>
            <a:off x="845388" y="1908684"/>
            <a:ext cx="10737011" cy="350151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627147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Records</a:t>
            </a:r>
            <a:endParaRPr lang="en-US" sz="3100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320040" lvl="1" indent="0">
              <a:buNone/>
            </a:pPr>
            <a:r>
              <a:rPr lang="en-US" b="1" dirty="0"/>
              <a:t>Reserve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78AE306-6F74-417F-AA4E-F0762B7733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9678726"/>
              </p:ext>
            </p:extLst>
          </p:nvPr>
        </p:nvGraphicFramePr>
        <p:xfrm>
          <a:off x="1219200" y="1901257"/>
          <a:ext cx="7679095" cy="4682105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227287">
                  <a:extLst>
                    <a:ext uri="{9D8B030D-6E8A-4147-A177-3AD203B41FA5}">
                      <a16:colId xmlns:a16="http://schemas.microsoft.com/office/drawing/2014/main" val="2523610615"/>
                    </a:ext>
                  </a:extLst>
                </a:gridCol>
                <a:gridCol w="1154334">
                  <a:extLst>
                    <a:ext uri="{9D8B030D-6E8A-4147-A177-3AD203B41FA5}">
                      <a16:colId xmlns:a16="http://schemas.microsoft.com/office/drawing/2014/main" val="349236212"/>
                    </a:ext>
                  </a:extLst>
                </a:gridCol>
                <a:gridCol w="1104939">
                  <a:extLst>
                    <a:ext uri="{9D8B030D-6E8A-4147-A177-3AD203B41FA5}">
                      <a16:colId xmlns:a16="http://schemas.microsoft.com/office/drawing/2014/main" val="171133067"/>
                    </a:ext>
                  </a:extLst>
                </a:gridCol>
                <a:gridCol w="2974367">
                  <a:extLst>
                    <a:ext uri="{9D8B030D-6E8A-4147-A177-3AD203B41FA5}">
                      <a16:colId xmlns:a16="http://schemas.microsoft.com/office/drawing/2014/main" val="2284946704"/>
                    </a:ext>
                  </a:extLst>
                </a:gridCol>
                <a:gridCol w="1218168">
                  <a:extLst>
                    <a:ext uri="{9D8B030D-6E8A-4147-A177-3AD203B41FA5}">
                      <a16:colId xmlns:a16="http://schemas.microsoft.com/office/drawing/2014/main" val="3799394806"/>
                    </a:ext>
                  </a:extLst>
                </a:gridCol>
              </a:tblGrid>
              <a:tr h="3370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reserve_no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reserve_date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book_id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account_no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report_no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14212851"/>
                  </a:ext>
                </a:extLst>
              </a:tr>
              <a:tr h="69315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R0157</a:t>
                      </a:r>
                      <a:endParaRPr lang="en-U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20-MAR-19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TANF03353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000009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BR0258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4782513"/>
                  </a:ext>
                </a:extLst>
              </a:tr>
              <a:tr h="4112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R0158</a:t>
                      </a:r>
                      <a:endParaRPr lang="en-U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07-MAR-19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TAF94035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000009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BR0258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9505808"/>
                  </a:ext>
                </a:extLst>
              </a:tr>
              <a:tr h="4112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R0159</a:t>
                      </a:r>
                      <a:endParaRPr lang="en-U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14-MAR-19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KOF88065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000003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BR0258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7858191"/>
                  </a:ext>
                </a:extLst>
              </a:tr>
              <a:tr h="4112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R0160</a:t>
                      </a:r>
                      <a:endParaRPr lang="en-U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06-MAR-19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JPF34484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000006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BR0258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1880838"/>
                  </a:ext>
                </a:extLst>
              </a:tr>
              <a:tr h="38658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R0161</a:t>
                      </a:r>
                      <a:endParaRPr lang="en-U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30-MAR-19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MSF80974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000006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BR0258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807524"/>
                  </a:ext>
                </a:extLst>
              </a:tr>
              <a:tr h="4112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R0162</a:t>
                      </a:r>
                      <a:endParaRPr lang="en-U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14-MAR-19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TAF70079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000015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BR0258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7408227"/>
                  </a:ext>
                </a:extLst>
              </a:tr>
              <a:tr h="38658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R0163</a:t>
                      </a:r>
                      <a:endParaRPr lang="en-U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20-MAR-19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MSNF80223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000011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BR0258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977871"/>
                  </a:ext>
                </a:extLst>
              </a:tr>
              <a:tr h="4112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R0164</a:t>
                      </a:r>
                      <a:endParaRPr lang="en-U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01-MAR-19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TANF90775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000010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BR0258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108489"/>
                  </a:ext>
                </a:extLst>
              </a:tr>
              <a:tr h="4112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R0165</a:t>
                      </a:r>
                      <a:endParaRPr lang="en-U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19-MAR-19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TANF43629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000009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BR0258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2139925"/>
                  </a:ext>
                </a:extLst>
              </a:tr>
              <a:tr h="4112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R0166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25-MAR-19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TAF93632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000011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BR0258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79252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2769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B47EF34-8768-494B-B224-4EEF03583908}"/>
              </a:ext>
            </a:extLst>
          </p:cNvPr>
          <p:cNvPicPr>
            <a:picLocks noGrp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2432" y="822384"/>
            <a:ext cx="5753818" cy="5884653"/>
          </a:xfrm>
          <a:prstGeom prst="rect">
            <a:avLst/>
          </a:prstGeom>
        </p:spPr>
      </p:pic>
      <p:sp>
        <p:nvSpPr>
          <p:cNvPr id="7" name="Title 2">
            <a:extLst>
              <a:ext uri="{FF2B5EF4-FFF2-40B4-BE49-F238E27FC236}">
                <a16:creationId xmlns:a16="http://schemas.microsoft.com/office/drawing/2014/main" id="{CEB93D17-057B-4DCE-B820-BBE8D858D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326" y="250884"/>
            <a:ext cx="10363200" cy="1143000"/>
          </a:xfrm>
        </p:spPr>
        <p:txBody>
          <a:bodyPr>
            <a:normAutofit/>
          </a:bodyPr>
          <a:lstStyle/>
          <a:p>
            <a:r>
              <a:rPr lang="en-US" dirty="0"/>
              <a:t>ERD</a:t>
            </a:r>
            <a:endParaRPr lang="en-US" sz="3100" dirty="0"/>
          </a:p>
        </p:txBody>
      </p:sp>
    </p:spTree>
    <p:extLst>
      <p:ext uri="{BB962C8B-B14F-4D97-AF65-F5344CB8AC3E}">
        <p14:creationId xmlns:p14="http://schemas.microsoft.com/office/powerpoint/2010/main" val="1727852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Records</a:t>
            </a:r>
            <a:endParaRPr lang="en-US" sz="3100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320040" lvl="1" indent="0">
              <a:buNone/>
            </a:pPr>
            <a:r>
              <a:rPr lang="en-US" dirty="0"/>
              <a:t>SQL Result from Reserve Table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269930-BC76-4291-9EDB-267DCB5E40DB}"/>
              </a:ext>
            </a:extLst>
          </p:cNvPr>
          <p:cNvPicPr/>
          <p:nvPr/>
        </p:nvPicPr>
        <p:blipFill rotWithShape="1">
          <a:blip r:embed="rId2"/>
          <a:srcRect t="38408" r="75904" b="35297"/>
          <a:stretch/>
        </p:blipFill>
        <p:spPr bwMode="auto">
          <a:xfrm>
            <a:off x="1310136" y="1886440"/>
            <a:ext cx="5927425" cy="368622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583656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Records</a:t>
            </a:r>
            <a:endParaRPr lang="en-US" sz="3100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320040" lvl="1" indent="0">
              <a:buNone/>
            </a:pPr>
            <a:r>
              <a:rPr lang="en-US" b="1" dirty="0"/>
              <a:t>Loan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78AE306-6F74-417F-AA4E-F0762B7733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1516466"/>
              </p:ext>
            </p:extLst>
          </p:nvPr>
        </p:nvGraphicFramePr>
        <p:xfrm>
          <a:off x="1219199" y="1927133"/>
          <a:ext cx="5034950" cy="4122829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956416">
                  <a:extLst>
                    <a:ext uri="{9D8B030D-6E8A-4147-A177-3AD203B41FA5}">
                      <a16:colId xmlns:a16="http://schemas.microsoft.com/office/drawing/2014/main" val="2523610615"/>
                    </a:ext>
                  </a:extLst>
                </a:gridCol>
                <a:gridCol w="1067917">
                  <a:extLst>
                    <a:ext uri="{9D8B030D-6E8A-4147-A177-3AD203B41FA5}">
                      <a16:colId xmlns:a16="http://schemas.microsoft.com/office/drawing/2014/main" val="349236212"/>
                    </a:ext>
                  </a:extLst>
                </a:gridCol>
                <a:gridCol w="1466491">
                  <a:extLst>
                    <a:ext uri="{9D8B030D-6E8A-4147-A177-3AD203B41FA5}">
                      <a16:colId xmlns:a16="http://schemas.microsoft.com/office/drawing/2014/main" val="171133067"/>
                    </a:ext>
                  </a:extLst>
                </a:gridCol>
                <a:gridCol w="1544126">
                  <a:extLst>
                    <a:ext uri="{9D8B030D-6E8A-4147-A177-3AD203B41FA5}">
                      <a16:colId xmlns:a16="http://schemas.microsoft.com/office/drawing/2014/main" val="2284946704"/>
                    </a:ext>
                  </a:extLst>
                </a:gridCol>
              </a:tblGrid>
              <a:tr h="34219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reserve_no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book_id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collection_date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return_date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14212851"/>
                  </a:ext>
                </a:extLst>
              </a:tr>
              <a:tr h="60084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R0184</a:t>
                      </a:r>
                      <a:endParaRPr lang="en-U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TANF1014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10-MAY-19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10-JUN-19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4782513"/>
                  </a:ext>
                </a:extLst>
              </a:tr>
              <a:tr h="35648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R0185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TANF51506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18-MAY-19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18-JUN-19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9505808"/>
                  </a:ext>
                </a:extLst>
              </a:tr>
              <a:tr h="35648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R0186</a:t>
                      </a:r>
                      <a:endParaRPr lang="en-U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TANF92983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06-MAY-19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06-JUN-19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7858191"/>
                  </a:ext>
                </a:extLst>
              </a:tr>
              <a:tr h="35648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R0187</a:t>
                      </a:r>
                      <a:endParaRPr lang="en-U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TAF57315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17-MAY-19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17-JUN-19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1880838"/>
                  </a:ext>
                </a:extLst>
              </a:tr>
              <a:tr h="34219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R0188</a:t>
                      </a:r>
                      <a:endParaRPr lang="en-U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JPF80350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04-MAY-19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04-JUN-19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807524"/>
                  </a:ext>
                </a:extLst>
              </a:tr>
              <a:tr h="35648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R0189</a:t>
                      </a:r>
                      <a:endParaRPr lang="en-U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MSF81988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24-MAY-19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24-JUN-19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7408227"/>
                  </a:ext>
                </a:extLst>
              </a:tr>
              <a:tr h="34219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R0190</a:t>
                      </a:r>
                      <a:endParaRPr lang="en-U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ESNF28767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27-MAY-19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27-JUN-19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977871"/>
                  </a:ext>
                </a:extLst>
              </a:tr>
              <a:tr h="35648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R0191</a:t>
                      </a:r>
                      <a:endParaRPr lang="en-U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TAF96337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27-MAY-19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27-JUN-19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108489"/>
                  </a:ext>
                </a:extLst>
              </a:tr>
              <a:tr h="35648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R0192</a:t>
                      </a:r>
                      <a:endParaRPr lang="en-U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JPF06092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09-MAY-19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09-JUN-19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2139925"/>
                  </a:ext>
                </a:extLst>
              </a:tr>
              <a:tr h="35648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R0193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MSNF51633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22-MAY-19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22-JUN-19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79252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7924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Records</a:t>
            </a:r>
            <a:endParaRPr lang="en-US" sz="3100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320040" lvl="1" indent="0">
              <a:buNone/>
            </a:pPr>
            <a:r>
              <a:rPr lang="en-US" dirty="0"/>
              <a:t>SQL Result from Loan Table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1FE255-3A1C-49BA-A811-5C879A40B7AA}"/>
              </a:ext>
            </a:extLst>
          </p:cNvPr>
          <p:cNvPicPr/>
          <p:nvPr/>
        </p:nvPicPr>
        <p:blipFill rotWithShape="1">
          <a:blip r:embed="rId2"/>
          <a:srcRect t="21568" r="81553" b="50069"/>
          <a:stretch/>
        </p:blipFill>
        <p:spPr bwMode="auto">
          <a:xfrm>
            <a:off x="1219200" y="1914315"/>
            <a:ext cx="4876800" cy="420181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629282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Records</a:t>
            </a:r>
            <a:endParaRPr lang="en-US" sz="3100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320040" lvl="1" indent="0">
              <a:buNone/>
            </a:pPr>
            <a:r>
              <a:rPr lang="en-US" b="1" dirty="0"/>
              <a:t>Book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3736FB1-F2C3-45E3-A29D-6549E25E9B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5183848"/>
              </p:ext>
            </p:extLst>
          </p:nvPr>
        </p:nvGraphicFramePr>
        <p:xfrm>
          <a:off x="1219200" y="1901257"/>
          <a:ext cx="10202173" cy="2730441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237812">
                  <a:extLst>
                    <a:ext uri="{9D8B030D-6E8A-4147-A177-3AD203B41FA5}">
                      <a16:colId xmlns:a16="http://schemas.microsoft.com/office/drawing/2014/main" val="2523610615"/>
                    </a:ext>
                  </a:extLst>
                </a:gridCol>
                <a:gridCol w="1164232">
                  <a:extLst>
                    <a:ext uri="{9D8B030D-6E8A-4147-A177-3AD203B41FA5}">
                      <a16:colId xmlns:a16="http://schemas.microsoft.com/office/drawing/2014/main" val="349236212"/>
                    </a:ext>
                  </a:extLst>
                </a:gridCol>
                <a:gridCol w="1114413">
                  <a:extLst>
                    <a:ext uri="{9D8B030D-6E8A-4147-A177-3AD203B41FA5}">
                      <a16:colId xmlns:a16="http://schemas.microsoft.com/office/drawing/2014/main" val="171133067"/>
                    </a:ext>
                  </a:extLst>
                </a:gridCol>
                <a:gridCol w="2999874">
                  <a:extLst>
                    <a:ext uri="{9D8B030D-6E8A-4147-A177-3AD203B41FA5}">
                      <a16:colId xmlns:a16="http://schemas.microsoft.com/office/drawing/2014/main" val="2284946704"/>
                    </a:ext>
                  </a:extLst>
                </a:gridCol>
                <a:gridCol w="1228614">
                  <a:extLst>
                    <a:ext uri="{9D8B030D-6E8A-4147-A177-3AD203B41FA5}">
                      <a16:colId xmlns:a16="http://schemas.microsoft.com/office/drawing/2014/main" val="3799394806"/>
                    </a:ext>
                  </a:extLst>
                </a:gridCol>
                <a:gridCol w="1228614">
                  <a:extLst>
                    <a:ext uri="{9D8B030D-6E8A-4147-A177-3AD203B41FA5}">
                      <a16:colId xmlns:a16="http://schemas.microsoft.com/office/drawing/2014/main" val="504088472"/>
                    </a:ext>
                  </a:extLst>
                </a:gridCol>
                <a:gridCol w="1228614">
                  <a:extLst>
                    <a:ext uri="{9D8B030D-6E8A-4147-A177-3AD203B41FA5}">
                      <a16:colId xmlns:a16="http://schemas.microsoft.com/office/drawing/2014/main" val="788565557"/>
                    </a:ext>
                  </a:extLst>
                </a:gridCol>
              </a:tblGrid>
              <a:tr h="2270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book_id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book_title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language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author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publisher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isbn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publish_year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14212851"/>
                  </a:ext>
                </a:extLst>
              </a:tr>
              <a:tr h="5208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TANF85362</a:t>
                      </a:r>
                      <a:endParaRPr lang="en-U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Advanced Natural Gas Engineering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Tamil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Ciro Tomaselli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Gulf Publishing Company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9781933762388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4782513"/>
                  </a:ext>
                </a:extLst>
              </a:tr>
              <a:tr h="5208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KOF81137</a:t>
                      </a:r>
                      <a:endParaRPr lang="en-U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Coding and Decoding: Seismic Data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Korean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Jonas Detheridge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Pargamon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9780080451596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9505808"/>
                  </a:ext>
                </a:extLst>
              </a:tr>
              <a:tr h="27700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JPNF24921</a:t>
                      </a:r>
                      <a:endParaRPr lang="en-U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The Dusky Dolphin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Japanese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Salem Monkhouse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Academic Press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9780123737236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7858191"/>
                  </a:ext>
                </a:extLst>
              </a:tr>
              <a:tr h="5208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MSF72329</a:t>
                      </a:r>
                      <a:endParaRPr lang="en-U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Beer in Health and Disease Prevention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Malay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Minor Suttling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Academic Press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9780123738912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2008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1880838"/>
                  </a:ext>
                </a:extLst>
              </a:tr>
              <a:tr h="38900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TANF26309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Genetically Modified Plants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Tamil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Devlen Talton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Academic Press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9780123741066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2009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8075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2484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Records</a:t>
            </a:r>
            <a:endParaRPr lang="en-US" sz="3100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320040" lvl="1" indent="0">
              <a:buNone/>
            </a:pPr>
            <a:r>
              <a:rPr lang="en-US" dirty="0"/>
              <a:t>SQL Result from Book Table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3C746D-880C-483A-B9D2-9BCD8FAF7806}"/>
              </a:ext>
            </a:extLst>
          </p:cNvPr>
          <p:cNvPicPr/>
          <p:nvPr/>
        </p:nvPicPr>
        <p:blipFill rotWithShape="1">
          <a:blip r:embed="rId2"/>
          <a:srcRect t="9750" r="49646" b="43864"/>
          <a:stretch/>
        </p:blipFill>
        <p:spPr bwMode="auto">
          <a:xfrm>
            <a:off x="1219200" y="1936719"/>
            <a:ext cx="7976558" cy="441232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94512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Records</a:t>
            </a:r>
            <a:endParaRPr lang="en-US" sz="3100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320040" lvl="1" indent="0">
              <a:buNone/>
            </a:pPr>
            <a:r>
              <a:rPr lang="en-US" b="1" dirty="0"/>
              <a:t>Fine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3736FB1-F2C3-45E3-A29D-6549E25E9B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2457790"/>
              </p:ext>
            </p:extLst>
          </p:nvPr>
        </p:nvGraphicFramePr>
        <p:xfrm>
          <a:off x="1219200" y="1901257"/>
          <a:ext cx="7744945" cy="2455505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237812">
                  <a:extLst>
                    <a:ext uri="{9D8B030D-6E8A-4147-A177-3AD203B41FA5}">
                      <a16:colId xmlns:a16="http://schemas.microsoft.com/office/drawing/2014/main" val="2523610615"/>
                    </a:ext>
                  </a:extLst>
                </a:gridCol>
                <a:gridCol w="1164232">
                  <a:extLst>
                    <a:ext uri="{9D8B030D-6E8A-4147-A177-3AD203B41FA5}">
                      <a16:colId xmlns:a16="http://schemas.microsoft.com/office/drawing/2014/main" val="349236212"/>
                    </a:ext>
                  </a:extLst>
                </a:gridCol>
                <a:gridCol w="1114413">
                  <a:extLst>
                    <a:ext uri="{9D8B030D-6E8A-4147-A177-3AD203B41FA5}">
                      <a16:colId xmlns:a16="http://schemas.microsoft.com/office/drawing/2014/main" val="171133067"/>
                    </a:ext>
                  </a:extLst>
                </a:gridCol>
                <a:gridCol w="2999874">
                  <a:extLst>
                    <a:ext uri="{9D8B030D-6E8A-4147-A177-3AD203B41FA5}">
                      <a16:colId xmlns:a16="http://schemas.microsoft.com/office/drawing/2014/main" val="2284946704"/>
                    </a:ext>
                  </a:extLst>
                </a:gridCol>
                <a:gridCol w="1228614">
                  <a:extLst>
                    <a:ext uri="{9D8B030D-6E8A-4147-A177-3AD203B41FA5}">
                      <a16:colId xmlns:a16="http://schemas.microsoft.com/office/drawing/2014/main" val="3799394806"/>
                    </a:ext>
                  </a:extLst>
                </a:gridCol>
              </a:tblGrid>
              <a:tr h="2270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fine_no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day_count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amount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reserve_no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payment_status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14212851"/>
                  </a:ext>
                </a:extLst>
              </a:tr>
              <a:tr h="5208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F00001</a:t>
                      </a:r>
                      <a:endParaRPr lang="en-U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$1.00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R0017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4782513"/>
                  </a:ext>
                </a:extLst>
              </a:tr>
              <a:tr h="5208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F00002</a:t>
                      </a:r>
                      <a:endParaRPr lang="en-U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$1.00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R0027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9505808"/>
                  </a:ext>
                </a:extLst>
              </a:tr>
              <a:tr h="27700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F00003</a:t>
                      </a:r>
                      <a:endParaRPr lang="en-U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$4.00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R0025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7858191"/>
                  </a:ext>
                </a:extLst>
              </a:tr>
              <a:tr h="5208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F00004</a:t>
                      </a:r>
                      <a:endParaRPr lang="en-U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$3.00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R0028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1880838"/>
                  </a:ext>
                </a:extLst>
              </a:tr>
              <a:tr h="38900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F00005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$4.00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R0102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8075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4022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Records</a:t>
            </a:r>
            <a:endParaRPr lang="en-US" sz="3100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320040" lvl="1" indent="0">
              <a:buNone/>
            </a:pPr>
            <a:r>
              <a:rPr lang="en-US" dirty="0"/>
              <a:t>SQL Result from Fine Table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9E8B56-8D38-4D80-B824-C034D9F9A791}"/>
              </a:ext>
            </a:extLst>
          </p:cNvPr>
          <p:cNvPicPr/>
          <p:nvPr/>
        </p:nvPicPr>
        <p:blipFill rotWithShape="1">
          <a:blip r:embed="rId2"/>
          <a:srcRect t="59976" r="75238" b="23478"/>
          <a:stretch/>
        </p:blipFill>
        <p:spPr bwMode="auto">
          <a:xfrm>
            <a:off x="1219200" y="1940943"/>
            <a:ext cx="6082030" cy="2286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23605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Records</a:t>
            </a:r>
            <a:endParaRPr lang="en-US" sz="3100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320040" lvl="1" indent="0">
              <a:buNone/>
            </a:pPr>
            <a:r>
              <a:rPr lang="en-US" b="1" dirty="0"/>
              <a:t>Payment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3736FB1-F2C3-45E3-A29D-6549E25E9B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8817289"/>
              </p:ext>
            </p:extLst>
          </p:nvPr>
        </p:nvGraphicFramePr>
        <p:xfrm>
          <a:off x="1219198" y="1901258"/>
          <a:ext cx="9960635" cy="2696621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373969">
                  <a:extLst>
                    <a:ext uri="{9D8B030D-6E8A-4147-A177-3AD203B41FA5}">
                      <a16:colId xmlns:a16="http://schemas.microsoft.com/office/drawing/2014/main" val="2523610615"/>
                    </a:ext>
                  </a:extLst>
                </a:gridCol>
                <a:gridCol w="1292295">
                  <a:extLst>
                    <a:ext uri="{9D8B030D-6E8A-4147-A177-3AD203B41FA5}">
                      <a16:colId xmlns:a16="http://schemas.microsoft.com/office/drawing/2014/main" val="349236212"/>
                    </a:ext>
                  </a:extLst>
                </a:gridCol>
                <a:gridCol w="1236996">
                  <a:extLst>
                    <a:ext uri="{9D8B030D-6E8A-4147-A177-3AD203B41FA5}">
                      <a16:colId xmlns:a16="http://schemas.microsoft.com/office/drawing/2014/main" val="171133067"/>
                    </a:ext>
                  </a:extLst>
                </a:gridCol>
                <a:gridCol w="3329857">
                  <a:extLst>
                    <a:ext uri="{9D8B030D-6E8A-4147-A177-3AD203B41FA5}">
                      <a16:colId xmlns:a16="http://schemas.microsoft.com/office/drawing/2014/main" val="2284946704"/>
                    </a:ext>
                  </a:extLst>
                </a:gridCol>
                <a:gridCol w="1363759">
                  <a:extLst>
                    <a:ext uri="{9D8B030D-6E8A-4147-A177-3AD203B41FA5}">
                      <a16:colId xmlns:a16="http://schemas.microsoft.com/office/drawing/2014/main" val="3799394806"/>
                    </a:ext>
                  </a:extLst>
                </a:gridCol>
                <a:gridCol w="1363759">
                  <a:extLst>
                    <a:ext uri="{9D8B030D-6E8A-4147-A177-3AD203B41FA5}">
                      <a16:colId xmlns:a16="http://schemas.microsoft.com/office/drawing/2014/main" val="4162977529"/>
                    </a:ext>
                  </a:extLst>
                </a:gridCol>
              </a:tblGrid>
              <a:tr h="37922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payment_no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amount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account_no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report_no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payment_method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payment_date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14212851"/>
                  </a:ext>
                </a:extLst>
              </a:tr>
              <a:tr h="51727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03032019CCF0003</a:t>
                      </a:r>
                      <a:endParaRPr lang="en-U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$4.00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000014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PR0256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03-MAR-19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4782513"/>
                  </a:ext>
                </a:extLst>
              </a:tr>
              <a:tr h="51727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26032019DCF0004</a:t>
                      </a:r>
                      <a:endParaRPr lang="en-U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$3.00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000015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PR0256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26-MAR-19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9505808"/>
                  </a:ext>
                </a:extLst>
              </a:tr>
              <a:tr h="37922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20042019DCF0008</a:t>
                      </a:r>
                      <a:endParaRPr lang="en-U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$4.00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000009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PR0258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20-APR-19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7858191"/>
                  </a:ext>
                </a:extLst>
              </a:tr>
              <a:tr h="5172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26042019CCF0009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$1.00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000003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PR0259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26-APR-19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1880838"/>
                  </a:ext>
                </a:extLst>
              </a:tr>
              <a:tr h="38635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26042019CCF0010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$3.00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000003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PR0259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26-APR-19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8075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2954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Records</a:t>
            </a:r>
            <a:endParaRPr lang="en-US" sz="3100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320040" lvl="1" indent="0">
              <a:buNone/>
            </a:pPr>
            <a:r>
              <a:rPr lang="en-US" dirty="0"/>
              <a:t>SQL Result from Payment Table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1D1B69-E470-4C1F-A36D-0A735C1686AA}"/>
              </a:ext>
            </a:extLst>
          </p:cNvPr>
          <p:cNvPicPr/>
          <p:nvPr/>
        </p:nvPicPr>
        <p:blipFill rotWithShape="1">
          <a:blip r:embed="rId2"/>
          <a:srcRect t="20386" r="67761" b="63660"/>
          <a:stretch/>
        </p:blipFill>
        <p:spPr bwMode="auto">
          <a:xfrm>
            <a:off x="1219199" y="2008158"/>
            <a:ext cx="7674635" cy="266736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383691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Records</a:t>
            </a:r>
            <a:endParaRPr lang="en-US" sz="3100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320040" lvl="1" indent="0">
              <a:buNone/>
            </a:pPr>
            <a:r>
              <a:rPr lang="en-US" b="1" dirty="0"/>
              <a:t>Report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3736FB1-F2C3-45E3-A29D-6549E25E9B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1156070"/>
              </p:ext>
            </p:extLst>
          </p:nvPr>
        </p:nvGraphicFramePr>
        <p:xfrm>
          <a:off x="1219198" y="1901258"/>
          <a:ext cx="3723738" cy="2687994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918902">
                  <a:extLst>
                    <a:ext uri="{9D8B030D-6E8A-4147-A177-3AD203B41FA5}">
                      <a16:colId xmlns:a16="http://schemas.microsoft.com/office/drawing/2014/main" val="2523610615"/>
                    </a:ext>
                  </a:extLst>
                </a:gridCol>
                <a:gridCol w="1804836">
                  <a:extLst>
                    <a:ext uri="{9D8B030D-6E8A-4147-A177-3AD203B41FA5}">
                      <a16:colId xmlns:a16="http://schemas.microsoft.com/office/drawing/2014/main" val="349236212"/>
                    </a:ext>
                  </a:extLst>
                </a:gridCol>
              </a:tblGrid>
              <a:tr h="37800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report_no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date_created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14212851"/>
                  </a:ext>
                </a:extLst>
              </a:tr>
              <a:tr h="51562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BR0256</a:t>
                      </a:r>
                      <a:endParaRPr lang="en-U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31-JAN-19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4782513"/>
                  </a:ext>
                </a:extLst>
              </a:tr>
              <a:tr h="51562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PR0256</a:t>
                      </a:r>
                      <a:endParaRPr lang="en-U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31-JAN-19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9505808"/>
                  </a:ext>
                </a:extLst>
              </a:tr>
              <a:tr h="37800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BR0257</a:t>
                      </a:r>
                      <a:endParaRPr lang="en-U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28-FEB-19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7858191"/>
                  </a:ext>
                </a:extLst>
              </a:tr>
              <a:tr h="51562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PR0257</a:t>
                      </a:r>
                      <a:endParaRPr lang="en-U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28-FEB-19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1880838"/>
                  </a:ext>
                </a:extLst>
              </a:tr>
              <a:tr h="38511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BR0258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31-MAR-19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8075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8126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Attributes and Keys</a:t>
            </a:r>
            <a:endParaRPr lang="en-US" sz="3100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sz="2800" dirty="0"/>
              <a:t>Account (</a:t>
            </a:r>
            <a:r>
              <a:rPr lang="en-GB" sz="2800" u="sng" dirty="0" err="1"/>
              <a:t>account_no</a:t>
            </a:r>
            <a:r>
              <a:rPr lang="en-GB" sz="2800" dirty="0"/>
              <a:t>, </a:t>
            </a:r>
            <a:r>
              <a:rPr lang="en-GB" sz="2800" dirty="0" err="1"/>
              <a:t>first_name</a:t>
            </a:r>
            <a:r>
              <a:rPr lang="en-GB" sz="2800" dirty="0"/>
              <a:t>, </a:t>
            </a:r>
            <a:r>
              <a:rPr lang="en-GB" sz="2800" dirty="0" err="1"/>
              <a:t>last_name</a:t>
            </a:r>
            <a:r>
              <a:rPr lang="en-GB" sz="2800" dirty="0"/>
              <a:t>, email, password, identity, </a:t>
            </a:r>
            <a:r>
              <a:rPr lang="en-GB" sz="2800" dirty="0" err="1"/>
              <a:t>date_Joined</a:t>
            </a:r>
            <a:r>
              <a:rPr lang="en-GB" sz="2800" dirty="0"/>
              <a:t>, </a:t>
            </a:r>
            <a:r>
              <a:rPr lang="en-GB" sz="2800" dirty="0" err="1"/>
              <a:t>fine_due</a:t>
            </a:r>
            <a:r>
              <a:rPr lang="en-GB" sz="2800" dirty="0"/>
              <a:t>)</a:t>
            </a:r>
            <a:endParaRPr lang="en-US" sz="2400" dirty="0"/>
          </a:p>
          <a:p>
            <a:pPr marL="0" indent="0">
              <a:buNone/>
            </a:pPr>
            <a:r>
              <a:rPr lang="en-GB" sz="2800" dirty="0"/>
              <a:t>Book Reservation (</a:t>
            </a:r>
            <a:r>
              <a:rPr lang="en-GB" sz="2800" u="sng" dirty="0" err="1"/>
              <a:t>reserve_no</a:t>
            </a:r>
            <a:r>
              <a:rPr lang="en-GB" sz="2800" dirty="0"/>
              <a:t>, </a:t>
            </a:r>
            <a:r>
              <a:rPr lang="en-GB" sz="2800" dirty="0" err="1"/>
              <a:t>reserve_date</a:t>
            </a:r>
            <a:r>
              <a:rPr lang="en-GB" sz="2800" dirty="0"/>
              <a:t>, </a:t>
            </a:r>
            <a:r>
              <a:rPr lang="en-GB" sz="2800" dirty="0" err="1"/>
              <a:t>account_no</a:t>
            </a:r>
            <a:r>
              <a:rPr lang="en-GB" sz="2800" dirty="0"/>
              <a:t>*, </a:t>
            </a:r>
            <a:r>
              <a:rPr lang="en-GB" sz="2800" dirty="0" err="1"/>
              <a:t>report_no</a:t>
            </a:r>
            <a:r>
              <a:rPr lang="en-GB" sz="2800" dirty="0"/>
              <a:t>*)</a:t>
            </a:r>
            <a:endParaRPr lang="en-US" sz="2400" dirty="0"/>
          </a:p>
          <a:p>
            <a:pPr marL="0" indent="0">
              <a:buNone/>
            </a:pPr>
            <a:r>
              <a:rPr lang="en-GB" sz="2800" dirty="0"/>
              <a:t>Loan (</a:t>
            </a:r>
            <a:r>
              <a:rPr lang="en-GB" sz="2800" u="sng" dirty="0" err="1"/>
              <a:t>reserve_no</a:t>
            </a:r>
            <a:r>
              <a:rPr lang="en-GB" sz="2800" u="sng" dirty="0"/>
              <a:t>*</a:t>
            </a:r>
            <a:r>
              <a:rPr lang="en-GB" sz="2800" dirty="0"/>
              <a:t>, </a:t>
            </a:r>
            <a:r>
              <a:rPr lang="en-GB" sz="2800" u="sng" dirty="0" err="1"/>
              <a:t>book_id</a:t>
            </a:r>
            <a:r>
              <a:rPr lang="en-GB" sz="2800" u="sng" dirty="0"/>
              <a:t>*</a:t>
            </a:r>
            <a:r>
              <a:rPr lang="en-GB" sz="2800" dirty="0"/>
              <a:t>, </a:t>
            </a:r>
            <a:r>
              <a:rPr lang="en-GB" sz="2800" dirty="0" err="1"/>
              <a:t>collection_date</a:t>
            </a:r>
            <a:r>
              <a:rPr lang="en-GB" sz="2800" dirty="0"/>
              <a:t>, </a:t>
            </a:r>
            <a:r>
              <a:rPr lang="en-GB" sz="2800" dirty="0" err="1"/>
              <a:t>return_date</a:t>
            </a:r>
            <a:r>
              <a:rPr lang="en-GB" sz="2800" dirty="0"/>
              <a:t>)</a:t>
            </a:r>
            <a:endParaRPr lang="en-US" sz="2400" dirty="0"/>
          </a:p>
          <a:p>
            <a:pPr marL="0" indent="0">
              <a:buNone/>
            </a:pPr>
            <a:r>
              <a:rPr lang="en-GB" sz="2800" dirty="0"/>
              <a:t>Book (</a:t>
            </a:r>
            <a:r>
              <a:rPr lang="en-GB" sz="2800" u="sng" dirty="0" err="1"/>
              <a:t>book_id</a:t>
            </a:r>
            <a:r>
              <a:rPr lang="en-GB" sz="2800" dirty="0"/>
              <a:t>, </a:t>
            </a:r>
            <a:r>
              <a:rPr lang="en-GB" sz="2800" dirty="0" err="1"/>
              <a:t>book_title</a:t>
            </a:r>
            <a:r>
              <a:rPr lang="en-GB" sz="2800" dirty="0"/>
              <a:t>, language, author, publisher, </a:t>
            </a:r>
            <a:r>
              <a:rPr lang="en-GB" sz="2800" dirty="0" err="1"/>
              <a:t>isbn</a:t>
            </a:r>
            <a:r>
              <a:rPr lang="en-GB" sz="2800" dirty="0"/>
              <a:t>, </a:t>
            </a:r>
            <a:r>
              <a:rPr lang="en-GB" sz="2800" dirty="0" err="1"/>
              <a:t>publish_year</a:t>
            </a:r>
            <a:r>
              <a:rPr lang="en-GB" sz="2800" dirty="0"/>
              <a:t>)</a:t>
            </a:r>
            <a:endParaRPr lang="en-US" sz="2400" dirty="0"/>
          </a:p>
          <a:p>
            <a:pPr marL="0" indent="0">
              <a:buNone/>
            </a:pPr>
            <a:r>
              <a:rPr lang="en-GB" sz="2800" dirty="0"/>
              <a:t>Fines (</a:t>
            </a:r>
            <a:r>
              <a:rPr lang="en-GB" sz="2800" u="sng" dirty="0" err="1"/>
              <a:t>fine_no</a:t>
            </a:r>
            <a:r>
              <a:rPr lang="en-GB" sz="2800" dirty="0"/>
              <a:t>, </a:t>
            </a:r>
            <a:r>
              <a:rPr lang="en-GB" sz="2800" dirty="0" err="1"/>
              <a:t>day_count</a:t>
            </a:r>
            <a:r>
              <a:rPr lang="en-GB" sz="2800" dirty="0"/>
              <a:t>, </a:t>
            </a:r>
            <a:r>
              <a:rPr lang="en-GB" sz="2800" dirty="0" err="1"/>
              <a:t>fine_amount</a:t>
            </a:r>
            <a:r>
              <a:rPr lang="en-GB" sz="2800" dirty="0"/>
              <a:t>, </a:t>
            </a:r>
            <a:r>
              <a:rPr lang="en-GB" sz="2800" dirty="0" err="1"/>
              <a:t>reserve_no</a:t>
            </a:r>
            <a:r>
              <a:rPr lang="en-GB" sz="2800" dirty="0"/>
              <a:t>*)</a:t>
            </a:r>
            <a:endParaRPr lang="en-US" sz="2400" dirty="0"/>
          </a:p>
          <a:p>
            <a:pPr marL="0" indent="0">
              <a:buNone/>
            </a:pPr>
            <a:r>
              <a:rPr lang="en-GB" sz="2800" dirty="0"/>
              <a:t>Payment (</a:t>
            </a:r>
            <a:r>
              <a:rPr lang="en-GB" sz="2800" u="sng" dirty="0" err="1"/>
              <a:t>payment_no</a:t>
            </a:r>
            <a:r>
              <a:rPr lang="en-GB" sz="2800" dirty="0"/>
              <a:t>, amount, </a:t>
            </a:r>
            <a:r>
              <a:rPr lang="en-GB" sz="2800" dirty="0" err="1"/>
              <a:t>payment_method</a:t>
            </a:r>
            <a:r>
              <a:rPr lang="en-GB" sz="2800" dirty="0"/>
              <a:t>, </a:t>
            </a:r>
            <a:r>
              <a:rPr lang="en-GB" sz="2800" dirty="0" err="1"/>
              <a:t>payment_date</a:t>
            </a:r>
            <a:r>
              <a:rPr lang="en-GB" sz="2800" dirty="0"/>
              <a:t>, </a:t>
            </a:r>
            <a:r>
              <a:rPr lang="en-GB" sz="2800" dirty="0" err="1"/>
              <a:t>account_no</a:t>
            </a:r>
            <a:r>
              <a:rPr lang="en-GB" sz="2800" dirty="0"/>
              <a:t>*, </a:t>
            </a:r>
            <a:r>
              <a:rPr lang="en-GB" sz="2800" dirty="0" err="1"/>
              <a:t>report_no</a:t>
            </a:r>
            <a:r>
              <a:rPr lang="en-GB" sz="2800" dirty="0"/>
              <a:t>*)</a:t>
            </a:r>
            <a:endParaRPr lang="en-US" sz="2400" dirty="0"/>
          </a:p>
          <a:p>
            <a:pPr marL="0" indent="0">
              <a:buNone/>
            </a:pPr>
            <a:r>
              <a:rPr lang="en-GB" sz="2800" dirty="0"/>
              <a:t>Report (</a:t>
            </a:r>
            <a:r>
              <a:rPr lang="en-GB" sz="2800" u="sng" dirty="0" err="1"/>
              <a:t>report_no</a:t>
            </a:r>
            <a:r>
              <a:rPr lang="en-GB" sz="2800" dirty="0"/>
              <a:t>, </a:t>
            </a:r>
            <a:r>
              <a:rPr lang="en-GB" sz="2800" dirty="0" err="1"/>
              <a:t>date_created</a:t>
            </a:r>
            <a:r>
              <a:rPr lang="en-GB" sz="2800" dirty="0"/>
              <a:t>)</a:t>
            </a:r>
            <a:endParaRPr lang="en-US" sz="2400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959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Records</a:t>
            </a:r>
            <a:endParaRPr lang="en-US" sz="3100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320040" lvl="1" indent="0">
              <a:buNone/>
            </a:pPr>
            <a:r>
              <a:rPr lang="en-US" dirty="0"/>
              <a:t>SQL Result from Report Table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866A31-4AC2-49F2-93EF-3E42C97FF17B}"/>
              </a:ext>
            </a:extLst>
          </p:cNvPr>
          <p:cNvPicPr/>
          <p:nvPr/>
        </p:nvPicPr>
        <p:blipFill rotWithShape="1">
          <a:blip r:embed="rId2"/>
          <a:srcRect t="67658" r="89364" b="15797"/>
          <a:stretch/>
        </p:blipFill>
        <p:spPr bwMode="auto">
          <a:xfrm>
            <a:off x="1219200" y="1942933"/>
            <a:ext cx="3219450" cy="281686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235436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363200" cy="890451"/>
          </a:xfrm>
        </p:spPr>
        <p:txBody>
          <a:bodyPr/>
          <a:lstStyle/>
          <a:p>
            <a:pPr marL="0" indent="0">
              <a:buNone/>
            </a:pPr>
            <a:r>
              <a:rPr lang="en-GB" sz="2400" dirty="0"/>
              <a:t>Account (</a:t>
            </a:r>
            <a:r>
              <a:rPr lang="en-GB" sz="2400" u="sng" dirty="0" err="1"/>
              <a:t>account_no</a:t>
            </a:r>
            <a:r>
              <a:rPr lang="en-GB" sz="2400" dirty="0"/>
              <a:t>, </a:t>
            </a:r>
            <a:r>
              <a:rPr lang="en-GB" sz="2400" dirty="0" err="1"/>
              <a:t>first_name</a:t>
            </a:r>
            <a:r>
              <a:rPr lang="en-GB" sz="2400" dirty="0"/>
              <a:t>, </a:t>
            </a:r>
            <a:r>
              <a:rPr lang="en-GB" sz="2400" dirty="0" err="1"/>
              <a:t>last_name</a:t>
            </a:r>
            <a:r>
              <a:rPr lang="en-GB" sz="2400" dirty="0"/>
              <a:t>, email, password, identity, </a:t>
            </a:r>
            <a:r>
              <a:rPr lang="en-GB" sz="2400" dirty="0" err="1"/>
              <a:t>date_Joined</a:t>
            </a:r>
            <a:r>
              <a:rPr lang="en-GB" sz="2400" dirty="0"/>
              <a:t>, </a:t>
            </a:r>
            <a:r>
              <a:rPr lang="en-GB" sz="2400" dirty="0" err="1"/>
              <a:t>fine_due</a:t>
            </a:r>
            <a:r>
              <a:rPr lang="en-GB" sz="2400" dirty="0"/>
              <a:t>)</a:t>
            </a: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5BEBD7A0-3790-4039-9CD3-443437E64CFC}"/>
              </a:ext>
            </a:extLst>
          </p:cNvPr>
          <p:cNvSpPr txBox="1">
            <a:spLocks/>
          </p:cNvSpPr>
          <p:nvPr/>
        </p:nvSpPr>
        <p:spPr>
          <a:xfrm>
            <a:off x="1219200" y="2368413"/>
            <a:ext cx="10363200" cy="387563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>
                  <a:lumMod val="75000"/>
                </a:schemeClr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>
                  <a:lumMod val="75000"/>
                </a:schemeClr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lumMod val="60000"/>
                  <a:lumOff val="4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>
                  <a:lumMod val="75000"/>
                </a:schemeClr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lumMod val="75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26030" indent="-285750" algn="l" rtl="0" eaLnBrk="1" latinLnBrk="0" hangingPunct="1">
              <a:spcBef>
                <a:spcPts val="370"/>
              </a:spcBef>
              <a:buClr>
                <a:schemeClr val="accent3">
                  <a:lumMod val="50000"/>
                </a:schemeClr>
              </a:buClr>
              <a:buFont typeface="Arial" panose="020B0604020202020204" pitchFamily="34" charset="0"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Type of Codes : Sequence Codes</a:t>
            </a:r>
          </a:p>
          <a:p>
            <a:pPr marL="0" indent="0">
              <a:buNone/>
            </a:pPr>
            <a:r>
              <a:rPr lang="en-GB" dirty="0"/>
              <a:t>e.g. </a:t>
            </a:r>
            <a:r>
              <a:rPr lang="en-GB" dirty="0" err="1"/>
              <a:t>account_no</a:t>
            </a:r>
            <a:r>
              <a:rPr lang="en-GB" dirty="0"/>
              <a:t> = </a:t>
            </a:r>
            <a:r>
              <a:rPr lang="en-GB" b="1" dirty="0"/>
              <a:t>000001</a:t>
            </a:r>
          </a:p>
          <a:p>
            <a:pPr marL="0" indent="0">
              <a:buNone/>
            </a:pPr>
            <a:endParaRPr lang="en-GB" b="1" dirty="0"/>
          </a:p>
          <a:p>
            <a:r>
              <a:rPr lang="en-GB" dirty="0"/>
              <a:t>Numbers assigned in a specific order</a:t>
            </a:r>
          </a:p>
          <a:p>
            <a:r>
              <a:rPr lang="en-GB" dirty="0"/>
              <a:t>000001 -&gt; 1</a:t>
            </a:r>
            <a:r>
              <a:rPr lang="en-GB" baseline="30000" dirty="0"/>
              <a:t>st</a:t>
            </a:r>
            <a:r>
              <a:rPr lang="en-GB" dirty="0"/>
              <a:t> entry of the data</a:t>
            </a:r>
            <a:endParaRPr lang="en-US" dirty="0"/>
          </a:p>
          <a:p>
            <a:pPr marL="0" indent="0">
              <a:buFont typeface="Wingdings 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6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363200" cy="572131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Book Reservation (</a:t>
            </a:r>
            <a:r>
              <a:rPr lang="en-GB" u="sng" dirty="0" err="1"/>
              <a:t>reserve_no</a:t>
            </a:r>
            <a:r>
              <a:rPr lang="en-GB" dirty="0"/>
              <a:t>, </a:t>
            </a:r>
            <a:r>
              <a:rPr lang="en-GB" dirty="0" err="1"/>
              <a:t>reserve_date</a:t>
            </a:r>
            <a:r>
              <a:rPr lang="en-GB" dirty="0"/>
              <a:t>, </a:t>
            </a:r>
            <a:r>
              <a:rPr lang="en-GB" dirty="0" err="1"/>
              <a:t>account_no</a:t>
            </a:r>
            <a:r>
              <a:rPr lang="en-GB" dirty="0"/>
              <a:t>*, </a:t>
            </a:r>
            <a:r>
              <a:rPr lang="en-GB" dirty="0" err="1"/>
              <a:t>report_no</a:t>
            </a:r>
            <a:r>
              <a:rPr lang="en-GB" dirty="0"/>
              <a:t>*)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5BEBD7A0-3790-4039-9CD3-443437E64CFC}"/>
              </a:ext>
            </a:extLst>
          </p:cNvPr>
          <p:cNvSpPr txBox="1">
            <a:spLocks/>
          </p:cNvSpPr>
          <p:nvPr/>
        </p:nvSpPr>
        <p:spPr>
          <a:xfrm>
            <a:off x="1219200" y="2019931"/>
            <a:ext cx="10363200" cy="4563431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>
                  <a:lumMod val="75000"/>
                </a:schemeClr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>
                  <a:lumMod val="75000"/>
                </a:schemeClr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lumMod val="60000"/>
                  <a:lumOff val="4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>
                  <a:lumMod val="75000"/>
                </a:schemeClr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lumMod val="75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26030" indent="-285750" algn="l" rtl="0" eaLnBrk="1" latinLnBrk="0" hangingPunct="1">
              <a:spcBef>
                <a:spcPts val="370"/>
              </a:spcBef>
              <a:buClr>
                <a:schemeClr val="accent3">
                  <a:lumMod val="50000"/>
                </a:schemeClr>
              </a:buClr>
              <a:buFont typeface="Arial" panose="020B0604020202020204" pitchFamily="34" charset="0"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Type of Codes: Sequence Codes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The ‘R’ letter is at front of all reservation number to show it is a reservation.</a:t>
            </a:r>
          </a:p>
          <a:p>
            <a:r>
              <a:rPr lang="en-GB" dirty="0"/>
              <a:t>Numbers assigned in a specific order</a:t>
            </a:r>
          </a:p>
          <a:p>
            <a:r>
              <a:rPr lang="en-GB" dirty="0"/>
              <a:t>R0001 -&gt; 1</a:t>
            </a:r>
            <a:r>
              <a:rPr lang="en-GB" baseline="30000" dirty="0"/>
              <a:t>st</a:t>
            </a:r>
            <a:r>
              <a:rPr lang="en-GB" dirty="0"/>
              <a:t> entry of the data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Font typeface="Wingdings 2"/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7DC4D0-EA16-44F2-AE60-722B29468DC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1" y="2539522"/>
            <a:ext cx="3235234" cy="2058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174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363200" cy="5721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Book (</a:t>
            </a:r>
            <a:r>
              <a:rPr lang="en-GB" u="sng" dirty="0" err="1"/>
              <a:t>book_id</a:t>
            </a:r>
            <a:r>
              <a:rPr lang="en-GB" dirty="0"/>
              <a:t>, </a:t>
            </a:r>
            <a:r>
              <a:rPr lang="en-GB" dirty="0" err="1"/>
              <a:t>book_title</a:t>
            </a:r>
            <a:r>
              <a:rPr lang="en-GB" dirty="0"/>
              <a:t>, language, author, publisher, </a:t>
            </a:r>
            <a:r>
              <a:rPr lang="en-GB" dirty="0" err="1"/>
              <a:t>isbn</a:t>
            </a:r>
            <a:r>
              <a:rPr lang="en-GB" dirty="0"/>
              <a:t>, </a:t>
            </a:r>
            <a:r>
              <a:rPr lang="en-GB" dirty="0" err="1"/>
              <a:t>publish_year</a:t>
            </a:r>
            <a:r>
              <a:rPr lang="en-GB" dirty="0"/>
              <a:t>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5BEBD7A0-3790-4039-9CD3-443437E64CFC}"/>
              </a:ext>
            </a:extLst>
          </p:cNvPr>
          <p:cNvSpPr txBox="1">
            <a:spLocks/>
          </p:cNvSpPr>
          <p:nvPr/>
        </p:nvSpPr>
        <p:spPr>
          <a:xfrm>
            <a:off x="1219200" y="2019931"/>
            <a:ext cx="10363200" cy="4563431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>
                  <a:lumMod val="75000"/>
                </a:schemeClr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>
                  <a:lumMod val="75000"/>
                </a:schemeClr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lumMod val="60000"/>
                  <a:lumOff val="4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>
                  <a:lumMod val="75000"/>
                </a:schemeClr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lumMod val="75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26030" indent="-285750" algn="l" rtl="0" eaLnBrk="1" latinLnBrk="0" hangingPunct="1">
              <a:spcBef>
                <a:spcPts val="370"/>
              </a:spcBef>
              <a:buClr>
                <a:schemeClr val="accent3">
                  <a:lumMod val="50000"/>
                </a:schemeClr>
              </a:buClr>
              <a:buFont typeface="Arial" panose="020B0604020202020204" pitchFamily="34" charset="0"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Type of Codes: Significant Alphabetic Codes</a:t>
            </a:r>
            <a:endParaRPr lang="en-US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pPr marL="0" indent="0">
              <a:buFont typeface="Wingdings 2"/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D5D6BB-3E8B-4498-AD47-AA16E16629B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86" y="2592061"/>
            <a:ext cx="4302626" cy="2998841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EE4A8FE-C03A-47C9-9277-2E73CF6595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443384"/>
              </p:ext>
            </p:extLst>
          </p:nvPr>
        </p:nvGraphicFramePr>
        <p:xfrm>
          <a:off x="4912226" y="2653662"/>
          <a:ext cx="6862988" cy="2756538"/>
        </p:xfrm>
        <a:graphic>
          <a:graphicData uri="http://schemas.openxmlformats.org/drawingml/2006/table">
            <a:tbl>
              <a:tblPr firstRow="1" firstCol="1">
                <a:tableStyleId>{21E4AEA4-8DFA-4A89-87EB-49C32662AFE0}</a:tableStyleId>
              </a:tblPr>
              <a:tblGrid>
                <a:gridCol w="1722210">
                  <a:extLst>
                    <a:ext uri="{9D8B030D-6E8A-4147-A177-3AD203B41FA5}">
                      <a16:colId xmlns:a16="http://schemas.microsoft.com/office/drawing/2014/main" val="3526549770"/>
                    </a:ext>
                  </a:extLst>
                </a:gridCol>
                <a:gridCol w="2852862">
                  <a:extLst>
                    <a:ext uri="{9D8B030D-6E8A-4147-A177-3AD203B41FA5}">
                      <a16:colId xmlns:a16="http://schemas.microsoft.com/office/drawing/2014/main" val="4206730915"/>
                    </a:ext>
                  </a:extLst>
                </a:gridCol>
                <a:gridCol w="2287916">
                  <a:extLst>
                    <a:ext uri="{9D8B030D-6E8A-4147-A177-3AD203B41FA5}">
                      <a16:colId xmlns:a16="http://schemas.microsoft.com/office/drawing/2014/main" val="3761522970"/>
                    </a:ext>
                  </a:extLst>
                </a:gridCol>
              </a:tblGrid>
              <a:tr h="29374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Language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Type of Book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Number Sequence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21650637"/>
                  </a:ext>
                </a:extLst>
              </a:tr>
              <a:tr h="24448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EN- English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ZH- Chinese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algn="l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ES- Spanish</a:t>
                      </a:r>
                      <a:endParaRPr kumimoji="0" lang="en-US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algn="l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GB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FR- French</a:t>
                      </a:r>
                      <a:endParaRPr kumimoji="0" lang="en-US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KO- Korean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JP- Japanese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MS- Malay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TA- Tamil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NF- Non-Fiction</a:t>
                      </a:r>
                      <a:endParaRPr lang="en-US" sz="20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F- Fiction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5 system generated numbers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522813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1592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363200" cy="5721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Fines (</a:t>
            </a:r>
            <a:r>
              <a:rPr lang="en-GB" u="sng" dirty="0" err="1"/>
              <a:t>fine_no</a:t>
            </a:r>
            <a:r>
              <a:rPr lang="en-GB" dirty="0"/>
              <a:t>, </a:t>
            </a:r>
            <a:r>
              <a:rPr lang="en-GB" dirty="0" err="1"/>
              <a:t>day_count</a:t>
            </a:r>
            <a:r>
              <a:rPr lang="en-GB" dirty="0"/>
              <a:t>, </a:t>
            </a:r>
            <a:r>
              <a:rPr lang="en-GB" dirty="0" err="1"/>
              <a:t>fine_amount</a:t>
            </a:r>
            <a:r>
              <a:rPr lang="en-GB" dirty="0"/>
              <a:t>, </a:t>
            </a:r>
            <a:r>
              <a:rPr lang="en-GB" dirty="0" err="1"/>
              <a:t>reserve_no</a:t>
            </a:r>
            <a:r>
              <a:rPr lang="en-GB" dirty="0"/>
              <a:t>*)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5BEBD7A0-3790-4039-9CD3-443437E64CFC}"/>
              </a:ext>
            </a:extLst>
          </p:cNvPr>
          <p:cNvSpPr txBox="1">
            <a:spLocks/>
          </p:cNvSpPr>
          <p:nvPr/>
        </p:nvSpPr>
        <p:spPr>
          <a:xfrm>
            <a:off x="1219200" y="2019931"/>
            <a:ext cx="10363200" cy="4563431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>
                  <a:lumMod val="75000"/>
                </a:schemeClr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>
                  <a:lumMod val="75000"/>
                </a:schemeClr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lumMod val="60000"/>
                  <a:lumOff val="4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>
                  <a:lumMod val="75000"/>
                </a:schemeClr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lumMod val="75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26030" indent="-285750" algn="l" rtl="0" eaLnBrk="1" latinLnBrk="0" hangingPunct="1">
              <a:spcBef>
                <a:spcPts val="370"/>
              </a:spcBef>
              <a:buClr>
                <a:schemeClr val="accent3">
                  <a:lumMod val="50000"/>
                </a:schemeClr>
              </a:buClr>
              <a:buFont typeface="Arial" panose="020B0604020202020204" pitchFamily="34" charset="0"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Type of Codes: Sequence Codes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The ‘F’ letter is at front of all reservation number to show it is a fine number.</a:t>
            </a:r>
          </a:p>
          <a:p>
            <a:r>
              <a:rPr lang="en-GB" dirty="0"/>
              <a:t>Numbers assigned in a specific order</a:t>
            </a:r>
          </a:p>
          <a:p>
            <a:r>
              <a:rPr lang="en-GB" dirty="0"/>
              <a:t>F0001 -&gt; 1</a:t>
            </a:r>
            <a:r>
              <a:rPr lang="en-GB" baseline="30000" dirty="0"/>
              <a:t>st</a:t>
            </a:r>
            <a:r>
              <a:rPr lang="en-GB" dirty="0"/>
              <a:t> entry of the data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pPr marL="0" indent="0">
              <a:buFont typeface="Wingdings 2"/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47C695-93E2-4526-9D59-0B687BA1AD7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640" y="2404828"/>
            <a:ext cx="3509554" cy="22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93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556014" cy="60356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dirty="0"/>
              <a:t>Payment (</a:t>
            </a:r>
            <a:r>
              <a:rPr lang="en-GB" u="sng" dirty="0" err="1"/>
              <a:t>payment_no</a:t>
            </a:r>
            <a:r>
              <a:rPr lang="en-GB" u="sng" dirty="0"/>
              <a:t>, amount, </a:t>
            </a:r>
            <a:r>
              <a:rPr lang="en-GB" u="sng" dirty="0" err="1"/>
              <a:t>payment_method</a:t>
            </a:r>
            <a:r>
              <a:rPr lang="en-GB" u="sng" dirty="0"/>
              <a:t>, </a:t>
            </a:r>
            <a:r>
              <a:rPr lang="en-GB" u="sng" dirty="0" err="1"/>
              <a:t>payment_date</a:t>
            </a:r>
            <a:r>
              <a:rPr lang="en-GB" u="sng" dirty="0"/>
              <a:t>, </a:t>
            </a:r>
            <a:r>
              <a:rPr lang="en-GB" u="sng" dirty="0" err="1"/>
              <a:t>account_no</a:t>
            </a:r>
            <a:r>
              <a:rPr lang="en-GB" u="sng" dirty="0"/>
              <a:t>*, </a:t>
            </a:r>
            <a:r>
              <a:rPr lang="en-GB" u="sng" dirty="0" err="1"/>
              <a:t>report_no</a:t>
            </a:r>
            <a:r>
              <a:rPr lang="en-GB" u="sng" dirty="0"/>
              <a:t>*)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5BEBD7A0-3790-4039-9CD3-443437E64CFC}"/>
              </a:ext>
            </a:extLst>
          </p:cNvPr>
          <p:cNvSpPr txBox="1">
            <a:spLocks/>
          </p:cNvSpPr>
          <p:nvPr/>
        </p:nvSpPr>
        <p:spPr>
          <a:xfrm>
            <a:off x="1219200" y="2019931"/>
            <a:ext cx="10363200" cy="4563431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>
                  <a:lumMod val="75000"/>
                </a:schemeClr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>
                  <a:lumMod val="75000"/>
                </a:schemeClr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lumMod val="60000"/>
                  <a:lumOff val="4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>
                  <a:lumMod val="75000"/>
                </a:schemeClr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lumMod val="75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26030" indent="-285750" algn="l" rtl="0" eaLnBrk="1" latinLnBrk="0" hangingPunct="1">
              <a:spcBef>
                <a:spcPts val="370"/>
              </a:spcBef>
              <a:buClr>
                <a:schemeClr val="accent3">
                  <a:lumMod val="50000"/>
                </a:schemeClr>
              </a:buClr>
              <a:buFont typeface="Arial" panose="020B0604020202020204" pitchFamily="34" charset="0"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Type of Codes: Derivation Codes</a:t>
            </a:r>
            <a:endParaRPr lang="en-US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pPr marL="0" indent="0">
              <a:buFont typeface="Wingdings 2"/>
              <a:buNone/>
            </a:pPr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EE4A8FE-C03A-47C9-9277-2E73CF6595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8240971"/>
              </p:ext>
            </p:extLst>
          </p:nvPr>
        </p:nvGraphicFramePr>
        <p:xfrm>
          <a:off x="4912226" y="2653662"/>
          <a:ext cx="6862988" cy="2097074"/>
        </p:xfrm>
        <a:graphic>
          <a:graphicData uri="http://schemas.openxmlformats.org/drawingml/2006/table">
            <a:tbl>
              <a:tblPr firstRow="1" firstCol="1">
                <a:tableStyleId>{21E4AEA4-8DFA-4A89-87EB-49C32662AFE0}</a:tableStyleId>
              </a:tblPr>
              <a:tblGrid>
                <a:gridCol w="1722210">
                  <a:extLst>
                    <a:ext uri="{9D8B030D-6E8A-4147-A177-3AD203B41FA5}">
                      <a16:colId xmlns:a16="http://schemas.microsoft.com/office/drawing/2014/main" val="3526549770"/>
                    </a:ext>
                  </a:extLst>
                </a:gridCol>
                <a:gridCol w="2852862">
                  <a:extLst>
                    <a:ext uri="{9D8B030D-6E8A-4147-A177-3AD203B41FA5}">
                      <a16:colId xmlns:a16="http://schemas.microsoft.com/office/drawing/2014/main" val="4206730915"/>
                    </a:ext>
                  </a:extLst>
                </a:gridCol>
                <a:gridCol w="2287916">
                  <a:extLst>
                    <a:ext uri="{9D8B030D-6E8A-4147-A177-3AD203B41FA5}">
                      <a16:colId xmlns:a16="http://schemas.microsoft.com/office/drawing/2014/main" val="3761522970"/>
                    </a:ext>
                  </a:extLst>
                </a:gridCol>
              </a:tblGrid>
              <a:tr h="38068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Transaction Date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Payment Method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Relative Fine Number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21650637"/>
                  </a:ext>
                </a:extLst>
              </a:tr>
              <a:tr h="14592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DDMMYY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C- Cash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DC- Debit Card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CC- Credit Card</a:t>
                      </a: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The fine number which the payment is linked to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52281345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5593FEBC-F5E0-4ABC-93F4-28C2251BBF6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25062" y="2623500"/>
            <a:ext cx="4595132" cy="2889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559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556014" cy="6035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Report (</a:t>
            </a:r>
            <a:r>
              <a:rPr lang="en-GB" u="sng" dirty="0" err="1"/>
              <a:t>report_no</a:t>
            </a:r>
            <a:r>
              <a:rPr lang="en-GB" dirty="0"/>
              <a:t>, </a:t>
            </a:r>
            <a:r>
              <a:rPr lang="en-GB" dirty="0" err="1"/>
              <a:t>date_created</a:t>
            </a:r>
            <a:r>
              <a:rPr lang="en-GB" dirty="0"/>
              <a:t>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5BEBD7A0-3790-4039-9CD3-443437E64CFC}"/>
              </a:ext>
            </a:extLst>
          </p:cNvPr>
          <p:cNvSpPr txBox="1">
            <a:spLocks/>
          </p:cNvSpPr>
          <p:nvPr/>
        </p:nvSpPr>
        <p:spPr>
          <a:xfrm>
            <a:off x="1219200" y="2019931"/>
            <a:ext cx="10363200" cy="4563431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>
                  <a:lumMod val="75000"/>
                </a:schemeClr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>
                  <a:lumMod val="75000"/>
                </a:schemeClr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lumMod val="60000"/>
                  <a:lumOff val="4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>
                  <a:lumMod val="75000"/>
                </a:schemeClr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lumMod val="75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26030" indent="-285750" algn="l" rtl="0" eaLnBrk="1" latinLnBrk="0" hangingPunct="1">
              <a:spcBef>
                <a:spcPts val="370"/>
              </a:spcBef>
              <a:buClr>
                <a:schemeClr val="accent3">
                  <a:lumMod val="50000"/>
                </a:schemeClr>
              </a:buClr>
              <a:buFont typeface="Arial" panose="020B0604020202020204" pitchFamily="34" charset="0"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Type of Codes: Significant Alphabetic Codes</a:t>
            </a:r>
            <a:endParaRPr lang="en-US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pPr marL="0" indent="0">
              <a:buFont typeface="Wingdings 2"/>
              <a:buNone/>
            </a:pPr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EE4A8FE-C03A-47C9-9277-2E73CF6595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9801077"/>
              </p:ext>
            </p:extLst>
          </p:nvPr>
        </p:nvGraphicFramePr>
        <p:xfrm>
          <a:off x="4767943" y="2965269"/>
          <a:ext cx="7007271" cy="1845171"/>
        </p:xfrm>
        <a:graphic>
          <a:graphicData uri="http://schemas.openxmlformats.org/drawingml/2006/table">
            <a:tbl>
              <a:tblPr firstRow="1" firstCol="1">
                <a:tableStyleId>{21E4AEA4-8DFA-4A89-87EB-49C32662AFE0}</a:tableStyleId>
              </a:tblPr>
              <a:tblGrid>
                <a:gridCol w="2146730">
                  <a:extLst>
                    <a:ext uri="{9D8B030D-6E8A-4147-A177-3AD203B41FA5}">
                      <a16:colId xmlns:a16="http://schemas.microsoft.com/office/drawing/2014/main" val="3526549770"/>
                    </a:ext>
                  </a:extLst>
                </a:gridCol>
                <a:gridCol w="4860541">
                  <a:extLst>
                    <a:ext uri="{9D8B030D-6E8A-4147-A177-3AD203B41FA5}">
                      <a16:colId xmlns:a16="http://schemas.microsoft.com/office/drawing/2014/main" val="4206730915"/>
                    </a:ext>
                  </a:extLst>
                </a:gridCol>
              </a:tblGrid>
              <a:tr h="32472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Type of Report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Sequence Number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21650637"/>
                  </a:ext>
                </a:extLst>
              </a:tr>
              <a:tr h="152044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BR- Book Report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PR- Payment Report</a:t>
                      </a: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The number of reports made. There will be 2 report with a same sequence number which is book report and payment report. Reports with same sequence number are made in the same day.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2281345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89D29579-58C5-4B65-B312-EDCBC799CDF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86" y="2623499"/>
            <a:ext cx="3933145" cy="3006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937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usiness plan presentation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plan presentation.potx" id="{B0CF94B3-F59B-427A-A620-6B86E9154593}" vid="{92489599-94E0-42FA-BFD7-90FE9B56DF1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plan presentation</Template>
  <TotalTime>198</TotalTime>
  <Words>1455</Words>
  <Application>Microsoft Office PowerPoint</Application>
  <PresentationFormat>Widescreen</PresentationFormat>
  <Paragraphs>619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Cambria</vt:lpstr>
      <vt:lpstr>Times New Roman</vt:lpstr>
      <vt:lpstr>Wingdings 2</vt:lpstr>
      <vt:lpstr>Business plan presentation</vt:lpstr>
      <vt:lpstr>Week 11 – Data Definition</vt:lpstr>
      <vt:lpstr>ERD</vt:lpstr>
      <vt:lpstr>Attributes and Keys</vt:lpstr>
      <vt:lpstr>Codes</vt:lpstr>
      <vt:lpstr>Codes</vt:lpstr>
      <vt:lpstr>Codes</vt:lpstr>
      <vt:lpstr>Codes</vt:lpstr>
      <vt:lpstr>Codes</vt:lpstr>
      <vt:lpstr>Codes</vt:lpstr>
      <vt:lpstr>Table Design</vt:lpstr>
      <vt:lpstr>Table Design</vt:lpstr>
      <vt:lpstr>Table Design</vt:lpstr>
      <vt:lpstr>Table Design</vt:lpstr>
      <vt:lpstr>Table Design</vt:lpstr>
      <vt:lpstr>Table Design</vt:lpstr>
      <vt:lpstr>Table Design</vt:lpstr>
      <vt:lpstr>Data Records</vt:lpstr>
      <vt:lpstr>Data Records</vt:lpstr>
      <vt:lpstr>Data Records</vt:lpstr>
      <vt:lpstr>Data Records</vt:lpstr>
      <vt:lpstr>Data Records</vt:lpstr>
      <vt:lpstr>Data Records</vt:lpstr>
      <vt:lpstr>Data Records</vt:lpstr>
      <vt:lpstr>Data Records</vt:lpstr>
      <vt:lpstr>Data Records</vt:lpstr>
      <vt:lpstr>Data Records</vt:lpstr>
      <vt:lpstr>Data Records</vt:lpstr>
      <vt:lpstr>Data Records</vt:lpstr>
      <vt:lpstr>Data Records</vt:lpstr>
      <vt:lpstr>Data Records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9 – Functional Design</dc:title>
  <dc:creator>Justin Yu</dc:creator>
  <cp:lastModifiedBy>Justin Yu</cp:lastModifiedBy>
  <cp:revision>41</cp:revision>
  <dcterms:created xsi:type="dcterms:W3CDTF">2019-07-23T04:10:02Z</dcterms:created>
  <dcterms:modified xsi:type="dcterms:W3CDTF">2019-08-06T14:05:58Z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74069300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