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handoutMasterIdLst>
    <p:handoutMasterId r:id="rId33"/>
  </p:handoutMasterIdLst>
  <p:sldIdLst>
    <p:sldId id="280" r:id="rId2"/>
    <p:sldId id="269" r:id="rId3"/>
    <p:sldId id="270" r:id="rId4"/>
    <p:sldId id="271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07-Aug-19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07-Aug-19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07-Aug-19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07-Aug-19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sleeson0@cargocollective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11 – Data Definition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AACS2192 Analysis and Design of IS – Case Study</a:t>
            </a:r>
          </a:p>
          <a:p>
            <a:r>
              <a:rPr lang="en-US" dirty="0"/>
              <a:t>Library System</a:t>
            </a: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GB" b="1" dirty="0"/>
              <a:t>Account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32129"/>
              </p:ext>
            </p:extLst>
          </p:nvPr>
        </p:nvGraphicFramePr>
        <p:xfrm>
          <a:off x="1123406" y="2024744"/>
          <a:ext cx="9757955" cy="4388186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first_name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last_name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varchar(20)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63029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identity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(16)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166318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date_Joined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485521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fine_due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(6,2)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 9,999.99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05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05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Book Reservation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29481"/>
              </p:ext>
            </p:extLst>
          </p:nvPr>
        </p:nvGraphicFramePr>
        <p:xfrm>
          <a:off x="1123406" y="2024744"/>
          <a:ext cx="9757955" cy="2922438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varchar(9)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Loan Table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Account Table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Report Table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6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07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Loan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26146"/>
              </p:ext>
            </p:extLst>
          </p:nvPr>
        </p:nvGraphicFramePr>
        <p:xfrm>
          <a:off x="1123406" y="2024744"/>
          <a:ext cx="9757955" cy="2475822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 or Reference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 &amp; 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Book Reservation Table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varchar(9)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 &amp; 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Book Table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collection_date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return_date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7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GB" b="1" dirty="0"/>
              <a:t>Book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26349"/>
              </p:ext>
            </p:extLst>
          </p:nvPr>
        </p:nvGraphicFramePr>
        <p:xfrm>
          <a:off x="1123406" y="2024744"/>
          <a:ext cx="9757955" cy="387862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varchar(9)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book_title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(50)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language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(20)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(50)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(50)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63029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isbn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 (13)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166318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publish_year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(4)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485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6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GB" b="1" dirty="0"/>
              <a:t>Fine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640408"/>
              </p:ext>
            </p:extLst>
          </p:nvPr>
        </p:nvGraphicFramePr>
        <p:xfrm>
          <a:off x="1123406" y="2024744"/>
          <a:ext cx="9757955" cy="2922438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day_count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fine_amount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(6,2)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 9,999.99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payment_status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char(1)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Account Table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6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90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GB" b="1" dirty="0"/>
              <a:t>Payment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068304"/>
              </p:ext>
            </p:extLst>
          </p:nvPr>
        </p:nvGraphicFramePr>
        <p:xfrm>
          <a:off x="1123406" y="2024744"/>
          <a:ext cx="9757955" cy="336905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(6,2)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 9,999.99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payment_method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char(2)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5135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64810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163029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166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08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Report Table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E5D0EA-22E0-4885-AB95-E51CA386E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59689"/>
              </p:ext>
            </p:extLst>
          </p:nvPr>
        </p:nvGraphicFramePr>
        <p:xfrm>
          <a:off x="1123406" y="2024744"/>
          <a:ext cx="9757955" cy="133079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836458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3042115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  <a:gridCol w="2439691">
                  <a:extLst>
                    <a:ext uri="{9D8B030D-6E8A-4147-A177-3AD203B41FA5}">
                      <a16:colId xmlns:a16="http://schemas.microsoft.com/office/drawing/2014/main" val="1825429268"/>
                    </a:ext>
                  </a:extLst>
                </a:gridCol>
              </a:tblGrid>
              <a:tr h="2603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Field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Data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varchar(6)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  <a:tr h="509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date_created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DD/MM/YYYY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6147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52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Account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8AE306-6F74-417F-AA4E-F0762B773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743171"/>
              </p:ext>
            </p:extLst>
          </p:nvPr>
        </p:nvGraphicFramePr>
        <p:xfrm>
          <a:off x="1219200" y="2007362"/>
          <a:ext cx="9753601" cy="457199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01312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035847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991522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2669062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  <a:gridCol w="1093129">
                  <a:extLst>
                    <a:ext uri="{9D8B030D-6E8A-4147-A177-3AD203B41FA5}">
                      <a16:colId xmlns:a16="http://schemas.microsoft.com/office/drawing/2014/main" val="3799394806"/>
                    </a:ext>
                  </a:extLst>
                </a:gridCol>
                <a:gridCol w="1022890">
                  <a:extLst>
                    <a:ext uri="{9D8B030D-6E8A-4147-A177-3AD203B41FA5}">
                      <a16:colId xmlns:a16="http://schemas.microsoft.com/office/drawing/2014/main" val="2978013085"/>
                    </a:ext>
                  </a:extLst>
                </a:gridCol>
                <a:gridCol w="1043348">
                  <a:extLst>
                    <a:ext uri="{9D8B030D-6E8A-4147-A177-3AD203B41FA5}">
                      <a16:colId xmlns:a16="http://schemas.microsoft.com/office/drawing/2014/main" val="1490429207"/>
                    </a:ext>
                  </a:extLst>
                </a:gridCol>
                <a:gridCol w="796491">
                  <a:extLst>
                    <a:ext uri="{9D8B030D-6E8A-4147-A177-3AD203B41FA5}">
                      <a16:colId xmlns:a16="http://schemas.microsoft.com/office/drawing/2014/main" val="862768511"/>
                    </a:ext>
                  </a:extLst>
                </a:gridCol>
              </a:tblGrid>
              <a:tr h="3574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account_no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first_name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last_name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email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identity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date_Joined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fine_due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7351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000001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Somerset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Leeson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u="none" dirty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sleeson0@cargocollective.com</a:t>
                      </a:r>
                      <a:endParaRPr lang="en-US" sz="1100" b="0" u="non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48CurL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271102-79-9932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18-FEB-18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$0.00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Emmott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Jobb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ejobb1@discovery.com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jO4sZZxha5U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700223-25-1841   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11-MAR-18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$0.00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000003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Loise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Poor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lpoor2@histats.com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GzjxDrECFru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340724-21-8936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10-APR-18      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$0.00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000004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Sal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Soigoux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ssoigoux3@alibaba.com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lre3e7Eoqvb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221123-41-9313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10-APR-18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$2.00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213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000005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Zorah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Surphliss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zsurphliss4@pinterest.com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ZLjsE1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459066860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06-MAY-18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$3.00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000006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Ashli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Chown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achown5@123-reg.co.uk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yZMnw805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501006-30-9106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22-MAY-18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$0.00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408227"/>
                  </a:ext>
                </a:extLst>
              </a:tr>
              <a:tr h="213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Ernest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Bru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ebru6@imdb.com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FKzMp9VGQ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617392043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05-JUN-18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$8.00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977871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000008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Nat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Fuge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nfuge7@blinklist.com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WLC8eV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380224-05-0546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07-JUL-18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$0.00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8489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000009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Andre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Masters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amasters0@1und1.de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cBJ6ov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800190-10-1234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08-JUL-18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$0.00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39925"/>
                  </a:ext>
                </a:extLst>
              </a:tr>
              <a:tr h="4361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000010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Tori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Krout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tkrouut1@trellian.com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sd9tKmGt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811190-05-1546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effectLst/>
                        </a:rPr>
                        <a:t>09-JUL-18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effectLst/>
                        </a:rPr>
                        <a:t>$0.00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2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68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Account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F0A45-ACCF-4F2A-8F86-C80AA03FFB3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7256" r="47664" b="34276"/>
          <a:stretch/>
        </p:blipFill>
        <p:spPr bwMode="auto">
          <a:xfrm>
            <a:off x="845388" y="1908684"/>
            <a:ext cx="10737011" cy="35015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2714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Reserve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8AE306-6F74-417F-AA4E-F0762B773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678726"/>
              </p:ext>
            </p:extLst>
          </p:nvPr>
        </p:nvGraphicFramePr>
        <p:xfrm>
          <a:off x="1219200" y="1901257"/>
          <a:ext cx="7679095" cy="468210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27287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154334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1104939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2974367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  <a:gridCol w="1218168">
                  <a:extLst>
                    <a:ext uri="{9D8B030D-6E8A-4147-A177-3AD203B41FA5}">
                      <a16:colId xmlns:a16="http://schemas.microsoft.com/office/drawing/2014/main" val="3799394806"/>
                    </a:ext>
                  </a:extLst>
                </a:gridCol>
              </a:tblGrid>
              <a:tr h="337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693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R0157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TANF03353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R0158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07-MAR-19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TAF94035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R0159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KOF88065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R0160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JPF34484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865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R0161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MSF80974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TAF70079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408227"/>
                  </a:ext>
                </a:extLst>
              </a:tr>
              <a:tr h="3865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R0163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MSNF80223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977871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R0164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01-MAR-19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TANF90775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8489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R0165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TANF43629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39925"/>
                  </a:ext>
                </a:extLst>
              </a:tr>
              <a:tr h="4112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R0166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TAF93632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2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76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47EF34-8768-494B-B224-4EEF03583908}"/>
              </a:ext>
            </a:extLst>
          </p:cNvPr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432" y="822384"/>
            <a:ext cx="5753818" cy="5884653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CEB93D17-057B-4DCE-B820-BBE8D858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26" y="250884"/>
            <a:ext cx="10363200" cy="1143000"/>
          </a:xfrm>
        </p:spPr>
        <p:txBody>
          <a:bodyPr>
            <a:normAutofit/>
          </a:bodyPr>
          <a:lstStyle/>
          <a:p>
            <a:r>
              <a:rPr lang="en-US" dirty="0"/>
              <a:t>ERD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Reserve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69930-BC76-4291-9EDB-267DCB5E40DB}"/>
              </a:ext>
            </a:extLst>
          </p:cNvPr>
          <p:cNvPicPr/>
          <p:nvPr/>
        </p:nvPicPr>
        <p:blipFill rotWithShape="1">
          <a:blip r:embed="rId2"/>
          <a:srcRect t="38408" r="75904" b="35297"/>
          <a:stretch/>
        </p:blipFill>
        <p:spPr bwMode="auto">
          <a:xfrm>
            <a:off x="1310136" y="1886440"/>
            <a:ext cx="5927425" cy="36862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365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Loan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8AE306-6F74-417F-AA4E-F0762B773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516466"/>
              </p:ext>
            </p:extLst>
          </p:nvPr>
        </p:nvGraphicFramePr>
        <p:xfrm>
          <a:off x="1219199" y="1927133"/>
          <a:ext cx="5034950" cy="412282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56416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067917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1466491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1544126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</a:tblGrid>
              <a:tr h="342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collection_date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return_date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6008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R0184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TANF1014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R0185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TANF51506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R0186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TANF92983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TAF57315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421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R0188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JPF80350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04-MAY-19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04-JUN-19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R0189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MSF81988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408227"/>
                  </a:ext>
                </a:extLst>
              </a:tr>
              <a:tr h="3421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R0190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ESNF28767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977871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R0191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TAF96337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8489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R0192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JPF06092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09-JUN-19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39925"/>
                  </a:ext>
                </a:extLst>
              </a:tr>
              <a:tr h="356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R0193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MSNF51633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22-MAY-19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22-JUN-19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92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9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Loan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FE255-3A1C-49BA-A811-5C879A40B7AA}"/>
              </a:ext>
            </a:extLst>
          </p:cNvPr>
          <p:cNvPicPr/>
          <p:nvPr/>
        </p:nvPicPr>
        <p:blipFill rotWithShape="1">
          <a:blip r:embed="rId2"/>
          <a:srcRect t="21568" r="81553" b="50069"/>
          <a:stretch/>
        </p:blipFill>
        <p:spPr bwMode="auto">
          <a:xfrm>
            <a:off x="1219200" y="1914315"/>
            <a:ext cx="4876800" cy="42018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928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Book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736FB1-F2C3-45E3-A29D-6549E25E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83848"/>
              </p:ext>
            </p:extLst>
          </p:nvPr>
        </p:nvGraphicFramePr>
        <p:xfrm>
          <a:off x="1219200" y="1901257"/>
          <a:ext cx="10202173" cy="273044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37812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164232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1114413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2999874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  <a:gridCol w="1228614">
                  <a:extLst>
                    <a:ext uri="{9D8B030D-6E8A-4147-A177-3AD203B41FA5}">
                      <a16:colId xmlns:a16="http://schemas.microsoft.com/office/drawing/2014/main" val="3799394806"/>
                    </a:ext>
                  </a:extLst>
                </a:gridCol>
                <a:gridCol w="1228614">
                  <a:extLst>
                    <a:ext uri="{9D8B030D-6E8A-4147-A177-3AD203B41FA5}">
                      <a16:colId xmlns:a16="http://schemas.microsoft.com/office/drawing/2014/main" val="504088472"/>
                    </a:ext>
                  </a:extLst>
                </a:gridCol>
                <a:gridCol w="1228614">
                  <a:extLst>
                    <a:ext uri="{9D8B030D-6E8A-4147-A177-3AD203B41FA5}">
                      <a16:colId xmlns:a16="http://schemas.microsoft.com/office/drawing/2014/main" val="788565557"/>
                    </a:ext>
                  </a:extLst>
                </a:gridCol>
              </a:tblGrid>
              <a:tr h="2270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book_title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language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isbn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publish_year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TANF85362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Natural Gas Engineering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Tamil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Ciro Tomaselli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Gulf Publishing Company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9781933762388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KOF81137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Coding and Decoding: Seismic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Korean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Jonas Detheridge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Pargamon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9780080451596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2770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JPNF24921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Dusky Dolphin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Japanese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Salem Monkhouse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Academic Press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9780123737236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MSF72329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Beer in Health and Disease Prevention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Malay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Minor Suttling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Academic Press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9780123738912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89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TANF26309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Genetically Modified Plants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Tamil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Devlen Talton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Academic Press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9780123741066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48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Book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C746D-880C-483A-B9D2-9BCD8FAF7806}"/>
              </a:ext>
            </a:extLst>
          </p:cNvPr>
          <p:cNvPicPr/>
          <p:nvPr/>
        </p:nvPicPr>
        <p:blipFill rotWithShape="1">
          <a:blip r:embed="rId2"/>
          <a:srcRect t="9750" r="49646" b="43864"/>
          <a:stretch/>
        </p:blipFill>
        <p:spPr bwMode="auto">
          <a:xfrm>
            <a:off x="1219200" y="1936719"/>
            <a:ext cx="7976558" cy="44123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451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Fine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736FB1-F2C3-45E3-A29D-6549E25E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266896"/>
              </p:ext>
            </p:extLst>
          </p:nvPr>
        </p:nvGraphicFramePr>
        <p:xfrm>
          <a:off x="1219200" y="1901257"/>
          <a:ext cx="7744945" cy="245550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37812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164232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1114413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2999874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  <a:gridCol w="1228614">
                  <a:extLst>
                    <a:ext uri="{9D8B030D-6E8A-4147-A177-3AD203B41FA5}">
                      <a16:colId xmlns:a16="http://schemas.microsoft.com/office/drawing/2014/main" val="3799394806"/>
                    </a:ext>
                  </a:extLst>
                </a:gridCol>
              </a:tblGrid>
              <a:tr h="2270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day_count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fine_amount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reserve_no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F00001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F00002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R0027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2770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F00003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5208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F00004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$3.00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R0028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890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F00005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R0102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02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Fine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E8B56-8D38-4D80-B824-C034D9F9A791}"/>
              </a:ext>
            </a:extLst>
          </p:cNvPr>
          <p:cNvPicPr/>
          <p:nvPr/>
        </p:nvPicPr>
        <p:blipFill rotWithShape="1">
          <a:blip r:embed="rId2"/>
          <a:srcRect t="59976" r="75238" b="23478"/>
          <a:stretch/>
        </p:blipFill>
        <p:spPr bwMode="auto">
          <a:xfrm>
            <a:off x="1219200" y="1940943"/>
            <a:ext cx="6082030" cy="2286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605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Payment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736FB1-F2C3-45E3-A29D-6549E25E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817289"/>
              </p:ext>
            </p:extLst>
          </p:nvPr>
        </p:nvGraphicFramePr>
        <p:xfrm>
          <a:off x="1219198" y="1901258"/>
          <a:ext cx="9960635" cy="269662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73969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292295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  <a:gridCol w="1236996">
                  <a:extLst>
                    <a:ext uri="{9D8B030D-6E8A-4147-A177-3AD203B41FA5}">
                      <a16:colId xmlns:a16="http://schemas.microsoft.com/office/drawing/2014/main" val="171133067"/>
                    </a:ext>
                  </a:extLst>
                </a:gridCol>
                <a:gridCol w="3329857">
                  <a:extLst>
                    <a:ext uri="{9D8B030D-6E8A-4147-A177-3AD203B41FA5}">
                      <a16:colId xmlns:a16="http://schemas.microsoft.com/office/drawing/2014/main" val="2284946704"/>
                    </a:ext>
                  </a:extLst>
                </a:gridCol>
                <a:gridCol w="1363759">
                  <a:extLst>
                    <a:ext uri="{9D8B030D-6E8A-4147-A177-3AD203B41FA5}">
                      <a16:colId xmlns:a16="http://schemas.microsoft.com/office/drawing/2014/main" val="3799394806"/>
                    </a:ext>
                  </a:extLst>
                </a:gridCol>
                <a:gridCol w="1363759">
                  <a:extLst>
                    <a:ext uri="{9D8B030D-6E8A-4147-A177-3AD203B41FA5}">
                      <a16:colId xmlns:a16="http://schemas.microsoft.com/office/drawing/2014/main" val="4162977529"/>
                    </a:ext>
                  </a:extLst>
                </a:gridCol>
              </a:tblGrid>
              <a:tr h="3792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account_no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payment_method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517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03032019CCF0003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03-MAR-19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517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26032019DCF0004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$3.00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26-MAR-19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379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20042019DCF0008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$4.00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20-APR-19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517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26042019CCF0009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26-APR-19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863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26042019CCF0010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$3.00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26-APR-19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95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Payment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1D1B69-E470-4C1F-A36D-0A735C1686AA}"/>
              </a:ext>
            </a:extLst>
          </p:cNvPr>
          <p:cNvPicPr/>
          <p:nvPr/>
        </p:nvPicPr>
        <p:blipFill rotWithShape="1">
          <a:blip r:embed="rId2"/>
          <a:srcRect t="20386" r="67761" b="63660"/>
          <a:stretch/>
        </p:blipFill>
        <p:spPr bwMode="auto">
          <a:xfrm>
            <a:off x="1219199" y="2008158"/>
            <a:ext cx="7674635" cy="26673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369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b="1" dirty="0"/>
              <a:t>Report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736FB1-F2C3-45E3-A29D-6549E25E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56070"/>
              </p:ext>
            </p:extLst>
          </p:nvPr>
        </p:nvGraphicFramePr>
        <p:xfrm>
          <a:off x="1219198" y="1901258"/>
          <a:ext cx="3723738" cy="268799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18902">
                  <a:extLst>
                    <a:ext uri="{9D8B030D-6E8A-4147-A177-3AD203B41FA5}">
                      <a16:colId xmlns:a16="http://schemas.microsoft.com/office/drawing/2014/main" val="2523610615"/>
                    </a:ext>
                  </a:extLst>
                </a:gridCol>
                <a:gridCol w="1804836">
                  <a:extLst>
                    <a:ext uri="{9D8B030D-6E8A-4147-A177-3AD203B41FA5}">
                      <a16:colId xmlns:a16="http://schemas.microsoft.com/office/drawing/2014/main" val="349236212"/>
                    </a:ext>
                  </a:extLst>
                </a:gridCol>
              </a:tblGrid>
              <a:tr h="3780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report_no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date_created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12851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BR0256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31-JAN-19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82513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PR0256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31-JAN-19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05808"/>
                  </a:ext>
                </a:extLst>
              </a:tr>
              <a:tr h="3780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28-FEB-19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858191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PR0257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28-FEB-19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80838"/>
                  </a:ext>
                </a:extLst>
              </a:tr>
              <a:tr h="3851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BR0258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90575" algn="l"/>
                        </a:tabLst>
                      </a:pPr>
                      <a:r>
                        <a:rPr lang="en-GB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31-MAR-19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7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12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 and Keys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800" dirty="0"/>
              <a:t>Account (</a:t>
            </a:r>
            <a:r>
              <a:rPr lang="en-GB" sz="2800" u="sng" dirty="0" err="1"/>
              <a:t>account_no</a:t>
            </a:r>
            <a:r>
              <a:rPr lang="en-GB" sz="2800" dirty="0"/>
              <a:t>, </a:t>
            </a:r>
            <a:r>
              <a:rPr lang="en-GB" sz="2800" dirty="0" err="1"/>
              <a:t>first_name</a:t>
            </a:r>
            <a:r>
              <a:rPr lang="en-GB" sz="2800" dirty="0"/>
              <a:t>, </a:t>
            </a:r>
            <a:r>
              <a:rPr lang="en-GB" sz="2800" dirty="0" err="1"/>
              <a:t>last_name</a:t>
            </a:r>
            <a:r>
              <a:rPr lang="en-GB" sz="2800" dirty="0"/>
              <a:t>, email, password, identity, </a:t>
            </a:r>
            <a:r>
              <a:rPr lang="en-GB" sz="2800" dirty="0" err="1"/>
              <a:t>date_Joined</a:t>
            </a:r>
            <a:r>
              <a:rPr lang="en-GB" sz="2800" dirty="0"/>
              <a:t>, </a:t>
            </a:r>
            <a:r>
              <a:rPr lang="en-GB" sz="2800" dirty="0" err="1"/>
              <a:t>fine_due</a:t>
            </a:r>
            <a:r>
              <a:rPr lang="en-GB" sz="2800" dirty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Book Reservation (</a:t>
            </a:r>
            <a:r>
              <a:rPr lang="en-GB" sz="2800" u="sng" dirty="0" err="1"/>
              <a:t>reserve_no</a:t>
            </a:r>
            <a:r>
              <a:rPr lang="en-GB" sz="2800" dirty="0"/>
              <a:t>, </a:t>
            </a:r>
            <a:r>
              <a:rPr lang="en-GB" sz="2800" dirty="0" err="1"/>
              <a:t>reserve_date</a:t>
            </a:r>
            <a:r>
              <a:rPr lang="en-GB" sz="2800" dirty="0"/>
              <a:t>, </a:t>
            </a:r>
            <a:r>
              <a:rPr lang="en-GB" sz="2800" dirty="0" err="1"/>
              <a:t>account_no</a:t>
            </a:r>
            <a:r>
              <a:rPr lang="en-GB" sz="2800" dirty="0"/>
              <a:t>*, </a:t>
            </a:r>
            <a:r>
              <a:rPr lang="en-GB" sz="2800" dirty="0" err="1"/>
              <a:t>report_no</a:t>
            </a:r>
            <a:r>
              <a:rPr lang="en-GB" sz="2800" dirty="0"/>
              <a:t>*)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Loan (</a:t>
            </a:r>
            <a:r>
              <a:rPr lang="en-GB" sz="2800" u="sng" dirty="0" err="1"/>
              <a:t>reserve_no</a:t>
            </a:r>
            <a:r>
              <a:rPr lang="en-GB" sz="2800" u="sng" dirty="0"/>
              <a:t>*</a:t>
            </a:r>
            <a:r>
              <a:rPr lang="en-GB" sz="2800" dirty="0"/>
              <a:t>, </a:t>
            </a:r>
            <a:r>
              <a:rPr lang="en-GB" sz="2800" u="sng" dirty="0" err="1"/>
              <a:t>book_id</a:t>
            </a:r>
            <a:r>
              <a:rPr lang="en-GB" sz="2800" u="sng" dirty="0"/>
              <a:t>*</a:t>
            </a:r>
            <a:r>
              <a:rPr lang="en-GB" sz="2800" dirty="0"/>
              <a:t>, </a:t>
            </a:r>
            <a:r>
              <a:rPr lang="en-GB" sz="2800" dirty="0" err="1"/>
              <a:t>collection_date</a:t>
            </a:r>
            <a:r>
              <a:rPr lang="en-GB" sz="2800" dirty="0"/>
              <a:t>, </a:t>
            </a:r>
            <a:r>
              <a:rPr lang="en-GB" sz="2800" dirty="0" err="1"/>
              <a:t>return_date</a:t>
            </a:r>
            <a:r>
              <a:rPr lang="en-GB" sz="2800" dirty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Book (</a:t>
            </a:r>
            <a:r>
              <a:rPr lang="en-GB" sz="2800" u="sng" dirty="0" err="1"/>
              <a:t>book_id</a:t>
            </a:r>
            <a:r>
              <a:rPr lang="en-GB" sz="2800" dirty="0"/>
              <a:t>, </a:t>
            </a:r>
            <a:r>
              <a:rPr lang="en-GB" sz="2800" dirty="0" err="1"/>
              <a:t>book_title</a:t>
            </a:r>
            <a:r>
              <a:rPr lang="en-GB" sz="2800" dirty="0"/>
              <a:t>, language, author, publisher, </a:t>
            </a:r>
            <a:r>
              <a:rPr lang="en-GB" sz="2800" dirty="0" err="1"/>
              <a:t>isbn</a:t>
            </a:r>
            <a:r>
              <a:rPr lang="en-GB" sz="2800" dirty="0"/>
              <a:t>, </a:t>
            </a:r>
            <a:r>
              <a:rPr lang="en-GB" sz="2800" dirty="0" err="1"/>
              <a:t>publish_year</a:t>
            </a:r>
            <a:r>
              <a:rPr lang="en-GB" sz="2800" dirty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Fines (</a:t>
            </a:r>
            <a:r>
              <a:rPr lang="en-GB" sz="2800" u="sng" dirty="0" err="1"/>
              <a:t>fine_no</a:t>
            </a:r>
            <a:r>
              <a:rPr lang="en-GB" sz="2800" dirty="0"/>
              <a:t>, </a:t>
            </a:r>
            <a:r>
              <a:rPr lang="en-GB" sz="2800" dirty="0" err="1"/>
              <a:t>day_count</a:t>
            </a:r>
            <a:r>
              <a:rPr lang="en-GB" sz="2800" dirty="0"/>
              <a:t>, </a:t>
            </a:r>
            <a:r>
              <a:rPr lang="en-GB" sz="2800" dirty="0" err="1"/>
              <a:t>fine_amount</a:t>
            </a:r>
            <a:r>
              <a:rPr lang="en-GB" sz="2800" dirty="0"/>
              <a:t>, </a:t>
            </a:r>
            <a:r>
              <a:rPr lang="en-GB" sz="2800" dirty="0" err="1"/>
              <a:t>reserve_no</a:t>
            </a:r>
            <a:r>
              <a:rPr lang="en-GB" sz="2800" dirty="0"/>
              <a:t>*)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Payment (</a:t>
            </a:r>
            <a:r>
              <a:rPr lang="en-GB" sz="2800" u="sng" dirty="0" err="1"/>
              <a:t>payment_no</a:t>
            </a:r>
            <a:r>
              <a:rPr lang="en-GB" sz="2800" dirty="0"/>
              <a:t>, amount, </a:t>
            </a:r>
            <a:r>
              <a:rPr lang="en-GB" sz="2800" dirty="0" err="1"/>
              <a:t>payment_method</a:t>
            </a:r>
            <a:r>
              <a:rPr lang="en-GB" sz="2800" dirty="0"/>
              <a:t>, </a:t>
            </a:r>
            <a:r>
              <a:rPr lang="en-GB" sz="2800" dirty="0" err="1"/>
              <a:t>payment_date</a:t>
            </a:r>
            <a:r>
              <a:rPr lang="en-GB" sz="2800" dirty="0"/>
              <a:t>, </a:t>
            </a:r>
            <a:r>
              <a:rPr lang="en-GB" sz="2800" dirty="0" err="1"/>
              <a:t>account_no</a:t>
            </a:r>
            <a:r>
              <a:rPr lang="en-GB" sz="2800" dirty="0"/>
              <a:t>*, </a:t>
            </a:r>
            <a:r>
              <a:rPr lang="en-GB" sz="2800" dirty="0" err="1"/>
              <a:t>report_no</a:t>
            </a:r>
            <a:r>
              <a:rPr lang="en-GB" sz="2800" dirty="0"/>
              <a:t>*)</a:t>
            </a:r>
            <a:endParaRPr lang="en-US" sz="2400" dirty="0"/>
          </a:p>
          <a:p>
            <a:pPr marL="0" indent="0">
              <a:buNone/>
            </a:pPr>
            <a:r>
              <a:rPr lang="en-GB" sz="2800" dirty="0"/>
              <a:t>Report (</a:t>
            </a:r>
            <a:r>
              <a:rPr lang="en-GB" sz="2800" u="sng" dirty="0" err="1"/>
              <a:t>report_no</a:t>
            </a:r>
            <a:r>
              <a:rPr lang="en-GB" sz="2800" dirty="0"/>
              <a:t>, </a:t>
            </a:r>
            <a:r>
              <a:rPr lang="en-GB" sz="2800" dirty="0" err="1"/>
              <a:t>date_created</a:t>
            </a:r>
            <a:r>
              <a:rPr lang="en-GB" sz="2800" dirty="0"/>
              <a:t>)</a:t>
            </a:r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Records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0">
              <a:buNone/>
            </a:pPr>
            <a:r>
              <a:rPr lang="en-US" dirty="0"/>
              <a:t>SQL Result from Report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66A31-4AC2-49F2-93EF-3E42C97FF17B}"/>
              </a:ext>
            </a:extLst>
          </p:cNvPr>
          <p:cNvPicPr/>
          <p:nvPr/>
        </p:nvPicPr>
        <p:blipFill rotWithShape="1">
          <a:blip r:embed="rId2"/>
          <a:srcRect t="67658" r="89364" b="15797"/>
          <a:stretch/>
        </p:blipFill>
        <p:spPr bwMode="auto">
          <a:xfrm>
            <a:off x="1219200" y="1942933"/>
            <a:ext cx="3219450" cy="2816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54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89045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Account (</a:t>
            </a:r>
            <a:r>
              <a:rPr lang="en-GB" sz="2400" u="sng" dirty="0" err="1"/>
              <a:t>account_no</a:t>
            </a:r>
            <a:r>
              <a:rPr lang="en-GB" sz="2400" dirty="0"/>
              <a:t>, </a:t>
            </a:r>
            <a:r>
              <a:rPr lang="en-GB" sz="2400" dirty="0" err="1"/>
              <a:t>first_name</a:t>
            </a:r>
            <a:r>
              <a:rPr lang="en-GB" sz="2400" dirty="0"/>
              <a:t>, </a:t>
            </a:r>
            <a:r>
              <a:rPr lang="en-GB" sz="2400" dirty="0" err="1"/>
              <a:t>last_name</a:t>
            </a:r>
            <a:r>
              <a:rPr lang="en-GB" sz="2400" dirty="0"/>
              <a:t>, email, password, identity, </a:t>
            </a:r>
            <a:r>
              <a:rPr lang="en-GB" sz="2400" dirty="0" err="1"/>
              <a:t>date_Joined</a:t>
            </a:r>
            <a:r>
              <a:rPr lang="en-GB" sz="2400" dirty="0"/>
              <a:t>, </a:t>
            </a:r>
            <a:r>
              <a:rPr lang="en-GB" sz="2400" dirty="0" err="1"/>
              <a:t>fine_due</a:t>
            </a:r>
            <a:r>
              <a:rPr lang="en-GB" sz="2400" dirty="0"/>
              <a:t>)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368413"/>
            <a:ext cx="10363200" cy="387563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 : Sequence Codes</a:t>
            </a:r>
          </a:p>
          <a:p>
            <a:pPr marL="0" indent="0">
              <a:buNone/>
            </a:pPr>
            <a:r>
              <a:rPr lang="en-GB" dirty="0"/>
              <a:t>e.g. </a:t>
            </a:r>
            <a:r>
              <a:rPr lang="en-GB" dirty="0" err="1"/>
              <a:t>account_no</a:t>
            </a:r>
            <a:r>
              <a:rPr lang="en-GB" dirty="0"/>
              <a:t> = </a:t>
            </a:r>
            <a:r>
              <a:rPr lang="en-GB" b="1" dirty="0"/>
              <a:t>000001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Numbers assigned in a specific order</a:t>
            </a:r>
          </a:p>
          <a:p>
            <a:r>
              <a:rPr lang="en-GB" dirty="0"/>
              <a:t>000001 -&gt; 1</a:t>
            </a:r>
            <a:r>
              <a:rPr lang="en-GB" baseline="30000" dirty="0"/>
              <a:t>st</a:t>
            </a:r>
            <a:r>
              <a:rPr lang="en-GB" dirty="0"/>
              <a:t> entry of the data</a:t>
            </a:r>
            <a:endParaRPr lang="en-US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57213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Book Reservation (</a:t>
            </a:r>
            <a:r>
              <a:rPr lang="en-GB" u="sng" dirty="0" err="1"/>
              <a:t>reserve_no</a:t>
            </a:r>
            <a:r>
              <a:rPr lang="en-GB" dirty="0"/>
              <a:t>, </a:t>
            </a:r>
            <a:r>
              <a:rPr lang="en-GB" dirty="0" err="1"/>
              <a:t>reserve_date</a:t>
            </a:r>
            <a:r>
              <a:rPr lang="en-GB" dirty="0"/>
              <a:t>, </a:t>
            </a:r>
            <a:r>
              <a:rPr lang="en-GB" dirty="0" err="1"/>
              <a:t>account_no</a:t>
            </a:r>
            <a:r>
              <a:rPr lang="en-GB" dirty="0"/>
              <a:t>*, </a:t>
            </a:r>
            <a:r>
              <a:rPr lang="en-GB" dirty="0" err="1"/>
              <a:t>report_no</a:t>
            </a:r>
            <a:r>
              <a:rPr lang="en-GB" dirty="0"/>
              <a:t>*)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019931"/>
            <a:ext cx="10363200" cy="4563431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Codes: Sequence Codes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‘R’ letter is at front of all reservation number to show it is a reservation.</a:t>
            </a:r>
          </a:p>
          <a:p>
            <a:r>
              <a:rPr lang="en-GB" dirty="0"/>
              <a:t>Numbers assigned in a specific order</a:t>
            </a:r>
          </a:p>
          <a:p>
            <a:r>
              <a:rPr lang="en-GB" dirty="0"/>
              <a:t>R0001 -&gt; 1</a:t>
            </a:r>
            <a:r>
              <a:rPr lang="en-GB" baseline="30000" dirty="0"/>
              <a:t>st</a:t>
            </a:r>
            <a:r>
              <a:rPr lang="en-GB" dirty="0"/>
              <a:t> entry of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DC4D0-EA16-44F2-AE60-722B29468D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2539522"/>
            <a:ext cx="3235234" cy="205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7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572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Book (</a:t>
            </a:r>
            <a:r>
              <a:rPr lang="en-GB" u="sng" dirty="0" err="1"/>
              <a:t>book_id</a:t>
            </a:r>
            <a:r>
              <a:rPr lang="en-GB" dirty="0"/>
              <a:t>, </a:t>
            </a:r>
            <a:r>
              <a:rPr lang="en-GB" dirty="0" err="1"/>
              <a:t>book_title</a:t>
            </a:r>
            <a:r>
              <a:rPr lang="en-GB" dirty="0"/>
              <a:t>, language, author, publisher, </a:t>
            </a:r>
            <a:r>
              <a:rPr lang="en-GB" dirty="0" err="1"/>
              <a:t>isbn</a:t>
            </a:r>
            <a:r>
              <a:rPr lang="en-GB" dirty="0"/>
              <a:t>, </a:t>
            </a:r>
            <a:r>
              <a:rPr lang="en-GB" dirty="0" err="1"/>
              <a:t>publish_year</a:t>
            </a:r>
            <a:r>
              <a:rPr lang="en-GB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019931"/>
            <a:ext cx="10363200" cy="456343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Codes: Significant Alphabetic Codes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D5D6BB-3E8B-4498-AD47-AA16E16629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86" y="2592061"/>
            <a:ext cx="4302626" cy="299884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E4A8FE-C03A-47C9-9277-2E73CF659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43384"/>
              </p:ext>
            </p:extLst>
          </p:nvPr>
        </p:nvGraphicFramePr>
        <p:xfrm>
          <a:off x="4912226" y="2653662"/>
          <a:ext cx="6862988" cy="2756538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722210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2852862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287916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</a:tblGrid>
              <a:tr h="2937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Language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Type of Book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Number Sequence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2444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EN- English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ZH- Chinese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ES- Spanish</a:t>
                      </a:r>
                      <a:endParaRPr kumimoji="0"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l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FR- French</a:t>
                      </a:r>
                      <a:endParaRPr kumimoji="0"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KO- Korean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JP- Japanese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MS- Malay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TA- Tamil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NF- Non-Fiction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F- Fiction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5 system generated numbers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59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572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Fines (</a:t>
            </a:r>
            <a:r>
              <a:rPr lang="en-GB" u="sng" dirty="0" err="1"/>
              <a:t>fine_no</a:t>
            </a:r>
            <a:r>
              <a:rPr lang="en-GB" dirty="0"/>
              <a:t>, </a:t>
            </a:r>
            <a:r>
              <a:rPr lang="en-GB" dirty="0" err="1"/>
              <a:t>day_count</a:t>
            </a:r>
            <a:r>
              <a:rPr lang="en-GB" dirty="0"/>
              <a:t>, </a:t>
            </a:r>
            <a:r>
              <a:rPr lang="en-GB" dirty="0" err="1"/>
              <a:t>fine_amount</a:t>
            </a:r>
            <a:r>
              <a:rPr lang="en-GB" dirty="0"/>
              <a:t>, </a:t>
            </a:r>
            <a:r>
              <a:rPr lang="en-GB" dirty="0" err="1"/>
              <a:t>reserve_no</a:t>
            </a:r>
            <a:r>
              <a:rPr lang="en-GB" dirty="0"/>
              <a:t>*)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019931"/>
            <a:ext cx="10363200" cy="4563431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Codes: Sequence Codes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‘F’ letter is at front of all reservation number to show it is a fine number.</a:t>
            </a:r>
          </a:p>
          <a:p>
            <a:r>
              <a:rPr lang="en-GB" dirty="0"/>
              <a:t>Numbers assigned in a specific order</a:t>
            </a:r>
          </a:p>
          <a:p>
            <a:r>
              <a:rPr lang="en-GB" dirty="0"/>
              <a:t>F0001 -&gt; 1</a:t>
            </a:r>
            <a:r>
              <a:rPr lang="en-GB" baseline="30000" dirty="0"/>
              <a:t>st</a:t>
            </a:r>
            <a:r>
              <a:rPr lang="en-GB" dirty="0"/>
              <a:t> entry of the data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47C695-93E2-4526-9D59-0B687BA1AD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2404828"/>
            <a:ext cx="3509554" cy="22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556014" cy="6035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Payment (</a:t>
            </a:r>
            <a:r>
              <a:rPr lang="en-GB" u="sng" dirty="0" err="1"/>
              <a:t>payment_no</a:t>
            </a:r>
            <a:r>
              <a:rPr lang="en-GB" u="sng" dirty="0"/>
              <a:t>, amount, </a:t>
            </a:r>
            <a:r>
              <a:rPr lang="en-GB" u="sng" dirty="0" err="1"/>
              <a:t>payment_method</a:t>
            </a:r>
            <a:r>
              <a:rPr lang="en-GB" u="sng" dirty="0"/>
              <a:t>, </a:t>
            </a:r>
            <a:r>
              <a:rPr lang="en-GB" u="sng" dirty="0" err="1"/>
              <a:t>payment_date</a:t>
            </a:r>
            <a:r>
              <a:rPr lang="en-GB" u="sng" dirty="0"/>
              <a:t>, </a:t>
            </a:r>
            <a:r>
              <a:rPr lang="en-GB" u="sng" dirty="0" err="1"/>
              <a:t>account_no</a:t>
            </a:r>
            <a:r>
              <a:rPr lang="en-GB" u="sng" dirty="0"/>
              <a:t>*, </a:t>
            </a:r>
            <a:r>
              <a:rPr lang="en-GB" u="sng" dirty="0" err="1"/>
              <a:t>report_no</a:t>
            </a:r>
            <a:r>
              <a:rPr lang="en-GB" u="sng" dirty="0"/>
              <a:t>*)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019931"/>
            <a:ext cx="10363200" cy="456343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Codes: Derivation Codes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E4A8FE-C03A-47C9-9277-2E73CF659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240971"/>
              </p:ext>
            </p:extLst>
          </p:nvPr>
        </p:nvGraphicFramePr>
        <p:xfrm>
          <a:off x="4912226" y="2653662"/>
          <a:ext cx="6862988" cy="209707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722210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2852862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  <a:gridCol w="2287916">
                  <a:extLst>
                    <a:ext uri="{9D8B030D-6E8A-4147-A177-3AD203B41FA5}">
                      <a16:colId xmlns:a16="http://schemas.microsoft.com/office/drawing/2014/main" val="3761522970"/>
                    </a:ext>
                  </a:extLst>
                </a:gridCol>
              </a:tblGrid>
              <a:tr h="3806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Transaction Date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Payment Method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Relative Fine Number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14592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DDMMYY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C- Cash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DC- Debit Card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CC- Credit Card</a:t>
                      </a: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The fine number which the payment is linked to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593FEBC-F5E0-4ABC-93F4-28C2251BBF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5062" y="2623500"/>
            <a:ext cx="4595132" cy="288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5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556014" cy="603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Report (</a:t>
            </a:r>
            <a:r>
              <a:rPr lang="en-GB" u="sng" dirty="0" err="1"/>
              <a:t>report_no</a:t>
            </a:r>
            <a:r>
              <a:rPr lang="en-GB" dirty="0"/>
              <a:t>, </a:t>
            </a:r>
            <a:r>
              <a:rPr lang="en-GB" dirty="0" err="1"/>
              <a:t>date_created</a:t>
            </a:r>
            <a:r>
              <a:rPr lang="en-GB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EBD7A0-3790-4039-9CD3-443437E64CFC}"/>
              </a:ext>
            </a:extLst>
          </p:cNvPr>
          <p:cNvSpPr txBox="1">
            <a:spLocks/>
          </p:cNvSpPr>
          <p:nvPr/>
        </p:nvSpPr>
        <p:spPr>
          <a:xfrm>
            <a:off x="1219200" y="2019931"/>
            <a:ext cx="10363200" cy="456343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Type of Codes: Significant Alphabetic Codes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E4A8FE-C03A-47C9-9277-2E73CF659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801077"/>
              </p:ext>
            </p:extLst>
          </p:nvPr>
        </p:nvGraphicFramePr>
        <p:xfrm>
          <a:off x="4767943" y="2965269"/>
          <a:ext cx="7007271" cy="1845171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146730">
                  <a:extLst>
                    <a:ext uri="{9D8B030D-6E8A-4147-A177-3AD203B41FA5}">
                      <a16:colId xmlns:a16="http://schemas.microsoft.com/office/drawing/2014/main" val="3526549770"/>
                    </a:ext>
                  </a:extLst>
                </a:gridCol>
                <a:gridCol w="4860541">
                  <a:extLst>
                    <a:ext uri="{9D8B030D-6E8A-4147-A177-3AD203B41FA5}">
                      <a16:colId xmlns:a16="http://schemas.microsoft.com/office/drawing/2014/main" val="4206730915"/>
                    </a:ext>
                  </a:extLst>
                </a:gridCol>
              </a:tblGrid>
              <a:tr h="3247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Type of Report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Sequence Number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650637"/>
                  </a:ext>
                </a:extLst>
              </a:tr>
              <a:tr h="15204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BR- Book Report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PR- Payment Report</a:t>
                      </a: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number of reports made. There will be 2 report with a same sequence number which is book report and payment report. Reports with same sequence number are made in the same day.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28134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9D29579-58C5-4B65-B312-EDCBC799CD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86" y="2623499"/>
            <a:ext cx="3933145" cy="300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3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200</TotalTime>
  <Words>1457</Words>
  <Application>Microsoft Office PowerPoint</Application>
  <PresentationFormat>Widescreen</PresentationFormat>
  <Paragraphs>619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</vt:lpstr>
      <vt:lpstr>Times New Roman</vt:lpstr>
      <vt:lpstr>Wingdings 2</vt:lpstr>
      <vt:lpstr>Business plan presentation</vt:lpstr>
      <vt:lpstr>Week 11 – Data Definition</vt:lpstr>
      <vt:lpstr>ERD</vt:lpstr>
      <vt:lpstr>Attributes and Keys</vt:lpstr>
      <vt:lpstr>Codes</vt:lpstr>
      <vt:lpstr>Codes</vt:lpstr>
      <vt:lpstr>Codes</vt:lpstr>
      <vt:lpstr>Codes</vt:lpstr>
      <vt:lpstr>Codes</vt:lpstr>
      <vt:lpstr>Codes</vt:lpstr>
      <vt:lpstr>Table Design</vt:lpstr>
      <vt:lpstr>Table Design</vt:lpstr>
      <vt:lpstr>Table Design</vt:lpstr>
      <vt:lpstr>Table Design</vt:lpstr>
      <vt:lpstr>Table Design</vt:lpstr>
      <vt:lpstr>Table Design</vt:lpstr>
      <vt:lpstr>Table Design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  <vt:lpstr>Data Records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 – Functional Design</dc:title>
  <dc:creator>Justin Yu</dc:creator>
  <cp:lastModifiedBy>Justin Yu</cp:lastModifiedBy>
  <cp:revision>43</cp:revision>
  <dcterms:created xsi:type="dcterms:W3CDTF">2019-07-23T04:10:02Z</dcterms:created>
  <dcterms:modified xsi:type="dcterms:W3CDTF">2019-08-07T05:12:57Z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