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handoutMasterIdLst>
    <p:handoutMasterId r:id="rId14"/>
  </p:handoutMasterIdLst>
  <p:sldIdLst>
    <p:sldId id="280" r:id="rId2"/>
    <p:sldId id="269" r:id="rId3"/>
    <p:sldId id="270" r:id="rId4"/>
    <p:sldId id="271" r:id="rId5"/>
    <p:sldId id="272" r:id="rId6"/>
    <p:sldId id="273" r:id="rId7"/>
    <p:sldId id="274" r:id="rId8"/>
    <p:sldId id="275" r:id="rId9"/>
    <p:sldId id="276" r:id="rId10"/>
    <p:sldId id="277" r:id="rId11"/>
    <p:sldId id="28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7" d="100"/>
          <a:sy n="57" d="100"/>
        </p:scale>
        <p:origin x="108" y="1266"/>
      </p:cViewPr>
      <p:guideLst>
        <p:guide orient="horz" pos="2160"/>
        <p:guide pos="3840"/>
      </p:guideLst>
    </p:cSldViewPr>
  </p:slideViewPr>
  <p:notesTextViewPr>
    <p:cViewPr>
      <p:scale>
        <a:sx n="1" d="1"/>
        <a:sy n="1" d="1"/>
      </p:scale>
      <p:origin x="0" y="0"/>
    </p:cViewPr>
  </p:notesTextViewPr>
  <p:notesViewPr>
    <p:cSldViewPr snapToGrid="0" showGuides="1">
      <p:cViewPr varScale="1">
        <p:scale>
          <a:sx n="80" d="100"/>
          <a:sy n="80" d="100"/>
        </p:scale>
        <p:origin x="244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CB2E47-6F41-409B-AD22-834AE1EFF186}" type="datetimeFigureOut">
              <a:rPr lang="en-US" smtClean="0"/>
              <a:t>7/23/2019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80BE5A-9D85-4716-9443-9D9E66ACB5E5}" type="slidenum">
              <a:rPr lang="en-US" smtClean="0"/>
              <a:t>‹#›</a:t>
            </a:fld>
            <a:endParaRPr lang="en-US" dirty="0"/>
          </a:p>
        </p:txBody>
      </p:sp>
    </p:spTree>
    <p:extLst>
      <p:ext uri="{BB962C8B-B14F-4D97-AF65-F5344CB8AC3E}">
        <p14:creationId xmlns:p14="http://schemas.microsoft.com/office/powerpoint/2010/main" val="37887826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6744A-403D-42A1-BFE7-61DA46EE7C6C}" type="datetimeFigureOut">
              <a:rPr lang="en-US" smtClean="0"/>
              <a:t>7/23/2019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05635-4EFD-4447-A451-86C57984FA89}" type="slidenum">
              <a:rPr lang="en-US" smtClean="0"/>
              <a:t>‹#›</a:t>
            </a:fld>
            <a:endParaRPr lang="en-US" dirty="0"/>
          </a:p>
        </p:txBody>
      </p:sp>
    </p:spTree>
    <p:extLst>
      <p:ext uri="{BB962C8B-B14F-4D97-AF65-F5344CB8AC3E}">
        <p14:creationId xmlns:p14="http://schemas.microsoft.com/office/powerpoint/2010/main" val="1206602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bwMode="grayWhite">
          <a:xfrm>
            <a:off x="83909" y="1449304"/>
            <a:ext cx="12028716" cy="1527349"/>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chemeClr val="bg1"/>
                </a:solidFill>
              </a:defRPr>
            </a:lvl1pPr>
          </a:lstStyle>
          <a:p>
            <a:r>
              <a:rPr kumimoji="0" lang="en-US"/>
              <a:t>Click to edit Master title style</a:t>
            </a:r>
            <a:endParaRPr kumimoji="0" lang="en-US" dirty="0"/>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29" name="Slide Number Placeholder 28"/>
          <p:cNvSpPr>
            <a:spLocks noGrp="1"/>
          </p:cNvSpPr>
          <p:nvPr>
            <p:ph type="sldNum" sz="quarter" idx="12"/>
          </p:nvPr>
        </p:nvSpPr>
        <p:spPr>
          <a:solidFill>
            <a:schemeClr val="accent1">
              <a:lumMod val="75000"/>
            </a:schemeClr>
          </a:solidFill>
        </p:spPr>
        <p:txBody>
          <a:bodyPr lIns="0" tIns="0" rIns="0" bIns="0">
            <a:noAutofit/>
          </a:bodyPr>
          <a:lstStyle>
            <a:lvl1pPr>
              <a:defRPr sz="1400">
                <a:solidFill>
                  <a:srgbClr val="FFFFFF"/>
                </a:solidFill>
              </a:defRPr>
            </a:lvl1pPr>
          </a:lstStyle>
          <a:p>
            <a:fld id="{401CF334-2D5C-4859-84A6-CA7E6E43FAEB}" type="slidenum">
              <a:rPr lang="en-US" smtClean="0"/>
              <a:t>‹#›</a:t>
            </a:fld>
            <a:endParaRPr lang="en-US" dirty="0"/>
          </a:p>
        </p:txBody>
      </p:sp>
      <p:sp>
        <p:nvSpPr>
          <p:cNvPr id="17" name="Footer Placeholder 16"/>
          <p:cNvSpPr>
            <a:spLocks noGrp="1"/>
          </p:cNvSpPr>
          <p:nvPr>
            <p:ph type="ftr" sz="quarter" idx="11"/>
          </p:nvPr>
        </p:nvSpPr>
        <p:spPr/>
        <p:txBody>
          <a:bodyPr/>
          <a:lstStyle/>
          <a:p>
            <a:r>
              <a:rPr lang="en-US" dirty="0"/>
              <a:t>Add a footer</a:t>
            </a:r>
          </a:p>
        </p:txBody>
      </p:sp>
      <p:sp>
        <p:nvSpPr>
          <p:cNvPr id="28" name="Date Placeholder 27"/>
          <p:cNvSpPr>
            <a:spLocks noGrp="1"/>
          </p:cNvSpPr>
          <p:nvPr>
            <p:ph type="dt" sz="half" idx="10"/>
          </p:nvPr>
        </p:nvSpPr>
        <p:spPr/>
        <p:txBody>
          <a:bodyPr/>
          <a:lstStyle/>
          <a:p>
            <a:fld id="{349BF3EA-1A78-4F07-BDC0-C8A1BD461199}" type="datetimeFigureOut">
              <a:rPr lang="en-US" smtClean="0"/>
              <a:t>7/23/2019</a:t>
            </a:fld>
            <a:endParaRPr lang="en-US" dirty="0"/>
          </a:p>
        </p:txBody>
      </p:sp>
    </p:spTree>
    <p:extLst>
      <p:ext uri="{BB962C8B-B14F-4D97-AF65-F5344CB8AC3E}">
        <p14:creationId xmlns:p14="http://schemas.microsoft.com/office/powerpoint/2010/main" val="240069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7/23/2019</a:t>
            </a:fld>
            <a:endParaRPr lang="en-US" dirty="0"/>
          </a:p>
        </p:txBody>
      </p:sp>
    </p:spTree>
    <p:extLst>
      <p:ext uri="{BB962C8B-B14F-4D97-AF65-F5344CB8AC3E}">
        <p14:creationId xmlns:p14="http://schemas.microsoft.com/office/powerpoint/2010/main" val="3207736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7/23/2019</a:t>
            </a:fld>
            <a:endParaRPr lang="en-US" dirty="0"/>
          </a:p>
        </p:txBody>
      </p:sp>
    </p:spTree>
    <p:extLst>
      <p:ext uri="{BB962C8B-B14F-4D97-AF65-F5344CB8AC3E}">
        <p14:creationId xmlns:p14="http://schemas.microsoft.com/office/powerpoint/2010/main" val="392358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7/23/2019</a:t>
            </a:fld>
            <a:endParaRPr lang="en-US" dirty="0"/>
          </a:p>
        </p:txBody>
      </p:sp>
    </p:spTree>
    <p:extLst>
      <p:ext uri="{BB962C8B-B14F-4D97-AF65-F5344CB8AC3E}">
        <p14:creationId xmlns:p14="http://schemas.microsoft.com/office/powerpoint/2010/main" val="131643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flipV="1">
            <a:off x="92550" y="2376830"/>
            <a:ext cx="12018020" cy="91440"/>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a:t>Click to edit Master title style</a:t>
            </a:r>
            <a:endParaRPr kumimoji="0" lang="en-US" dirty="0"/>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6" name="Slide Number Placeholder 5"/>
          <p:cNvSpPr>
            <a:spLocks noGrp="1"/>
          </p:cNvSpPr>
          <p:nvPr>
            <p:ph type="sldNum" sz="quarter" idx="12"/>
          </p:nvPr>
        </p:nvSpPr>
        <p:spPr>
          <a:xfrm>
            <a:off x="195072" y="6208776"/>
            <a:ext cx="609600" cy="457200"/>
          </a:xfrm>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a:xfrm>
            <a:off x="1066800" y="6172200"/>
            <a:ext cx="5334000" cy="457200"/>
          </a:xfrm>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7/23/2019</a:t>
            </a:fld>
            <a:endParaRPr lang="en-US" dirty="0"/>
          </a:p>
        </p:txBody>
      </p:sp>
    </p:spTree>
    <p:extLst>
      <p:ext uri="{BB962C8B-B14F-4D97-AF65-F5344CB8AC3E}">
        <p14:creationId xmlns:p14="http://schemas.microsoft.com/office/powerpoint/2010/main" val="2908226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7/23/2019</a:t>
            </a:fld>
            <a:endParaRPr lang="en-US" dirty="0"/>
          </a:p>
        </p:txBody>
      </p:sp>
    </p:spTree>
    <p:extLst>
      <p:ext uri="{BB962C8B-B14F-4D97-AF65-F5344CB8AC3E}">
        <p14:creationId xmlns:p14="http://schemas.microsoft.com/office/powerpoint/2010/main" val="365849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lumMod val="75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lumMod val="75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49BF3EA-1A78-4F07-BDC0-C8A1BD461199}" type="datetimeFigureOut">
              <a:rPr lang="en-US" smtClean="0"/>
              <a:t>7/23/2019</a:t>
            </a:fld>
            <a:endParaRPr lang="en-US" dirty="0"/>
          </a:p>
        </p:txBody>
      </p:sp>
    </p:spTree>
    <p:extLst>
      <p:ext uri="{BB962C8B-B14F-4D97-AF65-F5344CB8AC3E}">
        <p14:creationId xmlns:p14="http://schemas.microsoft.com/office/powerpoint/2010/main" val="91127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49BF3EA-1A78-4F07-BDC0-C8A1BD461199}" type="datetimeFigureOut">
              <a:rPr lang="en-US" smtClean="0"/>
              <a:t>7/23/2019</a:t>
            </a:fld>
            <a:endParaRPr lang="en-US" dirty="0"/>
          </a:p>
        </p:txBody>
      </p:sp>
    </p:spTree>
    <p:extLst>
      <p:ext uri="{BB962C8B-B14F-4D97-AF65-F5344CB8AC3E}">
        <p14:creationId xmlns:p14="http://schemas.microsoft.com/office/powerpoint/2010/main" val="16130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49BF3EA-1A78-4F07-BDC0-C8A1BD461199}" type="datetimeFigureOut">
              <a:rPr lang="en-US" smtClean="0"/>
              <a:t>7/23/2019</a:t>
            </a:fld>
            <a:endParaRPr lang="en-US" dirty="0"/>
          </a:p>
        </p:txBody>
      </p:sp>
    </p:spTree>
    <p:extLst>
      <p:ext uri="{BB962C8B-B14F-4D97-AF65-F5344CB8AC3E}">
        <p14:creationId xmlns:p14="http://schemas.microsoft.com/office/powerpoint/2010/main" val="711557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endParaRPr kumimoji="0" lang="en-US" dirty="0"/>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7/23/2019</a:t>
            </a:fld>
            <a:endParaRPr lang="en-US" dirty="0"/>
          </a:p>
        </p:txBody>
      </p:sp>
    </p:spTree>
    <p:extLst>
      <p:ext uri="{BB962C8B-B14F-4D97-AF65-F5344CB8AC3E}">
        <p14:creationId xmlns:p14="http://schemas.microsoft.com/office/powerpoint/2010/main" val="3566269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flipV="1">
            <a:off x="91076" y="4683555"/>
            <a:ext cx="12009120" cy="91440"/>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endParaRPr kumimoji="0" lang="en-US" dirty="0"/>
          </a:p>
        </p:txBody>
      </p:sp>
      <p:sp>
        <p:nvSpPr>
          <p:cNvPr id="3" name="Picture Placeholder 2" descr="An empty placeholder to add an image. Click on the placeholder and select the image that you wish to add"/>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7" name="Slide Number Placeholder 6"/>
          <p:cNvSpPr>
            <a:spLocks noGrp="1"/>
          </p:cNvSpPr>
          <p:nvPr>
            <p:ph type="sldNum" sz="quarter" idx="12"/>
          </p:nvPr>
        </p:nvSpPr>
        <p:spPr>
          <a:xfrm>
            <a:off x="195072" y="6208776"/>
            <a:ext cx="609600" cy="457200"/>
          </a:xfrm>
        </p:spPr>
        <p:txBody>
          <a:bodyPr/>
          <a:lstStyle/>
          <a:p>
            <a:fld id="{401CF334-2D5C-4859-84A6-CA7E6E43FAEB}" type="slidenum">
              <a:rPr lang="en-US" smtClean="0"/>
              <a:t>‹#›</a:t>
            </a:fld>
            <a:endParaRPr lang="en-US" dirty="0"/>
          </a:p>
        </p:txBody>
      </p:sp>
      <p:sp>
        <p:nvSpPr>
          <p:cNvPr id="6" name="Footer Placeholder 5"/>
          <p:cNvSpPr>
            <a:spLocks noGrp="1"/>
          </p:cNvSpPr>
          <p:nvPr>
            <p:ph type="ftr" sz="quarter" idx="11"/>
          </p:nvPr>
        </p:nvSpPr>
        <p:spPr>
          <a:xfrm>
            <a:off x="1219200" y="6172200"/>
            <a:ext cx="5181600" cy="457200"/>
          </a:xfrm>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7/23/2019</a:t>
            </a:fld>
            <a:endParaRPr lang="en-US" dirty="0"/>
          </a:p>
        </p:txBody>
      </p:sp>
    </p:spTree>
    <p:extLst>
      <p:ext uri="{BB962C8B-B14F-4D97-AF65-F5344CB8AC3E}">
        <p14:creationId xmlns:p14="http://schemas.microsoft.com/office/powerpoint/2010/main" val="3726577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3">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lumMod val="75000"/>
            </a:schemeClr>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01CF334-2D5C-4859-84A6-CA7E6E43FAEB}" type="slidenum">
              <a:rPr lang="en-US" smtClean="0"/>
              <a:t>‹#›</a:t>
            </a:fld>
            <a:endParaRPr lang="en-US" dirty="0"/>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r>
              <a:rPr lang="en-US" dirty="0"/>
              <a:t>Add a footer</a:t>
            </a:r>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349BF3EA-1A78-4F07-BDC0-C8A1BD461199}" type="datetimeFigureOut">
              <a:rPr lang="en-US" smtClean="0"/>
              <a:t>7/23/2019</a:t>
            </a:fld>
            <a:endParaRPr lang="en-US" dirty="0"/>
          </a:p>
        </p:txBody>
      </p:sp>
    </p:spTree>
    <p:extLst>
      <p:ext uri="{BB962C8B-B14F-4D97-AF65-F5344CB8AC3E}">
        <p14:creationId xmlns:p14="http://schemas.microsoft.com/office/powerpoint/2010/main" val="393097078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lumMod val="75000"/>
          </a:schemeClr>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lumMod val="75000"/>
          </a:schemeClr>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lumMod val="60000"/>
            <a:lumOff val="4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lumMod val="75000"/>
          </a:schemeClr>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lumMod val="75000"/>
          </a:schemeClr>
        </a:buClr>
        <a:buChar char="•"/>
        <a:defRPr kumimoji="0" sz="1800" kern="1200">
          <a:solidFill>
            <a:schemeClr val="tx1"/>
          </a:solidFill>
          <a:latin typeface="+mn-lt"/>
          <a:ea typeface="+mn-ea"/>
          <a:cs typeface="+mn-cs"/>
        </a:defRPr>
      </a:lvl8pPr>
      <a:lvl9pPr marL="2526030" indent="-285750" algn="l" rtl="0" eaLnBrk="1" latinLnBrk="0" hangingPunct="1">
        <a:spcBef>
          <a:spcPts val="370"/>
        </a:spcBef>
        <a:buClr>
          <a:schemeClr val="accent3">
            <a:lumMod val="50000"/>
          </a:schemeClr>
        </a:buClr>
        <a:buFont typeface="Arial" panose="020B0604020202020204" pitchFamily="34" charset="0"/>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Week 9 – Functional Design</a:t>
            </a:r>
          </a:p>
        </p:txBody>
      </p:sp>
      <p:sp>
        <p:nvSpPr>
          <p:cNvPr id="4" name="Subtitle 3"/>
          <p:cNvSpPr>
            <a:spLocks noGrp="1"/>
          </p:cNvSpPr>
          <p:nvPr>
            <p:ph type="subTitle" idx="1"/>
          </p:nvPr>
        </p:nvSpPr>
        <p:spPr/>
        <p:txBody>
          <a:bodyPr/>
          <a:lstStyle/>
          <a:p>
            <a:r>
              <a:rPr lang="en-US" dirty="0"/>
              <a:t>AACS2192 Analysis and Design of IS – Case Study</a:t>
            </a:r>
          </a:p>
          <a:p>
            <a:r>
              <a:rPr lang="en-US" dirty="0"/>
              <a:t>Library System</a:t>
            </a:r>
          </a:p>
        </p:txBody>
      </p:sp>
    </p:spTree>
    <p:extLst>
      <p:ext uri="{BB962C8B-B14F-4D97-AF65-F5344CB8AC3E}">
        <p14:creationId xmlns:p14="http://schemas.microsoft.com/office/powerpoint/2010/main" val="156607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Functions and Features</a:t>
            </a:r>
          </a:p>
        </p:txBody>
      </p:sp>
      <p:sp>
        <p:nvSpPr>
          <p:cNvPr id="2" name="Content Placeholder 1"/>
          <p:cNvSpPr>
            <a:spLocks noGrp="1"/>
          </p:cNvSpPr>
          <p:nvPr>
            <p:ph sz="quarter" idx="1"/>
          </p:nvPr>
        </p:nvSpPr>
        <p:spPr>
          <a:xfrm>
            <a:off x="1219200" y="1447800"/>
            <a:ext cx="10363200" cy="5135562"/>
          </a:xfrm>
        </p:spPr>
        <p:txBody>
          <a:bodyPr vert="horz" anchor="t">
            <a:normAutofit fontScale="77500" lnSpcReduction="20000"/>
          </a:bodyPr>
          <a:lstStyle/>
          <a:p>
            <a:r>
              <a:rPr lang="en-US" dirty="0"/>
              <a:t>Borrow Book</a:t>
            </a:r>
          </a:p>
          <a:p>
            <a:pPr lvl="1"/>
            <a:r>
              <a:rPr lang="en-US" sz="2600" u="sng"/>
              <a:t>Search Book</a:t>
            </a:r>
            <a:endParaRPr lang="en-US" sz="2200"/>
          </a:p>
          <a:p>
            <a:pPr lvl="2"/>
            <a:r>
              <a:rPr lang="en-US" sz="2200" dirty="0"/>
              <a:t>The system will accept searching details from the user. After that filter the all the book in the library after that will display the searching result for user.</a:t>
            </a:r>
            <a:endParaRPr lang="en-US" dirty="0"/>
          </a:p>
          <a:p>
            <a:pPr lvl="1"/>
            <a:r>
              <a:rPr lang="en-US" sz="2600" u="sng"/>
              <a:t>Borrow Confirmation</a:t>
            </a:r>
            <a:endParaRPr lang="en-US" sz="2200"/>
          </a:p>
          <a:p>
            <a:pPr lvl="2"/>
            <a:r>
              <a:rPr lang="en-US" sz="2200" dirty="0"/>
              <a:t>After the searching process, the system will allow user to select the book want to borrow. After that, system will require user to confirm the book they want to borrow.  </a:t>
            </a:r>
            <a:endParaRPr lang="en-US" sz="1800" dirty="0"/>
          </a:p>
          <a:p>
            <a:pPr lvl="1"/>
            <a:r>
              <a:rPr lang="en-US" sz="2600" u="sng"/>
              <a:t>Book Reservation</a:t>
            </a:r>
            <a:endParaRPr lang="en-US" sz="2200"/>
          </a:p>
          <a:p>
            <a:pPr lvl="2"/>
            <a:r>
              <a:rPr lang="en-US" sz="2200" dirty="0"/>
              <a:t>After the confirmation process the detail of the user and the book details will record on the book reservation file for reserving the book.</a:t>
            </a:r>
            <a:endParaRPr lang="en-US" sz="1800" dirty="0"/>
          </a:p>
          <a:p>
            <a:pPr lvl="1"/>
            <a:r>
              <a:rPr lang="en-US" sz="2600" u="sng"/>
              <a:t>Collect Book</a:t>
            </a:r>
            <a:endParaRPr lang="en-US" sz="2200"/>
          </a:p>
          <a:p>
            <a:pPr lvl="2"/>
            <a:r>
              <a:rPr lang="en-US" sz="2200" dirty="0"/>
              <a:t>After that, system will display the book status for the user and inform user when to collect the book.</a:t>
            </a:r>
            <a:endParaRPr lang="en-US" sz="1800" dirty="0"/>
          </a:p>
          <a:p>
            <a:pPr lvl="1"/>
            <a:r>
              <a:rPr lang="en-US" sz="2600" u="sng"/>
              <a:t>Renew Book</a:t>
            </a:r>
            <a:endParaRPr lang="en-US" sz="2200"/>
          </a:p>
          <a:p>
            <a:pPr lvl="2"/>
            <a:r>
              <a:rPr lang="en-US" sz="2200" dirty="0"/>
              <a:t>If the user wishes to extend the date of return of book, the system allow user to make an extension request. The extension request process require user to key in the serial number of the book and user ID. After that, system will generate a new return date of the book for the user.</a:t>
            </a:r>
            <a:endParaRPr lang="en-US" sz="1800" dirty="0"/>
          </a:p>
          <a:p>
            <a:pPr lvl="1"/>
            <a:r>
              <a:rPr lang="en-US" sz="2600" u="sng"/>
              <a:t>Update Book Status</a:t>
            </a:r>
            <a:endParaRPr lang="en-US" sz="2200"/>
          </a:p>
          <a:p>
            <a:pPr lvl="2"/>
            <a:r>
              <a:rPr lang="en-US" sz="2200" dirty="0"/>
              <a:t>After all the process above, the book status will be updated in the system.</a:t>
            </a:r>
            <a:endParaRPr lang="en-US" sz="1800" dirty="0"/>
          </a:p>
          <a:p>
            <a:pPr lvl="1"/>
            <a:endParaRPr lang="en-US" dirty="0"/>
          </a:p>
        </p:txBody>
      </p:sp>
    </p:spTree>
    <p:extLst>
      <p:ext uri="{BB962C8B-B14F-4D97-AF65-F5344CB8AC3E}">
        <p14:creationId xmlns:p14="http://schemas.microsoft.com/office/powerpoint/2010/main" val="1980976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E5134-4116-476E-84E5-B4BD830F7C4B}"/>
              </a:ext>
            </a:extLst>
          </p:cNvPr>
          <p:cNvSpPr>
            <a:spLocks noGrp="1"/>
          </p:cNvSpPr>
          <p:nvPr>
            <p:ph type="title"/>
          </p:nvPr>
        </p:nvSpPr>
        <p:spPr/>
        <p:txBody>
          <a:bodyPr/>
          <a:lstStyle/>
          <a:p>
            <a:r>
              <a:rPr lang="en-GB" dirty="0"/>
              <a:t>Functions and Features</a:t>
            </a:r>
          </a:p>
        </p:txBody>
      </p:sp>
      <p:sp>
        <p:nvSpPr>
          <p:cNvPr id="3" name="Content Placeholder 2">
            <a:extLst>
              <a:ext uri="{FF2B5EF4-FFF2-40B4-BE49-F238E27FC236}">
                <a16:creationId xmlns:a16="http://schemas.microsoft.com/office/drawing/2014/main" id="{A1049F0D-94C2-4667-8665-3208489C8559}"/>
              </a:ext>
            </a:extLst>
          </p:cNvPr>
          <p:cNvSpPr>
            <a:spLocks noGrp="1"/>
          </p:cNvSpPr>
          <p:nvPr>
            <p:ph sz="quarter" idx="1"/>
          </p:nvPr>
        </p:nvSpPr>
        <p:spPr/>
        <p:txBody>
          <a:bodyPr vert="horz" anchor="t">
            <a:normAutofit/>
          </a:bodyPr>
          <a:lstStyle/>
          <a:p>
            <a:r>
              <a:rPr lang="en-US" dirty="0">
                <a:ea typeface="+mn-lt"/>
                <a:cs typeface="+mn-lt"/>
              </a:rPr>
              <a:t>Fine Payment</a:t>
            </a:r>
          </a:p>
          <a:p>
            <a:pPr lvl="1"/>
            <a:r>
              <a:rPr lang="en-US" u="sng" dirty="0">
                <a:ea typeface="+mn-lt"/>
                <a:cs typeface="+mn-lt"/>
              </a:rPr>
              <a:t>Receive Fine Details</a:t>
            </a:r>
            <a:endParaRPr lang="en-US" dirty="0">
              <a:ea typeface="+mn-lt"/>
              <a:cs typeface="+mn-lt"/>
            </a:endParaRPr>
          </a:p>
          <a:p>
            <a:pPr marL="594360" lvl="2" indent="0">
              <a:buNone/>
            </a:pPr>
            <a:endParaRPr lang="en-US" dirty="0">
              <a:ea typeface="+mn-lt"/>
              <a:cs typeface="+mn-lt"/>
            </a:endParaRPr>
          </a:p>
          <a:p>
            <a:pPr lvl="1"/>
            <a:r>
              <a:rPr lang="en-US" u="sng">
                <a:ea typeface="+mn-lt"/>
                <a:cs typeface="+mn-lt"/>
              </a:rPr>
              <a:t>Calculate Fine</a:t>
            </a:r>
            <a:endParaRPr lang="en-US" dirty="0">
              <a:ea typeface="+mn-lt"/>
              <a:cs typeface="+mn-lt"/>
            </a:endParaRPr>
          </a:p>
          <a:p>
            <a:pPr lvl="1"/>
            <a:endParaRPr lang="en-US" u="sng" dirty="0">
              <a:ea typeface="+mn-lt"/>
              <a:cs typeface="+mn-lt"/>
            </a:endParaRPr>
          </a:p>
          <a:p>
            <a:pPr lvl="1"/>
            <a:r>
              <a:rPr lang="en-US" u="sng">
                <a:ea typeface="+mn-lt"/>
                <a:cs typeface="+mn-lt"/>
              </a:rPr>
              <a:t>Payment Option</a:t>
            </a:r>
            <a:endParaRPr lang="en-US" dirty="0">
              <a:ea typeface="+mn-lt"/>
              <a:cs typeface="+mn-lt"/>
            </a:endParaRPr>
          </a:p>
          <a:p>
            <a:pPr lvl="1"/>
            <a:endParaRPr lang="en-US" u="sng" dirty="0">
              <a:ea typeface="+mn-lt"/>
              <a:cs typeface="+mn-lt"/>
            </a:endParaRPr>
          </a:p>
          <a:p>
            <a:pPr lvl="1"/>
            <a:r>
              <a:rPr lang="en-US" u="sng">
                <a:ea typeface="+mn-lt"/>
                <a:cs typeface="+mn-lt"/>
              </a:rPr>
              <a:t>Online Banking</a:t>
            </a:r>
            <a:endParaRPr lang="en-US" u="sng" dirty="0">
              <a:ea typeface="+mn-lt"/>
              <a:cs typeface="+mn-lt"/>
            </a:endParaRPr>
          </a:p>
          <a:p>
            <a:pPr lvl="1"/>
            <a:endParaRPr lang="en-US" u="sng" dirty="0">
              <a:ea typeface="+mn-lt"/>
              <a:cs typeface="+mn-lt"/>
            </a:endParaRPr>
          </a:p>
          <a:p>
            <a:pPr lvl="1"/>
            <a:r>
              <a:rPr lang="en-US" u="sng">
                <a:ea typeface="+mn-lt"/>
                <a:cs typeface="+mn-lt"/>
              </a:rPr>
              <a:t>Store Fines</a:t>
            </a:r>
            <a:endParaRPr lang="en-US" dirty="0">
              <a:ea typeface="+mn-lt"/>
              <a:cs typeface="+mn-lt"/>
            </a:endParaRPr>
          </a:p>
          <a:p>
            <a:pPr lvl="1"/>
            <a:endParaRPr lang="en-US" dirty="0">
              <a:ea typeface="+mn-lt"/>
              <a:cs typeface="+mn-lt"/>
            </a:endParaRPr>
          </a:p>
          <a:p>
            <a:endParaRPr lang="en-GB" dirty="0">
              <a:cs typeface="Calibri"/>
            </a:endParaRPr>
          </a:p>
        </p:txBody>
      </p:sp>
    </p:spTree>
    <p:extLst>
      <p:ext uri="{BB962C8B-B14F-4D97-AF65-F5344CB8AC3E}">
        <p14:creationId xmlns:p14="http://schemas.microsoft.com/office/powerpoint/2010/main" val="745007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t>Functional Design</a:t>
            </a:r>
            <a:br>
              <a:rPr lang="en-US" dirty="0"/>
            </a:br>
            <a:r>
              <a:rPr lang="en-US" sz="3600" dirty="0"/>
              <a:t>Online Library System</a:t>
            </a:r>
          </a:p>
        </p:txBody>
      </p:sp>
      <p:sp>
        <p:nvSpPr>
          <p:cNvPr id="2" name="Content Placeholder 1"/>
          <p:cNvSpPr>
            <a:spLocks noGrp="1"/>
          </p:cNvSpPr>
          <p:nvPr>
            <p:ph sz="quarter" idx="1"/>
          </p:nvPr>
        </p:nvSpPr>
        <p:spPr/>
        <p:txBody>
          <a:bodyPr/>
          <a:lstStyle/>
          <a:p>
            <a:r>
              <a:rPr lang="en-US" dirty="0"/>
              <a:t>Registration</a:t>
            </a:r>
          </a:p>
          <a:p>
            <a:r>
              <a:rPr lang="en-US" dirty="0"/>
              <a:t>Login</a:t>
            </a:r>
          </a:p>
          <a:p>
            <a:r>
              <a:rPr lang="en-US" dirty="0"/>
              <a:t>Borrow Book</a:t>
            </a:r>
          </a:p>
          <a:p>
            <a:r>
              <a:rPr lang="en-US" dirty="0"/>
              <a:t>Return Book</a:t>
            </a:r>
          </a:p>
          <a:p>
            <a:r>
              <a:rPr lang="en-US" dirty="0"/>
              <a:t>Calculate Fines</a:t>
            </a:r>
          </a:p>
          <a:p>
            <a:r>
              <a:rPr lang="en-US" dirty="0"/>
              <a:t>Generate Report</a:t>
            </a:r>
          </a:p>
        </p:txBody>
      </p:sp>
    </p:spTree>
    <p:extLst>
      <p:ext uri="{BB962C8B-B14F-4D97-AF65-F5344CB8AC3E}">
        <p14:creationId xmlns:p14="http://schemas.microsoft.com/office/powerpoint/2010/main" val="172785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Registration</a:t>
            </a:r>
            <a:endParaRPr lang="en-US" sz="3100" dirty="0"/>
          </a:p>
        </p:txBody>
      </p:sp>
      <p:sp>
        <p:nvSpPr>
          <p:cNvPr id="2" name="Content Placeholder 1"/>
          <p:cNvSpPr>
            <a:spLocks noGrp="1"/>
          </p:cNvSpPr>
          <p:nvPr>
            <p:ph sz="quarter" idx="1"/>
          </p:nvPr>
        </p:nvSpPr>
        <p:spPr/>
        <p:txBody>
          <a:bodyPr/>
          <a:lstStyle/>
          <a:p>
            <a:r>
              <a:rPr lang="en-US" dirty="0"/>
              <a:t>Receive new account details</a:t>
            </a:r>
          </a:p>
          <a:p>
            <a:pPr lvl="1"/>
            <a:r>
              <a:rPr lang="en-US" dirty="0"/>
              <a:t>E.g. Username and password</a:t>
            </a:r>
          </a:p>
          <a:p>
            <a:r>
              <a:rPr lang="en-US" dirty="0"/>
              <a:t>Compare account details </a:t>
            </a:r>
          </a:p>
          <a:p>
            <a:pPr lvl="1"/>
            <a:r>
              <a:rPr lang="en-US" dirty="0"/>
              <a:t>Compare new register account with current accounts in system</a:t>
            </a:r>
          </a:p>
          <a:p>
            <a:r>
              <a:rPr lang="en-US" dirty="0"/>
              <a:t>Add new account</a:t>
            </a:r>
          </a:p>
          <a:p>
            <a:pPr lvl="1"/>
            <a:r>
              <a:rPr lang="en-US" dirty="0"/>
              <a:t>Add new account into system</a:t>
            </a:r>
          </a:p>
          <a:p>
            <a:pPr lvl="1"/>
            <a:endParaRPr lang="en-US" dirty="0"/>
          </a:p>
          <a:p>
            <a:pPr lvl="1"/>
            <a:endParaRPr lang="en-US" dirty="0"/>
          </a:p>
        </p:txBody>
      </p:sp>
    </p:spTree>
    <p:extLst>
      <p:ext uri="{BB962C8B-B14F-4D97-AF65-F5344CB8AC3E}">
        <p14:creationId xmlns:p14="http://schemas.microsoft.com/office/powerpoint/2010/main" val="208895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a:t>
            </a:r>
          </a:p>
        </p:txBody>
      </p:sp>
      <p:sp>
        <p:nvSpPr>
          <p:cNvPr id="2" name="Content Placeholder 1"/>
          <p:cNvSpPr>
            <a:spLocks noGrp="1"/>
          </p:cNvSpPr>
          <p:nvPr>
            <p:ph sz="quarter" idx="1"/>
          </p:nvPr>
        </p:nvSpPr>
        <p:spPr/>
        <p:txBody>
          <a:bodyPr/>
          <a:lstStyle/>
          <a:p>
            <a:r>
              <a:rPr lang="en-US" dirty="0"/>
              <a:t>Receive account details</a:t>
            </a:r>
          </a:p>
          <a:p>
            <a:r>
              <a:rPr lang="en-US" dirty="0"/>
              <a:t>Compare account details</a:t>
            </a:r>
          </a:p>
          <a:p>
            <a:r>
              <a:rPr lang="en-US" dirty="0"/>
              <a:t>Provide authentication</a:t>
            </a:r>
          </a:p>
          <a:p>
            <a:pPr lvl="1"/>
            <a:r>
              <a:rPr lang="en-US" dirty="0"/>
              <a:t>Allow a user to authenticate to a system</a:t>
            </a:r>
          </a:p>
        </p:txBody>
      </p:sp>
    </p:spTree>
    <p:extLst>
      <p:ext uri="{BB962C8B-B14F-4D97-AF65-F5344CB8AC3E}">
        <p14:creationId xmlns:p14="http://schemas.microsoft.com/office/powerpoint/2010/main" val="3072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Borrow Book</a:t>
            </a:r>
          </a:p>
        </p:txBody>
      </p:sp>
      <p:sp>
        <p:nvSpPr>
          <p:cNvPr id="2" name="Content Placeholder 1"/>
          <p:cNvSpPr>
            <a:spLocks noGrp="1"/>
          </p:cNvSpPr>
          <p:nvPr>
            <p:ph sz="quarter" idx="1"/>
          </p:nvPr>
        </p:nvSpPr>
        <p:spPr/>
        <p:txBody>
          <a:bodyPr/>
          <a:lstStyle/>
          <a:p>
            <a:r>
              <a:rPr lang="en-US" dirty="0"/>
              <a:t>Search Book</a:t>
            </a:r>
          </a:p>
          <a:p>
            <a:r>
              <a:rPr lang="en-US" dirty="0"/>
              <a:t>Borrow Confirmation</a:t>
            </a:r>
          </a:p>
          <a:p>
            <a:r>
              <a:rPr lang="en-US" dirty="0"/>
              <a:t>Book Reservation</a:t>
            </a:r>
          </a:p>
          <a:p>
            <a:r>
              <a:rPr lang="en-US" dirty="0"/>
              <a:t>Collect Book</a:t>
            </a:r>
          </a:p>
          <a:p>
            <a:r>
              <a:rPr lang="en-US" dirty="0"/>
              <a:t>Renew Book</a:t>
            </a:r>
          </a:p>
          <a:p>
            <a:r>
              <a:rPr lang="en-US" dirty="0"/>
              <a:t>Update Book Status</a:t>
            </a:r>
          </a:p>
        </p:txBody>
      </p:sp>
    </p:spTree>
    <p:extLst>
      <p:ext uri="{BB962C8B-B14F-4D97-AF65-F5344CB8AC3E}">
        <p14:creationId xmlns:p14="http://schemas.microsoft.com/office/powerpoint/2010/main" val="386725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Return Book</a:t>
            </a:r>
          </a:p>
        </p:txBody>
      </p:sp>
      <p:sp>
        <p:nvSpPr>
          <p:cNvPr id="2" name="Content Placeholder 1"/>
          <p:cNvSpPr>
            <a:spLocks noGrp="1"/>
          </p:cNvSpPr>
          <p:nvPr>
            <p:ph sz="quarter" idx="1"/>
          </p:nvPr>
        </p:nvSpPr>
        <p:spPr/>
        <p:txBody>
          <a:bodyPr/>
          <a:lstStyle/>
          <a:p>
            <a:r>
              <a:rPr lang="en-US" dirty="0"/>
              <a:t>Return confirmation</a:t>
            </a:r>
          </a:p>
          <a:p>
            <a:pPr lvl="1"/>
            <a:r>
              <a:rPr lang="en-US" dirty="0"/>
              <a:t>Receive confirmation from user</a:t>
            </a:r>
          </a:p>
          <a:p>
            <a:r>
              <a:rPr lang="en-US" dirty="0"/>
              <a:t>Update Book Status</a:t>
            </a:r>
          </a:p>
        </p:txBody>
      </p:sp>
    </p:spTree>
    <p:extLst>
      <p:ext uri="{BB962C8B-B14F-4D97-AF65-F5344CB8AC3E}">
        <p14:creationId xmlns:p14="http://schemas.microsoft.com/office/powerpoint/2010/main" val="3448100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Calculate Fines</a:t>
            </a:r>
          </a:p>
        </p:txBody>
      </p:sp>
      <p:sp>
        <p:nvSpPr>
          <p:cNvPr id="2" name="Content Placeholder 1"/>
          <p:cNvSpPr>
            <a:spLocks noGrp="1"/>
          </p:cNvSpPr>
          <p:nvPr>
            <p:ph sz="quarter" idx="1"/>
          </p:nvPr>
        </p:nvSpPr>
        <p:spPr/>
        <p:txBody>
          <a:bodyPr/>
          <a:lstStyle/>
          <a:p>
            <a:r>
              <a:rPr lang="en-US" dirty="0"/>
              <a:t>Receive fines details</a:t>
            </a:r>
          </a:p>
          <a:p>
            <a:pPr lvl="1"/>
            <a:r>
              <a:rPr lang="en-US" dirty="0"/>
              <a:t>E.g. Amount of fines, User details</a:t>
            </a:r>
          </a:p>
          <a:p>
            <a:r>
              <a:rPr lang="en-US" dirty="0"/>
              <a:t>Fine Payment</a:t>
            </a:r>
          </a:p>
          <a:p>
            <a:r>
              <a:rPr lang="en-US" dirty="0"/>
              <a:t>Store fines status</a:t>
            </a:r>
          </a:p>
          <a:p>
            <a:r>
              <a:rPr lang="en-US" dirty="0"/>
              <a:t>Payment Option</a:t>
            </a:r>
          </a:p>
          <a:p>
            <a:r>
              <a:rPr lang="en-US" dirty="0"/>
              <a:t>Online Banking</a:t>
            </a:r>
          </a:p>
        </p:txBody>
      </p:sp>
    </p:spTree>
    <p:extLst>
      <p:ext uri="{BB962C8B-B14F-4D97-AF65-F5344CB8AC3E}">
        <p14:creationId xmlns:p14="http://schemas.microsoft.com/office/powerpoint/2010/main" val="1421012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Generate Report</a:t>
            </a:r>
          </a:p>
        </p:txBody>
      </p:sp>
      <p:sp>
        <p:nvSpPr>
          <p:cNvPr id="2" name="Content Placeholder 1"/>
          <p:cNvSpPr>
            <a:spLocks noGrp="1"/>
          </p:cNvSpPr>
          <p:nvPr>
            <p:ph sz="quarter" idx="1"/>
          </p:nvPr>
        </p:nvSpPr>
        <p:spPr/>
        <p:txBody>
          <a:bodyPr/>
          <a:lstStyle/>
          <a:p>
            <a:r>
              <a:rPr lang="en-US" dirty="0"/>
              <a:t>Receive files summary</a:t>
            </a:r>
          </a:p>
          <a:p>
            <a:pPr lvl="1"/>
            <a:r>
              <a:rPr lang="en-US" dirty="0"/>
              <a:t>E.g. Books borrow summary</a:t>
            </a:r>
          </a:p>
          <a:p>
            <a:r>
              <a:rPr lang="en-US" dirty="0"/>
              <a:t>Process and calculate report</a:t>
            </a:r>
          </a:p>
        </p:txBody>
      </p:sp>
    </p:spTree>
    <p:extLst>
      <p:ext uri="{BB962C8B-B14F-4D97-AF65-F5344CB8AC3E}">
        <p14:creationId xmlns:p14="http://schemas.microsoft.com/office/powerpoint/2010/main" val="169763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D9CD3D8-6548-4394-BB16-485A479D95EE}"/>
              </a:ext>
            </a:extLst>
          </p:cNvPr>
          <p:cNvPicPr>
            <a:picLocks noGrp="1" noChangeAspect="1"/>
          </p:cNvPicPr>
          <p:nvPr>
            <p:ph sz="quarter" idx="1"/>
          </p:nvPr>
        </p:nvPicPr>
        <p:blipFill>
          <a:blip r:embed="rId2"/>
          <a:stretch>
            <a:fillRect/>
          </a:stretch>
        </p:blipFill>
        <p:spPr>
          <a:xfrm>
            <a:off x="1219200" y="473839"/>
            <a:ext cx="9804400" cy="5910322"/>
          </a:xfrm>
          <a:prstGeom prst="rect">
            <a:avLst/>
          </a:prstGeom>
        </p:spPr>
      </p:pic>
    </p:spTree>
    <p:extLst>
      <p:ext uri="{BB962C8B-B14F-4D97-AF65-F5344CB8AC3E}">
        <p14:creationId xmlns:p14="http://schemas.microsoft.com/office/powerpoint/2010/main" val="2265463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usiness plan presentation">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bodyPr rtlCol="0" anchor="ctr"/>
      <a:lstStyle>
        <a:defPPr algn="ctr">
          <a:defRPr dirty="0"/>
        </a:defPPr>
      </a:lstStyle>
      <a:style>
        <a:lnRef idx="1">
          <a:schemeClr val="accent1"/>
        </a:lnRef>
        <a:fillRef idx="2">
          <a:schemeClr val="accent1"/>
        </a:fillRef>
        <a:effectRef idx="1">
          <a:schemeClr val="accent1"/>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Business plan presentation.potx" id="{B0CF94B3-F59B-427A-A620-6B86E9154593}" vid="{92489599-94E0-42FA-BFD7-90FE9B56DF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plan presentation</Template>
  <TotalTime>42</TotalTime>
  <Words>352</Words>
  <Application>Microsoft Office PowerPoint</Application>
  <PresentationFormat>Widescreen</PresentationFormat>
  <Paragraphs>58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Business plan presentation</vt:lpstr>
      <vt:lpstr>Week 9 – Functional Design</vt:lpstr>
      <vt:lpstr>Functional Design Online Library System</vt:lpstr>
      <vt:lpstr>Registration</vt:lpstr>
      <vt:lpstr>Login</vt:lpstr>
      <vt:lpstr>Borrow Book</vt:lpstr>
      <vt:lpstr>Return Book</vt:lpstr>
      <vt:lpstr>Calculate Fines</vt:lpstr>
      <vt:lpstr>Generate Report</vt:lpstr>
      <vt:lpstr>PowerPoint Presentation</vt:lpstr>
      <vt:lpstr>Functions and Features</vt:lpstr>
      <vt:lpstr>Functions and 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9 – Functional Design</dc:title>
  <dc:creator>Justin Yu</dc:creator>
  <cp:lastModifiedBy>Justin Yu</cp:lastModifiedBy>
  <cp:revision>31</cp:revision>
  <dcterms:created xsi:type="dcterms:W3CDTF">2019-07-23T04:10:02Z</dcterms:created>
  <dcterms:modified xsi:type="dcterms:W3CDTF">2019-07-23T13:58:45Z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74069300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