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80" r:id="rId2"/>
    <p:sldId id="269" r:id="rId3"/>
    <p:sldId id="270" r:id="rId4"/>
    <p:sldId id="27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07-Aug-19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07-Aug-19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leeson0@cargocollectiv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– Data Definition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AACS2192 Analysis and Design of IS – Case Study</a:t>
            </a:r>
          </a:p>
          <a:p>
            <a:r>
              <a:rPr lang="en-US" dirty="0"/>
              <a:t>Library System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Account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32129"/>
              </p:ext>
            </p:extLst>
          </p:nvPr>
        </p:nvGraphicFramePr>
        <p:xfrm>
          <a:off x="1123406" y="2024744"/>
          <a:ext cx="9757955" cy="438818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identity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date_Joined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fine_due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 Reservation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9481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Loan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Report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26146"/>
              </p:ext>
            </p:extLst>
          </p:nvPr>
        </p:nvGraphicFramePr>
        <p:xfrm>
          <a:off x="1123406" y="2024744"/>
          <a:ext cx="9757955" cy="247582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 or Reference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Reservation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Book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26349"/>
              </p:ext>
            </p:extLst>
          </p:nvPr>
        </p:nvGraphicFramePr>
        <p:xfrm>
          <a:off x="1123406" y="2024744"/>
          <a:ext cx="9757955" cy="38786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(13)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(4)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Fine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40408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char(1)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9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Payment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68304"/>
              </p:ext>
            </p:extLst>
          </p:nvPr>
        </p:nvGraphicFramePr>
        <p:xfrm>
          <a:off x="1123406" y="2024744"/>
          <a:ext cx="9757955" cy="336905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59689"/>
              </p:ext>
            </p:extLst>
          </p:nvPr>
        </p:nvGraphicFramePr>
        <p:xfrm>
          <a:off x="1123406" y="2024744"/>
          <a:ext cx="9757955" cy="133079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5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Account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43171"/>
              </p:ext>
            </p:extLst>
          </p:nvPr>
        </p:nvGraphicFramePr>
        <p:xfrm>
          <a:off x="1219200" y="2007362"/>
          <a:ext cx="9753601" cy="4571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013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3584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991522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669062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09312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022890">
                  <a:extLst>
                    <a:ext uri="{9D8B030D-6E8A-4147-A177-3AD203B41FA5}">
                      <a16:colId xmlns:a16="http://schemas.microsoft.com/office/drawing/2014/main" val="2978013085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490429207"/>
                    </a:ext>
                  </a:extLst>
                </a:gridCol>
                <a:gridCol w="796491">
                  <a:extLst>
                    <a:ext uri="{9D8B030D-6E8A-4147-A177-3AD203B41FA5}">
                      <a16:colId xmlns:a16="http://schemas.microsoft.com/office/drawing/2014/main" val="862768511"/>
                    </a:ext>
                  </a:extLst>
                </a:gridCol>
              </a:tblGrid>
              <a:tr h="35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first_name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identity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date_Joined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fine_due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73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Somerset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Leeson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u="non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sleeson0@cargocollective.com</a:t>
                      </a:r>
                      <a:endParaRPr lang="en-US" sz="11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48CurL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271102-79-9932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18-FEB-18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Emmott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Jobb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ejobb1@discovery.com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jO4sZZxha5U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700223-25-1841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11-MAR-18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Loise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Poor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lpoor2@histats.com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GzjxDrECFru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340724-21-8936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   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Sal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Soigoux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ssoigoux3@alibaba.com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lre3e7Eoqvb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221123-41-9313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$2.00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Zorah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Surphliss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zsurphliss4@pinterest.com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ZLjsE1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459066860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06-MAY-18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$3.00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Ashli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Chown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achown5@123-reg.co.uk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yZMnw805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501006-30-9106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Ernest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Bru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ebru6@imdb.com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FKzMp9VGQ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617392043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05-JUN-18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$8.00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Nat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Fuge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nfuge7@blinklist.com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WLC8eV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380224-05-0546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07-JUL-18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Andre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Masters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amasters0@1und1.de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cBJ6ov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800190-10-1234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08-JUL-18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Tori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Krout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tkrouut1@trellian.com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sd9tKmGt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811190-05-1546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09-JUL-18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6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Account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F0A45-ACCF-4F2A-8F86-C80AA03FFB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256" r="47664" b="34276"/>
          <a:stretch/>
        </p:blipFill>
        <p:spPr bwMode="auto">
          <a:xfrm>
            <a:off x="845388" y="1908684"/>
            <a:ext cx="10737011" cy="3501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71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Reserve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8726"/>
              </p:ext>
            </p:extLst>
          </p:nvPr>
        </p:nvGraphicFramePr>
        <p:xfrm>
          <a:off x="1219200" y="1901257"/>
          <a:ext cx="7679095" cy="46821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27287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54334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04939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7436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18168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337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93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TANF03353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TAF94035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KOF88065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JPF34484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MSF80974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TAF70079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MSNF80223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TANF90775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TANF43629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R0166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TAF93632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47EF34-8768-494B-B224-4EEF03583908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32" y="822384"/>
            <a:ext cx="5753818" cy="588465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EB93D17-057B-4DCE-B820-BBE8D858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26" y="250884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>ERD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Reserve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69930-BC76-4291-9EDB-267DCB5E40DB}"/>
              </a:ext>
            </a:extLst>
          </p:cNvPr>
          <p:cNvPicPr/>
          <p:nvPr/>
        </p:nvPicPr>
        <p:blipFill rotWithShape="1">
          <a:blip r:embed="rId2"/>
          <a:srcRect t="38408" r="75904" b="35297"/>
          <a:stretch/>
        </p:blipFill>
        <p:spPr bwMode="auto">
          <a:xfrm>
            <a:off x="1310136" y="1886440"/>
            <a:ext cx="5927425" cy="3686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36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16466"/>
              </p:ext>
            </p:extLst>
          </p:nvPr>
        </p:nvGraphicFramePr>
        <p:xfrm>
          <a:off x="1219199" y="1927133"/>
          <a:ext cx="5034950" cy="41228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6416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6791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1544126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</a:tblGrid>
              <a:tr h="342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00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TANF1014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TANF51506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TANF92983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TAF57315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JPF80350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MSF81988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ESNF28767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TAF96337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JPF06092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MSNF51633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9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Loan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FE255-3A1C-49BA-A811-5C879A40B7AA}"/>
              </a:ext>
            </a:extLst>
          </p:cNvPr>
          <p:cNvPicPr/>
          <p:nvPr/>
        </p:nvPicPr>
        <p:blipFill rotWithShape="1">
          <a:blip r:embed="rId2"/>
          <a:srcRect t="21568" r="81553" b="50069"/>
          <a:stretch/>
        </p:blipFill>
        <p:spPr bwMode="auto">
          <a:xfrm>
            <a:off x="1219200" y="1914315"/>
            <a:ext cx="4876800" cy="42018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2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83848"/>
              </p:ext>
            </p:extLst>
          </p:nvPr>
        </p:nvGraphicFramePr>
        <p:xfrm>
          <a:off x="1219200" y="1901257"/>
          <a:ext cx="10202173" cy="27304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504088472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788565557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TANF85362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Natural Gas Engineering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Ciro Tomaselli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Gulf Publishing Company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9781933762388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KOF81137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Coding and Decoding: Seismic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Korean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Jonas Detheridge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Pargamon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9780080451596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JPNF24921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Dusky Dolphin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Japanese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Salem Monkhouse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9780123737236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MSF72329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 in Health and Disease Prevention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Minor Suttling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9780123738912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TANF26309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Genetically Modified Plants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Devlen Talton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9780123741066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Book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C746D-880C-483A-B9D2-9BCD8FAF7806}"/>
              </a:ext>
            </a:extLst>
          </p:cNvPr>
          <p:cNvPicPr/>
          <p:nvPr/>
        </p:nvPicPr>
        <p:blipFill rotWithShape="1">
          <a:blip r:embed="rId2"/>
          <a:srcRect t="9750" r="49646" b="43864"/>
          <a:stretch/>
        </p:blipFill>
        <p:spPr bwMode="auto">
          <a:xfrm>
            <a:off x="1219200" y="1936719"/>
            <a:ext cx="7976558" cy="4412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5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Fine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66896"/>
              </p:ext>
            </p:extLst>
          </p:nvPr>
        </p:nvGraphicFramePr>
        <p:xfrm>
          <a:off x="1219200" y="1901257"/>
          <a:ext cx="7744945" cy="24555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fine_amount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Fine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E8B56-8D38-4D80-B824-C034D9F9A791}"/>
              </a:ext>
            </a:extLst>
          </p:cNvPr>
          <p:cNvPicPr/>
          <p:nvPr/>
        </p:nvPicPr>
        <p:blipFill rotWithShape="1">
          <a:blip r:embed="rId2"/>
          <a:srcRect t="59976" r="75238" b="23478"/>
          <a:stretch/>
        </p:blipFill>
        <p:spPr bwMode="auto">
          <a:xfrm>
            <a:off x="1219200" y="1940943"/>
            <a:ext cx="6082030" cy="228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6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Payment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17289"/>
              </p:ext>
            </p:extLst>
          </p:nvPr>
        </p:nvGraphicFramePr>
        <p:xfrm>
          <a:off x="1219198" y="1901258"/>
          <a:ext cx="9960635" cy="26966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3969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292295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236996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332985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4162977529"/>
                    </a:ext>
                  </a:extLst>
                </a:gridCol>
              </a:tblGrid>
              <a:tr h="379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03032019CCF0003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26032019DCF0004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20042019DCF0008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3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9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Payment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D1B69-E470-4C1F-A36D-0A735C1686AA}"/>
              </a:ext>
            </a:extLst>
          </p:cNvPr>
          <p:cNvPicPr/>
          <p:nvPr/>
        </p:nvPicPr>
        <p:blipFill rotWithShape="1">
          <a:blip r:embed="rId2"/>
          <a:srcRect t="20386" r="67761" b="63660"/>
          <a:stretch/>
        </p:blipFill>
        <p:spPr bwMode="auto">
          <a:xfrm>
            <a:off x="1219199" y="2008158"/>
            <a:ext cx="7674635" cy="2667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36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56070"/>
              </p:ext>
            </p:extLst>
          </p:nvPr>
        </p:nvGraphicFramePr>
        <p:xfrm>
          <a:off x="1219198" y="1901258"/>
          <a:ext cx="3723738" cy="268799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1890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804836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</a:tblGrid>
              <a:tr h="378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80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5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31-MAR-19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and Keys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/>
              <a:t>Account (</a:t>
            </a:r>
            <a:r>
              <a:rPr lang="en-GB" sz="2800" u="sng" dirty="0" err="1"/>
              <a:t>account_no</a:t>
            </a:r>
            <a:r>
              <a:rPr lang="en-GB" sz="2800" dirty="0"/>
              <a:t>, </a:t>
            </a:r>
            <a:r>
              <a:rPr lang="en-GB" sz="2800" dirty="0" err="1"/>
              <a:t>first_name</a:t>
            </a:r>
            <a:r>
              <a:rPr lang="en-GB" sz="2800" dirty="0"/>
              <a:t>, </a:t>
            </a:r>
            <a:r>
              <a:rPr lang="en-GB" sz="2800" dirty="0" err="1"/>
              <a:t>last_name</a:t>
            </a:r>
            <a:r>
              <a:rPr lang="en-GB" sz="2800" dirty="0"/>
              <a:t>, email, password, identity, </a:t>
            </a:r>
            <a:r>
              <a:rPr lang="en-GB" sz="2800" dirty="0" err="1"/>
              <a:t>date_Joined</a:t>
            </a:r>
            <a:r>
              <a:rPr lang="en-GB" sz="2800" dirty="0"/>
              <a:t>, </a:t>
            </a:r>
            <a:r>
              <a:rPr lang="en-GB" sz="2800" dirty="0" err="1"/>
              <a:t>fine_due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Reservation (</a:t>
            </a:r>
            <a:r>
              <a:rPr lang="en-GB" sz="2800" u="sng" dirty="0" err="1"/>
              <a:t>reserve_no</a:t>
            </a:r>
            <a:r>
              <a:rPr lang="en-GB" sz="2800" dirty="0"/>
              <a:t>, </a:t>
            </a:r>
            <a:r>
              <a:rPr lang="en-GB" sz="2800" dirty="0" err="1"/>
              <a:t>reserve_date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Loan (</a:t>
            </a:r>
            <a:r>
              <a:rPr lang="en-GB" sz="2800" u="sng" dirty="0" err="1"/>
              <a:t>reserve_no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u="sng" dirty="0" err="1"/>
              <a:t>book_id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dirty="0" err="1"/>
              <a:t>collection_date</a:t>
            </a:r>
            <a:r>
              <a:rPr lang="en-GB" sz="2800" dirty="0"/>
              <a:t>, </a:t>
            </a:r>
            <a:r>
              <a:rPr lang="en-GB" sz="2800" dirty="0" err="1"/>
              <a:t>return_date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(</a:t>
            </a:r>
            <a:r>
              <a:rPr lang="en-GB" sz="2800" u="sng" dirty="0" err="1"/>
              <a:t>book_id</a:t>
            </a:r>
            <a:r>
              <a:rPr lang="en-GB" sz="2800" dirty="0"/>
              <a:t>, </a:t>
            </a:r>
            <a:r>
              <a:rPr lang="en-GB" sz="2800" dirty="0" err="1"/>
              <a:t>book_title</a:t>
            </a:r>
            <a:r>
              <a:rPr lang="en-GB" sz="2800" dirty="0"/>
              <a:t>, language, author, publisher, </a:t>
            </a:r>
            <a:r>
              <a:rPr lang="en-GB" sz="2800" dirty="0" err="1"/>
              <a:t>isbn</a:t>
            </a:r>
            <a:r>
              <a:rPr lang="en-GB" sz="2800" dirty="0"/>
              <a:t>, </a:t>
            </a:r>
            <a:r>
              <a:rPr lang="en-GB" sz="2800" dirty="0" err="1"/>
              <a:t>publish_year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Fines (</a:t>
            </a:r>
            <a:r>
              <a:rPr lang="en-GB" sz="2800" u="sng" dirty="0" err="1"/>
              <a:t>fine_no</a:t>
            </a:r>
            <a:r>
              <a:rPr lang="en-GB" sz="2800" dirty="0"/>
              <a:t>, </a:t>
            </a:r>
            <a:r>
              <a:rPr lang="en-GB" sz="2800" dirty="0" err="1"/>
              <a:t>day_count</a:t>
            </a:r>
            <a:r>
              <a:rPr lang="en-GB" sz="2800" dirty="0"/>
              <a:t>, </a:t>
            </a:r>
            <a:r>
              <a:rPr lang="en-GB" sz="2800" dirty="0" err="1"/>
              <a:t>fine_amount</a:t>
            </a:r>
            <a:r>
              <a:rPr lang="en-GB" sz="2800" dirty="0"/>
              <a:t>, </a:t>
            </a:r>
            <a:r>
              <a:rPr lang="en-GB" sz="2800" dirty="0" err="1"/>
              <a:t>reserve_no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Payment (</a:t>
            </a:r>
            <a:r>
              <a:rPr lang="en-GB" sz="2800" u="sng" dirty="0" err="1"/>
              <a:t>payment_no</a:t>
            </a:r>
            <a:r>
              <a:rPr lang="en-GB" sz="2800" dirty="0"/>
              <a:t>, amount, </a:t>
            </a:r>
            <a:r>
              <a:rPr lang="en-GB" sz="2800" dirty="0" err="1"/>
              <a:t>payment_method</a:t>
            </a:r>
            <a:r>
              <a:rPr lang="en-GB" sz="2800" dirty="0"/>
              <a:t>, </a:t>
            </a:r>
            <a:r>
              <a:rPr lang="en-GB" sz="2800" dirty="0" err="1"/>
              <a:t>payment_date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Report (</a:t>
            </a:r>
            <a:r>
              <a:rPr lang="en-GB" sz="2800" u="sng" dirty="0" err="1"/>
              <a:t>report_no</a:t>
            </a:r>
            <a:r>
              <a:rPr lang="en-GB" sz="2800" dirty="0"/>
              <a:t>, </a:t>
            </a:r>
            <a:r>
              <a:rPr lang="en-GB" sz="2800" dirty="0" err="1"/>
              <a:t>date_created</a:t>
            </a:r>
            <a:r>
              <a:rPr lang="en-GB" sz="2800" dirty="0"/>
              <a:t>)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Report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66A31-4AC2-49F2-93EF-3E42C97FF17B}"/>
              </a:ext>
            </a:extLst>
          </p:cNvPr>
          <p:cNvPicPr/>
          <p:nvPr/>
        </p:nvPicPr>
        <p:blipFill rotWithShape="1">
          <a:blip r:embed="rId2"/>
          <a:srcRect t="67658" r="89364" b="15797"/>
          <a:stretch/>
        </p:blipFill>
        <p:spPr bwMode="auto">
          <a:xfrm>
            <a:off x="1219200" y="1942933"/>
            <a:ext cx="3219450" cy="2816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54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890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Account (</a:t>
            </a:r>
            <a:r>
              <a:rPr lang="en-GB" sz="2400" u="sng" dirty="0" err="1"/>
              <a:t>account_no</a:t>
            </a:r>
            <a:r>
              <a:rPr lang="en-GB" sz="2400" dirty="0"/>
              <a:t>, </a:t>
            </a:r>
            <a:r>
              <a:rPr lang="en-GB" sz="2400" dirty="0" err="1"/>
              <a:t>first_name</a:t>
            </a:r>
            <a:r>
              <a:rPr lang="en-GB" sz="2400" dirty="0"/>
              <a:t>, </a:t>
            </a:r>
            <a:r>
              <a:rPr lang="en-GB" sz="2400" dirty="0" err="1"/>
              <a:t>last_name</a:t>
            </a:r>
            <a:r>
              <a:rPr lang="en-GB" sz="2400" dirty="0"/>
              <a:t>, email, password, identity, </a:t>
            </a:r>
            <a:r>
              <a:rPr lang="en-GB" sz="2400" dirty="0" err="1"/>
              <a:t>date_Joined</a:t>
            </a:r>
            <a:r>
              <a:rPr lang="en-GB" sz="2400" dirty="0"/>
              <a:t>, </a:t>
            </a:r>
            <a:r>
              <a:rPr lang="en-GB" sz="2400" dirty="0" err="1"/>
              <a:t>fine_due</a:t>
            </a:r>
            <a:r>
              <a:rPr lang="en-GB" sz="2400" dirty="0"/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368413"/>
            <a:ext cx="10363200" cy="38756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 : Sequence Codes</a:t>
            </a:r>
          </a:p>
          <a:p>
            <a:pPr marL="0" indent="0">
              <a:buNone/>
            </a:pPr>
            <a:r>
              <a:rPr lang="en-GB" dirty="0"/>
              <a:t>e.g. </a:t>
            </a:r>
            <a:r>
              <a:rPr lang="en-GB" dirty="0" err="1"/>
              <a:t>account_no</a:t>
            </a:r>
            <a:r>
              <a:rPr lang="en-GB" dirty="0"/>
              <a:t> = </a:t>
            </a:r>
            <a:r>
              <a:rPr lang="en-GB" b="1" dirty="0"/>
              <a:t>000001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000001 -&gt;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Book Reservation (</a:t>
            </a:r>
            <a:r>
              <a:rPr lang="en-GB" u="sng" dirty="0" err="1"/>
              <a:t>reserve_no</a:t>
            </a:r>
            <a:r>
              <a:rPr lang="en-GB" dirty="0"/>
              <a:t>, </a:t>
            </a:r>
            <a:r>
              <a:rPr lang="en-GB" dirty="0" err="1"/>
              <a:t>reserve_date</a:t>
            </a:r>
            <a:r>
              <a:rPr lang="en-GB" dirty="0"/>
              <a:t>, </a:t>
            </a:r>
            <a:r>
              <a:rPr lang="en-GB" dirty="0" err="1"/>
              <a:t>account_no</a:t>
            </a:r>
            <a:r>
              <a:rPr lang="en-GB" dirty="0"/>
              <a:t>*, </a:t>
            </a:r>
            <a:r>
              <a:rPr lang="en-GB" dirty="0" err="1"/>
              <a:t>report_no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‘R’ letter is at front of all reservation number to show it is a reservation.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R0001 -&gt;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C4D0-EA16-44F2-AE60-722B29468D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39522"/>
            <a:ext cx="3235234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Book (</a:t>
            </a:r>
            <a:r>
              <a:rPr lang="en-GB" u="sng" dirty="0" err="1"/>
              <a:t>book_id</a:t>
            </a:r>
            <a:r>
              <a:rPr lang="en-GB" dirty="0"/>
              <a:t>, </a:t>
            </a:r>
            <a:r>
              <a:rPr lang="en-GB" dirty="0" err="1"/>
              <a:t>book_title</a:t>
            </a:r>
            <a:r>
              <a:rPr lang="en-GB" dirty="0"/>
              <a:t>, language, author, publisher, </a:t>
            </a:r>
            <a:r>
              <a:rPr lang="en-GB" dirty="0" err="1"/>
              <a:t>isbn</a:t>
            </a:r>
            <a:r>
              <a:rPr lang="en-GB" dirty="0"/>
              <a:t>, </a:t>
            </a:r>
            <a:r>
              <a:rPr lang="en-GB" dirty="0" err="1"/>
              <a:t>publish_year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5D6BB-3E8B-4498-AD47-AA16E1662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592061"/>
            <a:ext cx="4302626" cy="29988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3384"/>
              </p:ext>
            </p:extLst>
          </p:nvPr>
        </p:nvGraphicFramePr>
        <p:xfrm>
          <a:off x="4912226" y="2653662"/>
          <a:ext cx="6862988" cy="27565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293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Book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Number Sequence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2444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EN- English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ZH- Chinese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ES- Spanish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FR- French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KO- Korean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JP- Japanese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MS- Malay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TA- Tamil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NF- Non-Fiction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F- Fiction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 system generated numbers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Fines (</a:t>
            </a:r>
            <a:r>
              <a:rPr lang="en-GB" u="sng" dirty="0" err="1"/>
              <a:t>fine_no</a:t>
            </a:r>
            <a:r>
              <a:rPr lang="en-GB" dirty="0"/>
              <a:t>, </a:t>
            </a:r>
            <a:r>
              <a:rPr lang="en-GB" dirty="0" err="1"/>
              <a:t>day_count</a:t>
            </a:r>
            <a:r>
              <a:rPr lang="en-GB" dirty="0"/>
              <a:t>, </a:t>
            </a:r>
            <a:r>
              <a:rPr lang="en-GB" dirty="0" err="1"/>
              <a:t>fine_amount</a:t>
            </a:r>
            <a:r>
              <a:rPr lang="en-GB" dirty="0"/>
              <a:t>, </a:t>
            </a:r>
            <a:r>
              <a:rPr lang="en-GB" dirty="0" err="1"/>
              <a:t>reserve_no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‘F’ letter is at front of all reservation number to show it is a fine number.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F0001 -&gt;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7C695-93E2-4526-9D59-0B687BA1AD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404828"/>
            <a:ext cx="3509554" cy="22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Payment (</a:t>
            </a:r>
            <a:r>
              <a:rPr lang="en-GB" u="sng" dirty="0" err="1"/>
              <a:t>payment_no</a:t>
            </a:r>
            <a:r>
              <a:rPr lang="en-GB" u="sng" dirty="0"/>
              <a:t>, amount, </a:t>
            </a:r>
            <a:r>
              <a:rPr lang="en-GB" u="sng" dirty="0" err="1"/>
              <a:t>payment_method</a:t>
            </a:r>
            <a:r>
              <a:rPr lang="en-GB" u="sng" dirty="0"/>
              <a:t>, </a:t>
            </a:r>
            <a:r>
              <a:rPr lang="en-GB" u="sng" dirty="0" err="1"/>
              <a:t>payment_date</a:t>
            </a:r>
            <a:r>
              <a:rPr lang="en-GB" u="sng" dirty="0"/>
              <a:t>, </a:t>
            </a:r>
            <a:r>
              <a:rPr lang="en-GB" u="sng" dirty="0" err="1"/>
              <a:t>account_no</a:t>
            </a:r>
            <a:r>
              <a:rPr lang="en-GB" u="sng" dirty="0"/>
              <a:t>*, </a:t>
            </a:r>
            <a:r>
              <a:rPr lang="en-GB" u="sng" dirty="0" err="1"/>
              <a:t>report_no</a:t>
            </a:r>
            <a:r>
              <a:rPr lang="en-GB" u="sng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Derivation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40971"/>
              </p:ext>
            </p:extLst>
          </p:nvPr>
        </p:nvGraphicFramePr>
        <p:xfrm>
          <a:off x="4912226" y="2653662"/>
          <a:ext cx="6862988" cy="20970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380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Transaction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Payment Method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Relative Fine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459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DDMMYY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C- Cash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DC- Debit Card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CC- Credit Card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The fine number which the payment is linked to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93FEBC-F5E0-4ABC-93F4-28C2251BBF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062" y="2623500"/>
            <a:ext cx="4595132" cy="28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Report (</a:t>
            </a:r>
            <a:r>
              <a:rPr lang="en-GB" u="sng" dirty="0" err="1"/>
              <a:t>report_no</a:t>
            </a:r>
            <a:r>
              <a:rPr lang="en-GB" dirty="0"/>
              <a:t>, </a:t>
            </a:r>
            <a:r>
              <a:rPr lang="en-GB" dirty="0" err="1"/>
              <a:t>date_created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01077"/>
              </p:ext>
            </p:extLst>
          </p:nvPr>
        </p:nvGraphicFramePr>
        <p:xfrm>
          <a:off x="4767943" y="2965269"/>
          <a:ext cx="7007271" cy="1845171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14673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4860541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Report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520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BR- Book Report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PR- Payment Report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number of reports made. There will be 2 report with a same sequence number which is book report and payment report. Reports with same sequence number are made in the same day.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9D29579-58C5-4B65-B312-EDCBC799CD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623499"/>
            <a:ext cx="3933145" cy="30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200</TotalTime>
  <Words>1457</Words>
  <Application>Microsoft Office PowerPoint</Application>
  <PresentationFormat>Widescreen</PresentationFormat>
  <Paragraphs>619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Wingdings 2</vt:lpstr>
      <vt:lpstr>Business plan presentation</vt:lpstr>
      <vt:lpstr>Week 11 – Data Definition</vt:lpstr>
      <vt:lpstr>ERD</vt:lpstr>
      <vt:lpstr>Attributes and Keys</vt:lpstr>
      <vt:lpstr>Codes</vt:lpstr>
      <vt:lpstr>Codes</vt:lpstr>
      <vt:lpstr>Codes</vt:lpstr>
      <vt:lpstr>Codes</vt:lpstr>
      <vt:lpstr>Codes</vt:lpstr>
      <vt:lpstr>Codes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lastModifiedBy>Justin Yu</cp:lastModifiedBy>
  <cp:revision>43</cp:revision>
  <dcterms:created xsi:type="dcterms:W3CDTF">2019-07-23T04:10:02Z</dcterms:created>
  <dcterms:modified xsi:type="dcterms:W3CDTF">2019-08-07T05:20:50Z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