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280" r:id="rId2"/>
    <p:sldId id="281" r:id="rId3"/>
    <p:sldId id="282" r:id="rId4"/>
    <p:sldId id="284" r:id="rId5"/>
    <p:sldId id="286" r:id="rId6"/>
    <p:sldId id="285" r:id="rId7"/>
    <p:sldId id="287" r:id="rId8"/>
    <p:sldId id="288" r:id="rId9"/>
    <p:sldId id="289" r:id="rId10"/>
    <p:sldId id="290" r:id="rId11"/>
    <p:sldId id="291" r:id="rId12"/>
    <p:sldId id="292"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599AC2-8EE5-46F0-A356-671A3B7063CB}" v="3" dt="2019-08-13T17:53:36.34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8/13/2019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8/13/2019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8/13/2019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Week 12 – Outputs / Reports</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C331-0B9F-4906-9AEA-B36518DD828D}"/>
              </a:ext>
            </a:extLst>
          </p:cNvPr>
          <p:cNvSpPr>
            <a:spLocks noGrp="1"/>
          </p:cNvSpPr>
          <p:nvPr>
            <p:ph type="title"/>
          </p:nvPr>
        </p:nvSpPr>
        <p:spPr/>
        <p:txBody>
          <a:bodyPr/>
          <a:lstStyle/>
          <a:p>
            <a:r>
              <a:rPr lang="en-GB" dirty="0">
                <a:ea typeface="Cambria"/>
              </a:rPr>
              <a:t>Principle of Good Report Design</a:t>
            </a:r>
            <a:endParaRPr lang="en-GB" dirty="0">
              <a:ea typeface="+mj-lt"/>
              <a:cs typeface="+mj-lt"/>
            </a:endParaRPr>
          </a:p>
        </p:txBody>
      </p:sp>
      <p:pic>
        <p:nvPicPr>
          <p:cNvPr id="4" name="Picture 4" descr="A screenshot of a social media post&#10;&#10;Description generated with very high confidence">
            <a:extLst>
              <a:ext uri="{FF2B5EF4-FFF2-40B4-BE49-F238E27FC236}">
                <a16:creationId xmlns:a16="http://schemas.microsoft.com/office/drawing/2014/main" id="{F4C2C2A8-813B-435E-8902-505EAAA43A09}"/>
              </a:ext>
            </a:extLst>
          </p:cNvPr>
          <p:cNvPicPr>
            <a:picLocks noGrp="1" noChangeAspect="1"/>
          </p:cNvPicPr>
          <p:nvPr>
            <p:ph sz="quarter" idx="1"/>
          </p:nvPr>
        </p:nvPicPr>
        <p:blipFill>
          <a:blip r:embed="rId2"/>
          <a:stretch>
            <a:fillRect/>
          </a:stretch>
        </p:blipFill>
        <p:spPr>
          <a:xfrm>
            <a:off x="2856678" y="1447800"/>
            <a:ext cx="7088245" cy="4572000"/>
          </a:xfrm>
          <a:prstGeom prst="rect">
            <a:avLst/>
          </a:prstGeom>
        </p:spPr>
      </p:pic>
    </p:spTree>
    <p:extLst>
      <p:ext uri="{BB962C8B-B14F-4D97-AF65-F5344CB8AC3E}">
        <p14:creationId xmlns:p14="http://schemas.microsoft.com/office/powerpoint/2010/main" val="68866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52679-A648-4DB9-BEFE-C91CD833A29C}"/>
              </a:ext>
            </a:extLst>
          </p:cNvPr>
          <p:cNvSpPr>
            <a:spLocks noGrp="1"/>
          </p:cNvSpPr>
          <p:nvPr>
            <p:ph sz="quarter" idx="1"/>
          </p:nvPr>
        </p:nvSpPr>
        <p:spPr>
          <a:xfrm>
            <a:off x="1219200" y="503960"/>
            <a:ext cx="10363200" cy="5515840"/>
          </a:xfrm>
        </p:spPr>
        <p:txBody>
          <a:bodyPr vert="horz" anchor="t">
            <a:normAutofit fontScale="92500" lnSpcReduction="10000"/>
          </a:bodyPr>
          <a:lstStyle/>
          <a:p>
            <a:pPr>
              <a:buNone/>
            </a:pPr>
            <a:r>
              <a:rPr lang="en-US" u="sng" dirty="0">
                <a:ea typeface="+mn-lt"/>
                <a:cs typeface="+mn-lt"/>
              </a:rPr>
              <a:t>Appropriate report title (Revision)</a:t>
            </a:r>
            <a:br>
              <a:rPr lang="en-US" u="sng" dirty="0">
                <a:ea typeface="+mn-lt"/>
                <a:cs typeface="+mn-lt"/>
              </a:rPr>
            </a:br>
            <a:r>
              <a:rPr lang="en-US" dirty="0">
                <a:ea typeface="+mn-lt"/>
                <a:cs typeface="+mn-lt"/>
              </a:rPr>
              <a:t>Where the same report has been produced more than one time, indicate the data of printing and version number.</a:t>
            </a:r>
          </a:p>
          <a:p>
            <a:pPr>
              <a:buNone/>
            </a:pPr>
            <a:endParaRPr lang="en-US" dirty="0">
              <a:ea typeface="+mn-lt"/>
              <a:cs typeface="+mn-lt"/>
            </a:endParaRPr>
          </a:p>
          <a:p>
            <a:pPr>
              <a:buNone/>
            </a:pPr>
            <a:r>
              <a:rPr lang="en-US" u="sng" dirty="0">
                <a:ea typeface="+mn-lt"/>
                <a:cs typeface="+mn-lt"/>
              </a:rPr>
              <a:t>Pleasing report layout (Spacing)</a:t>
            </a:r>
            <a:br>
              <a:rPr lang="en-US" u="sng" dirty="0">
                <a:ea typeface="+mn-lt"/>
                <a:cs typeface="+mn-lt"/>
              </a:rPr>
            </a:br>
            <a:r>
              <a:rPr lang="en-US" dirty="0">
                <a:ea typeface="+mn-lt"/>
                <a:cs typeface="+mn-lt"/>
              </a:rPr>
              <a:t>The data in the table cannot be too concentrated need to have appropriate spacing and well layout on paper.  </a:t>
            </a:r>
            <a:endParaRPr lang="en-GB">
              <a:ea typeface="+mn-lt"/>
              <a:cs typeface="+mn-lt"/>
            </a:endParaRPr>
          </a:p>
          <a:p>
            <a:pPr>
              <a:buNone/>
            </a:pPr>
            <a:endParaRPr lang="en-US" dirty="0">
              <a:ea typeface="+mn-lt"/>
              <a:cs typeface="+mn-lt"/>
            </a:endParaRPr>
          </a:p>
          <a:p>
            <a:pPr>
              <a:buNone/>
            </a:pPr>
            <a:r>
              <a:rPr lang="en-US" u="sng" dirty="0">
                <a:ea typeface="+mn-lt"/>
                <a:cs typeface="+mn-lt"/>
              </a:rPr>
              <a:t>Meaningful report content (Accuracy)</a:t>
            </a:r>
            <a:br>
              <a:rPr lang="en-US" u="sng" dirty="0">
                <a:ea typeface="+mn-lt"/>
                <a:cs typeface="+mn-lt"/>
              </a:rPr>
            </a:br>
            <a:r>
              <a:rPr lang="en-US" dirty="0">
                <a:ea typeface="+mn-lt"/>
                <a:cs typeface="+mn-lt"/>
              </a:rPr>
              <a:t>Research report must be prepared carefully. It must be free from calculate mistakes.</a:t>
            </a:r>
          </a:p>
          <a:p>
            <a:pPr>
              <a:buNone/>
            </a:pPr>
            <a:endParaRPr lang="en-US" dirty="0">
              <a:ea typeface="+mn-lt"/>
              <a:cs typeface="+mn-lt"/>
            </a:endParaRPr>
          </a:p>
          <a:p>
            <a:pPr>
              <a:buNone/>
            </a:pPr>
            <a:r>
              <a:rPr lang="en-GB" u="sng" dirty="0">
                <a:ea typeface="+mn-lt"/>
                <a:cs typeface="+mn-lt"/>
              </a:rPr>
              <a:t>Ending Line</a:t>
            </a:r>
            <a:br>
              <a:rPr lang="en-GB" u="sng" dirty="0">
                <a:ea typeface="+mn-lt"/>
                <a:cs typeface="+mn-lt"/>
              </a:rPr>
            </a:br>
            <a:r>
              <a:rPr lang="en-GB" dirty="0">
                <a:ea typeface="+mn-lt"/>
                <a:cs typeface="+mn-lt"/>
              </a:rPr>
              <a:t>A report contains information which will tell the users when he or she has come the end of the document or a display screen.</a:t>
            </a:r>
          </a:p>
          <a:p>
            <a:pPr>
              <a:buNone/>
            </a:pPr>
            <a:endParaRPr lang="en-GB" dirty="0">
              <a:cs typeface="Calibri" panose="020F0502020204030204"/>
            </a:endParaRPr>
          </a:p>
        </p:txBody>
      </p:sp>
    </p:spTree>
    <p:extLst>
      <p:ext uri="{BB962C8B-B14F-4D97-AF65-F5344CB8AC3E}">
        <p14:creationId xmlns:p14="http://schemas.microsoft.com/office/powerpoint/2010/main" val="3435612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6221-EF1C-4456-B194-08477E9059EA}"/>
              </a:ext>
            </a:extLst>
          </p:cNvPr>
          <p:cNvSpPr>
            <a:spLocks noGrp="1"/>
          </p:cNvSpPr>
          <p:nvPr>
            <p:ph type="title"/>
          </p:nvPr>
        </p:nvSpPr>
        <p:spPr/>
        <p:txBody>
          <a:bodyPr/>
          <a:lstStyle/>
          <a:p>
            <a:r>
              <a:rPr lang="en-GB" dirty="0">
                <a:ea typeface="Cambria"/>
              </a:rPr>
              <a:t>Principle of Good Report Design</a:t>
            </a:r>
            <a:endParaRPr lang="en-GB">
              <a:ea typeface="+mj-lt"/>
              <a:cs typeface="+mj-lt"/>
            </a:endParaRPr>
          </a:p>
          <a:p>
            <a:endParaRPr lang="en-GB" dirty="0">
              <a:ea typeface="Cambria"/>
            </a:endParaRPr>
          </a:p>
        </p:txBody>
      </p:sp>
      <p:pic>
        <p:nvPicPr>
          <p:cNvPr id="4" name="Picture 4" descr="A picture containing vector graphics&#10;&#10;Description generated with high confidence">
            <a:extLst>
              <a:ext uri="{FF2B5EF4-FFF2-40B4-BE49-F238E27FC236}">
                <a16:creationId xmlns:a16="http://schemas.microsoft.com/office/drawing/2014/main" id="{E23507A4-C883-4C55-80F0-3E55B7287884}"/>
              </a:ext>
            </a:extLst>
          </p:cNvPr>
          <p:cNvPicPr>
            <a:picLocks noGrp="1" noChangeAspect="1"/>
          </p:cNvPicPr>
          <p:nvPr>
            <p:ph sz="quarter" idx="1"/>
          </p:nvPr>
        </p:nvPicPr>
        <p:blipFill>
          <a:blip r:embed="rId2"/>
          <a:stretch>
            <a:fillRect/>
          </a:stretch>
        </p:blipFill>
        <p:spPr>
          <a:xfrm>
            <a:off x="3355627" y="1447800"/>
            <a:ext cx="6090345" cy="4572000"/>
          </a:xfrm>
          <a:prstGeom prst="rect">
            <a:avLst/>
          </a:prstGeom>
        </p:spPr>
      </p:pic>
    </p:spTree>
    <p:extLst>
      <p:ext uri="{BB962C8B-B14F-4D97-AF65-F5344CB8AC3E}">
        <p14:creationId xmlns:p14="http://schemas.microsoft.com/office/powerpoint/2010/main" val="274070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52679-A648-4DB9-BEFE-C91CD833A29C}"/>
              </a:ext>
            </a:extLst>
          </p:cNvPr>
          <p:cNvSpPr>
            <a:spLocks noGrp="1"/>
          </p:cNvSpPr>
          <p:nvPr>
            <p:ph sz="quarter" idx="1"/>
          </p:nvPr>
        </p:nvSpPr>
        <p:spPr>
          <a:xfrm>
            <a:off x="1219200" y="503960"/>
            <a:ext cx="10363200" cy="5515840"/>
          </a:xfrm>
        </p:spPr>
        <p:txBody>
          <a:bodyPr vert="horz" anchor="t">
            <a:normAutofit fontScale="85000" lnSpcReduction="10000"/>
          </a:bodyPr>
          <a:lstStyle/>
          <a:p>
            <a:pPr>
              <a:buNone/>
            </a:pPr>
            <a:r>
              <a:rPr lang="en-MY" u="sng" dirty="0">
                <a:ea typeface="+mn-lt"/>
                <a:cs typeface="+mn-lt"/>
              </a:rPr>
              <a:t>Appropriate report title</a:t>
            </a:r>
            <a:r>
              <a:rPr lang="en-MY" dirty="0">
                <a:ea typeface="+mn-lt"/>
                <a:cs typeface="+mn-lt"/>
              </a:rPr>
              <a:t> </a:t>
            </a:r>
            <a:br>
              <a:rPr lang="en-MY" dirty="0">
                <a:ea typeface="+mn-lt"/>
                <a:cs typeface="+mn-lt"/>
              </a:rPr>
            </a:br>
            <a:r>
              <a:rPr lang="en-MY" dirty="0">
                <a:ea typeface="+mn-lt"/>
                <a:cs typeface="+mn-lt"/>
              </a:rPr>
              <a:t>The length of report title is streamline and meaningful. If the title of the report is too long it will become burdensome. </a:t>
            </a:r>
            <a:endParaRPr lang="en-US" dirty="0">
              <a:ea typeface="+mn-lt"/>
              <a:cs typeface="+mn-lt"/>
            </a:endParaRPr>
          </a:p>
          <a:p>
            <a:pPr>
              <a:buNone/>
            </a:pPr>
            <a:endParaRPr lang="en-MY" dirty="0">
              <a:ea typeface="+mn-lt"/>
              <a:cs typeface="+mn-lt"/>
            </a:endParaRPr>
          </a:p>
          <a:p>
            <a:pPr>
              <a:buNone/>
            </a:pPr>
            <a:r>
              <a:rPr lang="en-MY" u="sng" dirty="0">
                <a:ea typeface="+mn-lt"/>
                <a:cs typeface="+mn-lt"/>
              </a:rPr>
              <a:t>Pleasing report lay out</a:t>
            </a:r>
            <a:br>
              <a:rPr lang="en-MY" u="sng" dirty="0">
                <a:ea typeface="+mn-lt"/>
                <a:cs typeface="+mn-lt"/>
              </a:rPr>
            </a:br>
            <a:r>
              <a:rPr lang="en-MY" dirty="0">
                <a:ea typeface="+mn-lt"/>
                <a:cs typeface="+mn-lt"/>
              </a:rPr>
              <a:t>Report must be attractive in all the important regards like size, colour, paper quality. Similarly, it should use liberally the charts, diagrams, figures, illustrations, pictures, and multiple colours.</a:t>
            </a:r>
            <a:endParaRPr lang="en-US" dirty="0">
              <a:ea typeface="+mn-lt"/>
              <a:cs typeface="+mn-lt"/>
            </a:endParaRPr>
          </a:p>
          <a:p>
            <a:pPr>
              <a:buNone/>
            </a:pPr>
            <a:endParaRPr lang="en-MY" dirty="0">
              <a:ea typeface="+mn-lt"/>
              <a:cs typeface="+mn-lt"/>
            </a:endParaRPr>
          </a:p>
          <a:p>
            <a:pPr>
              <a:buNone/>
            </a:pPr>
            <a:r>
              <a:rPr lang="en-MY" u="sng" dirty="0">
                <a:ea typeface="+mn-lt"/>
                <a:cs typeface="+mn-lt"/>
              </a:rPr>
              <a:t>Meaningful report content</a:t>
            </a:r>
            <a:br>
              <a:rPr lang="en-MY" u="sng" dirty="0">
                <a:ea typeface="+mn-lt"/>
                <a:cs typeface="+mn-lt"/>
              </a:rPr>
            </a:br>
            <a:r>
              <a:rPr lang="en-MY" dirty="0">
                <a:ea typeface="+mn-lt"/>
                <a:cs typeface="+mn-lt"/>
              </a:rPr>
              <a:t>Information contained in this report is represented by showing pie chart that is useful for the librarian making decision which language of books we need to buy.</a:t>
            </a:r>
            <a:endParaRPr lang="en-US" dirty="0">
              <a:ea typeface="+mn-lt"/>
              <a:cs typeface="+mn-lt"/>
            </a:endParaRPr>
          </a:p>
          <a:p>
            <a:pPr>
              <a:buNone/>
            </a:pPr>
            <a:endParaRPr lang="en-MY" dirty="0">
              <a:ea typeface="+mn-lt"/>
              <a:cs typeface="+mn-lt"/>
            </a:endParaRPr>
          </a:p>
          <a:p>
            <a:pPr>
              <a:buNone/>
            </a:pPr>
            <a:r>
              <a:rPr lang="en-MY" u="sng" dirty="0">
                <a:ea typeface="+mn-lt"/>
                <a:cs typeface="+mn-lt"/>
              </a:rPr>
              <a:t>Reliable</a:t>
            </a:r>
            <a:br>
              <a:rPr lang="en-MY" u="sng" dirty="0">
                <a:ea typeface="+mn-lt"/>
                <a:cs typeface="+mn-lt"/>
              </a:rPr>
            </a:br>
            <a:r>
              <a:rPr lang="en-MY" dirty="0">
                <a:ea typeface="+mn-lt"/>
                <a:cs typeface="+mn-lt"/>
              </a:rPr>
              <a:t>Research report must be reliable. Manager can trust on it. He can be convinced to decide on the basis of research reports.</a:t>
            </a:r>
          </a:p>
          <a:p>
            <a:pPr>
              <a:buNone/>
            </a:pPr>
            <a:endParaRPr lang="en-US" dirty="0">
              <a:cs typeface="Calibri" panose="020F0502020204030204"/>
            </a:endParaRPr>
          </a:p>
        </p:txBody>
      </p:sp>
    </p:spTree>
    <p:extLst>
      <p:ext uri="{BB962C8B-B14F-4D97-AF65-F5344CB8AC3E}">
        <p14:creationId xmlns:p14="http://schemas.microsoft.com/office/powerpoint/2010/main" val="163049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FD07-11AF-4024-8D2A-C417E3198EFB}"/>
              </a:ext>
            </a:extLst>
          </p:cNvPr>
          <p:cNvSpPr>
            <a:spLocks noGrp="1"/>
          </p:cNvSpPr>
          <p:nvPr>
            <p:ph type="title"/>
          </p:nvPr>
        </p:nvSpPr>
        <p:spPr/>
        <p:txBody>
          <a:bodyPr/>
          <a:lstStyle/>
          <a:p>
            <a:r>
              <a:rPr lang="en-GB" dirty="0">
                <a:ea typeface="Cambria"/>
              </a:rPr>
              <a:t>Detail Report</a:t>
            </a:r>
            <a:endParaRPr lang="en-US" dirty="0"/>
          </a:p>
        </p:txBody>
      </p:sp>
      <p:sp>
        <p:nvSpPr>
          <p:cNvPr id="3" name="Content Placeholder 2">
            <a:extLst>
              <a:ext uri="{FF2B5EF4-FFF2-40B4-BE49-F238E27FC236}">
                <a16:creationId xmlns:a16="http://schemas.microsoft.com/office/drawing/2014/main" id="{86380F50-72EA-444B-B403-119B0DC398EC}"/>
              </a:ext>
            </a:extLst>
          </p:cNvPr>
          <p:cNvSpPr>
            <a:spLocks noGrp="1"/>
          </p:cNvSpPr>
          <p:nvPr>
            <p:ph sz="quarter" idx="1"/>
          </p:nvPr>
        </p:nvSpPr>
        <p:spPr/>
        <p:txBody>
          <a:bodyPr vert="horz" anchor="t">
            <a:normAutofit/>
          </a:bodyPr>
          <a:lstStyle/>
          <a:p>
            <a:pPr marL="0" indent="0">
              <a:buNone/>
            </a:pPr>
            <a:r>
              <a:rPr lang="en-GB" dirty="0">
                <a:cs typeface="Calibri"/>
              </a:rPr>
              <a:t>Reservation Report on May 2019</a:t>
            </a:r>
          </a:p>
          <a:p>
            <a:pPr marL="0" indent="0">
              <a:buNone/>
            </a:pPr>
            <a:endParaRPr lang="en-GB" dirty="0">
              <a:cs typeface="Calibri"/>
            </a:endParaRPr>
          </a:p>
          <a:p>
            <a:pPr marL="0" indent="0">
              <a:buNone/>
            </a:pPr>
            <a:r>
              <a:rPr lang="en-GB" dirty="0">
                <a:cs typeface="Calibri"/>
              </a:rPr>
              <a:t>Content: </a:t>
            </a:r>
            <a:r>
              <a:rPr lang="en-GB" dirty="0">
                <a:ea typeface="+mn-lt"/>
                <a:cs typeface="+mn-lt"/>
              </a:rPr>
              <a:t>Detail list of book reservation of the month.</a:t>
            </a:r>
          </a:p>
          <a:p>
            <a:pPr marL="0" indent="0">
              <a:buNone/>
            </a:pPr>
            <a:endParaRPr lang="en-GB" dirty="0">
              <a:ea typeface="+mn-lt"/>
              <a:cs typeface="+mn-lt"/>
            </a:endParaRPr>
          </a:p>
          <a:p>
            <a:pPr marL="0" indent="0">
              <a:buNone/>
            </a:pPr>
            <a:r>
              <a:rPr lang="en-GB" dirty="0">
                <a:ea typeface="+mn-lt"/>
                <a:cs typeface="+mn-lt"/>
              </a:rPr>
              <a:t>User: Library Manager</a:t>
            </a:r>
          </a:p>
          <a:p>
            <a:pPr marL="0" indent="0">
              <a:buNone/>
            </a:pPr>
            <a:endParaRPr lang="en-GB" dirty="0">
              <a:ea typeface="+mn-lt"/>
              <a:cs typeface="+mn-lt"/>
            </a:endParaRPr>
          </a:p>
          <a:p>
            <a:pPr marL="0" indent="0">
              <a:buNone/>
            </a:pPr>
            <a:r>
              <a:rPr lang="en-GB" dirty="0">
                <a:ea typeface="+mn-lt"/>
                <a:cs typeface="+mn-lt"/>
              </a:rPr>
              <a:t>Purpose:  To make decision to increase the number of reservation</a:t>
            </a:r>
          </a:p>
        </p:txBody>
      </p:sp>
    </p:spTree>
    <p:extLst>
      <p:ext uri="{BB962C8B-B14F-4D97-AF65-F5344CB8AC3E}">
        <p14:creationId xmlns:p14="http://schemas.microsoft.com/office/powerpoint/2010/main" val="85307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high confidence">
            <a:extLst>
              <a:ext uri="{FF2B5EF4-FFF2-40B4-BE49-F238E27FC236}">
                <a16:creationId xmlns:a16="http://schemas.microsoft.com/office/drawing/2014/main" id="{0D023C91-72EC-4D9B-9C6F-FBD36E5274F7}"/>
              </a:ext>
            </a:extLst>
          </p:cNvPr>
          <p:cNvPicPr>
            <a:picLocks noGrp="1" noChangeAspect="1"/>
          </p:cNvPicPr>
          <p:nvPr>
            <p:ph sz="quarter" idx="1"/>
          </p:nvPr>
        </p:nvPicPr>
        <p:blipFill>
          <a:blip r:embed="rId2"/>
          <a:stretch>
            <a:fillRect/>
          </a:stretch>
        </p:blipFill>
        <p:spPr>
          <a:xfrm>
            <a:off x="2430174" y="88323"/>
            <a:ext cx="6659705" cy="4572000"/>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7D88FBE6-7B31-4A17-BA0B-33EE2837BC1E}"/>
              </a:ext>
            </a:extLst>
          </p:cNvPr>
          <p:cNvPicPr>
            <a:picLocks noChangeAspect="1"/>
          </p:cNvPicPr>
          <p:nvPr/>
        </p:nvPicPr>
        <p:blipFill>
          <a:blip r:embed="rId3"/>
          <a:stretch>
            <a:fillRect/>
          </a:stretch>
        </p:blipFill>
        <p:spPr>
          <a:xfrm>
            <a:off x="2429741" y="4356039"/>
            <a:ext cx="6665766" cy="2310945"/>
          </a:xfrm>
          <a:prstGeom prst="rect">
            <a:avLst/>
          </a:prstGeom>
        </p:spPr>
      </p:pic>
    </p:spTree>
    <p:extLst>
      <p:ext uri="{BB962C8B-B14F-4D97-AF65-F5344CB8AC3E}">
        <p14:creationId xmlns:p14="http://schemas.microsoft.com/office/powerpoint/2010/main" val="21178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FD07-11AF-4024-8D2A-C417E3198EFB}"/>
              </a:ext>
            </a:extLst>
          </p:cNvPr>
          <p:cNvSpPr>
            <a:spLocks noGrp="1"/>
          </p:cNvSpPr>
          <p:nvPr>
            <p:ph type="title"/>
          </p:nvPr>
        </p:nvSpPr>
        <p:spPr/>
        <p:txBody>
          <a:bodyPr/>
          <a:lstStyle/>
          <a:p>
            <a:r>
              <a:rPr lang="en-GB" dirty="0">
                <a:ea typeface="Cambria"/>
              </a:rPr>
              <a:t>Exception Report</a:t>
            </a:r>
            <a:endParaRPr lang="en-US" dirty="0"/>
          </a:p>
        </p:txBody>
      </p:sp>
      <p:sp>
        <p:nvSpPr>
          <p:cNvPr id="3" name="Content Placeholder 2">
            <a:extLst>
              <a:ext uri="{FF2B5EF4-FFF2-40B4-BE49-F238E27FC236}">
                <a16:creationId xmlns:a16="http://schemas.microsoft.com/office/drawing/2014/main" id="{86380F50-72EA-444B-B403-119B0DC398EC}"/>
              </a:ext>
            </a:extLst>
          </p:cNvPr>
          <p:cNvSpPr>
            <a:spLocks noGrp="1"/>
          </p:cNvSpPr>
          <p:nvPr>
            <p:ph sz="quarter" idx="1"/>
          </p:nvPr>
        </p:nvSpPr>
        <p:spPr/>
        <p:txBody>
          <a:bodyPr vert="horz" anchor="t">
            <a:normAutofit/>
          </a:bodyPr>
          <a:lstStyle/>
          <a:p>
            <a:pPr marL="0" indent="0">
              <a:buNone/>
            </a:pPr>
            <a:r>
              <a:rPr lang="en-US" dirty="0">
                <a:ea typeface="+mn-lt"/>
                <a:cs typeface="+mn-lt"/>
              </a:rPr>
              <a:t>Report of Late Unpaid Fines over 7 Days for the Month Ended March, April and May 2019</a:t>
            </a:r>
          </a:p>
          <a:p>
            <a:pPr marL="0" indent="0">
              <a:buNone/>
            </a:pPr>
            <a:endParaRPr lang="en-GB" dirty="0">
              <a:cs typeface="Calibri"/>
            </a:endParaRPr>
          </a:p>
          <a:p>
            <a:pPr marL="0" indent="0">
              <a:buNone/>
            </a:pPr>
            <a:r>
              <a:rPr lang="en-GB" dirty="0">
                <a:cs typeface="Calibri"/>
              </a:rPr>
              <a:t>Content: N</a:t>
            </a:r>
            <a:r>
              <a:rPr lang="en-US" dirty="0">
                <a:ea typeface="+mn-lt"/>
                <a:cs typeface="+mn-lt"/>
              </a:rPr>
              <a:t>umber of fine paid after more than or equal to one week, for each of the months from March 2019 to May 2019</a:t>
            </a:r>
          </a:p>
          <a:p>
            <a:pPr marL="0" indent="0">
              <a:buNone/>
            </a:pPr>
            <a:endParaRPr lang="en-GB" dirty="0">
              <a:ea typeface="+mn-lt"/>
              <a:cs typeface="+mn-lt"/>
            </a:endParaRPr>
          </a:p>
          <a:p>
            <a:pPr marL="0" indent="0">
              <a:buNone/>
            </a:pPr>
            <a:r>
              <a:rPr lang="en-GB" dirty="0">
                <a:ea typeface="+mn-lt"/>
                <a:cs typeface="+mn-lt"/>
              </a:rPr>
              <a:t>User: Library Manager</a:t>
            </a:r>
          </a:p>
          <a:p>
            <a:pPr marL="0" indent="0">
              <a:buNone/>
            </a:pPr>
            <a:endParaRPr lang="en-GB" dirty="0">
              <a:ea typeface="+mn-lt"/>
              <a:cs typeface="+mn-lt"/>
            </a:endParaRPr>
          </a:p>
          <a:p>
            <a:pPr marL="0" indent="0">
              <a:buNone/>
            </a:pPr>
            <a:r>
              <a:rPr lang="en-GB" dirty="0">
                <a:ea typeface="+mn-lt"/>
                <a:cs typeface="+mn-lt"/>
              </a:rPr>
              <a:t>Purpose:  To make decision </a:t>
            </a:r>
            <a:r>
              <a:rPr lang="en-US" dirty="0">
                <a:ea typeface="+mn-lt"/>
                <a:cs typeface="+mn-lt"/>
              </a:rPr>
              <a:t>to make more efforts to decrease the number of days before fine paid overall.</a:t>
            </a:r>
          </a:p>
        </p:txBody>
      </p:sp>
    </p:spTree>
    <p:extLst>
      <p:ext uri="{BB962C8B-B14F-4D97-AF65-F5344CB8AC3E}">
        <p14:creationId xmlns:p14="http://schemas.microsoft.com/office/powerpoint/2010/main" val="1386050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4ED2907E-A759-45C6-BF57-0A4F14ADC3AE}"/>
              </a:ext>
            </a:extLst>
          </p:cNvPr>
          <p:cNvPicPr>
            <a:picLocks noGrp="1" noChangeAspect="1"/>
          </p:cNvPicPr>
          <p:nvPr>
            <p:ph sz="quarter" idx="1"/>
          </p:nvPr>
        </p:nvPicPr>
        <p:blipFill>
          <a:blip r:embed="rId2"/>
          <a:stretch>
            <a:fillRect/>
          </a:stretch>
        </p:blipFill>
        <p:spPr>
          <a:xfrm>
            <a:off x="2726266" y="1144731"/>
            <a:ext cx="6742933" cy="4572000"/>
          </a:xfrm>
          <a:prstGeom prst="rect">
            <a:avLst/>
          </a:prstGeom>
        </p:spPr>
      </p:pic>
    </p:spTree>
    <p:extLst>
      <p:ext uri="{BB962C8B-B14F-4D97-AF65-F5344CB8AC3E}">
        <p14:creationId xmlns:p14="http://schemas.microsoft.com/office/powerpoint/2010/main" val="131456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AFD07-11AF-4024-8D2A-C417E3198EFB}"/>
              </a:ext>
            </a:extLst>
          </p:cNvPr>
          <p:cNvSpPr>
            <a:spLocks noGrp="1"/>
          </p:cNvSpPr>
          <p:nvPr>
            <p:ph type="title"/>
          </p:nvPr>
        </p:nvSpPr>
        <p:spPr/>
        <p:txBody>
          <a:bodyPr/>
          <a:lstStyle/>
          <a:p>
            <a:r>
              <a:rPr lang="en-GB" dirty="0">
                <a:ea typeface="Cambria"/>
              </a:rPr>
              <a:t>Summary Report</a:t>
            </a:r>
            <a:endParaRPr lang="en-US" dirty="0"/>
          </a:p>
        </p:txBody>
      </p:sp>
      <p:sp>
        <p:nvSpPr>
          <p:cNvPr id="3" name="Content Placeholder 2">
            <a:extLst>
              <a:ext uri="{FF2B5EF4-FFF2-40B4-BE49-F238E27FC236}">
                <a16:creationId xmlns:a16="http://schemas.microsoft.com/office/drawing/2014/main" id="{86380F50-72EA-444B-B403-119B0DC398EC}"/>
              </a:ext>
            </a:extLst>
          </p:cNvPr>
          <p:cNvSpPr>
            <a:spLocks noGrp="1"/>
          </p:cNvSpPr>
          <p:nvPr>
            <p:ph sz="quarter" idx="1"/>
          </p:nvPr>
        </p:nvSpPr>
        <p:spPr/>
        <p:txBody>
          <a:bodyPr vert="horz" anchor="t">
            <a:normAutofit/>
          </a:bodyPr>
          <a:lstStyle/>
          <a:p>
            <a:pPr marL="0" indent="0">
              <a:buNone/>
            </a:pPr>
            <a:r>
              <a:rPr lang="en-MY" dirty="0">
                <a:ea typeface="+mn-lt"/>
                <a:cs typeface="+mn-lt"/>
              </a:rPr>
              <a:t>Number of books reserved by each language on Feb 2019</a:t>
            </a:r>
          </a:p>
          <a:p>
            <a:pPr marL="0" indent="0">
              <a:buNone/>
            </a:pPr>
            <a:endParaRPr lang="en-GB" dirty="0">
              <a:cs typeface="Calibri"/>
            </a:endParaRPr>
          </a:p>
          <a:p>
            <a:pPr marL="0" indent="0">
              <a:buNone/>
            </a:pPr>
            <a:r>
              <a:rPr lang="en-GB" dirty="0">
                <a:cs typeface="Calibri"/>
              </a:rPr>
              <a:t>Content: </a:t>
            </a:r>
            <a:r>
              <a:rPr lang="en-GB" dirty="0">
                <a:ea typeface="+mn-lt"/>
                <a:cs typeface="+mn-lt"/>
              </a:rPr>
              <a:t>N</a:t>
            </a:r>
            <a:r>
              <a:rPr lang="en-MY" dirty="0" err="1">
                <a:ea typeface="+mn-lt"/>
                <a:cs typeface="+mn-lt"/>
              </a:rPr>
              <a:t>umber</a:t>
            </a:r>
            <a:r>
              <a:rPr lang="en-MY" dirty="0">
                <a:ea typeface="+mn-lt"/>
                <a:cs typeface="+mn-lt"/>
              </a:rPr>
              <a:t> of books reserved by each language on Feb 2019.</a:t>
            </a:r>
          </a:p>
          <a:p>
            <a:pPr marL="0" indent="0">
              <a:buNone/>
            </a:pPr>
            <a:endParaRPr lang="en-GB" dirty="0">
              <a:ea typeface="+mn-lt"/>
              <a:cs typeface="+mn-lt"/>
            </a:endParaRPr>
          </a:p>
          <a:p>
            <a:pPr marL="0" indent="0">
              <a:buNone/>
            </a:pPr>
            <a:r>
              <a:rPr lang="en-GB" dirty="0">
                <a:ea typeface="+mn-lt"/>
                <a:cs typeface="+mn-lt"/>
              </a:rPr>
              <a:t>User: Librarian</a:t>
            </a:r>
          </a:p>
          <a:p>
            <a:pPr marL="0" indent="0">
              <a:buNone/>
            </a:pPr>
            <a:endParaRPr lang="en-GB" dirty="0">
              <a:ea typeface="+mn-lt"/>
              <a:cs typeface="+mn-lt"/>
            </a:endParaRPr>
          </a:p>
          <a:p>
            <a:pPr marL="0" indent="0">
              <a:buNone/>
            </a:pPr>
            <a:r>
              <a:rPr lang="en-GB" dirty="0">
                <a:ea typeface="+mn-lt"/>
                <a:cs typeface="+mn-lt"/>
              </a:rPr>
              <a:t>Purpose:  To make sure the number of books</a:t>
            </a:r>
            <a:r>
              <a:rPr lang="en-MY" dirty="0">
                <a:ea typeface="+mn-lt"/>
                <a:cs typeface="+mn-lt"/>
              </a:rPr>
              <a:t> can be reserved</a:t>
            </a:r>
            <a:r>
              <a:rPr lang="en-GB" dirty="0">
                <a:ea typeface="+mn-lt"/>
                <a:cs typeface="+mn-lt"/>
              </a:rPr>
              <a:t> is adequate</a:t>
            </a:r>
          </a:p>
        </p:txBody>
      </p:sp>
    </p:spTree>
    <p:extLst>
      <p:ext uri="{BB962C8B-B14F-4D97-AF65-F5344CB8AC3E}">
        <p14:creationId xmlns:p14="http://schemas.microsoft.com/office/powerpoint/2010/main" val="4066544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vector graphics&#10;&#10;Description generated with high confidence">
            <a:extLst>
              <a:ext uri="{FF2B5EF4-FFF2-40B4-BE49-F238E27FC236}">
                <a16:creationId xmlns:a16="http://schemas.microsoft.com/office/drawing/2014/main" id="{64251992-0E91-4C5C-ACA3-20C946945960}"/>
              </a:ext>
            </a:extLst>
          </p:cNvPr>
          <p:cNvPicPr>
            <a:picLocks noGrp="1" noChangeAspect="1"/>
          </p:cNvPicPr>
          <p:nvPr>
            <p:ph sz="quarter" idx="1"/>
          </p:nvPr>
        </p:nvPicPr>
        <p:blipFill>
          <a:blip r:embed="rId2"/>
          <a:stretch>
            <a:fillRect/>
          </a:stretch>
        </p:blipFill>
        <p:spPr>
          <a:xfrm>
            <a:off x="3052559" y="1144732"/>
            <a:ext cx="6090345" cy="4572000"/>
          </a:xfrm>
          <a:prstGeom prst="rect">
            <a:avLst/>
          </a:prstGeom>
        </p:spPr>
      </p:pic>
    </p:spTree>
    <p:extLst>
      <p:ext uri="{BB962C8B-B14F-4D97-AF65-F5344CB8AC3E}">
        <p14:creationId xmlns:p14="http://schemas.microsoft.com/office/powerpoint/2010/main" val="45210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7C99-A014-4FB9-972C-A3E019F05F3B}"/>
              </a:ext>
            </a:extLst>
          </p:cNvPr>
          <p:cNvSpPr>
            <a:spLocks noGrp="1"/>
          </p:cNvSpPr>
          <p:nvPr>
            <p:ph type="title"/>
          </p:nvPr>
        </p:nvSpPr>
        <p:spPr/>
        <p:txBody>
          <a:bodyPr/>
          <a:lstStyle/>
          <a:p>
            <a:r>
              <a:rPr lang="en-GB" dirty="0">
                <a:ea typeface="Cambria"/>
              </a:rPr>
              <a:t>Principle of Good Report Design</a:t>
            </a:r>
            <a:endParaRPr lang="en-GB" dirty="0"/>
          </a:p>
        </p:txBody>
      </p:sp>
      <p:pic>
        <p:nvPicPr>
          <p:cNvPr id="4" name="Picture 4" descr="A screenshot of a cell phone&#10;&#10;Description generated with very high confidence">
            <a:extLst>
              <a:ext uri="{FF2B5EF4-FFF2-40B4-BE49-F238E27FC236}">
                <a16:creationId xmlns:a16="http://schemas.microsoft.com/office/drawing/2014/main" id="{14663FEF-EADF-4049-87BD-A2D5402AB553}"/>
              </a:ext>
            </a:extLst>
          </p:cNvPr>
          <p:cNvPicPr>
            <a:picLocks noGrp="1" noChangeAspect="1"/>
          </p:cNvPicPr>
          <p:nvPr>
            <p:ph sz="quarter" idx="1"/>
          </p:nvPr>
        </p:nvPicPr>
        <p:blipFill>
          <a:blip r:embed="rId2"/>
          <a:stretch>
            <a:fillRect/>
          </a:stretch>
        </p:blipFill>
        <p:spPr>
          <a:xfrm>
            <a:off x="2898321" y="1447800"/>
            <a:ext cx="7004957" cy="4572000"/>
          </a:xfrm>
          <a:prstGeom prst="rect">
            <a:avLst/>
          </a:prstGeom>
        </p:spPr>
      </p:pic>
    </p:spTree>
    <p:extLst>
      <p:ext uri="{BB962C8B-B14F-4D97-AF65-F5344CB8AC3E}">
        <p14:creationId xmlns:p14="http://schemas.microsoft.com/office/powerpoint/2010/main" val="264936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52679-A648-4DB9-BEFE-C91CD833A29C}"/>
              </a:ext>
            </a:extLst>
          </p:cNvPr>
          <p:cNvSpPr>
            <a:spLocks noGrp="1"/>
          </p:cNvSpPr>
          <p:nvPr>
            <p:ph sz="quarter" idx="1"/>
          </p:nvPr>
        </p:nvSpPr>
        <p:spPr>
          <a:xfrm>
            <a:off x="1219200" y="503960"/>
            <a:ext cx="10363200" cy="5515840"/>
          </a:xfrm>
        </p:spPr>
        <p:txBody>
          <a:bodyPr vert="horz" anchor="t">
            <a:normAutofit fontScale="92500" lnSpcReduction="10000"/>
          </a:bodyPr>
          <a:lstStyle/>
          <a:p>
            <a:pPr>
              <a:buNone/>
            </a:pPr>
            <a:r>
              <a:rPr lang="en-GB" u="sng" dirty="0">
                <a:ea typeface="+mn-lt"/>
                <a:cs typeface="+mn-lt"/>
              </a:rPr>
              <a:t>Appropriate report title (Name)</a:t>
            </a:r>
            <a:br>
              <a:rPr lang="en-GB" u="sng" dirty="0">
                <a:ea typeface="+mn-lt"/>
                <a:cs typeface="+mn-lt"/>
              </a:rPr>
            </a:br>
            <a:r>
              <a:rPr lang="en-GB" dirty="0">
                <a:ea typeface="+mn-lt"/>
                <a:cs typeface="+mn-lt"/>
              </a:rPr>
              <a:t>A suitable name has to be provided to each report according to the nature of contents. It should also highlight upon its origin and the person for whom it is being prepared.</a:t>
            </a:r>
          </a:p>
          <a:p>
            <a:pPr>
              <a:buNone/>
            </a:pPr>
            <a:endParaRPr lang="en-GB" dirty="0">
              <a:ea typeface="+mn-lt"/>
              <a:cs typeface="+mn-lt"/>
            </a:endParaRPr>
          </a:p>
          <a:p>
            <a:pPr>
              <a:buNone/>
            </a:pPr>
            <a:r>
              <a:rPr lang="en-GB" u="sng" dirty="0">
                <a:ea typeface="+mn-lt"/>
                <a:cs typeface="+mn-lt"/>
              </a:rPr>
              <a:t>Pleasing report layout (Lable)</a:t>
            </a:r>
            <a:br>
              <a:rPr lang="en-GB" u="sng" dirty="0">
                <a:ea typeface="+mn-lt"/>
                <a:cs typeface="+mn-lt"/>
              </a:rPr>
            </a:br>
            <a:r>
              <a:rPr lang="en-GB" dirty="0">
                <a:ea typeface="+mn-lt"/>
                <a:cs typeface="+mn-lt"/>
              </a:rPr>
              <a:t>All the data has been labelled clearly.</a:t>
            </a:r>
          </a:p>
          <a:p>
            <a:pPr>
              <a:buNone/>
            </a:pPr>
            <a:endParaRPr lang="en-GB" dirty="0">
              <a:ea typeface="+mn-lt"/>
              <a:cs typeface="+mn-lt"/>
            </a:endParaRPr>
          </a:p>
          <a:p>
            <a:pPr>
              <a:buNone/>
            </a:pPr>
            <a:r>
              <a:rPr lang="en-GB" u="sng" dirty="0">
                <a:ea typeface="+mn-lt"/>
                <a:cs typeface="+mn-lt"/>
              </a:rPr>
              <a:t>Meaningful report content</a:t>
            </a:r>
            <a:br>
              <a:rPr lang="en-GB" u="sng" dirty="0">
                <a:ea typeface="+mn-lt"/>
                <a:cs typeface="+mn-lt"/>
              </a:rPr>
            </a:br>
            <a:r>
              <a:rPr lang="en-GB" dirty="0">
                <a:ea typeface="+mn-lt"/>
                <a:cs typeface="+mn-lt"/>
              </a:rPr>
              <a:t>Relevant accurate data is alone included in the report. If not so, it will involve unnecessary expenditure and the reports will be a waste.</a:t>
            </a:r>
            <a:endParaRPr lang="en-GB"/>
          </a:p>
          <a:p>
            <a:pPr>
              <a:buNone/>
            </a:pPr>
            <a:endParaRPr lang="en-GB" dirty="0">
              <a:ea typeface="+mn-lt"/>
              <a:cs typeface="+mn-lt"/>
            </a:endParaRPr>
          </a:p>
          <a:p>
            <a:pPr>
              <a:buNone/>
            </a:pPr>
            <a:r>
              <a:rPr lang="en-GB" u="sng" dirty="0">
                <a:ea typeface="+mn-lt"/>
                <a:cs typeface="+mn-lt"/>
              </a:rPr>
              <a:t>Ending Line</a:t>
            </a:r>
            <a:br>
              <a:rPr lang="en-GB" u="sng" dirty="0">
                <a:ea typeface="+mn-lt"/>
                <a:cs typeface="+mn-lt"/>
              </a:rPr>
            </a:br>
            <a:r>
              <a:rPr lang="en-GB" dirty="0">
                <a:ea typeface="+mn-lt"/>
                <a:cs typeface="+mn-lt"/>
              </a:rPr>
              <a:t>A report contains information which will tell the users when he or she has come the end of the document or a display screen.</a:t>
            </a:r>
          </a:p>
          <a:p>
            <a:pPr marL="0" indent="0">
              <a:buNone/>
            </a:pPr>
            <a:endParaRPr lang="en-GB" dirty="0">
              <a:cs typeface="Calibri" panose="020F0502020204030204"/>
            </a:endParaRPr>
          </a:p>
        </p:txBody>
      </p:sp>
    </p:spTree>
    <p:extLst>
      <p:ext uri="{BB962C8B-B14F-4D97-AF65-F5344CB8AC3E}">
        <p14:creationId xmlns:p14="http://schemas.microsoft.com/office/powerpoint/2010/main" val="39871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198</TotalTime>
  <Words>1457</Words>
  <Application>Microsoft Office PowerPoint</Application>
  <PresentationFormat>Widescreen</PresentationFormat>
  <Paragraphs>619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Business plan presentation</vt:lpstr>
      <vt:lpstr>Week 12 – Outputs / Reports</vt:lpstr>
      <vt:lpstr>Detail Report</vt:lpstr>
      <vt:lpstr>PowerPoint Presentation</vt:lpstr>
      <vt:lpstr>Exception Report</vt:lpstr>
      <vt:lpstr>PowerPoint Presentation</vt:lpstr>
      <vt:lpstr>Summary Report</vt:lpstr>
      <vt:lpstr>PowerPoint Presentation</vt:lpstr>
      <vt:lpstr>Principle of Good Report Design</vt:lpstr>
      <vt:lpstr>PowerPoint Presentation</vt:lpstr>
      <vt:lpstr>Principle of Good Report Design</vt:lpstr>
      <vt:lpstr>PowerPoint Presentation</vt:lpstr>
      <vt:lpstr>Principle of Good Report Design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196</cp:revision>
  <dcterms:created xsi:type="dcterms:W3CDTF">2019-07-23T04:10:02Z</dcterms:created>
  <dcterms:modified xsi:type="dcterms:W3CDTF">2019-08-13T18:03:44Z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