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Newton’s Third Law — Mini Research Proposal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Action–Reaction in Everyday Systems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530352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September 14,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457200"/>
            <a:ext cx="80467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/>
              <a:t>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7280" y="1371600"/>
            <a:ext cx="73152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 sz="2200"/>
            </a:pPr>
            <a:r>
              <a:t>Confusion persists in labs and classrooms about how “equal and opposite” appears in real systems.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2011680"/>
            <a:ext cx="73152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 sz="2200"/>
            </a:pPr>
            <a:r>
              <a:t>Friction, compliance, and sensor noise can mask action–reaction equality in measurements.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7280" y="2651760"/>
            <a:ext cx="73152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 sz="2200"/>
            </a:pPr>
            <a:r>
              <a:t>There is a lack of a small, clean, open dataset demonstrating the law across multiple contexts.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457200"/>
            <a:ext cx="80467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/>
              <a:t>Goal &amp; Hypothesis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7280" y="1371600"/>
            <a:ext cx="73152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 sz="2200"/>
            </a:pPr>
            <a:r>
              <a:t>Goal: Produce a compact, replicable dataset + analysis to test action–reaction across cases.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2011680"/>
            <a:ext cx="73152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 sz="2200"/>
            </a:pPr>
            <a:r>
              <a:t>H1: Force pairs are equal in magnitude within measurement uncertainty.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7280" y="2651760"/>
            <a:ext cx="73152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 sz="2200"/>
            </a:pPr>
            <a:r>
              <a:t>H2: Any deviations can be explained by identifiable biases (calibration, alignment, or friction).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3291840"/>
            <a:ext cx="73152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 sz="2200"/>
            </a:pPr>
            <a:r>
              <a:t>Metric: Regression of Reaction vs. Action with slope≈1 and intercept≈0; paired-difference CI includes 0.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457200"/>
            <a:ext cx="80467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/>
              <a:t>Methodology (Flow)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31520" y="2011680"/>
            <a:ext cx="2011680" cy="10972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Sensors</a:t>
            </a:r>
          </a:p>
          <a:p>
            <a:r>
              <a:t>(force plates / load cells)</a:t>
            </a:r>
          </a:p>
        </p:txBody>
      </p:sp>
      <p:cxnSp>
        <p:nvCxnSpPr>
          <p:cNvPr id="4" name="Connector 3"/>
          <p:cNvCxnSpPr/>
          <p:nvPr/>
        </p:nvCxnSpPr>
        <p:spPr>
          <a:xfrm>
            <a:off x="2743200" y="2560320"/>
            <a:ext cx="3657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108960" y="2011680"/>
            <a:ext cx="2011680" cy="10972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Calibration</a:t>
            </a:r>
          </a:p>
          <a:p>
            <a:r>
              <a:t>(bias &amp; sync)</a:t>
            </a:r>
          </a:p>
        </p:txBody>
      </p:sp>
      <p:cxnSp>
        <p:nvCxnSpPr>
          <p:cNvPr id="6" name="Connector 5"/>
          <p:cNvCxnSpPr/>
          <p:nvPr/>
        </p:nvCxnSpPr>
        <p:spPr>
          <a:xfrm>
            <a:off x="5120640" y="2560320"/>
            <a:ext cx="3657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5486400" y="2011680"/>
            <a:ext cx="2011680" cy="10972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Protocol</a:t>
            </a:r>
          </a:p>
          <a:p>
            <a:r>
              <a:t>(≥30 trials)</a:t>
            </a:r>
          </a:p>
        </p:txBody>
      </p:sp>
      <p:cxnSp>
        <p:nvCxnSpPr>
          <p:cNvPr id="8" name="Connector 7"/>
          <p:cNvCxnSpPr/>
          <p:nvPr/>
        </p:nvCxnSpPr>
        <p:spPr>
          <a:xfrm>
            <a:off x="7498079" y="2560320"/>
            <a:ext cx="3657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7863840" y="2011680"/>
            <a:ext cx="2011680" cy="109728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Analysis</a:t>
            </a:r>
          </a:p>
          <a:p>
            <a:r>
              <a:t>(paired tests,</a:t>
            </a:r>
          </a:p>
          <a:p>
            <a:r>
              <a:t>regression)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2960" y="3840480"/>
            <a:ext cx="73152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Notes:</a:t>
            </a:r>
          </a:p>
          <a:p>
            <a:pPr/>
            <a:r>
              <a:t>• Calibrate sensors before each session</a:t>
            </a:r>
          </a:p>
          <a:p>
            <a:pPr/>
            <a:r>
              <a:t>• Randomized trial order</a:t>
            </a:r>
          </a:p>
          <a:p>
            <a:pPr/>
            <a:r>
              <a:t>• Store data in CSV + JSON metadata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457200"/>
            <a:ext cx="80467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/>
              <a:t>Experiment Plan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1371600"/>
            <a:ext cx="4572000" cy="320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1) Human push on wall (two force plates + push bar)</a:t>
            </a:r>
          </a:p>
          <a:p>
            <a:pPr>
              <a:defRPr sz="2000"/>
            </a:pPr>
            <a:r>
              <a:t>2) Two carts with spring bumper (inline load cells)</a:t>
            </a:r>
          </a:p>
          <a:p>
            <a:pPr>
              <a:defRPr sz="2000"/>
            </a:pPr>
            <a:r>
              <a:t>3) Magnetic repel (coil mounts + force sensors)</a:t>
            </a:r>
          </a:p>
        </p:txBody>
      </p:sp>
      <p:pic>
        <p:nvPicPr>
          <p:cNvPr id="4" name="Picture 3" descr="schematic_sim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3291840"/>
            <a:ext cx="2438400" cy="1828800"/>
          </a:xfrm>
          <a:prstGeom prst="rect">
            <a:avLst/>
          </a:prstGeom>
        </p:spPr>
      </p:pic>
      <p:pic>
        <p:nvPicPr>
          <p:cNvPr id="5" name="Picture 4" descr="timeline_simp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463040"/>
            <a:ext cx="4876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457200"/>
            <a:ext cx="80467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/>
              <a:t>Reference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7280" y="1371600"/>
            <a:ext cx="73152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 sz="2200"/>
            </a:pPr>
            <a:r>
              <a:t>Halliday, D., Resnick, R., &amp; Walker, J. (2013). Fundamentals of Physics (10th ed.). Wiley.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