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8" r:id="rId4"/>
    <p:sldId id="274" r:id="rId5"/>
    <p:sldId id="278" r:id="rId6"/>
    <p:sldId id="275" r:id="rId7"/>
    <p:sldId id="270" r:id="rId8"/>
    <p:sldId id="271" r:id="rId9"/>
    <p:sldId id="276" r:id="rId10"/>
    <p:sldId id="277" r:id="rId11"/>
    <p:sldId id="279" r:id="rId12"/>
    <p:sldId id="272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56" r:id="rId26"/>
    <p:sldId id="292" r:id="rId27"/>
    <p:sldId id="293" r:id="rId28"/>
    <p:sldId id="294" r:id="rId29"/>
    <p:sldId id="295" r:id="rId30"/>
    <p:sldId id="261" r:id="rId31"/>
    <p:sldId id="296" r:id="rId32"/>
    <p:sldId id="297" r:id="rId33"/>
    <p:sldId id="298" r:id="rId34"/>
    <p:sldId id="299" r:id="rId35"/>
    <p:sldId id="30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7A190-1BFB-DB98-A104-A16B05DC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299452-FDF6-AE80-4B0D-FADF06FD4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76684-6D4A-6334-AE76-484C0387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F2-1FDB-4235-8612-A3A2C275222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B119F-C03B-5E9B-D549-C9F93CCC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F3A3C-687F-E9D6-2E14-1AB6D3D9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5C12-16CC-4FDB-A546-1B2E4EBE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C9B55-E123-EDB8-1778-BBD83EE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7524D1-81CC-2DEC-A718-2599DCBE7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98A33-7BD6-91DF-3D3E-FCF9B8DD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F2-1FDB-4235-8612-A3A2C275222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E5F34-0601-2B0A-AA94-9034C6AA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E4801-2459-79E9-DBFF-971C7432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5C12-16CC-4FDB-A546-1B2E4EBE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5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0FBD95-1D34-7EAF-9B77-EE6118F94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B5C170-1D3E-225D-84FB-1FE6098FE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B9160-7A4C-8F28-70EA-777313C6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F2-1FDB-4235-8612-A3A2C275222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2A797-4CAF-39D5-94AD-06A297C5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F5351-8DDD-053B-0D33-49C5DBE6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5C12-16CC-4FDB-A546-1B2E4EBE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53AD8-F83A-417C-887A-765DEB41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0445A-FAD8-D2C2-B956-588F4972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D23C8-70DB-CF42-0194-F24C713D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F2-1FDB-4235-8612-A3A2C275222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385A7-5FA7-583A-E8CA-505C45C3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DD29B-381D-E227-D879-F27EE0AD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5C12-16CC-4FDB-A546-1B2E4EBE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8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E84C4-7695-22F3-6E8B-5DD563E1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A2CBC-02FA-60BC-DDEE-284B8B9AD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195FC-CB43-AE94-F21A-AE6448A9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F2-1FDB-4235-8612-A3A2C275222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EA035-2EFD-3640-78A4-89FBB716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3DDEC-C25B-13B4-9AFD-344DCE4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5C12-16CC-4FDB-A546-1B2E4EBE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CF77B-8783-2EF7-99B4-32DB3AD9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566BC-15C6-784E-E75E-DB817B84B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6FA50-6286-F167-4C72-C6D023F2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6EDACB-58FB-6BDC-92E9-A9E6C60C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F2-1FDB-4235-8612-A3A2C275222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D7FD6C-7BEF-2F08-C547-B1936E8D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9BAF4-2B79-3FF3-8CAC-BC2B3038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5C12-16CC-4FDB-A546-1B2E4EBE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EC8F0-847C-6B57-CA3B-02ABABF2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5626D-2C10-2DF2-FA31-866364653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05475E-BD43-6CEE-BE3E-855C8C86F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387911-4D62-2CC8-1234-97EEE1E92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453B64-5E78-BD76-8F41-3B46E17CA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E93C7F-9203-A5F2-373C-D4EEA2F9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F2-1FDB-4235-8612-A3A2C275222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854615-E18E-5E93-EC0F-0D056287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D092F1-8D95-F796-EA17-E01AEDB4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5C12-16CC-4FDB-A546-1B2E4EBE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33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92920-0337-B2C5-679B-D58A90E7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7B563C-947F-160B-0526-F226174B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F2-1FDB-4235-8612-A3A2C275222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2853-379F-DB92-07DD-D3AED111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7A8185-30F2-EE81-E792-519BBDC4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5C12-16CC-4FDB-A546-1B2E4EBE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7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643157-4DCD-2648-9246-93A39078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F2-1FDB-4235-8612-A3A2C275222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74F978-D849-6425-07A7-1089CB85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FF80CA-EA80-3C4D-E7B3-A3E61496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5C12-16CC-4FDB-A546-1B2E4EBE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6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7E46E-E41B-E5B7-196F-DBF9ACE0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1628E-CED4-6254-364B-0FD18AAC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4C6786-4363-ED54-6BD9-AC81DD845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5DA11-14FD-9D37-A60A-EE88263C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F2-1FDB-4235-8612-A3A2C275222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3A790-4EF7-06FC-AF8A-6D700A4F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58ED6C-6BC3-67B3-443D-BE90F0EA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5C12-16CC-4FDB-A546-1B2E4EBE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7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7297-0F2F-0EE3-5959-AE97E15B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059DC3-BA6C-4454-95AE-39FDAD441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B7484C-32A8-79A6-D29A-505A6C06A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97B37-910F-D85B-69EA-29C3BBA4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F2-1FDB-4235-8612-A3A2C275222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3E0B8F-0B9C-EF30-001B-7E11C620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607DB-5055-0F4A-ED93-F988715C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5C12-16CC-4FDB-A546-1B2E4EBE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6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F2F53-03DF-BA82-B65F-BADC8430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9A6F1-9EEB-103E-8A29-957ED7B6E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96CF0-CEBF-CFE9-721F-2FE216BE4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97F2-1FDB-4235-8612-A3A2C275222C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3BB43-A2E6-4CBF-DACC-50E4C73E9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AF2F4-96F9-DEC3-20EC-8BE24FC2F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75C12-16CC-4FDB-A546-1B2E4EBE0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1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7" Type="http://schemas.openxmlformats.org/officeDocument/2006/relationships/image" Target="../media/image60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8ED0-FBDE-81F5-710A-CE228424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5723" y="4908363"/>
            <a:ext cx="3922059" cy="1325563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 err="1"/>
              <a:t>임베디드시스템공학과</a:t>
            </a:r>
            <a:br>
              <a:rPr lang="en-US" altLang="ko-KR" sz="2400" dirty="0"/>
            </a:br>
            <a:r>
              <a:rPr lang="en-US" altLang="ko-KR" sz="2400" dirty="0"/>
              <a:t>201901771 </a:t>
            </a:r>
            <a:r>
              <a:rPr lang="ko-KR" altLang="en-US" sz="2400" dirty="0"/>
              <a:t>조영욱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CF1B6-1580-9455-C11C-4AD0FE5C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7" y="758825"/>
            <a:ext cx="10842812" cy="348148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7000" b="1" dirty="0"/>
              <a:t>  </a:t>
            </a:r>
            <a:r>
              <a:rPr lang="ko-KR" altLang="en-US" sz="7000" b="1" dirty="0" err="1"/>
              <a:t>역전파</a:t>
            </a:r>
            <a:r>
              <a:rPr lang="ko-KR" altLang="en-US" sz="7000" b="1" dirty="0"/>
              <a:t> 알고리즘 </a:t>
            </a:r>
            <a:r>
              <a:rPr lang="en-US" altLang="ko-KR" sz="7000" b="1" dirty="0"/>
              <a:t>(Backpropagation)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16*16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크기의 자신의 필기체 알파벳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소문자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t, u, v, w, x, y, z  7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글자만 처리함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을 구분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입력은 학습시키지 않은 테스트용 이미지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20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61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6BB08-0A1F-1CF4-C14B-111BC1BB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3" y="365125"/>
            <a:ext cx="10986247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shuffle and split (train data / validation data)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768701F-D711-C553-DA04-80C2A2AB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676" y="2483843"/>
            <a:ext cx="4907306" cy="9451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35A6A68-76F4-07B7-A10C-BFD6FEB6FEC6}"/>
              </a:ext>
            </a:extLst>
          </p:cNvPr>
          <p:cNvSpPr txBox="1"/>
          <p:nvPr/>
        </p:nvSpPr>
        <p:spPr>
          <a:xfrm>
            <a:off x="5895977" y="4222155"/>
            <a:ext cx="545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 shape : 	     (420, 16, 16)  (420,)</a:t>
            </a:r>
          </a:p>
          <a:p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X_val</a:t>
            </a:r>
            <a:r>
              <a:rPr lang="en-US" altLang="ko-KR" dirty="0"/>
              <a:t> shape : (380, 16, 16)  (40, 16, 16)</a:t>
            </a:r>
          </a:p>
          <a:p>
            <a:r>
              <a:rPr lang="en-US" altLang="ko-KR" dirty="0" err="1"/>
              <a:t>Y_train</a:t>
            </a:r>
            <a:r>
              <a:rPr lang="en-US" altLang="ko-KR" dirty="0"/>
              <a:t>, </a:t>
            </a:r>
            <a:r>
              <a:rPr lang="en-US" altLang="ko-KR" dirty="0" err="1"/>
              <a:t>Y_val</a:t>
            </a:r>
            <a:r>
              <a:rPr lang="en-US" altLang="ko-KR" dirty="0"/>
              <a:t> shape : (380,) 	 (40,)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545AC5-7F57-BEE6-B8A3-DAE5D784F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2711"/>
            <a:ext cx="461074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6BB08-0A1F-1CF4-C14B-111BC1BB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3" y="365126"/>
            <a:ext cx="10986247" cy="1070570"/>
          </a:xfrm>
        </p:spPr>
        <p:txBody>
          <a:bodyPr>
            <a:normAutofit/>
          </a:bodyPr>
          <a:lstStyle/>
          <a:p>
            <a:r>
              <a:rPr lang="en-US" altLang="ko-KR" dirty="0"/>
              <a:t>3. define function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9D4F26-7BD2-C569-1D2A-50CECC3A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022" y="1763843"/>
            <a:ext cx="2019582" cy="9258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3F20D3-77DA-B97D-56C6-4942A3533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7" t="3711"/>
          <a:stretch/>
        </p:blipFill>
        <p:spPr>
          <a:xfrm>
            <a:off x="8510014" y="1890199"/>
            <a:ext cx="2090666" cy="6731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7623BA-EA28-B7D6-F64F-68A53D9A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37" y="1605053"/>
            <a:ext cx="4296375" cy="990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594DB8-2B3A-1C93-D35F-4ABDF68E8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37" y="3017856"/>
            <a:ext cx="7800419" cy="1344593"/>
          </a:xfrm>
          <a:prstGeom prst="rect">
            <a:avLst/>
          </a:prstGeom>
        </p:spPr>
      </p:pic>
      <p:pic>
        <p:nvPicPr>
          <p:cNvPr id="1030" name="Picture 6" descr="BNNS.ActivationFunction.softmax | Apple Developer Documentation">
            <a:extLst>
              <a:ext uri="{FF2B5EF4-FFF2-40B4-BE49-F238E27FC236}">
                <a16:creationId xmlns:a16="http://schemas.microsoft.com/office/drawing/2014/main" id="{8E198836-B15A-6218-0AD5-0CAB69A07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0" y="3429000"/>
            <a:ext cx="1590675" cy="67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47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0B521EE-A34D-13CB-5B59-C52CACAB1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2" y="1021844"/>
            <a:ext cx="5620534" cy="182905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F43E60A9-2F4E-B0F5-9D7E-573C69F9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72" y="628144"/>
            <a:ext cx="4119759" cy="33019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Xavier Initialization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16B1C-3771-EDF3-503E-2025EA459AB2}"/>
              </a:ext>
            </a:extLst>
          </p:cNvPr>
          <p:cNvSpPr txBox="1"/>
          <p:nvPr/>
        </p:nvSpPr>
        <p:spPr>
          <a:xfrm>
            <a:off x="638177" y="6181853"/>
            <a:ext cx="545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w1, w2 shape : (256,128), (128,7)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D6F3784-3524-F8BC-8AAB-FBC46406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2" y="3162049"/>
            <a:ext cx="3143248" cy="27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5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6BB08-0A1F-1CF4-C14B-111BC1BB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3" y="365126"/>
            <a:ext cx="10986247" cy="1070570"/>
          </a:xfrm>
        </p:spPr>
        <p:txBody>
          <a:bodyPr>
            <a:normAutofit/>
          </a:bodyPr>
          <a:lstStyle/>
          <a:p>
            <a:r>
              <a:rPr lang="en-US" altLang="ko-KR" dirty="0"/>
              <a:t>4. forward, backward pass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79F63A-14E7-D12E-94C8-A0F40F0E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29" y="1955433"/>
            <a:ext cx="490606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1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2CB08-3E55-A4C3-E7C3-81668460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Train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DAF2E0-8433-4375-78BE-A7EE64B5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6863"/>
            <a:ext cx="9911611" cy="50295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25A96F-0B63-9ED3-9122-29A6D77F2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228" y="556370"/>
            <a:ext cx="310558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6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0512A1C-4B25-A53C-6EF5-BD171BE5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5. Train – </a:t>
            </a:r>
            <a:r>
              <a:rPr lang="en-US" altLang="ko-KR" sz="3600" dirty="0"/>
              <a:t>(1) batch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8EF3EA-13DB-41C1-D734-CEE3ADB9E62A}"/>
              </a:ext>
            </a:extLst>
          </p:cNvPr>
          <p:cNvSpPr txBox="1"/>
          <p:nvPr/>
        </p:nvSpPr>
        <p:spPr>
          <a:xfrm>
            <a:off x="7669309" y="2343433"/>
            <a:ext cx="3552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X_train</a:t>
            </a:r>
            <a:r>
              <a:rPr lang="en-US" altLang="ko-KR" dirty="0"/>
              <a:t> shape : (380, 16, 16)</a:t>
            </a:r>
          </a:p>
          <a:p>
            <a:r>
              <a:rPr lang="en-US" altLang="ko-KR" dirty="0" err="1"/>
              <a:t>Y_train</a:t>
            </a:r>
            <a:r>
              <a:rPr lang="en-US" altLang="ko-KR" dirty="0"/>
              <a:t> shape : (380,)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sample shape : (128,)</a:t>
            </a:r>
          </a:p>
          <a:p>
            <a:r>
              <a:rPr lang="en-US" altLang="ko-KR" dirty="0"/>
              <a:t>x shape : (128,256)</a:t>
            </a:r>
          </a:p>
          <a:p>
            <a:r>
              <a:rPr lang="en-US" altLang="ko-KR" dirty="0"/>
              <a:t>y shape : (128)</a:t>
            </a:r>
          </a:p>
          <a:p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4510C0-DAF2-CAFA-0BBE-F306925E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69" y="1968619"/>
            <a:ext cx="578248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3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0512A1C-4B25-A53C-6EF5-BD171BE5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5. Train – </a:t>
            </a:r>
            <a:r>
              <a:rPr lang="en-US" altLang="ko-KR" sz="3600" dirty="0"/>
              <a:t>(2) </a:t>
            </a:r>
            <a:r>
              <a:rPr lang="en-US" altLang="ko-KR" sz="3600" dirty="0" err="1"/>
              <a:t>tagets</a:t>
            </a:r>
            <a:r>
              <a:rPr lang="en-US" altLang="ko-KR" sz="3600" dirty="0"/>
              <a:t> (one hot encoding)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061E2-35E2-590A-A186-0D3308AC3652}"/>
              </a:ext>
            </a:extLst>
          </p:cNvPr>
          <p:cNvSpPr txBox="1"/>
          <p:nvPr/>
        </p:nvSpPr>
        <p:spPr>
          <a:xfrm>
            <a:off x="6741462" y="1695112"/>
            <a:ext cx="3552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shape : (128,256)</a:t>
            </a:r>
          </a:p>
          <a:p>
            <a:r>
              <a:rPr lang="en-US" altLang="ko-KR" dirty="0"/>
              <a:t>y shape : (128)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targets shape : (128, 7)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8A2C05-8D97-7B61-BC1B-BBB3D7A4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84" y="2019791"/>
            <a:ext cx="4717369" cy="110496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0233823-5599-2FA7-78C2-F963B5E5AFCC}"/>
              </a:ext>
            </a:extLst>
          </p:cNvPr>
          <p:cNvSpPr txBox="1">
            <a:spLocks/>
          </p:cNvSpPr>
          <p:nvPr/>
        </p:nvSpPr>
        <p:spPr>
          <a:xfrm>
            <a:off x="1211788" y="4330568"/>
            <a:ext cx="3046447" cy="74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One hot encoding example </a:t>
            </a:r>
            <a:endParaRPr lang="ko-KR" altLang="en-US" sz="2400" b="1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77A30D-70E6-6525-18CB-D1C817A6A2C3}"/>
              </a:ext>
            </a:extLst>
          </p:cNvPr>
          <p:cNvSpPr txBox="1">
            <a:spLocks/>
          </p:cNvSpPr>
          <p:nvPr/>
        </p:nvSpPr>
        <p:spPr>
          <a:xfrm>
            <a:off x="5050541" y="3316940"/>
            <a:ext cx="4400115" cy="3514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err="1"/>
              <a:t>Y_train</a:t>
            </a:r>
            <a:r>
              <a:rPr lang="en-US" altLang="ko-KR" sz="1800" dirty="0"/>
              <a:t> = [1 2 3 4 5 6]</a:t>
            </a:r>
          </a:p>
          <a:p>
            <a:endParaRPr lang="en-US" altLang="ko-KR" sz="1800" dirty="0"/>
          </a:p>
          <a:p>
            <a:r>
              <a:rPr lang="en-US" altLang="ko-KR" sz="1800" dirty="0"/>
              <a:t>Batch = 3</a:t>
            </a:r>
          </a:p>
          <a:p>
            <a:r>
              <a:rPr lang="en-US" altLang="ko-KR" sz="1800" dirty="0"/>
              <a:t>y = [1 3 5]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B5D04DD-15C3-D583-ED39-97B0406C61AF}"/>
              </a:ext>
            </a:extLst>
          </p:cNvPr>
          <p:cNvSpPr txBox="1">
            <a:spLocks/>
          </p:cNvSpPr>
          <p:nvPr/>
        </p:nvSpPr>
        <p:spPr>
          <a:xfrm>
            <a:off x="8578321" y="4021620"/>
            <a:ext cx="1937280" cy="2099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/>
              <a:t>targets = </a:t>
            </a:r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dirty="0"/>
              <a:t>[ [1 0 0 0 0 0],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  [0 0 1 0 0 0],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  [0 0 0 0 0 1]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3653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0512A1C-4B25-A53C-6EF5-BD171BE5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5. Train – </a:t>
            </a:r>
            <a:r>
              <a:rPr lang="en-US" altLang="ko-KR" sz="3600" dirty="0"/>
              <a:t>(3) forward pass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514260-6AF5-451D-610B-8F6A33B5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18" y="2659426"/>
            <a:ext cx="2131588" cy="12027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377B1D-9C32-D206-BCAB-5D3F1161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22" y="3089346"/>
            <a:ext cx="2248214" cy="1238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C458E-A258-B91B-AF20-1CF54B56D7AB}"/>
              </a:ext>
            </a:extLst>
          </p:cNvPr>
          <p:cNvSpPr txBox="1"/>
          <p:nvPr/>
        </p:nvSpPr>
        <p:spPr>
          <a:xfrm>
            <a:off x="8040942" y="2431004"/>
            <a:ext cx="35528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shape : (128,256)</a:t>
            </a:r>
          </a:p>
          <a:p>
            <a:r>
              <a:rPr lang="en-US" altLang="ko-KR" dirty="0"/>
              <a:t>w1 shape : (256,128)</a:t>
            </a:r>
          </a:p>
          <a:p>
            <a:r>
              <a:rPr lang="en-US" altLang="ko-KR" dirty="0"/>
              <a:t>z1 shape : (128,128)</a:t>
            </a:r>
          </a:p>
          <a:p>
            <a:r>
              <a:rPr lang="en-US" altLang="ko-KR" dirty="0"/>
              <a:t>a1 shape : (128,128)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a1 shape : (128,128)</a:t>
            </a:r>
          </a:p>
          <a:p>
            <a:r>
              <a:rPr lang="en-US" altLang="ko-KR" dirty="0"/>
              <a:t>w2 shape : (128,7)</a:t>
            </a:r>
          </a:p>
          <a:p>
            <a:r>
              <a:rPr lang="en-US" altLang="ko-KR" dirty="0"/>
              <a:t>z2 shape : (128,7)</a:t>
            </a:r>
          </a:p>
          <a:p>
            <a:r>
              <a:rPr lang="en-US" altLang="ko-KR" dirty="0"/>
              <a:t>out shape : (128,7)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F52270-9897-9939-743F-C50D1A5E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18" y="3862165"/>
            <a:ext cx="2131588" cy="12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0512A1C-4B25-A53C-6EF5-BD171BE5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4705"/>
            <a:ext cx="10515600" cy="1325563"/>
          </a:xfrm>
        </p:spPr>
        <p:txBody>
          <a:bodyPr/>
          <a:lstStyle/>
          <a:p>
            <a:r>
              <a:rPr lang="en-US" altLang="ko-KR" dirty="0"/>
              <a:t>5. Train – </a:t>
            </a:r>
            <a:r>
              <a:rPr lang="en-US" altLang="ko-KR" sz="3600" dirty="0"/>
              <a:t>(4) backpropagation (Chain Rule)</a:t>
            </a:r>
            <a:endParaRPr lang="ko-KR" altLang="en-US" dirty="0"/>
          </a:p>
        </p:txBody>
      </p:sp>
      <p:pic>
        <p:nvPicPr>
          <p:cNvPr id="1026" name="Picture 2" descr="cost function in linear regression : gradient descent – Stuarting…">
            <a:extLst>
              <a:ext uri="{FF2B5EF4-FFF2-40B4-BE49-F238E27FC236}">
                <a16:creationId xmlns:a16="http://schemas.microsoft.com/office/drawing/2014/main" id="{68C73FA1-1766-A1B3-B76F-4A7C250A9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2"/>
          <a:stretch/>
        </p:blipFill>
        <p:spPr bwMode="auto">
          <a:xfrm>
            <a:off x="995086" y="3518392"/>
            <a:ext cx="3299010" cy="11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CAF6CD-AB10-93A0-47EF-72814D3AE736}"/>
              </a:ext>
            </a:extLst>
          </p:cNvPr>
          <p:cNvSpPr txBox="1"/>
          <p:nvPr/>
        </p:nvSpPr>
        <p:spPr>
          <a:xfrm>
            <a:off x="6840629" y="1583068"/>
            <a:ext cx="4092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dcost</a:t>
            </a:r>
            <a:r>
              <a:rPr lang="en-US" altLang="ko-KR" dirty="0"/>
              <a:t>/</a:t>
            </a:r>
            <a:r>
              <a:rPr lang="en-US" altLang="ko-KR" dirty="0" err="1"/>
              <a:t>dout</a:t>
            </a:r>
            <a:r>
              <a:rPr lang="en-US" altLang="ko-KR" dirty="0"/>
              <a:t> = (2/m) · (out - target)</a:t>
            </a:r>
          </a:p>
          <a:p>
            <a:r>
              <a:rPr lang="en-US" altLang="ko-KR" dirty="0" err="1"/>
              <a:t>dout</a:t>
            </a:r>
            <a:r>
              <a:rPr lang="en-US" altLang="ko-KR" dirty="0"/>
              <a:t>/dz2 = </a:t>
            </a:r>
            <a:r>
              <a:rPr lang="en-US" altLang="ko-KR" dirty="0" err="1"/>
              <a:t>d_softmax</a:t>
            </a:r>
            <a:r>
              <a:rPr lang="en-US" altLang="ko-KR" dirty="0"/>
              <a:t>(z2)</a:t>
            </a:r>
          </a:p>
          <a:p>
            <a:r>
              <a:rPr lang="en-US" altLang="ko-KR" dirty="0"/>
              <a:t>dz2/dw2 = a1</a:t>
            </a:r>
          </a:p>
          <a:p>
            <a:endParaRPr lang="en-US" altLang="ko-KR" dirty="0"/>
          </a:p>
          <a:p>
            <a:r>
              <a:rPr lang="en-US" altLang="ko-KR" dirty="0"/>
              <a:t>error = (</a:t>
            </a:r>
            <a:r>
              <a:rPr lang="en-US" altLang="ko-KR" dirty="0" err="1"/>
              <a:t>dcost</a:t>
            </a:r>
            <a:r>
              <a:rPr lang="en-US" altLang="ko-KR" dirty="0"/>
              <a:t>/</a:t>
            </a:r>
            <a:r>
              <a:rPr lang="en-US" altLang="ko-KR" dirty="0" err="1"/>
              <a:t>dout</a:t>
            </a:r>
            <a:r>
              <a:rPr lang="en-US" altLang="ko-KR" dirty="0"/>
              <a:t>) · (</a:t>
            </a:r>
            <a:r>
              <a:rPr lang="en-US" altLang="ko-KR" dirty="0" err="1"/>
              <a:t>dout</a:t>
            </a:r>
            <a:r>
              <a:rPr lang="en-US" altLang="ko-KR" dirty="0"/>
              <a:t>/dz2) 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5BFD7F-F36B-5E20-0D9F-DD43297E11A9}"/>
              </a:ext>
            </a:extLst>
          </p:cNvPr>
          <p:cNvSpPr/>
          <p:nvPr/>
        </p:nvSpPr>
        <p:spPr>
          <a:xfrm>
            <a:off x="3304474" y="3973598"/>
            <a:ext cx="397950" cy="24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EB28CF-0F8B-4C50-3098-F81110647EF4}"/>
              </a:ext>
            </a:extLst>
          </p:cNvPr>
          <p:cNvSpPr/>
          <p:nvPr/>
        </p:nvSpPr>
        <p:spPr>
          <a:xfrm>
            <a:off x="1767028" y="3943844"/>
            <a:ext cx="279027" cy="277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3B643-2098-61E6-92FE-47EA41BF41D9}"/>
              </a:ext>
            </a:extLst>
          </p:cNvPr>
          <p:cNvSpPr txBox="1"/>
          <p:nvPr/>
        </p:nvSpPr>
        <p:spPr>
          <a:xfrm>
            <a:off x="3237799" y="3934191"/>
            <a:ext cx="531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out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56A5B-05F3-027B-42C5-41D791401AEB}"/>
              </a:ext>
            </a:extLst>
          </p:cNvPr>
          <p:cNvSpPr txBox="1"/>
          <p:nvPr/>
        </p:nvSpPr>
        <p:spPr>
          <a:xfrm>
            <a:off x="1622961" y="3933325"/>
            <a:ext cx="531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out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AA06F4-B47A-113F-0412-0FECD313D8D0}"/>
              </a:ext>
            </a:extLst>
          </p:cNvPr>
          <p:cNvSpPr/>
          <p:nvPr/>
        </p:nvSpPr>
        <p:spPr>
          <a:xfrm>
            <a:off x="4205009" y="3990936"/>
            <a:ext cx="247719" cy="307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20FF6-4150-8BE5-9704-83B4F3E37703}"/>
              </a:ext>
            </a:extLst>
          </p:cNvPr>
          <p:cNvSpPr txBox="1"/>
          <p:nvPr/>
        </p:nvSpPr>
        <p:spPr>
          <a:xfrm>
            <a:off x="4248079" y="3941670"/>
            <a:ext cx="770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target</a:t>
            </a:r>
            <a:endParaRPr lang="ko-KR" altLang="en-US" sz="16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71379A9-A3DD-A742-71D3-F43D5290F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73" y="3797007"/>
            <a:ext cx="569167" cy="5253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E08E18-046F-21A7-B138-1E0DD7EB8849}"/>
              </a:ext>
            </a:extLst>
          </p:cNvPr>
          <p:cNvSpPr txBox="1"/>
          <p:nvPr/>
        </p:nvSpPr>
        <p:spPr>
          <a:xfrm>
            <a:off x="6840629" y="3727610"/>
            <a:ext cx="552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dcost</a:t>
            </a:r>
            <a:r>
              <a:rPr lang="en-US" altLang="ko-KR" dirty="0"/>
              <a:t>/da1 = (</a:t>
            </a:r>
            <a:r>
              <a:rPr lang="en-US" altLang="ko-KR" dirty="0" err="1"/>
              <a:t>dcost</a:t>
            </a:r>
            <a:r>
              <a:rPr lang="en-US" altLang="ko-KR" dirty="0"/>
              <a:t>/</a:t>
            </a:r>
            <a:r>
              <a:rPr lang="en-US" altLang="ko-KR" dirty="0" err="1"/>
              <a:t>dout</a:t>
            </a:r>
            <a:r>
              <a:rPr lang="en-US" altLang="ko-KR" dirty="0"/>
              <a:t>) · (</a:t>
            </a:r>
            <a:r>
              <a:rPr lang="en-US" altLang="ko-KR" dirty="0" err="1"/>
              <a:t>dout</a:t>
            </a:r>
            <a:r>
              <a:rPr lang="en-US" altLang="ko-KR" dirty="0"/>
              <a:t>/dz2) · (dz2/da1)</a:t>
            </a:r>
          </a:p>
          <a:p>
            <a:r>
              <a:rPr lang="en-US" altLang="ko-KR" dirty="0"/>
              <a:t>	   = error · w2</a:t>
            </a:r>
          </a:p>
          <a:p>
            <a:r>
              <a:rPr lang="en-US" altLang="ko-KR" dirty="0"/>
              <a:t>da1/dz1 = </a:t>
            </a:r>
            <a:r>
              <a:rPr lang="en-US" altLang="ko-KR" dirty="0" err="1"/>
              <a:t>d_sigmoid</a:t>
            </a:r>
            <a:r>
              <a:rPr lang="en-US" altLang="ko-KR" dirty="0"/>
              <a:t>(z1)</a:t>
            </a:r>
          </a:p>
          <a:p>
            <a:r>
              <a:rPr lang="en-US" altLang="ko-KR" dirty="0"/>
              <a:t>dz1/dw1 = x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CB43C56-1BDD-5BE5-FE46-750368564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86" y="1705622"/>
            <a:ext cx="4953691" cy="167663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37601A5-2A15-CE20-5E12-0F242E70F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64" y="5040778"/>
            <a:ext cx="5792519" cy="14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0512A1C-4B25-A53C-6EF5-BD171BE5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5. Train – </a:t>
            </a:r>
            <a:r>
              <a:rPr lang="en-US" altLang="ko-KR" sz="3600" dirty="0"/>
              <a:t>(5) calculate loss, accuracy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C28015-42D4-F6CF-3981-9FF68526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36" y="2687892"/>
            <a:ext cx="4225290" cy="22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5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E3F2F7-3E97-37BD-B9B8-11A16EFD5E88}"/>
              </a:ext>
            </a:extLst>
          </p:cNvPr>
          <p:cNvSpPr/>
          <p:nvPr/>
        </p:nvSpPr>
        <p:spPr>
          <a:xfrm>
            <a:off x="0" y="0"/>
            <a:ext cx="2558473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E7FF42-5B99-D370-8049-B3D032EE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7" y="463117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ECBFB-2009-099E-B05F-7628E6761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066" y="1253331"/>
            <a:ext cx="6589058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전체 구조 </a:t>
            </a:r>
            <a:r>
              <a:rPr lang="en-US" altLang="ko-KR" dirty="0"/>
              <a:t>– (1) </a:t>
            </a:r>
            <a:r>
              <a:rPr lang="ko-KR" altLang="en-US" dirty="0"/>
              <a:t>데이터셋</a:t>
            </a:r>
            <a:r>
              <a:rPr lang="en-US" altLang="ko-KR" dirty="0"/>
              <a:t>	 </a:t>
            </a:r>
          </a:p>
          <a:p>
            <a:pPr marL="0" indent="0">
              <a:buNone/>
            </a:pPr>
            <a:r>
              <a:rPr lang="en-US" altLang="ko-KR" dirty="0"/>
              <a:t>		      (2) NN 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코드 설명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실험내용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923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0512A1C-4B25-A53C-6EF5-BD171BE5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5. Train – </a:t>
            </a:r>
            <a:r>
              <a:rPr lang="en-US" altLang="ko-KR" sz="3600" dirty="0"/>
              <a:t>(6) </a:t>
            </a:r>
            <a:r>
              <a:rPr lang="ko-KR" altLang="en-US" sz="3600" dirty="0"/>
              <a:t>업데이트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56C84A-FA49-F114-E82F-57A5EE83C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66" y="3014604"/>
            <a:ext cx="47537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08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0512A1C-4B25-A53C-6EF5-BD171BE5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5. Train – </a:t>
            </a:r>
            <a:r>
              <a:rPr lang="en-US" altLang="ko-KR" sz="3600" dirty="0"/>
              <a:t>(7) Validation data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07FCE8-0DCF-9674-5DE2-7609EA12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" y="2566867"/>
            <a:ext cx="12155596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4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0512A1C-4B25-A53C-6EF5-BD171BE5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 testing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1FEF3D-1D84-A781-8CE3-6859FDF9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35" y="3009841"/>
            <a:ext cx="7899180" cy="10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4E482-B54D-4A0F-7E18-0EFC6C1F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0" y="427878"/>
            <a:ext cx="10515600" cy="1325563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BD113F-48ED-C36B-B1AD-E15D6943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96" y="237679"/>
            <a:ext cx="8268854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14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5936B-A08F-4862-FD16-63EB1B0D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612" y="2506662"/>
            <a:ext cx="5293659" cy="217291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Data split</a:t>
            </a:r>
          </a:p>
          <a:p>
            <a:pPr marL="514350" indent="-514350">
              <a:buAutoNum type="arabicPeriod"/>
            </a:pPr>
            <a:r>
              <a:rPr lang="en-US" altLang="ko-KR" dirty="0"/>
              <a:t>epoch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모델 크기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Learning Rate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데이터 개수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F1F0E33-9F1B-64E1-774F-AED8B8504A24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6942354" cy="971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dirty="0"/>
              <a:t>실험내용분석</a:t>
            </a:r>
          </a:p>
        </p:txBody>
      </p:sp>
    </p:spTree>
    <p:extLst>
      <p:ext uri="{BB962C8B-B14F-4D97-AF65-F5344CB8AC3E}">
        <p14:creationId xmlns:p14="http://schemas.microsoft.com/office/powerpoint/2010/main" val="3601841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E241AD-6A2F-365F-969C-D555AB9FB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251" y="2277036"/>
            <a:ext cx="4223709" cy="402515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/>
              <a:t>#Train data / #validation data = 100 / 40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Epoch 12000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Lr : 0.001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#dataset = 140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#Hidden layer node = 64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C95360-BC37-274E-9A89-80D64B7CC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953" y="4076873"/>
            <a:ext cx="6992470" cy="2703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DAAA5B-0244-CFAE-A970-73FD8EBA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998" y="230482"/>
            <a:ext cx="4095947" cy="37581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679FDD-017F-B688-5D61-10A09A23D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14" y="946390"/>
            <a:ext cx="4439270" cy="781159"/>
          </a:xfrm>
          <a:prstGeom prst="rect">
            <a:avLst/>
          </a:prstGeom>
        </p:spPr>
      </p:pic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E4253685-C98E-6C57-AB60-8B32CCB63DB5}"/>
              </a:ext>
            </a:extLst>
          </p:cNvPr>
          <p:cNvSpPr/>
          <p:nvPr/>
        </p:nvSpPr>
        <p:spPr>
          <a:xfrm>
            <a:off x="6753087" y="230482"/>
            <a:ext cx="367553" cy="13831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0F2375A9-0BD8-E02B-DB02-38EC76A80A07}"/>
              </a:ext>
            </a:extLst>
          </p:cNvPr>
          <p:cNvSpPr/>
          <p:nvPr/>
        </p:nvSpPr>
        <p:spPr>
          <a:xfrm>
            <a:off x="6753087" y="1662088"/>
            <a:ext cx="367553" cy="22008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B0E6D-8079-F4C3-4244-A1C214C727C0}"/>
              </a:ext>
            </a:extLst>
          </p:cNvPr>
          <p:cNvSpPr txBox="1"/>
          <p:nvPr/>
        </p:nvSpPr>
        <p:spPr>
          <a:xfrm>
            <a:off x="5900518" y="684780"/>
            <a:ext cx="92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Epoch</a:t>
            </a:r>
            <a:r>
              <a:rPr lang="ko-KR" altLang="en-US" sz="1400" dirty="0"/>
              <a:t>당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43013-C7E1-E040-83A3-911944092200}"/>
              </a:ext>
            </a:extLst>
          </p:cNvPr>
          <p:cNvSpPr txBox="1"/>
          <p:nvPr/>
        </p:nvSpPr>
        <p:spPr>
          <a:xfrm>
            <a:off x="5873624" y="2636203"/>
            <a:ext cx="92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 </a:t>
            </a:r>
            <a:r>
              <a:rPr lang="ko-KR" altLang="en-US" sz="14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021946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E241AD-6A2F-365F-969C-D555AB9FB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251" y="2277036"/>
            <a:ext cx="4223709" cy="402515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/>
              <a:t>#Train data / #validation data = </a:t>
            </a:r>
            <a:r>
              <a:rPr lang="en-US" altLang="ko-KR" dirty="0">
                <a:solidFill>
                  <a:srgbClr val="FF0000"/>
                </a:solidFill>
              </a:rPr>
              <a:t>120 / 20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Epoch 12000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Lr : 0.001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#dataset = 140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#Hidden layer node = 64</a:t>
            </a:r>
            <a:endParaRPr lang="ko-KR" altLang="en-US" dirty="0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E4253685-C98E-6C57-AB60-8B32CCB63DB5}"/>
              </a:ext>
            </a:extLst>
          </p:cNvPr>
          <p:cNvSpPr/>
          <p:nvPr/>
        </p:nvSpPr>
        <p:spPr>
          <a:xfrm>
            <a:off x="6753087" y="230482"/>
            <a:ext cx="367553" cy="13831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0F2375A9-0BD8-E02B-DB02-38EC76A80A07}"/>
              </a:ext>
            </a:extLst>
          </p:cNvPr>
          <p:cNvSpPr/>
          <p:nvPr/>
        </p:nvSpPr>
        <p:spPr>
          <a:xfrm>
            <a:off x="6753087" y="1662088"/>
            <a:ext cx="367553" cy="22008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B0E6D-8079-F4C3-4244-A1C214C727C0}"/>
              </a:ext>
            </a:extLst>
          </p:cNvPr>
          <p:cNvSpPr txBox="1"/>
          <p:nvPr/>
        </p:nvSpPr>
        <p:spPr>
          <a:xfrm>
            <a:off x="5900518" y="684780"/>
            <a:ext cx="92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Epoch</a:t>
            </a:r>
            <a:r>
              <a:rPr lang="ko-KR" altLang="en-US" sz="1400" dirty="0"/>
              <a:t>당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43013-C7E1-E040-83A3-911944092200}"/>
              </a:ext>
            </a:extLst>
          </p:cNvPr>
          <p:cNvSpPr txBox="1"/>
          <p:nvPr/>
        </p:nvSpPr>
        <p:spPr>
          <a:xfrm>
            <a:off x="5873624" y="2636203"/>
            <a:ext cx="92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 </a:t>
            </a:r>
            <a:r>
              <a:rPr lang="ko-KR" altLang="en-US" sz="1400" dirty="0"/>
              <a:t>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D99172-D072-8EC5-4065-6DE13D9D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10" y="946390"/>
            <a:ext cx="4344006" cy="800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7D9426-DE40-DB55-E47B-52CDC68D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202" y="4134142"/>
            <a:ext cx="6376547" cy="24280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8A5239-2FD0-68E6-E702-5D3F676A7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186" y="230482"/>
            <a:ext cx="4247962" cy="37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6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E241AD-6A2F-365F-969C-D555AB9FB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251" y="2277036"/>
            <a:ext cx="4223709" cy="402515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/>
              <a:t>#Train data / #validation data = 120 / 20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Epoch 12000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Lr : 0.001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#dataset = 140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#Hidden layer node = </a:t>
            </a:r>
            <a:r>
              <a:rPr lang="en-US" altLang="ko-KR" dirty="0">
                <a:solidFill>
                  <a:srgbClr val="FF0000"/>
                </a:solidFill>
              </a:rPr>
              <a:t>128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E4253685-C98E-6C57-AB60-8B32CCB63DB5}"/>
              </a:ext>
            </a:extLst>
          </p:cNvPr>
          <p:cNvSpPr/>
          <p:nvPr/>
        </p:nvSpPr>
        <p:spPr>
          <a:xfrm>
            <a:off x="6753087" y="230482"/>
            <a:ext cx="367553" cy="13831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0F2375A9-0BD8-E02B-DB02-38EC76A80A07}"/>
              </a:ext>
            </a:extLst>
          </p:cNvPr>
          <p:cNvSpPr/>
          <p:nvPr/>
        </p:nvSpPr>
        <p:spPr>
          <a:xfrm>
            <a:off x="6753087" y="1662088"/>
            <a:ext cx="367553" cy="22008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B0E6D-8079-F4C3-4244-A1C214C727C0}"/>
              </a:ext>
            </a:extLst>
          </p:cNvPr>
          <p:cNvSpPr txBox="1"/>
          <p:nvPr/>
        </p:nvSpPr>
        <p:spPr>
          <a:xfrm>
            <a:off x="5900518" y="684780"/>
            <a:ext cx="92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Epoch</a:t>
            </a:r>
            <a:r>
              <a:rPr lang="ko-KR" altLang="en-US" sz="1400" dirty="0"/>
              <a:t>당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43013-C7E1-E040-83A3-911944092200}"/>
              </a:ext>
            </a:extLst>
          </p:cNvPr>
          <p:cNvSpPr txBox="1"/>
          <p:nvPr/>
        </p:nvSpPr>
        <p:spPr>
          <a:xfrm>
            <a:off x="5873624" y="2636203"/>
            <a:ext cx="92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 </a:t>
            </a:r>
            <a:r>
              <a:rPr lang="ko-KR" altLang="en-US" sz="1400" dirty="0"/>
              <a:t>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55B64A-D2F1-0C18-28F4-D80D1400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8" y="831710"/>
            <a:ext cx="4467849" cy="7525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8C5D26-6B54-B064-A497-E18330B06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737" y="4104491"/>
            <a:ext cx="5513294" cy="20687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D72358-6AAF-0B5C-59A8-EEDB4228F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323" y="216506"/>
            <a:ext cx="4286789" cy="36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04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E241AD-6A2F-365F-969C-D555AB9FB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251" y="2277036"/>
            <a:ext cx="4223709" cy="402515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/>
              <a:t>#Train data / #validation data = 120 / 20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Epoch 12000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Lr : </a:t>
            </a:r>
            <a:r>
              <a:rPr lang="en-US" altLang="ko-KR" dirty="0">
                <a:solidFill>
                  <a:srgbClr val="FF0000"/>
                </a:solidFill>
              </a:rPr>
              <a:t>0.05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#dataset = 140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#Hidden layer node = 128</a:t>
            </a:r>
            <a:endParaRPr lang="ko-KR" altLang="en-US" dirty="0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E4253685-C98E-6C57-AB60-8B32CCB63DB5}"/>
              </a:ext>
            </a:extLst>
          </p:cNvPr>
          <p:cNvSpPr/>
          <p:nvPr/>
        </p:nvSpPr>
        <p:spPr>
          <a:xfrm>
            <a:off x="6753087" y="230482"/>
            <a:ext cx="367553" cy="13831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0F2375A9-0BD8-E02B-DB02-38EC76A80A07}"/>
              </a:ext>
            </a:extLst>
          </p:cNvPr>
          <p:cNvSpPr/>
          <p:nvPr/>
        </p:nvSpPr>
        <p:spPr>
          <a:xfrm>
            <a:off x="6753087" y="1662088"/>
            <a:ext cx="367553" cy="22008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B0E6D-8079-F4C3-4244-A1C214C727C0}"/>
              </a:ext>
            </a:extLst>
          </p:cNvPr>
          <p:cNvSpPr txBox="1"/>
          <p:nvPr/>
        </p:nvSpPr>
        <p:spPr>
          <a:xfrm>
            <a:off x="5900518" y="684780"/>
            <a:ext cx="92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Epoch</a:t>
            </a:r>
            <a:r>
              <a:rPr lang="ko-KR" altLang="en-US" sz="1400" dirty="0"/>
              <a:t>당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43013-C7E1-E040-83A3-911944092200}"/>
              </a:ext>
            </a:extLst>
          </p:cNvPr>
          <p:cNvSpPr txBox="1"/>
          <p:nvPr/>
        </p:nvSpPr>
        <p:spPr>
          <a:xfrm>
            <a:off x="5873624" y="2636203"/>
            <a:ext cx="92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 </a:t>
            </a:r>
            <a:r>
              <a:rPr lang="ko-KR" altLang="en-US" sz="1400" dirty="0"/>
              <a:t>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C230C6-7215-A74A-CFD0-6FFF26A4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918" y="4320429"/>
            <a:ext cx="5972502" cy="20534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61CC70-86F2-F64E-30F6-617236AC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1" y="812657"/>
            <a:ext cx="4515480" cy="79068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2CE1EAC-6D04-EFB9-B873-D28FC9F9B875}"/>
              </a:ext>
            </a:extLst>
          </p:cNvPr>
          <p:cNvGrpSpPr/>
          <p:nvPr/>
        </p:nvGrpSpPr>
        <p:grpSpPr>
          <a:xfrm>
            <a:off x="7230331" y="230482"/>
            <a:ext cx="4594116" cy="3920177"/>
            <a:chOff x="5571859" y="2034559"/>
            <a:chExt cx="5849107" cy="478511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F7A9170-698C-7CFA-3B62-A260EFF9B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1859" y="2034559"/>
              <a:ext cx="5849107" cy="129628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E39222-9C2F-A25F-4771-2AC0BD32B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8650" y="2872073"/>
              <a:ext cx="5815524" cy="3947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697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E241AD-6A2F-365F-969C-D555AB9FB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251" y="2277036"/>
            <a:ext cx="4223709" cy="402515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/>
              <a:t>#Train data / #validation data = 120 / 20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Epoch 12000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Lr : </a:t>
            </a:r>
            <a:r>
              <a:rPr lang="en-US" altLang="ko-KR" dirty="0">
                <a:solidFill>
                  <a:srgbClr val="FF0000"/>
                </a:solidFill>
              </a:rPr>
              <a:t>0.007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#dataset = 140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#Hidden layer node = 128</a:t>
            </a:r>
            <a:endParaRPr lang="ko-KR" altLang="en-US" dirty="0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E4253685-C98E-6C57-AB60-8B32CCB63DB5}"/>
              </a:ext>
            </a:extLst>
          </p:cNvPr>
          <p:cNvSpPr/>
          <p:nvPr/>
        </p:nvSpPr>
        <p:spPr>
          <a:xfrm>
            <a:off x="6753087" y="230482"/>
            <a:ext cx="367553" cy="13831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0F2375A9-0BD8-E02B-DB02-38EC76A80A07}"/>
              </a:ext>
            </a:extLst>
          </p:cNvPr>
          <p:cNvSpPr/>
          <p:nvPr/>
        </p:nvSpPr>
        <p:spPr>
          <a:xfrm>
            <a:off x="6753087" y="1662088"/>
            <a:ext cx="367553" cy="22008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B0E6D-8079-F4C3-4244-A1C214C727C0}"/>
              </a:ext>
            </a:extLst>
          </p:cNvPr>
          <p:cNvSpPr txBox="1"/>
          <p:nvPr/>
        </p:nvSpPr>
        <p:spPr>
          <a:xfrm>
            <a:off x="5900518" y="684780"/>
            <a:ext cx="92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Epoch</a:t>
            </a:r>
            <a:r>
              <a:rPr lang="ko-KR" altLang="en-US" sz="1400" dirty="0"/>
              <a:t>당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43013-C7E1-E040-83A3-911944092200}"/>
              </a:ext>
            </a:extLst>
          </p:cNvPr>
          <p:cNvSpPr txBox="1"/>
          <p:nvPr/>
        </p:nvSpPr>
        <p:spPr>
          <a:xfrm>
            <a:off x="5873624" y="2636203"/>
            <a:ext cx="92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 </a:t>
            </a:r>
            <a:r>
              <a:rPr lang="ko-KR" altLang="en-US" sz="1400" dirty="0"/>
              <a:t>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3C7F2C-2C0C-6B4E-23AA-F6DE2728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2" y="826947"/>
            <a:ext cx="4324954" cy="762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ADD495-1846-456F-5C70-B65B673D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183" y="256721"/>
            <a:ext cx="3996347" cy="36062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AE53534-F38B-50B9-FE2C-F94F4635B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589" y="4197426"/>
            <a:ext cx="5701553" cy="210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3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88CB8-2B93-644B-B207-01374D476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087" y="1601040"/>
            <a:ext cx="7743825" cy="39607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4400" dirty="0"/>
              <a:t>데이터셋</a:t>
            </a:r>
            <a:endParaRPr lang="en-US" altLang="ko-KR" sz="4400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Train</a:t>
            </a:r>
            <a:r>
              <a:rPr lang="ko-KR" altLang="en-US" dirty="0"/>
              <a:t> 데이터 </a:t>
            </a:r>
            <a:r>
              <a:rPr lang="en-US" altLang="ko-KR" dirty="0"/>
              <a:t>420</a:t>
            </a:r>
            <a:r>
              <a:rPr lang="ko-KR" altLang="en-US" dirty="0"/>
              <a:t>개의 </a:t>
            </a:r>
            <a:r>
              <a:rPr lang="en-US" altLang="ko-KR" dirty="0"/>
              <a:t>16x16 </a:t>
            </a:r>
            <a:r>
              <a:rPr lang="ko-KR" altLang="en-US" dirty="0"/>
              <a:t>크기 </a:t>
            </a:r>
            <a:r>
              <a:rPr lang="en-US" altLang="ko-KR" dirty="0"/>
              <a:t>jpg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Train </a:t>
            </a:r>
            <a:r>
              <a:rPr lang="ko-KR" altLang="en-US" dirty="0"/>
              <a:t>레이블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420x1 </a:t>
            </a:r>
            <a:r>
              <a:rPr lang="ko-KR" altLang="en-US" dirty="0"/>
              <a:t>크기 </a:t>
            </a:r>
            <a:r>
              <a:rPr lang="en-US" altLang="ko-KR" dirty="0"/>
              <a:t>csv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 startAt="3"/>
            </a:pPr>
            <a:r>
              <a:rPr lang="en-US" altLang="ko-KR" dirty="0"/>
              <a:t>Test</a:t>
            </a:r>
            <a:r>
              <a:rPr lang="ko-KR" altLang="en-US" dirty="0"/>
              <a:t>  데이터 </a:t>
            </a:r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en-US" altLang="ko-KR" dirty="0"/>
              <a:t>16x16 </a:t>
            </a:r>
            <a:r>
              <a:rPr lang="ko-KR" altLang="en-US" dirty="0"/>
              <a:t>크기 </a:t>
            </a:r>
            <a:r>
              <a:rPr lang="en-US" altLang="ko-KR" dirty="0"/>
              <a:t>jpg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514350" indent="-514350">
              <a:buAutoNum type="arabicPeriod" startAt="3"/>
            </a:pPr>
            <a:r>
              <a:rPr lang="en-US" altLang="ko-KR" dirty="0"/>
              <a:t>Test</a:t>
            </a:r>
            <a:r>
              <a:rPr lang="ko-KR" altLang="en-US" dirty="0"/>
              <a:t>  레이블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20,1 </a:t>
            </a:r>
            <a:r>
              <a:rPr lang="ko-KR" altLang="en-US" dirty="0"/>
              <a:t>크기 </a:t>
            </a:r>
            <a:r>
              <a:rPr lang="en-US" altLang="ko-KR" dirty="0"/>
              <a:t>csv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517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A00EA1-31BE-132B-F856-FFE5DC2B0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92" y="4856863"/>
            <a:ext cx="671914" cy="6719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1AF289-3F22-04CD-95D3-0F85AAA38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56" y="4680438"/>
            <a:ext cx="848339" cy="8483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07A135-CD0B-DEFA-BD61-624A330B6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92" y="3653117"/>
            <a:ext cx="729872" cy="7298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826AD1-B44D-E343-49A8-4CD92D3C0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75" y="3653117"/>
            <a:ext cx="915084" cy="9150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03D75B-9DC6-3245-CD64-AEF31DFD2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87" y="2449372"/>
            <a:ext cx="915083" cy="9150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2534F3-7FEC-6AEA-3DB2-CFC7F455C6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75" y="2524911"/>
            <a:ext cx="839544" cy="839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491B5B-A21C-EB42-B5B8-D7514F3F9548}"/>
              </a:ext>
            </a:extLst>
          </p:cNvPr>
          <p:cNvSpPr txBox="1"/>
          <p:nvPr/>
        </p:nvSpPr>
        <p:spPr>
          <a:xfrm>
            <a:off x="4007223" y="1390723"/>
            <a:ext cx="5674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Data Augmentation</a:t>
            </a:r>
            <a:endParaRPr lang="ko-KR" altLang="en-US" sz="3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B53F699-BFA7-38AB-19DF-7C5145A47A15}"/>
              </a:ext>
            </a:extLst>
          </p:cNvPr>
          <p:cNvCxnSpPr>
            <a:cxnSpLocks/>
          </p:cNvCxnSpPr>
          <p:nvPr/>
        </p:nvCxnSpPr>
        <p:spPr>
          <a:xfrm>
            <a:off x="5360894" y="2904564"/>
            <a:ext cx="1264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B20A445-1346-7A06-812C-559DFEFF96D0}"/>
              </a:ext>
            </a:extLst>
          </p:cNvPr>
          <p:cNvCxnSpPr>
            <a:cxnSpLocks/>
          </p:cNvCxnSpPr>
          <p:nvPr/>
        </p:nvCxnSpPr>
        <p:spPr>
          <a:xfrm>
            <a:off x="5360894" y="4034117"/>
            <a:ext cx="1264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CACD7C-BE3E-C4C0-EA5F-52D1ECBEB20F}"/>
              </a:ext>
            </a:extLst>
          </p:cNvPr>
          <p:cNvCxnSpPr>
            <a:cxnSpLocks/>
          </p:cNvCxnSpPr>
          <p:nvPr/>
        </p:nvCxnSpPr>
        <p:spPr>
          <a:xfrm>
            <a:off x="5360894" y="5181599"/>
            <a:ext cx="1264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645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E241AD-6A2F-365F-969C-D555AB9FB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251" y="2277036"/>
            <a:ext cx="4223709" cy="402515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/>
              <a:t>#Train data / #validation data = 240 / 40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Epoch </a:t>
            </a:r>
            <a:r>
              <a:rPr lang="en-US" altLang="ko-KR" dirty="0">
                <a:solidFill>
                  <a:srgbClr val="FF0000"/>
                </a:solidFill>
              </a:rPr>
              <a:t>18000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Lr : 0.001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#dataset = </a:t>
            </a:r>
            <a:r>
              <a:rPr lang="en-US" altLang="ko-KR" dirty="0">
                <a:solidFill>
                  <a:srgbClr val="FF0000"/>
                </a:solidFill>
              </a:rPr>
              <a:t>280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#Hidden layer node = </a:t>
            </a:r>
            <a:r>
              <a:rPr lang="en-US" altLang="ko-KR" dirty="0">
                <a:solidFill>
                  <a:srgbClr val="FF0000"/>
                </a:solidFill>
              </a:rPr>
              <a:t>256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E4253685-C98E-6C57-AB60-8B32CCB63DB5}"/>
              </a:ext>
            </a:extLst>
          </p:cNvPr>
          <p:cNvSpPr/>
          <p:nvPr/>
        </p:nvSpPr>
        <p:spPr>
          <a:xfrm>
            <a:off x="6753087" y="230482"/>
            <a:ext cx="367553" cy="13831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0F2375A9-0BD8-E02B-DB02-38EC76A80A07}"/>
              </a:ext>
            </a:extLst>
          </p:cNvPr>
          <p:cNvSpPr/>
          <p:nvPr/>
        </p:nvSpPr>
        <p:spPr>
          <a:xfrm>
            <a:off x="6753087" y="1662088"/>
            <a:ext cx="367553" cy="22008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B0E6D-8079-F4C3-4244-A1C214C727C0}"/>
              </a:ext>
            </a:extLst>
          </p:cNvPr>
          <p:cNvSpPr txBox="1"/>
          <p:nvPr/>
        </p:nvSpPr>
        <p:spPr>
          <a:xfrm>
            <a:off x="5900518" y="684780"/>
            <a:ext cx="92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Epoch</a:t>
            </a:r>
            <a:r>
              <a:rPr lang="ko-KR" altLang="en-US" sz="1400" dirty="0"/>
              <a:t>당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43013-C7E1-E040-83A3-911944092200}"/>
              </a:ext>
            </a:extLst>
          </p:cNvPr>
          <p:cNvSpPr txBox="1"/>
          <p:nvPr/>
        </p:nvSpPr>
        <p:spPr>
          <a:xfrm>
            <a:off x="5873624" y="2636203"/>
            <a:ext cx="92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 </a:t>
            </a:r>
            <a:r>
              <a:rPr lang="ko-KR" altLang="en-US" sz="1400" dirty="0"/>
              <a:t>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E6E87D-3635-1EB8-4D5C-5117FE2D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90" y="803909"/>
            <a:ext cx="4324954" cy="809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42966E-F82E-6B9E-F853-6071FE68E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425" y="4331719"/>
            <a:ext cx="5692588" cy="21075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59726E-EA0E-74B2-A589-7F3E8A3BA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042" y="230482"/>
            <a:ext cx="3582934" cy="36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36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E241AD-6A2F-365F-969C-D555AB9FB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251" y="1819836"/>
            <a:ext cx="4594769" cy="44823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dirty="0"/>
              <a:t>#Train data / #validation data </a:t>
            </a:r>
          </a:p>
          <a:p>
            <a:pPr algn="l"/>
            <a:r>
              <a:rPr lang="en-US" altLang="ko-KR" dirty="0"/>
              <a:t>= 240 / 40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Epoch 18000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Lr : 0.001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#dataset = 280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#Hidden layer node = </a:t>
            </a:r>
            <a:r>
              <a:rPr lang="en-US" altLang="ko-KR" dirty="0">
                <a:solidFill>
                  <a:srgbClr val="FF0000"/>
                </a:solidFill>
              </a:rPr>
              <a:t>128, 64</a:t>
            </a: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#hidden layer =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E4253685-C98E-6C57-AB60-8B32CCB63DB5}"/>
              </a:ext>
            </a:extLst>
          </p:cNvPr>
          <p:cNvSpPr/>
          <p:nvPr/>
        </p:nvSpPr>
        <p:spPr>
          <a:xfrm>
            <a:off x="6753087" y="230482"/>
            <a:ext cx="367553" cy="13831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0F2375A9-0BD8-E02B-DB02-38EC76A80A07}"/>
              </a:ext>
            </a:extLst>
          </p:cNvPr>
          <p:cNvSpPr/>
          <p:nvPr/>
        </p:nvSpPr>
        <p:spPr>
          <a:xfrm>
            <a:off x="6753087" y="1662088"/>
            <a:ext cx="367553" cy="22008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B0E6D-8079-F4C3-4244-A1C214C727C0}"/>
              </a:ext>
            </a:extLst>
          </p:cNvPr>
          <p:cNvSpPr txBox="1"/>
          <p:nvPr/>
        </p:nvSpPr>
        <p:spPr>
          <a:xfrm>
            <a:off x="5900518" y="684780"/>
            <a:ext cx="92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Epoch</a:t>
            </a:r>
            <a:r>
              <a:rPr lang="ko-KR" altLang="en-US" sz="1400" dirty="0"/>
              <a:t>당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43013-C7E1-E040-83A3-911944092200}"/>
              </a:ext>
            </a:extLst>
          </p:cNvPr>
          <p:cNvSpPr txBox="1"/>
          <p:nvPr/>
        </p:nvSpPr>
        <p:spPr>
          <a:xfrm>
            <a:off x="5873624" y="2636203"/>
            <a:ext cx="92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 </a:t>
            </a:r>
            <a:r>
              <a:rPr lang="ko-KR" altLang="en-US" sz="1400" dirty="0"/>
              <a:t>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933CD4-79BA-2B38-43A2-4F873AEC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20" y="4282495"/>
            <a:ext cx="6071782" cy="22008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345948-2643-3CF3-4293-FB97350C6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042" y="230482"/>
            <a:ext cx="3588840" cy="3683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861732-A254-2410-5BCA-0AA31220A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21" y="521958"/>
            <a:ext cx="4315427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83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E241AD-6A2F-365F-969C-D555AB9FB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251" y="1819836"/>
            <a:ext cx="4594769" cy="44823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dirty="0"/>
              <a:t>#Train data / #validation data </a:t>
            </a:r>
          </a:p>
          <a:p>
            <a:pPr algn="l"/>
            <a:r>
              <a:rPr lang="en-US" altLang="ko-KR" dirty="0"/>
              <a:t>= 240 / 40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Epoch 18000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Lr : 0.001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#dataset = 280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#Hidden layer node = </a:t>
            </a:r>
            <a:r>
              <a:rPr lang="en-US" altLang="ko-KR" dirty="0">
                <a:solidFill>
                  <a:srgbClr val="FF0000"/>
                </a:solidFill>
              </a:rPr>
              <a:t>128, 64</a:t>
            </a: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#hidden layer =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E4253685-C98E-6C57-AB60-8B32CCB63DB5}"/>
              </a:ext>
            </a:extLst>
          </p:cNvPr>
          <p:cNvSpPr/>
          <p:nvPr/>
        </p:nvSpPr>
        <p:spPr>
          <a:xfrm>
            <a:off x="6753087" y="230482"/>
            <a:ext cx="367553" cy="13831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0F2375A9-0BD8-E02B-DB02-38EC76A80A07}"/>
              </a:ext>
            </a:extLst>
          </p:cNvPr>
          <p:cNvSpPr/>
          <p:nvPr/>
        </p:nvSpPr>
        <p:spPr>
          <a:xfrm>
            <a:off x="6753087" y="1662088"/>
            <a:ext cx="367553" cy="22008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B0E6D-8079-F4C3-4244-A1C214C727C0}"/>
              </a:ext>
            </a:extLst>
          </p:cNvPr>
          <p:cNvSpPr txBox="1"/>
          <p:nvPr/>
        </p:nvSpPr>
        <p:spPr>
          <a:xfrm>
            <a:off x="5900518" y="684780"/>
            <a:ext cx="92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Epoch</a:t>
            </a:r>
            <a:r>
              <a:rPr lang="ko-KR" altLang="en-US" sz="1400" dirty="0"/>
              <a:t>당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43013-C7E1-E040-83A3-911944092200}"/>
              </a:ext>
            </a:extLst>
          </p:cNvPr>
          <p:cNvSpPr txBox="1"/>
          <p:nvPr/>
        </p:nvSpPr>
        <p:spPr>
          <a:xfrm>
            <a:off x="5873624" y="2636203"/>
            <a:ext cx="92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 </a:t>
            </a:r>
            <a:r>
              <a:rPr lang="ko-KR" altLang="en-US" sz="1400" dirty="0"/>
              <a:t>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933CD4-79BA-2B38-43A2-4F873AEC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20" y="4282495"/>
            <a:ext cx="6071782" cy="22008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345948-2643-3CF3-4293-FB97350C6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042" y="230482"/>
            <a:ext cx="3588840" cy="3683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861732-A254-2410-5BCA-0AA31220A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21" y="521958"/>
            <a:ext cx="4315427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83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E241AD-6A2F-365F-969C-D555AB9FB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251" y="1819836"/>
            <a:ext cx="4594769" cy="44823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dirty="0"/>
              <a:t>#Train data / #validation data </a:t>
            </a:r>
          </a:p>
          <a:p>
            <a:pPr algn="l"/>
            <a:r>
              <a:rPr lang="en-US" altLang="ko-KR" dirty="0"/>
              <a:t>= 240 / 40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Epoch 18000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Lr : 0.001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#dataset = 280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#Hidden layer node = </a:t>
            </a:r>
            <a:r>
              <a:rPr lang="en-US" altLang="ko-KR" dirty="0">
                <a:solidFill>
                  <a:srgbClr val="FF0000"/>
                </a:solidFill>
              </a:rPr>
              <a:t>64, 32</a:t>
            </a: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#hidden layer = 2</a:t>
            </a:r>
            <a:endParaRPr lang="ko-KR" altLang="en-US" dirty="0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E4253685-C98E-6C57-AB60-8B32CCB63DB5}"/>
              </a:ext>
            </a:extLst>
          </p:cNvPr>
          <p:cNvSpPr/>
          <p:nvPr/>
        </p:nvSpPr>
        <p:spPr>
          <a:xfrm>
            <a:off x="6753087" y="230482"/>
            <a:ext cx="367553" cy="13831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0F2375A9-0BD8-E02B-DB02-38EC76A80A07}"/>
              </a:ext>
            </a:extLst>
          </p:cNvPr>
          <p:cNvSpPr/>
          <p:nvPr/>
        </p:nvSpPr>
        <p:spPr>
          <a:xfrm>
            <a:off x="6753087" y="1662088"/>
            <a:ext cx="367553" cy="22008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B0E6D-8079-F4C3-4244-A1C214C727C0}"/>
              </a:ext>
            </a:extLst>
          </p:cNvPr>
          <p:cNvSpPr txBox="1"/>
          <p:nvPr/>
        </p:nvSpPr>
        <p:spPr>
          <a:xfrm>
            <a:off x="5900518" y="684780"/>
            <a:ext cx="92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Epoch</a:t>
            </a:r>
            <a:r>
              <a:rPr lang="ko-KR" altLang="en-US" sz="1400" dirty="0"/>
              <a:t>당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43013-C7E1-E040-83A3-911944092200}"/>
              </a:ext>
            </a:extLst>
          </p:cNvPr>
          <p:cNvSpPr txBox="1"/>
          <p:nvPr/>
        </p:nvSpPr>
        <p:spPr>
          <a:xfrm>
            <a:off x="5873624" y="2636203"/>
            <a:ext cx="92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 </a:t>
            </a:r>
            <a:r>
              <a:rPr lang="ko-KR" altLang="en-US" sz="1400" dirty="0"/>
              <a:t>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EF7BB2-F28A-669C-4D68-86037EA9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749" y="4372183"/>
            <a:ext cx="6096000" cy="21430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71F071-8617-A16B-A798-BBC7ABEC4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03" y="230482"/>
            <a:ext cx="3599987" cy="37139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606D9C-98CB-409E-4553-C9999D313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1" y="604096"/>
            <a:ext cx="436305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50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E241AD-6A2F-365F-969C-D555AB9FB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251" y="1819836"/>
            <a:ext cx="4594769" cy="44823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dirty="0"/>
              <a:t>#Train data / #validation data </a:t>
            </a:r>
          </a:p>
          <a:p>
            <a:pPr algn="l"/>
            <a:r>
              <a:rPr lang="en-US" altLang="ko-KR" dirty="0"/>
              <a:t>= 380 / 40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Epoch 18000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Lr : 0.001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#dataset = </a:t>
            </a:r>
            <a:r>
              <a:rPr lang="en-US" altLang="ko-KR" dirty="0">
                <a:solidFill>
                  <a:srgbClr val="FF0000"/>
                </a:solidFill>
              </a:rPr>
              <a:t>420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#Hidden layer node = 128</a:t>
            </a: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#hidden layer =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E4253685-C98E-6C57-AB60-8B32CCB63DB5}"/>
              </a:ext>
            </a:extLst>
          </p:cNvPr>
          <p:cNvSpPr/>
          <p:nvPr/>
        </p:nvSpPr>
        <p:spPr>
          <a:xfrm>
            <a:off x="6753087" y="230482"/>
            <a:ext cx="367553" cy="13831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0F2375A9-0BD8-E02B-DB02-38EC76A80A07}"/>
              </a:ext>
            </a:extLst>
          </p:cNvPr>
          <p:cNvSpPr/>
          <p:nvPr/>
        </p:nvSpPr>
        <p:spPr>
          <a:xfrm>
            <a:off x="6753087" y="1662088"/>
            <a:ext cx="367553" cy="22008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B0E6D-8079-F4C3-4244-A1C214C727C0}"/>
              </a:ext>
            </a:extLst>
          </p:cNvPr>
          <p:cNvSpPr txBox="1"/>
          <p:nvPr/>
        </p:nvSpPr>
        <p:spPr>
          <a:xfrm>
            <a:off x="5900518" y="684780"/>
            <a:ext cx="92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Epoch</a:t>
            </a:r>
            <a:r>
              <a:rPr lang="ko-KR" altLang="en-US" sz="1400" dirty="0"/>
              <a:t>당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43013-C7E1-E040-83A3-911944092200}"/>
              </a:ext>
            </a:extLst>
          </p:cNvPr>
          <p:cNvSpPr txBox="1"/>
          <p:nvPr/>
        </p:nvSpPr>
        <p:spPr>
          <a:xfrm>
            <a:off x="5873624" y="2636203"/>
            <a:ext cx="923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 </a:t>
            </a:r>
            <a:r>
              <a:rPr lang="ko-KR" altLang="en-US" sz="1400" dirty="0"/>
              <a:t>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6D932F-A52C-66E3-52CC-48C9B6B3C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68" y="230482"/>
            <a:ext cx="3565032" cy="3682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985D27-08CF-2E3E-914A-D9DB6CF9B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166" y="4367703"/>
            <a:ext cx="5438914" cy="20237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40A95A-3731-4DF7-C74F-D407CE3D3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07" y="684780"/>
            <a:ext cx="430590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6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70671-BCEF-A438-AE32-A13BCD9F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58" y="3776968"/>
            <a:ext cx="771525" cy="78660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1.jpg</a:t>
            </a:r>
            <a:endParaRPr lang="ko-KR" alt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2865CE-7B0A-49B5-F129-229AC3F91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828" y="1507746"/>
            <a:ext cx="2106977" cy="2123143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9F9865D-233F-B8AA-9F05-D1A733FC5EC2}"/>
              </a:ext>
            </a:extLst>
          </p:cNvPr>
          <p:cNvSpPr txBox="1">
            <a:spLocks/>
          </p:cNvSpPr>
          <p:nvPr/>
        </p:nvSpPr>
        <p:spPr>
          <a:xfrm>
            <a:off x="4163265" y="3776968"/>
            <a:ext cx="1057275" cy="786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420.jpg</a:t>
            </a:r>
            <a:endParaRPr lang="ko-KR" altLang="en-US" sz="18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8789F21-F700-8F76-697D-2189F879575F}"/>
              </a:ext>
            </a:extLst>
          </p:cNvPr>
          <p:cNvSpPr txBox="1">
            <a:spLocks/>
          </p:cNvSpPr>
          <p:nvPr/>
        </p:nvSpPr>
        <p:spPr>
          <a:xfrm>
            <a:off x="2458169" y="2175702"/>
            <a:ext cx="771525" cy="786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EDDA6-E9B2-F931-55FE-9A3731587FC1}"/>
              </a:ext>
            </a:extLst>
          </p:cNvPr>
          <p:cNvSpPr txBox="1"/>
          <p:nvPr/>
        </p:nvSpPr>
        <p:spPr>
          <a:xfrm>
            <a:off x="977263" y="1029220"/>
            <a:ext cx="4467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r>
              <a:rPr lang="ko-KR" altLang="en-US" dirty="0"/>
              <a:t> 데이터 </a:t>
            </a:r>
            <a:r>
              <a:rPr lang="en-US" altLang="ko-KR" dirty="0"/>
              <a:t>420</a:t>
            </a:r>
            <a:r>
              <a:rPr lang="ko-KR" altLang="en-US" dirty="0"/>
              <a:t>개의 </a:t>
            </a:r>
            <a:r>
              <a:rPr lang="en-US" altLang="ko-KR" dirty="0"/>
              <a:t>16x16 </a:t>
            </a:r>
            <a:r>
              <a:rPr lang="ko-KR" altLang="en-US" dirty="0"/>
              <a:t>크기 </a:t>
            </a:r>
            <a:endParaRPr lang="en-US" altLang="ko-KR" dirty="0"/>
          </a:p>
          <a:p>
            <a:pPr algn="ctr"/>
            <a:r>
              <a:rPr lang="en-US" altLang="ko-KR" dirty="0"/>
              <a:t>grayscale</a:t>
            </a:r>
            <a:r>
              <a:rPr lang="ko-KR" altLang="en-US" dirty="0"/>
              <a:t> </a:t>
            </a:r>
            <a:r>
              <a:rPr lang="en-US" altLang="ko-KR" dirty="0"/>
              <a:t>jpg</a:t>
            </a:r>
            <a:r>
              <a:rPr lang="ko-KR" altLang="en-US" dirty="0"/>
              <a:t>파일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33518-E783-70F0-F5CE-4CEDE620A459}"/>
              </a:ext>
            </a:extLst>
          </p:cNvPr>
          <p:cNvSpPr txBox="1"/>
          <p:nvPr/>
        </p:nvSpPr>
        <p:spPr>
          <a:xfrm>
            <a:off x="993420" y="5250705"/>
            <a:ext cx="447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알파벳 당 </a:t>
            </a:r>
            <a:r>
              <a:rPr lang="en-US" altLang="ko-KR" dirty="0"/>
              <a:t>60</a:t>
            </a:r>
            <a:r>
              <a:rPr lang="ko-KR" altLang="en-US" dirty="0"/>
              <a:t>개 </a:t>
            </a:r>
            <a:r>
              <a:rPr lang="en-US" altLang="ko-KR" dirty="0"/>
              <a:t>* 7(</a:t>
            </a:r>
            <a:r>
              <a:rPr lang="en-US" altLang="ko-KR" dirty="0" err="1"/>
              <a:t>tuvwxyz</a:t>
            </a:r>
            <a:r>
              <a:rPr lang="en-US" altLang="ko-KR" dirty="0"/>
              <a:t>) = 420</a:t>
            </a:r>
            <a:r>
              <a:rPr lang="ko-KR" altLang="en-US" dirty="0"/>
              <a:t>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0CB5931-22B9-EA50-FFE4-D15B3BEAA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86" r="2068" b="-26485"/>
          <a:stretch/>
        </p:blipFill>
        <p:spPr>
          <a:xfrm>
            <a:off x="6649118" y="1550446"/>
            <a:ext cx="4198176" cy="31436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64372F-A085-3F79-5E96-919858449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2" y="2721865"/>
            <a:ext cx="5670724" cy="314369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CFE696C0-E43E-AB63-C4B2-A7CBF53DD092}"/>
              </a:ext>
            </a:extLst>
          </p:cNvPr>
          <p:cNvSpPr txBox="1">
            <a:spLocks/>
          </p:cNvSpPr>
          <p:nvPr/>
        </p:nvSpPr>
        <p:spPr>
          <a:xfrm rot="5400000">
            <a:off x="8576445" y="1880568"/>
            <a:ext cx="771525" cy="786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56F230-1661-FAFE-8B1F-7E40D46DF7D6}"/>
              </a:ext>
            </a:extLst>
          </p:cNvPr>
          <p:cNvSpPr txBox="1"/>
          <p:nvPr/>
        </p:nvSpPr>
        <p:spPr>
          <a:xfrm>
            <a:off x="6735261" y="889896"/>
            <a:ext cx="428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</a:t>
            </a:r>
            <a:r>
              <a:rPr lang="ko-KR" altLang="en-US" dirty="0"/>
              <a:t>레이블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420x1 </a:t>
            </a:r>
            <a:r>
              <a:rPr lang="ko-KR" altLang="en-US" dirty="0"/>
              <a:t>크기 </a:t>
            </a:r>
            <a:r>
              <a:rPr lang="en-US" altLang="ko-KR" dirty="0"/>
              <a:t>csv</a:t>
            </a:r>
            <a:r>
              <a:rPr lang="ko-KR" altLang="en-US" dirty="0"/>
              <a:t>파일</a:t>
            </a:r>
            <a:endParaRPr lang="en-US" altLang="ko-KR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3DEB8B0E-EFFA-A6D6-8E0C-E93B7DA36F8B}"/>
              </a:ext>
            </a:extLst>
          </p:cNvPr>
          <p:cNvSpPr txBox="1">
            <a:spLocks/>
          </p:cNvSpPr>
          <p:nvPr/>
        </p:nvSpPr>
        <p:spPr>
          <a:xfrm>
            <a:off x="7912605" y="3249339"/>
            <a:ext cx="1932161" cy="786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train_label.csv</a:t>
            </a:r>
            <a:endParaRPr lang="ko-KR" altLang="en-US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573223-A06E-1C8C-312A-D946C7607B0F}"/>
              </a:ext>
            </a:extLst>
          </p:cNvPr>
          <p:cNvSpPr txBox="1"/>
          <p:nvPr/>
        </p:nvSpPr>
        <p:spPr>
          <a:xfrm>
            <a:off x="7786684" y="4249051"/>
            <a:ext cx="28300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	…	0</a:t>
            </a:r>
          </a:p>
          <a:p>
            <a:r>
              <a:rPr lang="en-US" altLang="ko-KR" dirty="0"/>
              <a:t>u	…	1</a:t>
            </a:r>
          </a:p>
          <a:p>
            <a:r>
              <a:rPr lang="en-US" altLang="ko-KR" dirty="0"/>
              <a:t>v	…	2</a:t>
            </a:r>
          </a:p>
          <a:p>
            <a:r>
              <a:rPr lang="en-US" altLang="ko-KR" dirty="0"/>
              <a:t>w	…	3</a:t>
            </a:r>
          </a:p>
          <a:p>
            <a:r>
              <a:rPr lang="en-US" altLang="ko-KR" dirty="0"/>
              <a:t>x	…	4</a:t>
            </a:r>
          </a:p>
          <a:p>
            <a:r>
              <a:rPr lang="en-US" altLang="ko-KR" dirty="0"/>
              <a:t>y	…	5</a:t>
            </a:r>
          </a:p>
          <a:p>
            <a:r>
              <a:rPr lang="en-US" altLang="ko-KR" dirty="0"/>
              <a:t>z	…	6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E654CAB-DC85-77F2-835C-7BC0E9E2D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69" y="1924691"/>
            <a:ext cx="1624788" cy="1603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40FC80-E7D8-3AC9-B995-C0C4C3E1EC7F}"/>
              </a:ext>
            </a:extLst>
          </p:cNvPr>
          <p:cNvSpPr txBox="1"/>
          <p:nvPr/>
        </p:nvSpPr>
        <p:spPr>
          <a:xfrm>
            <a:off x="5737414" y="698947"/>
            <a:ext cx="54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1429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B5EDDA6-E9B2-F931-55FE-9A3731587FC1}"/>
              </a:ext>
            </a:extLst>
          </p:cNvPr>
          <p:cNvSpPr txBox="1"/>
          <p:nvPr/>
        </p:nvSpPr>
        <p:spPr>
          <a:xfrm>
            <a:off x="1338262" y="1825178"/>
            <a:ext cx="543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데이터 </a:t>
            </a:r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en-US" altLang="ko-KR" dirty="0"/>
              <a:t>16x16 </a:t>
            </a:r>
            <a:r>
              <a:rPr lang="ko-KR" altLang="en-US" dirty="0"/>
              <a:t>크기 </a:t>
            </a:r>
            <a:r>
              <a:rPr lang="en-US" altLang="ko-KR" dirty="0"/>
              <a:t>jpg</a:t>
            </a:r>
            <a:r>
              <a:rPr lang="ko-KR" altLang="en-US" dirty="0"/>
              <a:t>파일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56F230-1661-FAFE-8B1F-7E40D46DF7D6}"/>
              </a:ext>
            </a:extLst>
          </p:cNvPr>
          <p:cNvSpPr txBox="1"/>
          <p:nvPr/>
        </p:nvSpPr>
        <p:spPr>
          <a:xfrm>
            <a:off x="6770874" y="1825178"/>
            <a:ext cx="54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</a:t>
            </a:r>
            <a:r>
              <a:rPr lang="ko-KR" altLang="en-US" dirty="0"/>
              <a:t>레이블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20x1 </a:t>
            </a:r>
            <a:r>
              <a:rPr lang="ko-KR" altLang="en-US" dirty="0"/>
              <a:t>크기 </a:t>
            </a:r>
            <a:r>
              <a:rPr lang="en-US" altLang="ko-KR" dirty="0"/>
              <a:t>test</a:t>
            </a:r>
            <a:r>
              <a:rPr lang="en-US" altLang="ko-KR" sz="1800" dirty="0"/>
              <a:t>_label.csv </a:t>
            </a:r>
            <a:r>
              <a:rPr lang="ko-KR" altLang="en-US" dirty="0"/>
              <a:t>파일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C726B1-FE9A-02DA-DC83-3BE329840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9" y="2538527"/>
            <a:ext cx="6429375" cy="2309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B98E7-B7F8-8209-8585-AD71CE28688F}"/>
              </a:ext>
            </a:extLst>
          </p:cNvPr>
          <p:cNvSpPr txBox="1"/>
          <p:nvPr/>
        </p:nvSpPr>
        <p:spPr>
          <a:xfrm>
            <a:off x="5925671" y="1686678"/>
            <a:ext cx="54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4721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4" descr="도표, 라인이(가) 표시된 사진&#10;&#10;자동 생성된 설명">
            <a:extLst>
              <a:ext uri="{FF2B5EF4-FFF2-40B4-BE49-F238E27FC236}">
                <a16:creationId xmlns:a16="http://schemas.microsoft.com/office/drawing/2014/main" id="{7AB0E902-89A1-1812-19B3-2DB25F4A6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32"/>
          <a:stretch/>
        </p:blipFill>
        <p:spPr>
          <a:xfrm>
            <a:off x="3003737" y="1879337"/>
            <a:ext cx="2963876" cy="4351338"/>
          </a:xfrm>
        </p:spPr>
      </p:pic>
      <p:pic>
        <p:nvPicPr>
          <p:cNvPr id="8" name="내용 개체 틀 4" descr="도표, 라인이(가) 표시된 사진&#10;&#10;자동 생성된 설명">
            <a:extLst>
              <a:ext uri="{FF2B5EF4-FFF2-40B4-BE49-F238E27FC236}">
                <a16:creationId xmlns:a16="http://schemas.microsoft.com/office/drawing/2014/main" id="{F852B388-E80E-22BE-2542-1E1DD121E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34"/>
          <a:stretch/>
        </p:blipFill>
        <p:spPr>
          <a:xfrm>
            <a:off x="1194135" y="2034654"/>
            <a:ext cx="2828777" cy="406377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3B7B3A-C8DC-2051-922B-4691646FBC1A}"/>
              </a:ext>
            </a:extLst>
          </p:cNvPr>
          <p:cNvSpPr/>
          <p:nvPr/>
        </p:nvSpPr>
        <p:spPr>
          <a:xfrm>
            <a:off x="1194134" y="1296241"/>
            <a:ext cx="4462595" cy="112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B78499-886C-D4D5-2E1E-DF3734F7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 </a:t>
            </a:r>
            <a:r>
              <a:rPr lang="ko-KR" altLang="en-US" dirty="0"/>
              <a:t>구조 </a:t>
            </a:r>
            <a:r>
              <a:rPr lang="en-US" altLang="ko-KR" dirty="0"/>
              <a:t>(2-layer NN)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FF45F-7177-27F4-509F-2D157F0D89D8}"/>
              </a:ext>
            </a:extLst>
          </p:cNvPr>
          <p:cNvSpPr txBox="1"/>
          <p:nvPr/>
        </p:nvSpPr>
        <p:spPr>
          <a:xfrm>
            <a:off x="2483224" y="2694791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00769-4208-F219-C6F6-A54753CE34EA}"/>
              </a:ext>
            </a:extLst>
          </p:cNvPr>
          <p:cNvSpPr txBox="1"/>
          <p:nvPr/>
        </p:nvSpPr>
        <p:spPr>
          <a:xfrm>
            <a:off x="4004982" y="2996247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BA86F-0439-4734-BAEA-A286D52E0BAA}"/>
              </a:ext>
            </a:extLst>
          </p:cNvPr>
          <p:cNvSpPr txBox="1"/>
          <p:nvPr/>
        </p:nvSpPr>
        <p:spPr>
          <a:xfrm>
            <a:off x="1479739" y="1710218"/>
            <a:ext cx="95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739FF-986A-4E94-E0C8-6643CC05C4DF}"/>
              </a:ext>
            </a:extLst>
          </p:cNvPr>
          <p:cNvSpPr txBox="1"/>
          <p:nvPr/>
        </p:nvSpPr>
        <p:spPr>
          <a:xfrm>
            <a:off x="2995574" y="1738533"/>
            <a:ext cx="95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2D2C3C-6553-63CB-2788-F775F708D49F}"/>
              </a:ext>
            </a:extLst>
          </p:cNvPr>
          <p:cNvSpPr/>
          <p:nvPr/>
        </p:nvSpPr>
        <p:spPr>
          <a:xfrm>
            <a:off x="3277102" y="2795724"/>
            <a:ext cx="294007" cy="307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5DF3D6-A47D-0E36-8814-07C6F3F119CD}"/>
              </a:ext>
            </a:extLst>
          </p:cNvPr>
          <p:cNvSpPr/>
          <p:nvPr/>
        </p:nvSpPr>
        <p:spPr>
          <a:xfrm>
            <a:off x="3277102" y="4798755"/>
            <a:ext cx="294007" cy="194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53D865-6163-FA27-72E8-BDA3BE838BB8}"/>
              </a:ext>
            </a:extLst>
          </p:cNvPr>
          <p:cNvSpPr txBox="1"/>
          <p:nvPr/>
        </p:nvSpPr>
        <p:spPr>
          <a:xfrm>
            <a:off x="4686020" y="1736875"/>
            <a:ext cx="95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DA65A9-3C94-8BF1-BD9F-3A24EAE8130F}"/>
              </a:ext>
            </a:extLst>
          </p:cNvPr>
          <p:cNvSpPr txBox="1"/>
          <p:nvPr/>
        </p:nvSpPr>
        <p:spPr>
          <a:xfrm>
            <a:off x="7590362" y="1402350"/>
            <a:ext cx="44079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Notation</a:t>
            </a:r>
          </a:p>
          <a:p>
            <a:endParaRPr lang="en-US" altLang="ko-KR" dirty="0"/>
          </a:p>
          <a:p>
            <a:r>
              <a:rPr lang="en-US" altLang="ko-KR" dirty="0"/>
              <a:t>1. n</a:t>
            </a:r>
            <a:r>
              <a:rPr lang="ko-KR" altLang="en-US" dirty="0"/>
              <a:t>은 레이어의 노드 개수 </a:t>
            </a:r>
            <a:endParaRPr lang="en-US" altLang="ko-KR" dirty="0"/>
          </a:p>
          <a:p>
            <a:r>
              <a:rPr lang="en-US" altLang="ko-KR" dirty="0"/>
              <a:t>n0 = 16*16</a:t>
            </a:r>
          </a:p>
          <a:p>
            <a:r>
              <a:rPr lang="en-US" altLang="ko-KR" dirty="0"/>
              <a:t>n1 = 128</a:t>
            </a:r>
          </a:p>
          <a:p>
            <a:r>
              <a:rPr lang="en-US" altLang="ko-KR" dirty="0"/>
              <a:t>n2 = 7</a:t>
            </a:r>
          </a:p>
          <a:p>
            <a:endParaRPr lang="en-US" altLang="ko-KR" dirty="0"/>
          </a:p>
          <a:p>
            <a:r>
              <a:rPr lang="en-US" altLang="ko-KR" dirty="0"/>
              <a:t>2. w</a:t>
            </a:r>
            <a:r>
              <a:rPr lang="ko-KR" altLang="en-US" dirty="0"/>
              <a:t>는 레이어의 </a:t>
            </a:r>
            <a:r>
              <a:rPr lang="en-US" altLang="ko-KR" dirty="0"/>
              <a:t>weight</a:t>
            </a:r>
          </a:p>
          <a:p>
            <a:r>
              <a:rPr lang="en-US" altLang="ko-KR" dirty="0"/>
              <a:t>w1 (256,128)</a:t>
            </a:r>
          </a:p>
          <a:p>
            <a:r>
              <a:rPr lang="en-US" altLang="ko-KR" dirty="0"/>
              <a:t>w2 (128,7)</a:t>
            </a:r>
          </a:p>
          <a:p>
            <a:endParaRPr lang="en-US" altLang="ko-KR" dirty="0"/>
          </a:p>
          <a:p>
            <a:r>
              <a:rPr lang="en-US" altLang="ko-KR" dirty="0"/>
              <a:t>3. a</a:t>
            </a:r>
            <a:r>
              <a:rPr lang="ko-KR" altLang="en-US" dirty="0"/>
              <a:t>는 해당 레이어의 출력</a:t>
            </a:r>
            <a:endParaRPr lang="en-US" altLang="ko-KR" dirty="0"/>
          </a:p>
          <a:p>
            <a:r>
              <a:rPr lang="en-US" altLang="ko-KR" dirty="0"/>
              <a:t>a1 (batch, 128) </a:t>
            </a:r>
          </a:p>
          <a:p>
            <a:r>
              <a:rPr lang="en-US" altLang="ko-KR" dirty="0"/>
              <a:t>a2 (batch, 7)</a:t>
            </a:r>
          </a:p>
          <a:p>
            <a:endParaRPr lang="en-US" altLang="ko-KR" dirty="0"/>
          </a:p>
          <a:p>
            <a:r>
              <a:rPr lang="en-US" altLang="ko-KR" dirty="0"/>
              <a:t>4. A</a:t>
            </a:r>
            <a:r>
              <a:rPr lang="ko-KR" altLang="en-US" dirty="0"/>
              <a:t>는 해당 레이어의 </a:t>
            </a:r>
            <a:r>
              <a:rPr lang="en-US" altLang="ko-KR" dirty="0"/>
              <a:t>Activation function</a:t>
            </a:r>
          </a:p>
          <a:p>
            <a:r>
              <a:rPr lang="en-US" altLang="ko-KR" dirty="0"/>
              <a:t>A1</a:t>
            </a:r>
            <a:r>
              <a:rPr lang="ko-KR" altLang="en-US" dirty="0"/>
              <a:t> </a:t>
            </a:r>
            <a:r>
              <a:rPr lang="en-US" altLang="ko-KR" dirty="0"/>
              <a:t>: sigmoid</a:t>
            </a:r>
          </a:p>
          <a:p>
            <a:r>
              <a:rPr lang="en-US" altLang="ko-KR" dirty="0"/>
              <a:t>A2 :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2991E-BB1F-291F-3261-1F4EFDB9ADBC}"/>
              </a:ext>
            </a:extLst>
          </p:cNvPr>
          <p:cNvSpPr txBox="1"/>
          <p:nvPr/>
        </p:nvSpPr>
        <p:spPr>
          <a:xfrm>
            <a:off x="1353952" y="6211669"/>
            <a:ext cx="120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n0 = 256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B64B6-3EA9-E83A-1077-A5A26C91608E}"/>
              </a:ext>
            </a:extLst>
          </p:cNvPr>
          <p:cNvSpPr txBox="1"/>
          <p:nvPr/>
        </p:nvSpPr>
        <p:spPr>
          <a:xfrm>
            <a:off x="2869787" y="5641236"/>
            <a:ext cx="120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n1 = 128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4B174-F416-DB2D-8899-616E176580AD}"/>
              </a:ext>
            </a:extLst>
          </p:cNvPr>
          <p:cNvSpPr txBox="1"/>
          <p:nvPr/>
        </p:nvSpPr>
        <p:spPr>
          <a:xfrm>
            <a:off x="4679389" y="5491597"/>
            <a:ext cx="120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n2 = 7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64107E-F1E9-A430-FE3F-F45054EC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328" y="2603874"/>
            <a:ext cx="591671" cy="1623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64D124-00CD-D439-7D1D-C0B27C630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347" y="2879457"/>
            <a:ext cx="447569" cy="1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1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51872-2269-9AA5-2271-4C643106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82" y="230655"/>
            <a:ext cx="10515600" cy="1325563"/>
          </a:xfrm>
        </p:spPr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D8EE3-415C-4E83-F883-4A08B0D9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860" y="1762407"/>
            <a:ext cx="95571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0. import package</a:t>
            </a:r>
          </a:p>
          <a:p>
            <a:pPr marL="0" indent="0">
              <a:buNone/>
            </a:pPr>
            <a:r>
              <a:rPr lang="en-US" altLang="ko-KR" sz="3200" dirty="0"/>
              <a:t>1.</a:t>
            </a:r>
            <a:r>
              <a:rPr lang="ko-KR" altLang="en-US" sz="3200" dirty="0"/>
              <a:t> </a:t>
            </a:r>
            <a:r>
              <a:rPr lang="en-US" altLang="ko-KR" sz="3200" dirty="0"/>
              <a:t>read data</a:t>
            </a:r>
          </a:p>
          <a:p>
            <a:pPr marL="0" indent="0">
              <a:buNone/>
            </a:pPr>
            <a:r>
              <a:rPr lang="en-US" altLang="ko-KR" sz="3200" dirty="0"/>
              <a:t>2. shuffle and split(train data / validation data)</a:t>
            </a:r>
          </a:p>
          <a:p>
            <a:pPr marL="0" indent="0">
              <a:buNone/>
            </a:pPr>
            <a:r>
              <a:rPr lang="en-US" altLang="ko-KR" sz="3200" dirty="0"/>
              <a:t>3. define function</a:t>
            </a:r>
          </a:p>
          <a:p>
            <a:pPr marL="0" indent="0">
              <a:buNone/>
            </a:pPr>
            <a:r>
              <a:rPr lang="en-US" altLang="ko-KR" sz="3200" dirty="0"/>
              <a:t>4. forward, backward pass</a:t>
            </a:r>
          </a:p>
          <a:p>
            <a:pPr marL="0" indent="0">
              <a:buNone/>
            </a:pPr>
            <a:r>
              <a:rPr lang="en-US" altLang="ko-KR" sz="3200" dirty="0"/>
              <a:t>5. training</a:t>
            </a:r>
          </a:p>
          <a:p>
            <a:pPr marL="0" indent="0">
              <a:buNone/>
            </a:pPr>
            <a:r>
              <a:rPr lang="en-US" altLang="ko-KR" sz="3200" dirty="0"/>
              <a:t>6. testing</a:t>
            </a:r>
          </a:p>
        </p:txBody>
      </p:sp>
    </p:spTree>
    <p:extLst>
      <p:ext uri="{BB962C8B-B14F-4D97-AF65-F5344CB8AC3E}">
        <p14:creationId xmlns:p14="http://schemas.microsoft.com/office/powerpoint/2010/main" val="920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6BB08-0A1F-1CF4-C14B-111BC1BB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import package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A64061-9DE1-766D-761F-94999656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71" y="2975163"/>
            <a:ext cx="3067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6BB08-0A1F-1CF4-C14B-111BC1BB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6" y="-156370"/>
            <a:ext cx="10515600" cy="1325563"/>
          </a:xfrm>
        </p:spPr>
        <p:txBody>
          <a:bodyPr/>
          <a:lstStyle/>
          <a:p>
            <a:r>
              <a:rPr lang="en-US" altLang="ko-KR" dirty="0"/>
              <a:t>1. read data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F216A8-AE85-A117-E536-C3BC4E38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16" y="968189"/>
            <a:ext cx="5138487" cy="3851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7ED8FF-146B-1D18-403F-13DE12966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16" y="4906796"/>
            <a:ext cx="5138487" cy="9830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338EE0-4BE7-00F1-D43B-20732A401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095" y="968189"/>
            <a:ext cx="2106977" cy="2123143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8A1E47E-082A-8332-319E-2D0035C421C7}"/>
              </a:ext>
            </a:extLst>
          </p:cNvPr>
          <p:cNvSpPr txBox="1">
            <a:spLocks/>
          </p:cNvSpPr>
          <p:nvPr/>
        </p:nvSpPr>
        <p:spPr>
          <a:xfrm>
            <a:off x="8339436" y="1636145"/>
            <a:ext cx="771525" cy="786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35E69CF-9282-B117-E5F7-3F4BF24A121F}"/>
              </a:ext>
            </a:extLst>
          </p:cNvPr>
          <p:cNvSpPr txBox="1">
            <a:spLocks/>
          </p:cNvSpPr>
          <p:nvPr/>
        </p:nvSpPr>
        <p:spPr>
          <a:xfrm>
            <a:off x="7121809" y="5148296"/>
            <a:ext cx="771525" cy="786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X[0]</a:t>
            </a:r>
            <a:endParaRPr lang="ko-KR" altLang="en-US" sz="18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2400C9-D02E-880E-A23A-C446C3CC8FEF}"/>
              </a:ext>
            </a:extLst>
          </p:cNvPr>
          <p:cNvSpPr txBox="1">
            <a:spLocks/>
          </p:cNvSpPr>
          <p:nvPr/>
        </p:nvSpPr>
        <p:spPr>
          <a:xfrm>
            <a:off x="10286583" y="5221863"/>
            <a:ext cx="1057275" cy="786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X[419]</a:t>
            </a:r>
            <a:endParaRPr lang="ko-KR" altLang="en-US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4B0D0E-7D6F-93A5-69E8-5F1193050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826" y="1396433"/>
            <a:ext cx="1606834" cy="15859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2C0D86-5A1D-5A5F-77A7-5CC52A8BA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010" y="3567481"/>
            <a:ext cx="2775200" cy="17355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31468C-7F84-6D7D-699C-34B59CC6A8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0961" y="3567481"/>
            <a:ext cx="2740748" cy="1735534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B6744771-1B3E-EFDB-0085-9E2F5CB4539D}"/>
              </a:ext>
            </a:extLst>
          </p:cNvPr>
          <p:cNvSpPr txBox="1">
            <a:spLocks/>
          </p:cNvSpPr>
          <p:nvPr/>
        </p:nvSpPr>
        <p:spPr>
          <a:xfrm>
            <a:off x="6867525" y="2548465"/>
            <a:ext cx="771525" cy="786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1.jpg</a:t>
            </a:r>
            <a:endParaRPr lang="ko-KR" altLang="en-US" sz="18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EF117A7-525C-A8BF-0A2F-FE2BC57E319A}"/>
              </a:ext>
            </a:extLst>
          </p:cNvPr>
          <p:cNvSpPr txBox="1">
            <a:spLocks/>
          </p:cNvSpPr>
          <p:nvPr/>
        </p:nvSpPr>
        <p:spPr>
          <a:xfrm>
            <a:off x="10044532" y="2548465"/>
            <a:ext cx="1057275" cy="786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420.jpg</a:t>
            </a:r>
            <a:endParaRPr lang="ko-KR" alt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5DE0DA-5E73-370C-6649-5D1DA6E280FE}"/>
              </a:ext>
            </a:extLst>
          </p:cNvPr>
          <p:cNvSpPr txBox="1"/>
          <p:nvPr/>
        </p:nvSpPr>
        <p:spPr>
          <a:xfrm>
            <a:off x="6764496" y="321567"/>
            <a:ext cx="441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 shape : (420, 16, 16), (420,)</a:t>
            </a:r>
          </a:p>
          <a:p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 shape : (20, 16, 16), (20,)</a:t>
            </a:r>
          </a:p>
        </p:txBody>
      </p:sp>
    </p:spTree>
    <p:extLst>
      <p:ext uri="{BB962C8B-B14F-4D97-AF65-F5344CB8AC3E}">
        <p14:creationId xmlns:p14="http://schemas.microsoft.com/office/powerpoint/2010/main" val="185332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1153</Words>
  <Application>Microsoft Office PowerPoint</Application>
  <PresentationFormat>와이드스크린</PresentationFormat>
  <Paragraphs>281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NanumGothic</vt:lpstr>
      <vt:lpstr>맑은 고딕</vt:lpstr>
      <vt:lpstr>Arial</vt:lpstr>
      <vt:lpstr>Office 테마</vt:lpstr>
      <vt:lpstr>임베디드시스템공학과 201901771 조영욱</vt:lpstr>
      <vt:lpstr>목차</vt:lpstr>
      <vt:lpstr>PowerPoint 프레젠테이션</vt:lpstr>
      <vt:lpstr>1.jpg</vt:lpstr>
      <vt:lpstr>PowerPoint 프레젠테이션</vt:lpstr>
      <vt:lpstr>NN 구조 (2-layer NN)</vt:lpstr>
      <vt:lpstr>코드설명</vt:lpstr>
      <vt:lpstr>0. import package</vt:lpstr>
      <vt:lpstr>1. read data</vt:lpstr>
      <vt:lpstr>2. shuffle and split (train data / validation data) </vt:lpstr>
      <vt:lpstr>3. define function</vt:lpstr>
      <vt:lpstr>Xavier Initialization</vt:lpstr>
      <vt:lpstr>4. forward, backward pass</vt:lpstr>
      <vt:lpstr>5. Train</vt:lpstr>
      <vt:lpstr>5. Train – (1) batch</vt:lpstr>
      <vt:lpstr>5. Train – (2) tagets (one hot encoding) </vt:lpstr>
      <vt:lpstr>5. Train – (3) forward pass</vt:lpstr>
      <vt:lpstr>5. Train – (4) backpropagation (Chain Rule)</vt:lpstr>
      <vt:lpstr>5. Train – (5) calculate loss, accuracy</vt:lpstr>
      <vt:lpstr>5. Train – (6) 업데이트</vt:lpstr>
      <vt:lpstr>5. Train – (7) Validation data</vt:lpstr>
      <vt:lpstr>6. testing</vt:lpstr>
      <vt:lpstr>7.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영욱 조</dc:creator>
  <cp:lastModifiedBy>영욱 조</cp:lastModifiedBy>
  <cp:revision>8</cp:revision>
  <dcterms:created xsi:type="dcterms:W3CDTF">2023-11-15T10:35:08Z</dcterms:created>
  <dcterms:modified xsi:type="dcterms:W3CDTF">2023-11-21T04:24:06Z</dcterms:modified>
</cp:coreProperties>
</file>