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675" r:id="rId2"/>
    <p:sldId id="685" r:id="rId3"/>
    <p:sldId id="694" r:id="rId4"/>
    <p:sldId id="696" r:id="rId5"/>
    <p:sldId id="695" r:id="rId6"/>
    <p:sldId id="697" r:id="rId7"/>
    <p:sldId id="698" r:id="rId8"/>
    <p:sldId id="699" r:id="rId9"/>
    <p:sldId id="494" r:id="rId10"/>
    <p:sldId id="700" r:id="rId11"/>
    <p:sldId id="701" r:id="rId12"/>
    <p:sldId id="659" r:id="rId13"/>
    <p:sldId id="614" r:id="rId14"/>
    <p:sldId id="784" r:id="rId15"/>
    <p:sldId id="523" r:id="rId16"/>
    <p:sldId id="785" r:id="rId17"/>
    <p:sldId id="791" r:id="rId18"/>
    <p:sldId id="792" r:id="rId19"/>
    <p:sldId id="788" r:id="rId20"/>
    <p:sldId id="290" r:id="rId21"/>
    <p:sldId id="790" r:id="rId22"/>
    <p:sldId id="793" r:id="rId23"/>
    <p:sldId id="794" r:id="rId24"/>
    <p:sldId id="796" r:id="rId25"/>
    <p:sldId id="291" r:id="rId26"/>
    <p:sldId id="795" r:id="rId27"/>
    <p:sldId id="797" r:id="rId28"/>
    <p:sldId id="789" r:id="rId29"/>
    <p:sldId id="798" r:id="rId30"/>
    <p:sldId id="799" r:id="rId31"/>
    <p:sldId id="800" r:id="rId32"/>
    <p:sldId id="801" r:id="rId33"/>
    <p:sldId id="802" r:id="rId34"/>
    <p:sldId id="8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FBD57F-0D33-A54A-B835-A88242EA4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912F69-641D-864A-AA07-F0EAE88720B5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52B934-72C7-534F-8FFB-703411CC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7C1898F-25B6-184E-9A92-FA65581E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3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F5D352-22D2-754A-8CC4-DFDD27764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01E25-1899-9F47-96A3-A235AA3F7A89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23F152-9BFC-A441-8173-D34018ECA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86C788-22B0-484A-8480-BB461F757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457386" cy="2624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9-1:  TCP connection management and intro to networking layer</a:t>
            </a:r>
          </a:p>
          <a:p>
            <a:pPr>
              <a:defRPr/>
            </a:pP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Prepared by: Jun </a:t>
            </a:r>
            <a:r>
              <a:rPr lang="en-US" sz="2800" dirty="0" err="1">
                <a:ea typeface="ＭＳ Ｐゴシック" charset="0"/>
              </a:rPr>
              <a:t>Yua</a:t>
            </a: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952-81A3-B34D-8F4A-26998A5A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761" cy="1325563"/>
          </a:xfrm>
        </p:spPr>
        <p:txBody>
          <a:bodyPr/>
          <a:lstStyle/>
          <a:p>
            <a:r>
              <a:rPr lang="en-US" dirty="0"/>
              <a:t>Summary of TCP connection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937A-438D-8E45-B49E-0EDD4B88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729" cy="4825898"/>
          </a:xfrm>
        </p:spPr>
        <p:txBody>
          <a:bodyPr>
            <a:normAutofit/>
          </a:bodyPr>
          <a:lstStyle/>
          <a:p>
            <a:r>
              <a:rPr lang="en-US" dirty="0"/>
              <a:t>TCP connections have associated resources: managing them requires book-keeping the establishment of a connection carefully</a:t>
            </a:r>
          </a:p>
          <a:p>
            <a:endParaRPr lang="en-US" dirty="0"/>
          </a:p>
          <a:p>
            <a:r>
              <a:rPr lang="en-US" dirty="0"/>
              <a:t>Simple 2-way handshakes suffer from denial of service vulnerability</a:t>
            </a:r>
          </a:p>
          <a:p>
            <a:pPr lvl="1"/>
            <a:r>
              <a:rPr lang="en-US" dirty="0"/>
              <a:t>Moral: don’t allocate resources on the first client message</a:t>
            </a:r>
          </a:p>
          <a:p>
            <a:pPr lvl="1"/>
            <a:endParaRPr lang="en-US" dirty="0"/>
          </a:p>
          <a:p>
            <a:r>
              <a:rPr lang="en-US" dirty="0"/>
              <a:t>3-way handshake mitigates this issue by making client work harder</a:t>
            </a:r>
          </a:p>
          <a:p>
            <a:pPr lvl="1"/>
            <a:r>
              <a:rPr lang="en-US" dirty="0"/>
              <a:t>Client must send ACK to server’s SYN/ACK before server can handle data</a:t>
            </a:r>
          </a:p>
          <a:p>
            <a:pPr lvl="1"/>
            <a:r>
              <a:rPr lang="en-US" dirty="0"/>
              <a:t>The cost: increased time before sending application data from client</a:t>
            </a:r>
          </a:p>
        </p:txBody>
      </p:sp>
    </p:spTree>
    <p:extLst>
      <p:ext uri="{BB962C8B-B14F-4D97-AF65-F5344CB8AC3E}">
        <p14:creationId xmlns:p14="http://schemas.microsoft.com/office/powerpoint/2010/main" val="111861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Layer: Intro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889945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2587-A120-5544-8B0C-E3962D1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CBD-C9D8-984C-B08D-F2D65B57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732508" cy="483120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Main function: Move data from sending to receiving endpoint</a:t>
            </a:r>
          </a:p>
          <a:p>
            <a:r>
              <a:rPr lang="en-US" altLang="en-US" dirty="0"/>
              <a:t>on sending endpoint: encapsulate transport segments into </a:t>
            </a:r>
            <a:r>
              <a:rPr lang="en-US" altLang="en-US" dirty="0">
                <a:solidFill>
                  <a:srgbClr val="C00000"/>
                </a:solidFill>
              </a:rPr>
              <a:t>datagrams</a:t>
            </a:r>
          </a:p>
          <a:p>
            <a:r>
              <a:rPr lang="en-US" altLang="en-US" dirty="0"/>
              <a:t>on receiving endpoint: deliver datagrams to transport layer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The network layer also runs in every router</a:t>
            </a:r>
          </a:p>
          <a:p>
            <a:r>
              <a:rPr lang="en-US" altLang="en-US" dirty="0"/>
              <a:t>The router examines header fields in all network-layer datagrams passing through it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dirty="0"/>
          </a:p>
        </p:txBody>
      </p:sp>
      <p:pic>
        <p:nvPicPr>
          <p:cNvPr id="619" name="Picture 618" descr="A picture containing sky&#10;&#10;Description automatically generated">
            <a:extLst>
              <a:ext uri="{FF2B5EF4-FFF2-40B4-BE49-F238E27FC236}">
                <a16:creationId xmlns:a16="http://schemas.microsoft.com/office/drawing/2014/main" id="{593E700A-328A-CA4C-A15A-CEBCFD57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56899"/>
            <a:ext cx="1915099" cy="1810751"/>
          </a:xfrm>
          <a:prstGeom prst="rect">
            <a:avLst/>
          </a:prstGeom>
        </p:spPr>
      </p:pic>
      <p:pic>
        <p:nvPicPr>
          <p:cNvPr id="620" name="Picture 619" descr="A picture containing sky&#10;&#10;Description automatically generated">
            <a:extLst>
              <a:ext uri="{FF2B5EF4-FFF2-40B4-BE49-F238E27FC236}">
                <a16:creationId xmlns:a16="http://schemas.microsoft.com/office/drawing/2014/main" id="{5F3D4176-6200-EB43-A4F3-082E74A1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881" y="4724744"/>
            <a:ext cx="1915099" cy="1810751"/>
          </a:xfrm>
          <a:prstGeom prst="rect">
            <a:avLst/>
          </a:prstGeom>
        </p:spPr>
      </p:pic>
      <p:pic>
        <p:nvPicPr>
          <p:cNvPr id="621" name="Picture 620" descr="A close up of a stool&#10;&#10;Description automatically generated">
            <a:extLst>
              <a:ext uri="{FF2B5EF4-FFF2-40B4-BE49-F238E27FC236}">
                <a16:creationId xmlns:a16="http://schemas.microsoft.com/office/drawing/2014/main" id="{E34314EF-6805-EB42-B6DC-B2BA43EF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18879" y="5794519"/>
            <a:ext cx="635229" cy="701039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DA73E113-25DC-9B49-A5F2-C776220B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9" y="1560694"/>
            <a:ext cx="675640" cy="675640"/>
          </a:xfrm>
          <a:prstGeom prst="rect">
            <a:avLst/>
          </a:prstGeom>
        </p:spPr>
      </p:pic>
      <p:pic>
        <p:nvPicPr>
          <p:cNvPr id="623" name="Picture 622" descr="A close up of a logo&#10;&#10;Description automatically generated">
            <a:extLst>
              <a:ext uri="{FF2B5EF4-FFF2-40B4-BE49-F238E27FC236}">
                <a16:creationId xmlns:a16="http://schemas.microsoft.com/office/drawing/2014/main" id="{ADE206E4-FEB1-9045-9877-F5550595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05" y="3018852"/>
            <a:ext cx="1211852" cy="1114699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AC7B1D75-6446-F245-B363-83846E9626A0}"/>
              </a:ext>
            </a:extLst>
          </p:cNvPr>
          <p:cNvSpPr txBox="1"/>
          <p:nvPr/>
        </p:nvSpPr>
        <p:spPr>
          <a:xfrm>
            <a:off x="9570708" y="4209164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 Layer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CF32D749-62B7-6B49-91E5-D6BDB658664C}"/>
              </a:ext>
            </a:extLst>
          </p:cNvPr>
          <p:cNvSpPr txBox="1"/>
          <p:nvPr/>
        </p:nvSpPr>
        <p:spPr>
          <a:xfrm>
            <a:off x="9369136" y="2343263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6DDE20BD-380E-464C-B106-EEB33DF1FDAE}"/>
              </a:ext>
            </a:extLst>
          </p:cNvPr>
          <p:cNvSpPr txBox="1"/>
          <p:nvPr/>
        </p:nvSpPr>
        <p:spPr>
          <a:xfrm>
            <a:off x="9736970" y="134185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4FD4F36-75D4-7044-AA1F-DB0335C7FD87}"/>
              </a:ext>
            </a:extLst>
          </p:cNvPr>
          <p:cNvSpPr txBox="1"/>
          <p:nvPr/>
        </p:nvSpPr>
        <p:spPr>
          <a:xfrm>
            <a:off x="8336065" y="5960372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F5E724D5-CAEE-A94F-B3B4-DA4739140DC8}"/>
              </a:ext>
            </a:extLst>
          </p:cNvPr>
          <p:cNvSpPr txBox="1"/>
          <p:nvPr/>
        </p:nvSpPr>
        <p:spPr>
          <a:xfrm>
            <a:off x="9997704" y="6506388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238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  <p:bldP spid="625" grpId="0"/>
      <p:bldP spid="626" grpId="0"/>
      <p:bldP spid="627" grpId="0"/>
      <p:bldP spid="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1884363"/>
            <a:ext cx="4068762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road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4838037"/>
            <a:ext cx="4068761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15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21B47-825F-D845-BC93-57B3677D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07" y="4348199"/>
            <a:ext cx="1824168" cy="182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5B9BC-E6B6-9046-B26A-0A1A501FC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9" y="2508285"/>
            <a:ext cx="1824168" cy="12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E8B-2F98-EF40-98CD-072468EB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and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73D1-1069-084E-A8AD-DF2EAEC59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 = Forwarding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0C51-FD08-D148-88ED-D82891AB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28063" cy="494093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Control plane = Routing</a:t>
            </a:r>
          </a:p>
          <a:p>
            <a:pPr>
              <a:defRPr/>
            </a:pPr>
            <a:r>
              <a:rPr lang="en-US" sz="2600" dirty="0"/>
              <a:t>network-wide logic</a:t>
            </a:r>
          </a:p>
          <a:p>
            <a:pPr>
              <a:defRPr/>
            </a:pPr>
            <a:r>
              <a:rPr lang="en-US" sz="2600" dirty="0"/>
              <a:t>determines how datagram is routed along end-to-end path from source to destination endpoint</a:t>
            </a:r>
          </a:p>
          <a:p>
            <a:pPr>
              <a:defRPr/>
            </a:pPr>
            <a:r>
              <a:rPr lang="en-US" sz="2600" dirty="0"/>
              <a:t>two control-plane approaches: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Distributed routing</a:t>
            </a:r>
            <a:r>
              <a:rPr lang="en-US" sz="2600" dirty="0"/>
              <a:t> algorithm running on each router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Centralized routing</a:t>
            </a:r>
            <a:r>
              <a:rPr lang="en-US" sz="2600" dirty="0"/>
              <a:t> algorithm running on a (logically) centralized server</a:t>
            </a:r>
            <a:endParaRPr lang="en-US" sz="2600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2E341F-3E37-F84B-A4A9-148395A005FA}"/>
              </a:ext>
            </a:extLst>
          </p:cNvPr>
          <p:cNvGrpSpPr/>
          <p:nvPr/>
        </p:nvGrpSpPr>
        <p:grpSpPr>
          <a:xfrm>
            <a:off x="985363" y="4751734"/>
            <a:ext cx="2308340" cy="1296448"/>
            <a:chOff x="985363" y="4751734"/>
            <a:chExt cx="2308340" cy="129644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800D77-A398-E345-987B-FE27F80501C6}"/>
                </a:ext>
              </a:extLst>
            </p:cNvPr>
            <p:cNvCxnSpPr/>
            <p:nvPr/>
          </p:nvCxnSpPr>
          <p:spPr bwMode="auto">
            <a:xfrm flipH="1">
              <a:off x="1787165" y="6046595"/>
              <a:ext cx="1506538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C329AB07-D0EF-954F-A977-F8FF2FA8F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980" y="5379402"/>
              <a:ext cx="1615695" cy="626977"/>
              <a:chOff x="-4079003" y="2614285"/>
              <a:chExt cx="1616718" cy="628511"/>
            </a:xfrm>
          </p:grpSpPr>
          <p:sp>
            <p:nvSpPr>
              <p:cNvPr id="27" name="Rectangle 97">
                <a:extLst>
                  <a:ext uri="{FF2B5EF4-FFF2-40B4-BE49-F238E27FC236}">
                    <a16:creationId xmlns:a16="http://schemas.microsoft.com/office/drawing/2014/main" id="{E96B3FA6-FCE2-EB48-B29C-3A8DA7603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8" name="Rectangle 98">
                <a:extLst>
                  <a:ext uri="{FF2B5EF4-FFF2-40B4-BE49-F238E27FC236}">
                    <a16:creationId xmlns:a16="http://schemas.microsoft.com/office/drawing/2014/main" id="{BA14CC9A-6623-5449-A9D3-6FF28B49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9" name="Line 99">
                <a:extLst>
                  <a:ext uri="{FF2B5EF4-FFF2-40B4-BE49-F238E27FC236}">
                    <a16:creationId xmlns:a16="http://schemas.microsoft.com/office/drawing/2014/main" id="{67744588-5D7C-6344-BEFF-70FFE98D5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04">
                <a:extLst>
                  <a:ext uri="{FF2B5EF4-FFF2-40B4-BE49-F238E27FC236}">
                    <a16:creationId xmlns:a16="http://schemas.microsoft.com/office/drawing/2014/main" id="{298F4EE6-63B9-0B4A-84B5-C108B9FA4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1" name="Text Box 105">
                <a:extLst>
                  <a:ext uri="{FF2B5EF4-FFF2-40B4-BE49-F238E27FC236}">
                    <a16:creationId xmlns:a16="http://schemas.microsoft.com/office/drawing/2014/main" id="{2BE3D8C7-1BFE-584E-B59F-35BF6EFFD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 dirty="0">
                    <a:solidFill>
                      <a:schemeClr val="bg1"/>
                    </a:solidFill>
                  </a:rPr>
                  <a:t>0111</a:t>
                </a:r>
              </a:p>
            </p:txBody>
          </p:sp>
          <p:sp>
            <p:nvSpPr>
              <p:cNvPr id="32" name="Line 119">
                <a:extLst>
                  <a:ext uri="{FF2B5EF4-FFF2-40B4-BE49-F238E27FC236}">
                    <a16:creationId xmlns:a16="http://schemas.microsoft.com/office/drawing/2014/main" id="{4D0A322A-E27A-DE48-8E60-07210B25A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2333" y="2614285"/>
                <a:ext cx="405953" cy="30060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B0C951A0-0095-0A4E-9B8D-6FD693A5E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3" y="4751734"/>
              <a:ext cx="1991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values in arriving </a:t>
              </a:r>
            </a:p>
            <a:p>
              <a:r>
                <a:rPr lang="en-US" altLang="en-US" sz="1800" dirty="0"/>
                <a:t>packet header</a:t>
              </a:r>
              <a:endParaRPr lang="en-US" alt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9701D1-9F03-A346-93C0-A27485D748BB}"/>
              </a:ext>
            </a:extLst>
          </p:cNvPr>
          <p:cNvGrpSpPr/>
          <p:nvPr/>
        </p:nvGrpSpPr>
        <p:grpSpPr>
          <a:xfrm>
            <a:off x="3217504" y="5718765"/>
            <a:ext cx="1258886" cy="681842"/>
            <a:chOff x="3217504" y="5718765"/>
            <a:chExt cx="1258886" cy="68184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EE0B67-8E8F-CD46-8721-D9A0A0985C5B}"/>
                </a:ext>
              </a:extLst>
            </p:cNvPr>
            <p:cNvCxnSpPr/>
            <p:nvPr/>
          </p:nvCxnSpPr>
          <p:spPr bwMode="auto">
            <a:xfrm flipV="1">
              <a:off x="3765189" y="5803707"/>
              <a:ext cx="500063" cy="1571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C9C248-4EEB-8D40-A32D-951EBBF874C3}"/>
                </a:ext>
              </a:extLst>
            </p:cNvPr>
            <p:cNvCxnSpPr/>
            <p:nvPr/>
          </p:nvCxnSpPr>
          <p:spPr bwMode="auto">
            <a:xfrm>
              <a:off x="3614377" y="6019607"/>
              <a:ext cx="862013" cy="1047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CF13D1-155D-A74A-A0DC-A845924E7C8E}"/>
                </a:ext>
              </a:extLst>
            </p:cNvPr>
            <p:cNvCxnSpPr/>
            <p:nvPr/>
          </p:nvCxnSpPr>
          <p:spPr bwMode="auto">
            <a:xfrm>
              <a:off x="3627077" y="6125970"/>
              <a:ext cx="714375" cy="274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65">
              <a:extLst>
                <a:ext uri="{FF2B5EF4-FFF2-40B4-BE49-F238E27FC236}">
                  <a16:creationId xmlns:a16="http://schemas.microsoft.com/office/drawing/2014/main" id="{9F3C4F97-EC09-9340-A503-5A4CBC8A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049" y="5718765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2" name="TextBox 281">
              <a:extLst>
                <a:ext uri="{FF2B5EF4-FFF2-40B4-BE49-F238E27FC236}">
                  <a16:creationId xmlns:a16="http://schemas.microsoft.com/office/drawing/2014/main" id="{14310247-6ADD-2446-A30E-A4ECC68D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33" y="6006056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13" name="TextBox 282">
              <a:extLst>
                <a:ext uri="{FF2B5EF4-FFF2-40B4-BE49-F238E27FC236}">
                  <a16:creationId xmlns:a16="http://schemas.microsoft.com/office/drawing/2014/main" id="{5E0DCA69-543D-874F-ABC2-97E3B2A3E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904" y="610764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16" name="Group 357">
              <a:extLst>
                <a:ext uri="{FF2B5EF4-FFF2-40B4-BE49-F238E27FC236}">
                  <a16:creationId xmlns:a16="http://schemas.microsoft.com/office/drawing/2014/main" id="{6ACCB86F-D036-AD40-9F5B-69503EBED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504" y="5903719"/>
              <a:ext cx="565151" cy="293687"/>
              <a:chOff x="1870334" y="1575177"/>
              <a:chExt cx="1128637" cy="43793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DC1055-0E35-ED4D-BEE7-4F5BD38D4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3279DC-9414-0041-9D6F-97CA1FE005E0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3F725B-DE57-6240-ACF4-128F68CF8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3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7C6AC13-78AB-B046-88C7-628580AB04B2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DD280D5-BB54-CF47-B8D1-6B41BC67A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66B87A-6684-004C-838D-13EA6BF4A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4E3EA70-3998-8749-9FED-85143E38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9BF9A2-1965-4747-A3D8-A06E78B3DA97}"/>
                  </a:ext>
                </a:extLst>
              </p:cNvPr>
              <p:cNvCxnSpPr>
                <a:cxnSpLocks noChangeShapeType="1"/>
                <a:endCxn id="20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38F921-4CEF-BF4A-87A1-85AA82D8B7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" name="Freeform 120">
            <a:extLst>
              <a:ext uri="{FF2B5EF4-FFF2-40B4-BE49-F238E27FC236}">
                <a16:creationId xmlns:a16="http://schemas.microsoft.com/office/drawing/2014/main" id="{AFC7775E-5BA7-2B4E-9295-5983AC8CD973}"/>
              </a:ext>
            </a:extLst>
          </p:cNvPr>
          <p:cNvSpPr>
            <a:spLocks/>
          </p:cNvSpPr>
          <p:nvPr/>
        </p:nvSpPr>
        <p:spPr bwMode="auto">
          <a:xfrm>
            <a:off x="2997364" y="5913995"/>
            <a:ext cx="1013093" cy="578879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CD1-4E25-074F-860F-633D073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79-4219-2D4B-9459-62BB15EAB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FA24-5AED-134A-A1C5-0A581FCD0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Internet Addressing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9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A9-8C0A-9F47-892B-0738FFB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needs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6CFD-8073-944A-BB8B-A3C81C02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5937" cy="5032376"/>
          </a:xfrm>
        </p:spPr>
        <p:txBody>
          <a:bodyPr>
            <a:normAutofit/>
          </a:bodyPr>
          <a:lstStyle/>
          <a:p>
            <a:r>
              <a:rPr lang="en-US" dirty="0"/>
              <a:t>Addresses allow endpoints to </a:t>
            </a:r>
            <a:r>
              <a:rPr lang="en-US" dirty="0">
                <a:solidFill>
                  <a:srgbClr val="C00000"/>
                </a:solidFill>
              </a:rPr>
              <a:t>identify</a:t>
            </a:r>
            <a:r>
              <a:rPr lang="en-US" dirty="0"/>
              <a:t>, and hence talk to each other</a:t>
            </a:r>
          </a:p>
          <a:p>
            <a:pPr lvl="1"/>
            <a:r>
              <a:rPr lang="en-US" dirty="0"/>
              <a:t>E.g., like people have names</a:t>
            </a:r>
          </a:p>
          <a:p>
            <a:endParaRPr lang="en-US" dirty="0"/>
          </a:p>
          <a:p>
            <a:r>
              <a:rPr lang="en-US" dirty="0"/>
              <a:t>Addresses allow routers to determine how to move a packet</a:t>
            </a:r>
          </a:p>
          <a:p>
            <a:pPr lvl="1"/>
            <a:r>
              <a:rPr lang="en-US" dirty="0"/>
              <a:t>E.g., like the postal system</a:t>
            </a:r>
          </a:p>
          <a:p>
            <a:endParaRPr lang="en-US" dirty="0"/>
          </a:p>
          <a:p>
            <a:r>
              <a:rPr lang="en-US" dirty="0"/>
              <a:t>Network layer addresses are </a:t>
            </a:r>
            <a:r>
              <a:rPr lang="en-US" dirty="0">
                <a:solidFill>
                  <a:srgbClr val="C00000"/>
                </a:solidFill>
              </a:rPr>
              <a:t>designed </a:t>
            </a:r>
            <a:r>
              <a:rPr lang="en-US" dirty="0"/>
              <a:t>to help routers perform the forwarding and routing functions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</a:p>
          <a:p>
            <a:pPr lvl="1"/>
            <a:r>
              <a:rPr lang="en-US" dirty="0"/>
              <a:t>Specifically, we’ll look at </a:t>
            </a:r>
            <a:r>
              <a:rPr lang="en-US" dirty="0">
                <a:solidFill>
                  <a:srgbClr val="C00000"/>
                </a:solidFill>
              </a:rPr>
              <a:t>Internet Protocol (IP)</a:t>
            </a:r>
            <a:r>
              <a:rPr lang="en-US" dirty="0"/>
              <a:t> addresses.</a:t>
            </a:r>
          </a:p>
          <a:p>
            <a:pPr lvl="1"/>
            <a:r>
              <a:rPr lang="en-US" dirty="0"/>
              <a:t>Most popular: IP version 4 or IPv4. (Coming up later: IPv6)</a:t>
            </a:r>
          </a:p>
        </p:txBody>
      </p:sp>
    </p:spTree>
    <p:extLst>
      <p:ext uri="{BB962C8B-B14F-4D97-AF65-F5344CB8AC3E}">
        <p14:creationId xmlns:p14="http://schemas.microsoft.com/office/powerpoint/2010/main" val="8017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548A-7581-564C-A41E-EF1DA39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TCP connections need lots of bookkeeping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3186-1F86-BA43-A262-E83789AF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buffer memory</a:t>
            </a:r>
          </a:p>
          <a:p>
            <a:endParaRPr lang="en-US" dirty="0"/>
          </a:p>
          <a:p>
            <a:r>
              <a:rPr lang="en-US" dirty="0"/>
              <a:t>Entries in connection lookup tables</a:t>
            </a:r>
          </a:p>
          <a:p>
            <a:endParaRPr lang="en-US" dirty="0"/>
          </a:p>
          <a:p>
            <a:r>
              <a:rPr lang="en-US" dirty="0"/>
              <a:t>Data structures and parameters (e.g., sequence numbers) in the operating system kernel</a:t>
            </a:r>
          </a:p>
          <a:p>
            <a:endParaRPr lang="en-US" dirty="0"/>
          </a:p>
          <a:p>
            <a:r>
              <a:rPr lang="en-US" dirty="0"/>
              <a:t>These resources can get expensive on machines running many connections, e.g., web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24988AB-7A06-7C4E-922C-B9E9EF10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6356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697FFF-A68C-1D4E-8FB1-0D484AFD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96019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32 bits long</a:t>
            </a:r>
          </a:p>
          <a:p>
            <a:r>
              <a:rPr lang="en-US" altLang="en-US" dirty="0"/>
              <a:t>Identifier for a network </a:t>
            </a:r>
            <a:r>
              <a:rPr lang="en-US" altLang="en-US" dirty="0">
                <a:solidFill>
                  <a:srgbClr val="C00000"/>
                </a:solidFill>
              </a:rPr>
              <a:t>interface</a:t>
            </a:r>
          </a:p>
          <a:p>
            <a:r>
              <a:rPr lang="en-US" altLang="en-US" dirty="0"/>
              <a:t>An IP address corresponds to the </a:t>
            </a:r>
            <a:r>
              <a:rPr lang="en-US" altLang="en-US" dirty="0">
                <a:solidFill>
                  <a:srgbClr val="C00000"/>
                </a:solidFill>
              </a:rPr>
              <a:t>point of attachment </a:t>
            </a:r>
            <a:r>
              <a:rPr lang="en-US" altLang="en-US" dirty="0"/>
              <a:t>of an endpoint to the network.</a:t>
            </a:r>
          </a:p>
          <a:p>
            <a:r>
              <a:rPr lang="en-US" altLang="en-US" dirty="0"/>
              <a:t>An IP address is </a:t>
            </a:r>
            <a:r>
              <a:rPr lang="en-US" altLang="en-US" dirty="0">
                <a:solidFill>
                  <a:srgbClr val="C00000"/>
                </a:solidFill>
              </a:rPr>
              <a:t>NOT an identifier</a:t>
            </a:r>
            <a:r>
              <a:rPr lang="en-US" altLang="en-US" dirty="0"/>
              <a:t> for the endpoint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Dotted quad notation</a:t>
            </a:r>
            <a:r>
              <a:rPr lang="en-US" altLang="en-US" dirty="0"/>
              <a:t>: each byte is written in decimal in MSB order, separated by dots. 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36FAD-F321-4741-A8D7-FD4610474AAD}"/>
              </a:ext>
            </a:extLst>
          </p:cNvPr>
          <p:cNvSpPr txBox="1"/>
          <p:nvPr/>
        </p:nvSpPr>
        <p:spPr>
          <a:xfrm>
            <a:off x="2616925" y="5312375"/>
            <a:ext cx="737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0823-E2E0-C440-A46C-709F4BA5F885}"/>
              </a:ext>
            </a:extLst>
          </p:cNvPr>
          <p:cNvSpPr txBox="1"/>
          <p:nvPr/>
        </p:nvSpPr>
        <p:spPr>
          <a:xfrm>
            <a:off x="3122020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3B6E8-383A-E94A-9A32-11135E60B32D}"/>
              </a:ext>
            </a:extLst>
          </p:cNvPr>
          <p:cNvSpPr txBox="1"/>
          <p:nvPr/>
        </p:nvSpPr>
        <p:spPr>
          <a:xfrm>
            <a:off x="4593772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31591-325D-F841-AC0C-3512F50A78BC}"/>
              </a:ext>
            </a:extLst>
          </p:cNvPr>
          <p:cNvSpPr txBox="1"/>
          <p:nvPr/>
        </p:nvSpPr>
        <p:spPr>
          <a:xfrm>
            <a:off x="6370323" y="5916193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5E947-327E-FC47-BF81-401BC4B2B97B}"/>
              </a:ext>
            </a:extLst>
          </p:cNvPr>
          <p:cNvSpPr txBox="1"/>
          <p:nvPr/>
        </p:nvSpPr>
        <p:spPr>
          <a:xfrm>
            <a:off x="7957458" y="591491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54C7F-8809-4348-A528-2A8D9E9D95F8}"/>
              </a:ext>
            </a:extLst>
          </p:cNvPr>
          <p:cNvSpPr txBox="1"/>
          <p:nvPr/>
        </p:nvSpPr>
        <p:spPr>
          <a:xfrm>
            <a:off x="4168683" y="591491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5200E-870D-5E4A-8263-D7EB05A07011}"/>
              </a:ext>
            </a:extLst>
          </p:cNvPr>
          <p:cNvSpPr txBox="1"/>
          <p:nvPr/>
        </p:nvSpPr>
        <p:spPr>
          <a:xfrm>
            <a:off x="5817327" y="5914910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526C7-28A7-944D-9E5C-2C7CE6561584}"/>
              </a:ext>
            </a:extLst>
          </p:cNvPr>
          <p:cNvSpPr txBox="1"/>
          <p:nvPr/>
        </p:nvSpPr>
        <p:spPr>
          <a:xfrm>
            <a:off x="7502437" y="591490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/>
              <a:t>Grouping IP addresses by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IP addresses can be grouped based on a </a:t>
            </a:r>
            <a:r>
              <a:rPr lang="en-US" dirty="0">
                <a:solidFill>
                  <a:srgbClr val="C00000"/>
                </a:solidFill>
              </a:rPr>
              <a:t>shared prefix of a specified length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Example: consider two IP addresses:</a:t>
            </a:r>
          </a:p>
          <a:p>
            <a:pPr lvl="1"/>
            <a:r>
              <a:rPr lang="en-US" dirty="0"/>
              <a:t>128.95.1.80 and 128.95.1.4</a:t>
            </a:r>
          </a:p>
          <a:p>
            <a:pPr lvl="1"/>
            <a:r>
              <a:rPr lang="en-US" dirty="0"/>
              <a:t>The addresses share a prefix of (bit) length 24: 128.95.1</a:t>
            </a:r>
          </a:p>
          <a:p>
            <a:pPr lvl="1"/>
            <a:r>
              <a:rPr lang="en-US" dirty="0"/>
              <a:t>The addresses have different suffixes of (bit) length 8</a:t>
            </a:r>
          </a:p>
          <a:p>
            <a:pPr lvl="1"/>
            <a:endParaRPr lang="en-US" dirty="0"/>
          </a:p>
          <a:p>
            <a:r>
              <a:rPr lang="en-US" dirty="0"/>
              <a:t>IP addresses: prefix corresponds to the </a:t>
            </a:r>
            <a:r>
              <a:rPr lang="en-US" dirty="0">
                <a:solidFill>
                  <a:srgbClr val="C00000"/>
                </a:solidFill>
              </a:rPr>
              <a:t>network component </a:t>
            </a:r>
            <a:r>
              <a:rPr lang="en-US" dirty="0"/>
              <a:t>and the suffix to an </a:t>
            </a:r>
            <a:r>
              <a:rPr lang="en-US" dirty="0">
                <a:solidFill>
                  <a:srgbClr val="C00000"/>
                </a:solidFill>
              </a:rPr>
              <a:t>endpoint/host component</a:t>
            </a:r>
            <a:r>
              <a:rPr lang="en-US" dirty="0"/>
              <a:t> of the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 fontScale="92500"/>
          </a:bodyPr>
          <a:lstStyle/>
          <a:p>
            <a:r>
              <a:rPr lang="en-US" dirty="0"/>
              <a:t>IP addresses of endpoint interfaces in a network (e.g., Pace NYC campus) </a:t>
            </a:r>
            <a:r>
              <a:rPr lang="en-US" dirty="0">
                <a:solidFill>
                  <a:srgbClr val="C00000"/>
                </a:solidFill>
              </a:rPr>
              <a:t>share a prefix </a:t>
            </a:r>
            <a:r>
              <a:rPr lang="en-US" dirty="0"/>
              <a:t>of some length</a:t>
            </a:r>
          </a:p>
          <a:p>
            <a:r>
              <a:rPr lang="en-US" dirty="0"/>
              <a:t>Each interface/endpoint has a </a:t>
            </a:r>
            <a:r>
              <a:rPr lang="en-US" dirty="0">
                <a:solidFill>
                  <a:srgbClr val="C00000"/>
                </a:solidFill>
              </a:rPr>
              <a:t>different suffix, </a:t>
            </a:r>
            <a:r>
              <a:rPr lang="en-US" dirty="0"/>
              <a:t>and hence a different 32-bit IP address</a:t>
            </a:r>
          </a:p>
          <a:p>
            <a:r>
              <a:rPr lang="en-US" dirty="0"/>
              <a:t>Using prefixes reduces the amount of information needed to forward packets over the Internet</a:t>
            </a:r>
          </a:p>
          <a:p>
            <a:r>
              <a:rPr lang="en-US" dirty="0"/>
              <a:t>IP prefixes are like </a:t>
            </a:r>
            <a:r>
              <a:rPr lang="en-US" dirty="0">
                <a:solidFill>
                  <a:srgbClr val="C00000"/>
                </a:solidFill>
              </a:rPr>
              <a:t>zip codes: </a:t>
            </a:r>
            <a:r>
              <a:rPr lang="en-US" dirty="0"/>
              <a:t>routers don’t need to store info for each endpoint, just each prefix</a:t>
            </a:r>
          </a:p>
          <a:p>
            <a:r>
              <a:rPr lang="en-US" dirty="0"/>
              <a:t>Prefixes also allow IP addresses to be </a:t>
            </a:r>
            <a:r>
              <a:rPr lang="en-US" dirty="0">
                <a:solidFill>
                  <a:srgbClr val="C00000"/>
                </a:solidFill>
              </a:rPr>
              <a:t>delegated </a:t>
            </a:r>
            <a:r>
              <a:rPr lang="en-US" dirty="0"/>
              <a:t>from one network to another (more on this later)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40847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/>
          </a:bodyPr>
          <a:lstStyle/>
          <a:p>
            <a:r>
              <a:rPr lang="en-US" dirty="0"/>
              <a:t>Postal envelopes should show clearly delineated zip codes.</a:t>
            </a:r>
          </a:p>
          <a:p>
            <a:endParaRPr lang="en-US" dirty="0"/>
          </a:p>
          <a:p>
            <a:r>
              <a:rPr lang="en-US" dirty="0"/>
              <a:t>Q: How to identify the prefix from a 32-bit IP address?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Old: Classful addressing</a:t>
            </a:r>
          </a:p>
          <a:p>
            <a:pPr lvl="1"/>
            <a:r>
              <a:rPr lang="en-US" dirty="0"/>
              <a:t>New: Classless addressing (also called classless inter-domain routing, or </a:t>
            </a:r>
            <a:r>
              <a:rPr lang="en-US" dirty="0">
                <a:solidFill>
                  <a:srgbClr val="C00000"/>
                </a:solidFill>
              </a:rPr>
              <a:t>CIDR</a:t>
            </a:r>
            <a:r>
              <a:rPr lang="en-US" dirty="0"/>
              <a:t>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11029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75EC-C101-9042-8957-A1B51BA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5318-6656-BF40-8FE8-AA7A3C797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AB7F109A-3EF4-BA4B-860D-997E72B9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487570"/>
            <a:ext cx="10515600" cy="869537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Classful IPv4 addressing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A6E03B-CAB4-DE44-A27B-D43D297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233564"/>
            <a:ext cx="6799263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C16843-D561-D74C-8523-CFCDD6E7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2233564"/>
            <a:ext cx="1285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13B97B-A294-5B44-9078-A35C8C3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233564"/>
            <a:ext cx="1549400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9E91FDE-5CDA-C745-9B27-497AE08DC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4" y="1941464"/>
            <a:ext cx="682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2574635-747B-264F-AA6F-AC188A7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1749377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BF32ED4D-B801-0847-A04A-352BCA2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763" y="2233565"/>
            <a:ext cx="509587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89653AA3-D69D-4145-9D33-015DEC00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032076"/>
            <a:ext cx="284162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1CD2F4D7-C541-314A-A82C-57A65C8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3032076"/>
            <a:ext cx="309562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5019E1A-FC79-7048-988D-1AD80F86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4" y="3032076"/>
            <a:ext cx="339407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391C62E4-ACDF-5242-AE64-953D619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781376"/>
            <a:ext cx="4508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F0F44291-51F8-8A42-BF81-C066348D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4" y="3781376"/>
            <a:ext cx="4630737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DEBD9860-31BC-F343-94BB-6A56190F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3782964"/>
            <a:ext cx="1690688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BD7705E5-7B9D-CF45-8CDB-1ACA1D7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4543376"/>
            <a:ext cx="6048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1110</a:t>
            </a: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527AE74D-AE95-1542-B235-A65A1E34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543376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Multicast</a:t>
            </a:r>
            <a:r>
              <a:rPr lang="en-US" altLang="en-US" sz="1800" dirty="0">
                <a:latin typeface="Arial" panose="020B0604020202020204" pitchFamily="34" charset="0"/>
              </a:rPr>
              <a:t> address</a:t>
            </a: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2C1CA22A-B348-3943-BC96-B67D70D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5" y="5283151"/>
            <a:ext cx="617536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1111</a:t>
            </a: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94FB79D3-CF72-4F42-BC59-EB26ABD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283151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3E3B269-EE5F-6542-AC44-05B39D1A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297064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id="{297B4B3C-2C97-A049-9AFB-4AB64AA1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08277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63" name="Rectangle 22">
            <a:extLst>
              <a:ext uri="{FF2B5EF4-FFF2-40B4-BE49-F238E27FC236}">
                <a16:creationId xmlns:a16="http://schemas.microsoft.com/office/drawing/2014/main" id="{3D303D68-E746-6E4D-8BF0-675C3474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84646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64" name="Rectangle 23">
            <a:extLst>
              <a:ext uri="{FF2B5EF4-FFF2-40B4-BE49-F238E27FC236}">
                <a16:creationId xmlns:a16="http://schemas.microsoft.com/office/drawing/2014/main" id="{A9340C06-57A3-814C-B904-47CD0F6D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560839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65" name="Rectangle 24">
            <a:extLst>
              <a:ext uri="{FF2B5EF4-FFF2-40B4-BE49-F238E27FC236}">
                <a16:creationId xmlns:a16="http://schemas.microsoft.com/office/drawing/2014/main" id="{7E74CD20-781D-CD44-80EC-D770B5F3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33395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66" name="Rectangle 25">
            <a:extLst>
              <a:ext uri="{FF2B5EF4-FFF2-40B4-BE49-F238E27FC236}">
                <a16:creationId xmlns:a16="http://schemas.microsoft.com/office/drawing/2014/main" id="{0F00326C-B910-AE40-A9BA-FAE86D3B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5564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59B0C-C2ED-C547-9FFA-91850D2147BA}"/>
              </a:ext>
            </a:extLst>
          </p:cNvPr>
          <p:cNvSpPr txBox="1"/>
          <p:nvPr/>
        </p:nvSpPr>
        <p:spPr>
          <a:xfrm>
            <a:off x="8831351" y="2202111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0.x.x.x – 127.x.x.x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7B1B9-99AD-E94A-A6E2-F73602C9B06B}"/>
              </a:ext>
            </a:extLst>
          </p:cNvPr>
          <p:cNvSpPr txBox="1"/>
          <p:nvPr/>
        </p:nvSpPr>
        <p:spPr>
          <a:xfrm>
            <a:off x="8831351" y="3038025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128.x.x.x – 191.x.x.x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BF9E3-A598-904C-9FB3-FA51CAF92A27}"/>
              </a:ext>
            </a:extLst>
          </p:cNvPr>
          <p:cNvSpPr txBox="1"/>
          <p:nvPr/>
        </p:nvSpPr>
        <p:spPr>
          <a:xfrm>
            <a:off x="8833528" y="3778459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192.x.x.x – 223.x.x.x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74A3C-12C1-F94E-ACCA-2BFC1B278301}"/>
              </a:ext>
            </a:extLst>
          </p:cNvPr>
          <p:cNvSpPr txBox="1"/>
          <p:nvPr/>
        </p:nvSpPr>
        <p:spPr>
          <a:xfrm>
            <a:off x="8831350" y="4496794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224.x.x.x – 239.x.x.x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52391-8933-F94A-9A35-D9FEF0D21AD1}"/>
              </a:ext>
            </a:extLst>
          </p:cNvPr>
          <p:cNvSpPr txBox="1"/>
          <p:nvPr/>
        </p:nvSpPr>
        <p:spPr>
          <a:xfrm>
            <a:off x="8734627" y="5328530"/>
            <a:ext cx="315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240.x.x.x – 255.x.x.x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10B0F-0FE9-1442-9D1E-B7CB6FE7B01B}"/>
              </a:ext>
            </a:extLst>
          </p:cNvPr>
          <p:cNvCxnSpPr/>
          <p:nvPr/>
        </p:nvCxnSpPr>
        <p:spPr>
          <a:xfrm>
            <a:off x="3581763" y="1554477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0ED40D-A7E2-A44C-A237-D71C174306F4}"/>
              </a:ext>
            </a:extLst>
          </p:cNvPr>
          <p:cNvSpPr txBox="1"/>
          <p:nvPr/>
        </p:nvSpPr>
        <p:spPr>
          <a:xfrm>
            <a:off x="3568700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8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B6E696-88BE-0240-A5AF-EBEC23F360A5}"/>
              </a:ext>
            </a:extLst>
          </p:cNvPr>
          <p:cNvCxnSpPr/>
          <p:nvPr/>
        </p:nvCxnSpPr>
        <p:spPr>
          <a:xfrm>
            <a:off x="5293091" y="1549766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31D51C-806F-424D-BA75-0E967783FBBB}"/>
              </a:ext>
            </a:extLst>
          </p:cNvPr>
          <p:cNvSpPr txBox="1"/>
          <p:nvPr/>
        </p:nvSpPr>
        <p:spPr>
          <a:xfrm>
            <a:off x="5280028" y="5877612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16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38FB3E-C44B-0244-992E-0952773C3818}"/>
              </a:ext>
            </a:extLst>
          </p:cNvPr>
          <p:cNvCxnSpPr/>
          <p:nvPr/>
        </p:nvCxnSpPr>
        <p:spPr>
          <a:xfrm>
            <a:off x="6985364" y="1554477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62AB20-0009-7D42-8EA8-BBFF90B97C7F}"/>
              </a:ext>
            </a:extLst>
          </p:cNvPr>
          <p:cNvSpPr txBox="1"/>
          <p:nvPr/>
        </p:nvSpPr>
        <p:spPr>
          <a:xfrm>
            <a:off x="6972301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24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69DDE-1C6F-D642-A22B-9DC36AAD093C}"/>
              </a:ext>
            </a:extLst>
          </p:cNvPr>
          <p:cNvSpPr txBox="1"/>
          <p:nvPr/>
        </p:nvSpPr>
        <p:spPr>
          <a:xfrm>
            <a:off x="8735486" y="4921989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is a group of hosts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2447F-4EFD-0C4D-80CE-6266740B2B23}"/>
              </a:ext>
            </a:extLst>
          </p:cNvPr>
          <p:cNvSpPr txBox="1"/>
          <p:nvPr/>
        </p:nvSpPr>
        <p:spPr>
          <a:xfrm>
            <a:off x="8810449" y="260400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9C57B9-E92D-AD44-A49F-A5D094F7C18E}"/>
              </a:ext>
            </a:extLst>
          </p:cNvPr>
          <p:cNvSpPr txBox="1"/>
          <p:nvPr/>
        </p:nvSpPr>
        <p:spPr>
          <a:xfrm>
            <a:off x="8810449" y="340982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E0D39C-1216-1945-AAE8-DD54B9B37C7E}"/>
              </a:ext>
            </a:extLst>
          </p:cNvPr>
          <p:cNvSpPr txBox="1"/>
          <p:nvPr/>
        </p:nvSpPr>
        <p:spPr>
          <a:xfrm>
            <a:off x="8810449" y="4134410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6A398-703E-174D-993A-84563B74D0CC}"/>
              </a:ext>
            </a:extLst>
          </p:cNvPr>
          <p:cNvSpPr txBox="1"/>
          <p:nvPr/>
        </p:nvSpPr>
        <p:spPr>
          <a:xfrm>
            <a:off x="8663277" y="5871998"/>
            <a:ext cx="342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First octet of IP address gives you the prefix length.</a:t>
            </a:r>
          </a:p>
        </p:txBody>
      </p:sp>
    </p:spTree>
    <p:extLst>
      <p:ext uri="{BB962C8B-B14F-4D97-AF65-F5344CB8AC3E}">
        <p14:creationId xmlns:p14="http://schemas.microsoft.com/office/powerpoint/2010/main" val="28917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nimBg="1"/>
      <p:bldP spid="10259" grpId="0" animBg="1"/>
      <p:bldP spid="10260" grpId="0" animBg="1"/>
      <p:bldP spid="10261" grpId="0"/>
      <p:bldP spid="10262" grpId="0"/>
      <p:bldP spid="10263" grpId="0"/>
      <p:bldP spid="10264" grpId="0"/>
      <p:bldP spid="10265" grpId="0"/>
      <p:bldP spid="10266" grpId="0"/>
      <p:bldP spid="2" grpId="0"/>
      <p:bldP spid="28" grpId="0"/>
      <p:bldP spid="29" grpId="0"/>
      <p:bldP spid="30" grpId="0"/>
      <p:bldP spid="31" grpId="0"/>
      <p:bldP spid="5" grpId="0"/>
      <p:bldP spid="36" grpId="0"/>
      <p:bldP spid="38" grpId="0"/>
      <p:bldP spid="6" grpId="0"/>
      <p:bldP spid="40" grpId="0"/>
      <p:bldP spid="41" grpId="0"/>
      <p:bldP spid="4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F38-28C4-334E-A8EE-9670A9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E84-86AB-FF41-A048-2E8EE572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8554" cy="50323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Class A:</a:t>
            </a:r>
          </a:p>
          <a:p>
            <a:pPr marL="692150" lvl="1" indent="-347663"/>
            <a:r>
              <a:rPr lang="en-US" altLang="en-US" dirty="0"/>
              <a:t>For very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24</a:t>
            </a:r>
            <a:r>
              <a:rPr lang="en-US" altLang="en-US" dirty="0"/>
              <a:t> = 16 million hosts allowed</a:t>
            </a:r>
          </a:p>
          <a:p>
            <a:r>
              <a:rPr lang="en-US" altLang="en-US" dirty="0"/>
              <a:t>Class B:</a:t>
            </a:r>
          </a:p>
          <a:p>
            <a:pPr marL="692150" lvl="1" indent="-347663"/>
            <a:r>
              <a:rPr lang="en-US" altLang="en-US" dirty="0"/>
              <a:t>For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16</a:t>
            </a:r>
            <a:r>
              <a:rPr lang="en-US" altLang="en-US" dirty="0"/>
              <a:t> = 65 thousand hosts allowed</a:t>
            </a:r>
          </a:p>
          <a:p>
            <a:r>
              <a:rPr lang="en-US" altLang="en-US" dirty="0"/>
              <a:t>Class C</a:t>
            </a:r>
          </a:p>
          <a:p>
            <a:pPr marL="692150" lvl="1" indent="-347663"/>
            <a:r>
              <a:rPr lang="en-US" altLang="en-US" dirty="0"/>
              <a:t>For small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8 </a:t>
            </a:r>
            <a:r>
              <a:rPr lang="en-US" altLang="en-US" dirty="0"/>
              <a:t>= 255 hosts allowed</a:t>
            </a:r>
          </a:p>
          <a:p>
            <a:r>
              <a:rPr lang="en-US" altLang="en-US" dirty="0"/>
              <a:t>Class D</a:t>
            </a:r>
          </a:p>
          <a:p>
            <a:pPr marL="692150" lvl="1" indent="-347663"/>
            <a:r>
              <a:rPr lang="en-US" altLang="en-US" dirty="0"/>
              <a:t>Multicast addresses</a:t>
            </a:r>
          </a:p>
          <a:p>
            <a:pPr marL="692150" lvl="1" indent="-347663"/>
            <a:r>
              <a:rPr lang="en-US" altLang="en-US" dirty="0"/>
              <a:t>No network/host hierarchy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12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13DE-1C21-6447-B4F4-199806F0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classful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E8D3-3A5C-0D4A-944B-E052050D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2246" cy="4823369"/>
          </a:xfrm>
        </p:spPr>
        <p:txBody>
          <a:bodyPr>
            <a:normAutofit/>
          </a:bodyPr>
          <a:lstStyle/>
          <a:p>
            <a:r>
              <a:rPr lang="en-US" altLang="en-US" dirty="0"/>
              <a:t>IP prefixes are allocated to organizations (e.g., Pace) by Internet Registry organizations (e.g., ARIN, in North America)</a:t>
            </a:r>
          </a:p>
          <a:p>
            <a:r>
              <a:rPr lang="en-US" altLang="en-US" dirty="0"/>
              <a:t>Many organizations required something bigger than class C address, but smaller than a class A (or even B) address</a:t>
            </a:r>
          </a:p>
          <a:p>
            <a:r>
              <a:rPr lang="en-US" altLang="en-US" dirty="0"/>
              <a:t>However, the Internet was running out of class B addresses</a:t>
            </a:r>
          </a:p>
          <a:p>
            <a:r>
              <a:rPr lang="en-US" altLang="en-US" dirty="0"/>
              <a:t>Too many networks required multiple class C addresses</a:t>
            </a:r>
          </a:p>
          <a:p>
            <a:r>
              <a:rPr lang="en-US" altLang="en-US" dirty="0"/>
              <a:t>Not enough nets in class A for large + medium organizations</a:t>
            </a:r>
          </a:p>
          <a:p>
            <a:r>
              <a:rPr lang="en-US" altLang="en-US" dirty="0"/>
              <a:t>Key issue: Classful addressing is too </a:t>
            </a:r>
            <a:r>
              <a:rPr lang="en-US" altLang="en-US" dirty="0">
                <a:solidFill>
                  <a:srgbClr val="C00000"/>
                </a:solidFill>
              </a:rPr>
              <a:t>coarse-grained:</a:t>
            </a:r>
            <a:r>
              <a:rPr lang="en-US" altLang="en-US" dirty="0"/>
              <a:t> The addressing strategy must allow for greater diversity of network sizes</a:t>
            </a:r>
          </a:p>
        </p:txBody>
      </p:sp>
    </p:spTree>
    <p:extLst>
      <p:ext uri="{BB962C8B-B14F-4D97-AF65-F5344CB8AC3E}">
        <p14:creationId xmlns:p14="http://schemas.microsoft.com/office/powerpoint/2010/main" val="7854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E66-22CE-0F4D-85FA-2BFF9180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 (CIDR)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2D8-6A69-7B47-A60F-BD403371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4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1A04-E1AB-7F45-8A2D-E1A80E35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6AC2-52CB-D74B-BA54-03289B50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classless inter-domain routing (CIDR)</a:t>
            </a:r>
          </a:p>
          <a:p>
            <a:r>
              <a:rPr lang="en-US" dirty="0"/>
              <a:t>Key idea: Network component of the address (</a:t>
            </a:r>
            <a:r>
              <a:rPr lang="en-US" dirty="0" err="1"/>
              <a:t>ie</a:t>
            </a:r>
            <a:r>
              <a:rPr lang="en-US" dirty="0"/>
              <a:t>: prefix) can have </a:t>
            </a:r>
            <a:r>
              <a:rPr lang="en-US" dirty="0">
                <a:solidFill>
                  <a:srgbClr val="C00000"/>
                </a:solidFill>
              </a:rPr>
              <a:t>any length </a:t>
            </a:r>
            <a:r>
              <a:rPr lang="en-US" dirty="0"/>
              <a:t>(usually from 8—32)</a:t>
            </a:r>
          </a:p>
          <a:p>
            <a:r>
              <a:rPr lang="en-US" dirty="0"/>
              <a:t>Address format: </a:t>
            </a:r>
            <a:r>
              <a:rPr lang="en-US" dirty="0" err="1">
                <a:solidFill>
                  <a:srgbClr val="C00000"/>
                </a:solidFill>
              </a:rPr>
              <a:t>a.b.c.d</a:t>
            </a:r>
            <a:r>
              <a:rPr lang="en-US" dirty="0">
                <a:solidFill>
                  <a:srgbClr val="C00000"/>
                </a:solidFill>
              </a:rPr>
              <a:t>/x</a:t>
            </a:r>
            <a:r>
              <a:rPr lang="en-US" dirty="0"/>
              <a:t>, where x is the prefix length</a:t>
            </a:r>
          </a:p>
          <a:p>
            <a:pPr lvl="1"/>
            <a:r>
              <a:rPr lang="en-US" dirty="0"/>
              <a:t>Customary to use 0s for all suffix bits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33237B7-5664-6E46-AA4D-39DDFFF253CE}"/>
              </a:ext>
            </a:extLst>
          </p:cNvPr>
          <p:cNvGrpSpPr>
            <a:grpSpLocks/>
          </p:cNvGrpSpPr>
          <p:nvPr/>
        </p:nvGrpSpPr>
        <p:grpSpPr bwMode="auto">
          <a:xfrm>
            <a:off x="2921863" y="5005296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9A199E0-03B1-154C-8BAA-C32B97C2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316262-B477-2D41-9E81-2DDDF73FC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43B31D7-9E91-1D4F-8197-E241BFF6D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2E92BE8-F522-B347-A800-0DF4E0F4A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86B22D8-7CBF-3A4C-AB17-4038DB05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32E658B-8F16-1E4D-819A-84D5917E3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8119EFD-18D7-EE4A-B2C4-0ECB0C484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66CCF35-C4E2-644E-BB19-EF4301AD2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5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7467600" cy="5227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starting data transmission, TCP client and server perform a </a:t>
            </a:r>
            <a:r>
              <a:rPr lang="en-US" dirty="0">
                <a:solidFill>
                  <a:srgbClr val="C00000"/>
                </a:solidFill>
              </a:rPr>
              <a:t>handshake </a:t>
            </a:r>
            <a:r>
              <a:rPr lang="en-US" dirty="0"/>
              <a:t>and agree on parameters</a:t>
            </a:r>
          </a:p>
          <a:p>
            <a:endParaRPr lang="en-US" dirty="0"/>
          </a:p>
          <a:p>
            <a:r>
              <a:rPr lang="en-US" dirty="0"/>
              <a:t>TCP is </a:t>
            </a:r>
            <a:r>
              <a:rPr lang="en-US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: independent set of sequence numbers for each direction</a:t>
            </a:r>
          </a:p>
          <a:p>
            <a:endParaRPr lang="en-US" dirty="0"/>
          </a:p>
          <a:p>
            <a:r>
              <a:rPr lang="en-US" dirty="0"/>
              <a:t>Sequence numbers start from a random initial value</a:t>
            </a:r>
          </a:p>
          <a:p>
            <a:endParaRPr lang="en-US" dirty="0"/>
          </a:p>
          <a:p>
            <a:r>
              <a:rPr lang="en-US" dirty="0"/>
              <a:t>Specific TCP </a:t>
            </a:r>
            <a:r>
              <a:rPr lang="en-US" dirty="0">
                <a:solidFill>
                  <a:srgbClr val="C00000"/>
                </a:solidFill>
              </a:rPr>
              <a:t>flags</a:t>
            </a:r>
            <a:r>
              <a:rPr lang="en-US" dirty="0"/>
              <a:t> indicate connection initiation and acceptance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96BE2C-C98A-184C-9F24-7A8186ACBBF7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5298B-A024-1E49-B51F-9AD62D245005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2A21D-6605-8B4B-B160-7D64B2CD2433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F191EE-8671-CA42-9251-E70005CA53BD}"/>
              </a:ext>
            </a:extLst>
          </p:cNvPr>
          <p:cNvCxnSpPr/>
          <p:nvPr/>
        </p:nvCxnSpPr>
        <p:spPr>
          <a:xfrm flipH="1">
            <a:off x="9098280" y="4617720"/>
            <a:ext cx="2148840" cy="670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735463-4EE4-5D40-888C-3318C3A75000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D87FF-02E1-A04B-BC59-1CCDF7A8539B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DC93A1-A6A3-2541-BD3B-D9914A42A3B2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CED643-0AFD-D149-AA0C-C2550A831070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0B2007-26CB-D94F-AF1B-7AFABE4D4B31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C6B2CA-9405-9E4E-936B-CF0CEC6D48A8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292101-313C-F94F-9237-A07C6EA59615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28F723-FD78-C640-ADD5-7BE4BF15363F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0C3170-DC05-844D-8D64-694072D206E0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DAE71-8316-684A-96B9-AEE08C3BD1B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403CCE-21BF-F94D-B61F-C78C9C191C0B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45355-DE16-5C4B-B1BA-A10D3C6703FC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B53880-D27E-7249-BDCD-1089903631F8}"/>
              </a:ext>
            </a:extLst>
          </p:cNvPr>
          <p:cNvSpPr txBox="1"/>
          <p:nvPr/>
        </p:nvSpPr>
        <p:spPr>
          <a:xfrm rot="746800">
            <a:off x="8846765" y="389441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 server </a:t>
            </a:r>
            <a:r>
              <a:rPr lang="en-US" dirty="0" err="1">
                <a:latin typeface="Helvetica" pitchFamily="2" charset="0"/>
              </a:rPr>
              <a:t>seq</a:t>
            </a:r>
            <a:r>
              <a:rPr lang="en-US" dirty="0">
                <a:latin typeface="Helvetica" pitchFamily="2" charset="0"/>
              </a:rPr>
              <a:t> 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E2490-04C2-0F42-9A96-674F4C062023}"/>
              </a:ext>
            </a:extLst>
          </p:cNvPr>
          <p:cNvSpPr txBox="1"/>
          <p:nvPr/>
        </p:nvSpPr>
        <p:spPr>
          <a:xfrm rot="20472648">
            <a:off x="9056811" y="496872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 client </a:t>
            </a:r>
            <a:r>
              <a:rPr lang="en-US" dirty="0" err="1">
                <a:latin typeface="Helvetica" pitchFamily="2" charset="0"/>
              </a:rPr>
              <a:t>seq</a:t>
            </a:r>
            <a:r>
              <a:rPr lang="en-US" dirty="0">
                <a:latin typeface="Helvetica" pitchFamily="2" charset="0"/>
              </a:rPr>
              <a:t>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4EE38-D4CD-214E-8E6E-962398125C78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44209-2A4D-3541-A3E6-24A87BD7CFE6}"/>
              </a:ext>
            </a:extLst>
          </p:cNvPr>
          <p:cNvSpPr txBox="1"/>
          <p:nvPr/>
        </p:nvSpPr>
        <p:spPr>
          <a:xfrm rot="20557410">
            <a:off x="9195219" y="4544401"/>
            <a:ext cx="15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 / ACK</a:t>
            </a:r>
          </a:p>
        </p:txBody>
      </p:sp>
    </p:spTree>
    <p:extLst>
      <p:ext uri="{BB962C8B-B14F-4D97-AF65-F5344CB8AC3E}">
        <p14:creationId xmlns:p14="http://schemas.microsoft.com/office/powerpoint/2010/main" val="4266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E7EC-5678-E74A-AC8A-7B8BD39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1575-640B-5E41-9870-BEB96EAD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34" cy="479724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An ISP can obtain a block of addresses and partition this further to its customers</a:t>
            </a:r>
          </a:p>
          <a:p>
            <a:r>
              <a:rPr lang="en-US" altLang="en-US" sz="3200" dirty="0"/>
              <a:t>Say an ISP has 200.8.0.0/16 address (65K addresses). </a:t>
            </a:r>
          </a:p>
          <a:p>
            <a:r>
              <a:rPr lang="en-US" altLang="en-US" sz="3200" dirty="0"/>
              <a:t>The ISP has customer who needs only 64 addresses starting from 200.8.4.128</a:t>
            </a:r>
          </a:p>
          <a:p>
            <a:r>
              <a:rPr lang="en-US" altLang="en-US" sz="3200" dirty="0"/>
              <a:t>Then that block can be specified as 200.8.4.128/</a:t>
            </a:r>
            <a:r>
              <a:rPr lang="en-US" altLang="en-US" sz="3200" dirty="0">
                <a:solidFill>
                  <a:srgbClr val="C00000"/>
                </a:solidFill>
              </a:rPr>
              <a:t>26</a:t>
            </a:r>
          </a:p>
          <a:p>
            <a:r>
              <a:rPr lang="en-US" altLang="en-US" sz="3200" dirty="0"/>
              <a:t>200.8.4.128/26 is “inside” 200.8.0.0/16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E45D-D966-3744-9460-EA67B476E152}"/>
              </a:ext>
            </a:extLst>
          </p:cNvPr>
          <p:cNvSpPr/>
          <p:nvPr/>
        </p:nvSpPr>
        <p:spPr>
          <a:xfrm>
            <a:off x="8712926" y="2573383"/>
            <a:ext cx="3187337" cy="75764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4C4C3-40B9-6D41-842F-D64E697E88B4}"/>
              </a:ext>
            </a:extLst>
          </p:cNvPr>
          <p:cNvSpPr/>
          <p:nvPr/>
        </p:nvSpPr>
        <p:spPr>
          <a:xfrm>
            <a:off x="9966960" y="2573383"/>
            <a:ext cx="339634" cy="757645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00053-2B70-1B47-B3C0-7503644D4006}"/>
              </a:ext>
            </a:extLst>
          </p:cNvPr>
          <p:cNvSpPr txBox="1"/>
          <p:nvPr/>
        </p:nvSpPr>
        <p:spPr>
          <a:xfrm>
            <a:off x="9294225" y="1931980"/>
            <a:ext cx="215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200.8.0.0/16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11276-49E8-A04F-AF2A-D9F4E9C2117A}"/>
              </a:ext>
            </a:extLst>
          </p:cNvPr>
          <p:cNvCxnSpPr>
            <a:cxnSpLocks/>
          </p:cNvCxnSpPr>
          <p:nvPr/>
        </p:nvCxnSpPr>
        <p:spPr>
          <a:xfrm>
            <a:off x="11168745" y="2132035"/>
            <a:ext cx="7707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13661-20FD-E34F-A9DF-7A5BD2E33E7B}"/>
              </a:ext>
            </a:extLst>
          </p:cNvPr>
          <p:cNvCxnSpPr>
            <a:cxnSpLocks/>
          </p:cNvCxnSpPr>
          <p:nvPr/>
        </p:nvCxnSpPr>
        <p:spPr>
          <a:xfrm flipH="1" flipV="1">
            <a:off x="8569235" y="2121761"/>
            <a:ext cx="1005839" cy="10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89DA8A-E299-CE4A-A6D8-10FA4DA0FDC8}"/>
              </a:ext>
            </a:extLst>
          </p:cNvPr>
          <p:cNvSpPr txBox="1"/>
          <p:nvPr/>
        </p:nvSpPr>
        <p:spPr>
          <a:xfrm>
            <a:off x="10191205" y="4264370"/>
            <a:ext cx="200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200.8.4.128/26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2916C9-5DE4-0445-98E9-A09E7B87ED23}"/>
              </a:ext>
            </a:extLst>
          </p:cNvPr>
          <p:cNvCxnSpPr>
            <a:cxnSpLocks/>
          </p:cNvCxnSpPr>
          <p:nvPr/>
        </p:nvCxnSpPr>
        <p:spPr>
          <a:xfrm flipH="1" flipV="1">
            <a:off x="10241279" y="3459224"/>
            <a:ext cx="1280161" cy="7650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0F3F3-2107-594C-A8AA-0C5276F89662}"/>
              </a:ext>
            </a:extLst>
          </p:cNvPr>
          <p:cNvCxnSpPr/>
          <p:nvPr/>
        </p:nvCxnSpPr>
        <p:spPr>
          <a:xfrm>
            <a:off x="876517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56CAB-00C6-E944-B88F-2126ADBAD34B}"/>
              </a:ext>
            </a:extLst>
          </p:cNvPr>
          <p:cNvCxnSpPr/>
          <p:nvPr/>
        </p:nvCxnSpPr>
        <p:spPr>
          <a:xfrm>
            <a:off x="8813074" y="262080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5518C-F35F-3E44-B9D0-A1D300183AAD}"/>
              </a:ext>
            </a:extLst>
          </p:cNvPr>
          <p:cNvCxnSpPr/>
          <p:nvPr/>
        </p:nvCxnSpPr>
        <p:spPr>
          <a:xfrm>
            <a:off x="9348651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C3A64-4249-A249-AE77-A5720B3CAD58}"/>
              </a:ext>
            </a:extLst>
          </p:cNvPr>
          <p:cNvSpPr txBox="1"/>
          <p:nvPr/>
        </p:nvSpPr>
        <p:spPr>
          <a:xfrm>
            <a:off x="8709659" y="374244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61997-940A-454E-B85E-11F6BCD21164}"/>
              </a:ext>
            </a:extLst>
          </p:cNvPr>
          <p:cNvSpPr txBox="1"/>
          <p:nvPr/>
        </p:nvSpPr>
        <p:spPr>
          <a:xfrm>
            <a:off x="8709659" y="414255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D66F4-5FF1-7643-928E-9D9854E5EA0B}"/>
              </a:ext>
            </a:extLst>
          </p:cNvPr>
          <p:cNvSpPr txBox="1"/>
          <p:nvPr/>
        </p:nvSpPr>
        <p:spPr>
          <a:xfrm>
            <a:off x="8709659" y="5018933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7CA70C-7F5C-074B-B705-48A9A7256E79}"/>
              </a:ext>
            </a:extLst>
          </p:cNvPr>
          <p:cNvSpPr txBox="1"/>
          <p:nvPr/>
        </p:nvSpPr>
        <p:spPr>
          <a:xfrm>
            <a:off x="8709659" y="4580742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8A371-5968-8147-8851-C798F1CB5879}"/>
              </a:ext>
            </a:extLst>
          </p:cNvPr>
          <p:cNvSpPr txBox="1"/>
          <p:nvPr/>
        </p:nvSpPr>
        <p:spPr>
          <a:xfrm>
            <a:off x="8709659" y="5363120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BF5B3-84FD-7846-B968-1BAB3D13E231}"/>
              </a:ext>
            </a:extLst>
          </p:cNvPr>
          <p:cNvSpPr txBox="1"/>
          <p:nvPr/>
        </p:nvSpPr>
        <p:spPr>
          <a:xfrm>
            <a:off x="8722722" y="5707307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4B90-4226-DB44-852F-2B20B1783CFC}"/>
              </a:ext>
            </a:extLst>
          </p:cNvPr>
          <p:cNvSpPr txBox="1"/>
          <p:nvPr/>
        </p:nvSpPr>
        <p:spPr>
          <a:xfrm>
            <a:off x="8735785" y="6195626"/>
            <a:ext cx="18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200.8.255.255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B350B-3BE8-454F-81F3-ADC91035FD10}"/>
              </a:ext>
            </a:extLst>
          </p:cNvPr>
          <p:cNvCxnSpPr/>
          <p:nvPr/>
        </p:nvCxnSpPr>
        <p:spPr>
          <a:xfrm>
            <a:off x="939654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45C4F0-FD59-ED49-B6B9-CEA86B265D5A}"/>
              </a:ext>
            </a:extLst>
          </p:cNvPr>
          <p:cNvCxnSpPr/>
          <p:nvPr/>
        </p:nvCxnSpPr>
        <p:spPr>
          <a:xfrm>
            <a:off x="11834948" y="2573383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1F9E-3BCE-9643-A264-9F86C47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Netmask </a:t>
            </a:r>
            <a:r>
              <a:rPr lang="en-US" dirty="0"/>
              <a:t>(or subnet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9DC0-F2B1-7E4C-A55D-423F3DB0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denote the IP prefix length of an organization</a:t>
            </a:r>
          </a:p>
          <a:p>
            <a:r>
              <a:rPr lang="en-US" dirty="0"/>
              <a:t>32 bits: </a:t>
            </a:r>
            <a:r>
              <a:rPr lang="en-US" dirty="0">
                <a:solidFill>
                  <a:srgbClr val="C00000"/>
                </a:solidFill>
              </a:rPr>
              <a:t>a 1-bit denotes a prefix bit position</a:t>
            </a:r>
            <a:r>
              <a:rPr lang="en-US" dirty="0"/>
              <a:t>. 0 is the host part.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2665017-DCB1-A949-AE14-755730F20BBA}"/>
              </a:ext>
            </a:extLst>
          </p:cNvPr>
          <p:cNvGrpSpPr>
            <a:grpSpLocks/>
          </p:cNvGrpSpPr>
          <p:nvPr/>
        </p:nvGrpSpPr>
        <p:grpSpPr bwMode="auto">
          <a:xfrm>
            <a:off x="2817360" y="3198019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B22F253-58B5-F845-91F7-066307D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6308F4A-F254-2641-9624-8233B321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2499EA0-C1E0-AB4D-9EE6-1AF6C1BD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0509F5F-A415-3C40-9562-7A1C5BB6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6D5E550-7CC5-B449-BD01-5C995517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DEEB55D-C324-7A47-A437-602AF4DF9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F3CBF41-2A89-194F-8F60-198383A43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34E65F5A-C60C-EA4A-917A-C05B99C60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6D1320A1-059F-B94F-BEE8-60C3B133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772" y="5518151"/>
            <a:ext cx="6066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11111111   11111111  1111111</a:t>
            </a:r>
            <a:r>
              <a:rPr lang="en-US" altLang="en-US" sz="2400" dirty="0">
                <a:latin typeface="Arial" panose="020B0604020202020204" pitchFamily="34" charset="0"/>
              </a:rPr>
              <a:t>0    00000000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31BD1AB-1CA2-944A-988F-3BC97CBA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15" y="4918264"/>
            <a:ext cx="1466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network part of mask 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146C2403-76DC-1743-B7E4-3259B005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39" y="4974323"/>
            <a:ext cx="1277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Host part of mask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9AE91CA-2FAF-D24B-A040-455195DA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360" y="5294314"/>
            <a:ext cx="1277984" cy="6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9DEFA08-764F-4341-9F0D-1B64A711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5309" y="5289551"/>
            <a:ext cx="1466850" cy="1111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13B087A-70B1-0B49-965C-461034015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0865" y="5300662"/>
            <a:ext cx="45799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49A39A2-569A-2940-AD3E-4B3122C4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034" y="5294312"/>
            <a:ext cx="525462" cy="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02EB260-524D-E145-8F61-C8769320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517" y="6176171"/>
            <a:ext cx="3539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Netmask: 255.255.254.0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E78-35EE-B14F-8FBC-91931E80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addresses from same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1073-82E9-EB4E-8ACC-78449D02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/>
          <a:lstStyle/>
          <a:p>
            <a:r>
              <a:rPr lang="en-US" dirty="0"/>
              <a:t>Given IP addresses A and B, and netmask 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on the same subnet.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Ex: A = </a:t>
            </a:r>
            <a:r>
              <a:rPr lang="en-US" altLang="en-US" dirty="0">
                <a:latin typeface="Arial" panose="020B0604020202020204" pitchFamily="34" charset="0"/>
              </a:rPr>
              <a:t>165.230.82.52, B = 165.230.24.93, M = 255.255.128.0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and B are in the same network according to the netmask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&amp; M == B &amp; M == 165.230.0.0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1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EE1-E8DA-4048-A284-E28BB8E1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own IP address(es)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FE0-B7D4-5D4E-B8DA-1DA9E127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157686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B573-5AA0-2148-9450-378F247A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 in the header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998A17-DD81-1441-BFDA-798365D1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05" y="1690688"/>
            <a:ext cx="7561376" cy="507641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F1C54A-B46F-554A-B9F8-D48913172890}"/>
              </a:ext>
            </a:extLst>
          </p:cNvPr>
          <p:cNvSpPr/>
          <p:nvPr/>
        </p:nvSpPr>
        <p:spPr>
          <a:xfrm>
            <a:off x="5084737" y="3520440"/>
            <a:ext cx="294983" cy="109728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2B7F8F-ABE3-544B-BDDF-A15EF9778CBB}"/>
              </a:ext>
            </a:extLst>
          </p:cNvPr>
          <p:cNvSpPr/>
          <p:nvPr/>
        </p:nvSpPr>
        <p:spPr>
          <a:xfrm>
            <a:off x="5738889" y="3523156"/>
            <a:ext cx="294983" cy="109728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7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5032375"/>
          </a:xfrm>
        </p:spPr>
        <p:txBody>
          <a:bodyPr>
            <a:normAutofit/>
          </a:bodyPr>
          <a:lstStyle/>
          <a:p>
            <a:r>
              <a:rPr lang="en-US" dirty="0"/>
              <a:t>Suppose the server receives the first SYN packet and decides to allocate all the resources needed for the connection.</a:t>
            </a:r>
          </a:p>
          <a:p>
            <a:r>
              <a:rPr lang="en-US" dirty="0"/>
              <a:t>What happens if a malicious client sends a ton of SYN packets?</a:t>
            </a:r>
          </a:p>
          <a:p>
            <a:r>
              <a:rPr lang="en-US" dirty="0">
                <a:solidFill>
                  <a:srgbClr val="C00000"/>
                </a:solidFill>
              </a:rPr>
              <a:t>Asymmetric work:</a:t>
            </a:r>
            <a:r>
              <a:rPr lang="en-US" dirty="0"/>
              <a:t> client doesn’t need to allocate any resources of its own</a:t>
            </a:r>
          </a:p>
          <a:p>
            <a:pPr lvl="1"/>
            <a:r>
              <a:rPr lang="en-US" dirty="0"/>
              <a:t>Just have to send a well-crafted packet</a:t>
            </a:r>
          </a:p>
          <a:p>
            <a:r>
              <a:rPr lang="en-US" dirty="0"/>
              <a:t>However, server’s resources exhausted!</a:t>
            </a:r>
          </a:p>
          <a:p>
            <a:r>
              <a:rPr lang="en-US" dirty="0">
                <a:solidFill>
                  <a:srgbClr val="C00000"/>
                </a:solidFill>
              </a:rPr>
              <a:t>SYN flood attack: </a:t>
            </a:r>
            <a:r>
              <a:rPr lang="en-US" dirty="0"/>
              <a:t>a form of </a:t>
            </a:r>
            <a:r>
              <a:rPr lang="en-US" dirty="0">
                <a:solidFill>
                  <a:srgbClr val="C00000"/>
                </a:solidFill>
              </a:rPr>
              <a:t>denial of 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916B00-115A-7548-907F-2343D4FF7FBF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12AEC-42D0-6A48-B0CA-E2070779CBEB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D03B0-C298-024D-8CF5-375D6BDC2EDA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22D34-F411-3246-83CC-EEF12F4544CB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91AFDA-2781-6D46-B100-6EA117CDD8AE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A03-AED2-DF4B-B1F4-FB859DB53955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D512-2D37-C947-B5CD-B5BF87A8729D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EF7B6-B54D-B741-B196-90AF3F244290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A43FE-54BE-F645-8F08-387DA1F64A93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25504-F7F6-D644-879E-F992AB714A3E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8FD8E-8DE5-274E-8C4F-B4834868EAAC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8C7D7-7CB3-EF44-A476-09FAE860D725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2F483D-8AF3-5D4D-AAC4-9D7A2C731DA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8C630E-36A7-3E4B-AEA0-DB9F5CFF4E20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C3FF0-8634-8745-B218-E3F6B49153DA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AE824-31B2-DA46-AC2B-64E3F31FA811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144D9-CC67-6943-9F29-2D6C7BE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0" y="5348489"/>
            <a:ext cx="1419860" cy="14198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8D870-AA2D-2E49-8615-0381D3D8BD2D}"/>
              </a:ext>
            </a:extLst>
          </p:cNvPr>
          <p:cNvCxnSpPr/>
          <p:nvPr/>
        </p:nvCxnSpPr>
        <p:spPr>
          <a:xfrm>
            <a:off x="9083040" y="388098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AC946-96EB-4D45-9407-451C9ACDD680}"/>
              </a:ext>
            </a:extLst>
          </p:cNvPr>
          <p:cNvSpPr txBox="1"/>
          <p:nvPr/>
        </p:nvSpPr>
        <p:spPr>
          <a:xfrm rot="942362">
            <a:off x="9879461" y="391450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387B-DAF2-784B-8DB2-C3E590F9D0D7}"/>
              </a:ext>
            </a:extLst>
          </p:cNvPr>
          <p:cNvCxnSpPr/>
          <p:nvPr/>
        </p:nvCxnSpPr>
        <p:spPr>
          <a:xfrm>
            <a:off x="9067800" y="412482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48ED4-0729-6042-B140-F3044A22BBB3}"/>
              </a:ext>
            </a:extLst>
          </p:cNvPr>
          <p:cNvSpPr txBox="1"/>
          <p:nvPr/>
        </p:nvSpPr>
        <p:spPr>
          <a:xfrm rot="942362">
            <a:off x="9864221" y="415834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AB390-EB29-D947-9CAF-10D07C1836C8}"/>
              </a:ext>
            </a:extLst>
          </p:cNvPr>
          <p:cNvCxnSpPr/>
          <p:nvPr/>
        </p:nvCxnSpPr>
        <p:spPr>
          <a:xfrm>
            <a:off x="9083040" y="436866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639C27-7A5B-734E-9991-CAC4EDE95C4C}"/>
              </a:ext>
            </a:extLst>
          </p:cNvPr>
          <p:cNvSpPr txBox="1"/>
          <p:nvPr/>
        </p:nvSpPr>
        <p:spPr>
          <a:xfrm rot="942362">
            <a:off x="9879461" y="440218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A958B-E36C-EC40-83B5-AB8FF571006D}"/>
              </a:ext>
            </a:extLst>
          </p:cNvPr>
          <p:cNvCxnSpPr/>
          <p:nvPr/>
        </p:nvCxnSpPr>
        <p:spPr>
          <a:xfrm>
            <a:off x="9067800" y="461250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7EFED2-F381-3D4C-996E-560D19D40CF7}"/>
              </a:ext>
            </a:extLst>
          </p:cNvPr>
          <p:cNvSpPr txBox="1"/>
          <p:nvPr/>
        </p:nvSpPr>
        <p:spPr>
          <a:xfrm rot="942362">
            <a:off x="9864221" y="464602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8023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9" grpId="0"/>
      <p:bldP spid="51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825624"/>
            <a:ext cx="792329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server should not allocate resources upon receiving the first client message (SYN)</a:t>
            </a:r>
          </a:p>
          <a:p>
            <a:endParaRPr lang="en-US" dirty="0"/>
          </a:p>
          <a:p>
            <a:r>
              <a:rPr lang="en-US" dirty="0"/>
              <a:t>The server cannot carry any application data in SYN/ACK</a:t>
            </a:r>
          </a:p>
          <a:p>
            <a:pPr lvl="1"/>
            <a:r>
              <a:rPr lang="en-US" dirty="0"/>
              <a:t>Server hasn’t yet allocated all necessary resources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Client cannot send any data in the SYN packet</a:t>
            </a:r>
          </a:p>
          <a:p>
            <a:endParaRPr lang="en-US" dirty="0"/>
          </a:p>
          <a:p>
            <a:r>
              <a:rPr lang="en-US" dirty="0"/>
              <a:t>Recall: HTTP requires an RTT for the handshake before sending HTTP 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916B00-115A-7548-907F-2343D4FF7FBF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12AEC-42D0-6A48-B0CA-E2070779CBEB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D03B0-C298-024D-8CF5-375D6BDC2EDA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22D34-F411-3246-83CC-EEF12F4544CB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91AFDA-2781-6D46-B100-6EA117CDD8AE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A03-AED2-DF4B-B1F4-FB859DB53955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D512-2D37-C947-B5CD-B5BF87A8729D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EF7B6-B54D-B741-B196-90AF3F244290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A43FE-54BE-F645-8F08-387DA1F64A93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25504-F7F6-D644-879E-F992AB714A3E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8FD8E-8DE5-274E-8C4F-B4834868EAAC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8C7D7-7CB3-EF44-A476-09FAE860D725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2F483D-8AF3-5D4D-AAC4-9D7A2C731DA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8C630E-36A7-3E4B-AEA0-DB9F5CFF4E20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C3FF0-8634-8745-B218-E3F6B49153DA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AE824-31B2-DA46-AC2B-64E3F31FA811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144D9-CC67-6943-9F29-2D6C7BE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0" y="5348489"/>
            <a:ext cx="1419860" cy="14198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8D870-AA2D-2E49-8615-0381D3D8BD2D}"/>
              </a:ext>
            </a:extLst>
          </p:cNvPr>
          <p:cNvCxnSpPr/>
          <p:nvPr/>
        </p:nvCxnSpPr>
        <p:spPr>
          <a:xfrm>
            <a:off x="9083040" y="388098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AC946-96EB-4D45-9407-451C9ACDD680}"/>
              </a:ext>
            </a:extLst>
          </p:cNvPr>
          <p:cNvSpPr txBox="1"/>
          <p:nvPr/>
        </p:nvSpPr>
        <p:spPr>
          <a:xfrm rot="942362">
            <a:off x="9879461" y="391450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387B-DAF2-784B-8DB2-C3E590F9D0D7}"/>
              </a:ext>
            </a:extLst>
          </p:cNvPr>
          <p:cNvCxnSpPr/>
          <p:nvPr/>
        </p:nvCxnSpPr>
        <p:spPr>
          <a:xfrm>
            <a:off x="9067800" y="412482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48ED4-0729-6042-B140-F3044A22BBB3}"/>
              </a:ext>
            </a:extLst>
          </p:cNvPr>
          <p:cNvSpPr txBox="1"/>
          <p:nvPr/>
        </p:nvSpPr>
        <p:spPr>
          <a:xfrm rot="942362">
            <a:off x="9864221" y="415834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AB390-EB29-D947-9CAF-10D07C1836C8}"/>
              </a:ext>
            </a:extLst>
          </p:cNvPr>
          <p:cNvCxnSpPr/>
          <p:nvPr/>
        </p:nvCxnSpPr>
        <p:spPr>
          <a:xfrm>
            <a:off x="9083040" y="436866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639C27-7A5B-734E-9991-CAC4EDE95C4C}"/>
              </a:ext>
            </a:extLst>
          </p:cNvPr>
          <p:cNvSpPr txBox="1"/>
          <p:nvPr/>
        </p:nvSpPr>
        <p:spPr>
          <a:xfrm rot="942362">
            <a:off x="9879461" y="440218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A958B-E36C-EC40-83B5-AB8FF571006D}"/>
              </a:ext>
            </a:extLst>
          </p:cNvPr>
          <p:cNvCxnSpPr/>
          <p:nvPr/>
        </p:nvCxnSpPr>
        <p:spPr>
          <a:xfrm>
            <a:off x="9067800" y="461250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7EFED2-F381-3D4C-996E-560D19D40CF7}"/>
              </a:ext>
            </a:extLst>
          </p:cNvPr>
          <p:cNvSpPr txBox="1"/>
          <p:nvPr/>
        </p:nvSpPr>
        <p:spPr>
          <a:xfrm rot="942362">
            <a:off x="9864221" y="464602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0417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44DB-5861-4643-9A5D-47972AFB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the denial of service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0199-94D1-3A41-89E4-BFC7A76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3280" cy="4849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idea: </a:t>
            </a:r>
            <a:r>
              <a:rPr lang="en-US" dirty="0">
                <a:solidFill>
                  <a:srgbClr val="C00000"/>
                </a:solidFill>
              </a:rPr>
              <a:t>Make the client do more work </a:t>
            </a:r>
            <a:r>
              <a:rPr lang="en-US" dirty="0"/>
              <a:t>before allocating server resources</a:t>
            </a:r>
          </a:p>
          <a:p>
            <a:endParaRPr lang="en-US" dirty="0"/>
          </a:p>
          <a:p>
            <a:r>
              <a:rPr lang="en-US" dirty="0"/>
              <a:t>The client should send at least one more packet, responding to the data in the server’s SYN/ACK, before the server decides to call the connection </a:t>
            </a:r>
            <a:r>
              <a:rPr lang="en-US" dirty="0">
                <a:solidFill>
                  <a:srgbClr val="C00000"/>
                </a:solidFill>
              </a:rPr>
              <a:t>established</a:t>
            </a:r>
          </a:p>
          <a:p>
            <a:pPr lvl="1"/>
            <a:r>
              <a:rPr lang="en-US" dirty="0"/>
              <a:t>That is, before all required server resources like buffers are allocated</a:t>
            </a:r>
          </a:p>
          <a:p>
            <a:endParaRPr lang="en-US" dirty="0"/>
          </a:p>
          <a:p>
            <a:r>
              <a:rPr lang="en-US" dirty="0"/>
              <a:t>Result: 3-way handshake</a:t>
            </a:r>
          </a:p>
          <a:p>
            <a:pPr lvl="1"/>
            <a:endParaRPr lang="en-US" dirty="0"/>
          </a:p>
          <a:p>
            <a:r>
              <a:rPr lang="en-US" dirty="0"/>
              <a:t>Per-connection </a:t>
            </a:r>
            <a:r>
              <a:rPr lang="en-US" dirty="0">
                <a:solidFill>
                  <a:srgbClr val="C00000"/>
                </a:solidFill>
              </a:rPr>
              <a:t>finite state machine </a:t>
            </a:r>
            <a:r>
              <a:rPr lang="en-US" dirty="0"/>
              <a:t>tracks this process</a:t>
            </a:r>
          </a:p>
        </p:txBody>
      </p:sp>
    </p:spTree>
    <p:extLst>
      <p:ext uri="{BB962C8B-B14F-4D97-AF65-F5344CB8AC3E}">
        <p14:creationId xmlns:p14="http://schemas.microsoft.com/office/powerpoint/2010/main" val="14039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04FF-62D7-6E43-BBBB-F218F152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3-way handshake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6E3022-EF08-2B4A-97E8-6466965E5673}"/>
              </a:ext>
            </a:extLst>
          </p:cNvPr>
          <p:cNvCxnSpPr>
            <a:cxnSpLocks/>
          </p:cNvCxnSpPr>
          <p:nvPr/>
        </p:nvCxnSpPr>
        <p:spPr>
          <a:xfrm>
            <a:off x="4297680" y="1783080"/>
            <a:ext cx="0" cy="47701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8F5E7-4AE7-7947-8798-01144BF571C2}"/>
              </a:ext>
            </a:extLst>
          </p:cNvPr>
          <p:cNvCxnSpPr>
            <a:cxnSpLocks/>
          </p:cNvCxnSpPr>
          <p:nvPr/>
        </p:nvCxnSpPr>
        <p:spPr>
          <a:xfrm>
            <a:off x="7620000" y="1813560"/>
            <a:ext cx="0" cy="47396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63950B-EEA0-4649-AD59-47DC433BB716}"/>
              </a:ext>
            </a:extLst>
          </p:cNvPr>
          <p:cNvCxnSpPr>
            <a:cxnSpLocks/>
          </p:cNvCxnSpPr>
          <p:nvPr/>
        </p:nvCxnSpPr>
        <p:spPr>
          <a:xfrm>
            <a:off x="4434840" y="2209800"/>
            <a:ext cx="3017520" cy="944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F3345-D8B1-D240-B5C0-4E975D6FC3E8}"/>
              </a:ext>
            </a:extLst>
          </p:cNvPr>
          <p:cNvCxnSpPr>
            <a:cxnSpLocks/>
          </p:cNvCxnSpPr>
          <p:nvPr/>
        </p:nvCxnSpPr>
        <p:spPr>
          <a:xfrm flipH="1">
            <a:off x="4434840" y="3529012"/>
            <a:ext cx="3017520" cy="754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CF765-D544-D04C-BA2C-48693A7570E6}"/>
              </a:ext>
            </a:extLst>
          </p:cNvPr>
          <p:cNvCxnSpPr>
            <a:cxnSpLocks/>
          </p:cNvCxnSpPr>
          <p:nvPr/>
        </p:nvCxnSpPr>
        <p:spPr>
          <a:xfrm>
            <a:off x="4465321" y="4555330"/>
            <a:ext cx="3017520" cy="944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74DD5B-F01C-0B48-AA2C-10C6B58100C7}"/>
              </a:ext>
            </a:extLst>
          </p:cNvPr>
          <p:cNvSpPr txBox="1"/>
          <p:nvPr/>
        </p:nvSpPr>
        <p:spPr>
          <a:xfrm>
            <a:off x="3444240" y="1351895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175A0-0887-1F4A-A0DF-61CDEF410572}"/>
              </a:ext>
            </a:extLst>
          </p:cNvPr>
          <p:cNvSpPr txBox="1"/>
          <p:nvPr/>
        </p:nvSpPr>
        <p:spPr>
          <a:xfrm>
            <a:off x="6766560" y="134918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2DBF2F-4875-D84C-9A9F-F6BFAFB4971C}"/>
              </a:ext>
            </a:extLst>
          </p:cNvPr>
          <p:cNvGrpSpPr/>
          <p:nvPr/>
        </p:nvGrpSpPr>
        <p:grpSpPr>
          <a:xfrm>
            <a:off x="381000" y="1463040"/>
            <a:ext cx="1219200" cy="1219200"/>
            <a:chOff x="9448800" y="1935480"/>
            <a:chExt cx="1219200" cy="12192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CB6CBD-F15A-6C4E-8306-6C080257DE7F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B5A1D-A8BE-0943-B27B-D25946BAD2FF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CLOSED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6B8484-D1DD-4246-AF91-8D6CD40D62F2}"/>
              </a:ext>
            </a:extLst>
          </p:cNvPr>
          <p:cNvGrpSpPr/>
          <p:nvPr/>
        </p:nvGrpSpPr>
        <p:grpSpPr>
          <a:xfrm>
            <a:off x="2255522" y="2545080"/>
            <a:ext cx="1478279" cy="1219200"/>
            <a:chOff x="9342121" y="1935480"/>
            <a:chExt cx="1478279" cy="1219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7D9C99-8601-FF49-8F26-35042E3B302C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2987E-B158-C64F-A838-000B64B6FBDF}"/>
                </a:ext>
              </a:extLst>
            </p:cNvPr>
            <p:cNvSpPr txBox="1"/>
            <p:nvPr/>
          </p:nvSpPr>
          <p:spPr>
            <a:xfrm>
              <a:off x="9342121" y="2375803"/>
              <a:ext cx="147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SYN-SENT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E0F48-B7A0-E847-9F69-FD05ECF8F86A}"/>
              </a:ext>
            </a:extLst>
          </p:cNvPr>
          <p:cNvCxnSpPr>
            <a:endCxn id="25" idx="1"/>
          </p:cNvCxnSpPr>
          <p:nvPr/>
        </p:nvCxnSpPr>
        <p:spPr>
          <a:xfrm>
            <a:off x="1546861" y="2241917"/>
            <a:ext cx="993888" cy="4817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7865BB-C859-6D40-B100-96817B1F1272}"/>
              </a:ext>
            </a:extLst>
          </p:cNvPr>
          <p:cNvSpPr txBox="1"/>
          <p:nvPr/>
        </p:nvSpPr>
        <p:spPr>
          <a:xfrm>
            <a:off x="2910841" y="1752273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C275F6-D2D1-FE4B-89B8-8D27EC3EA9BA}"/>
              </a:ext>
            </a:extLst>
          </p:cNvPr>
          <p:cNvGrpSpPr/>
          <p:nvPr/>
        </p:nvGrpSpPr>
        <p:grpSpPr>
          <a:xfrm>
            <a:off x="8572497" y="2528888"/>
            <a:ext cx="1219200" cy="1219200"/>
            <a:chOff x="9448800" y="1935480"/>
            <a:chExt cx="1219200" cy="1219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107337-87BF-2546-A344-7BE5DAA1D922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BC9BA0-9BCA-554C-B23E-71FD98309FF7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LISTEN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B85135-3CF8-B043-BEF4-520EF1858102}"/>
              </a:ext>
            </a:extLst>
          </p:cNvPr>
          <p:cNvGrpSpPr/>
          <p:nvPr/>
        </p:nvGrpSpPr>
        <p:grpSpPr>
          <a:xfrm>
            <a:off x="10447019" y="3610928"/>
            <a:ext cx="1478279" cy="1219200"/>
            <a:chOff x="9342121" y="1935480"/>
            <a:chExt cx="1478279" cy="1219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88E7D-3B5E-E047-B500-CC66D79DF6AD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AF7F98-1CA7-5840-A630-C1D1FBCD963C}"/>
                </a:ext>
              </a:extLst>
            </p:cNvPr>
            <p:cNvSpPr txBox="1"/>
            <p:nvPr/>
          </p:nvSpPr>
          <p:spPr>
            <a:xfrm>
              <a:off x="9342121" y="2375803"/>
              <a:ext cx="147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SYN-RCVD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5A73B8-571C-2942-9708-9ED8EDD66451}"/>
              </a:ext>
            </a:extLst>
          </p:cNvPr>
          <p:cNvCxnSpPr>
            <a:endCxn id="34" idx="1"/>
          </p:cNvCxnSpPr>
          <p:nvPr/>
        </p:nvCxnSpPr>
        <p:spPr>
          <a:xfrm>
            <a:off x="9738358" y="3307765"/>
            <a:ext cx="993888" cy="4817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F56B54-E4D5-8141-9105-3DA21483074A}"/>
              </a:ext>
            </a:extLst>
          </p:cNvPr>
          <p:cNvGrpSpPr/>
          <p:nvPr/>
        </p:nvGrpSpPr>
        <p:grpSpPr>
          <a:xfrm>
            <a:off x="10553698" y="1201252"/>
            <a:ext cx="1219200" cy="1219200"/>
            <a:chOff x="9448800" y="1935480"/>
            <a:chExt cx="1219200" cy="12192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6C1655-8794-4D48-A648-A9471721237C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E6AC5-7D9E-5D42-A996-161152E093F0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CLOSED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ED669B-6D92-324B-86E3-724C7CF62A69}"/>
              </a:ext>
            </a:extLst>
          </p:cNvPr>
          <p:cNvCxnSpPr>
            <a:cxnSpLocks/>
          </p:cNvCxnSpPr>
          <p:nvPr/>
        </p:nvCxnSpPr>
        <p:spPr>
          <a:xfrm flipH="1">
            <a:off x="9628389" y="2060310"/>
            <a:ext cx="940550" cy="6623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5D9FFE-21C6-8440-A1C0-333A9917BC15}"/>
              </a:ext>
            </a:extLst>
          </p:cNvPr>
          <p:cNvSpPr txBox="1"/>
          <p:nvPr/>
        </p:nvSpPr>
        <p:spPr>
          <a:xfrm>
            <a:off x="9006837" y="1627079"/>
            <a:ext cx="131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bind()</a:t>
            </a:r>
          </a:p>
          <a:p>
            <a:pPr algn="l"/>
            <a:r>
              <a:rPr lang="en-US" dirty="0">
                <a:latin typeface="Courier" pitchFamily="2" charset="0"/>
              </a:rPr>
              <a:t>listen()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271695-C512-3942-AACF-A2447989FB9E}"/>
              </a:ext>
            </a:extLst>
          </p:cNvPr>
          <p:cNvGrpSpPr/>
          <p:nvPr/>
        </p:nvGrpSpPr>
        <p:grpSpPr>
          <a:xfrm>
            <a:off x="381000" y="3336130"/>
            <a:ext cx="1219200" cy="1219200"/>
            <a:chOff x="9448800" y="1935480"/>
            <a:chExt cx="1219200" cy="12192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D094510-71E3-894E-A862-FF5990DCA31D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43C85D-07F6-C84B-A618-488AB2889E8F}"/>
                </a:ext>
              </a:extLst>
            </p:cNvPr>
            <p:cNvSpPr txBox="1"/>
            <p:nvPr/>
          </p:nvSpPr>
          <p:spPr>
            <a:xfrm>
              <a:off x="951738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ESTAB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2F9EEE0-8816-7646-9088-584F33CC52BD}"/>
              </a:ext>
            </a:extLst>
          </p:cNvPr>
          <p:cNvSpPr txBox="1"/>
          <p:nvPr/>
        </p:nvSpPr>
        <p:spPr>
          <a:xfrm>
            <a:off x="1158241" y="264628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SYN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683F9-693A-2846-9975-7E35AA5DD238}"/>
              </a:ext>
            </a:extLst>
          </p:cNvPr>
          <p:cNvSpPr txBox="1"/>
          <p:nvPr/>
        </p:nvSpPr>
        <p:spPr>
          <a:xfrm>
            <a:off x="9806937" y="2900880"/>
            <a:ext cx="23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Upon receiving SYN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2F40C8-FA93-4F47-8CCC-B047440E6A7D}"/>
              </a:ext>
            </a:extLst>
          </p:cNvPr>
          <p:cNvGrpSpPr/>
          <p:nvPr/>
        </p:nvGrpSpPr>
        <p:grpSpPr>
          <a:xfrm>
            <a:off x="8597563" y="4573787"/>
            <a:ext cx="1219200" cy="1219200"/>
            <a:chOff x="9448800" y="1935480"/>
            <a:chExt cx="1219200" cy="12192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192B8CF-11B5-BD49-B27F-FF4D5EBDF467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126CBA-BAE8-6144-B4BB-03576872E05F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ESTAB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82CE85-E75C-0F48-B893-99860872C648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638215" y="4407924"/>
            <a:ext cx="940549" cy="344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BB4FE2-BE53-144D-BEA1-9647124ED374}"/>
              </a:ext>
            </a:extLst>
          </p:cNvPr>
          <p:cNvSpPr txBox="1"/>
          <p:nvPr/>
        </p:nvSpPr>
        <p:spPr>
          <a:xfrm>
            <a:off x="9875518" y="4962999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receiving ACK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1CC411-9BAC-F542-9A76-EE72481E54C9}"/>
              </a:ext>
            </a:extLst>
          </p:cNvPr>
          <p:cNvCxnSpPr>
            <a:cxnSpLocks/>
          </p:cNvCxnSpPr>
          <p:nvPr/>
        </p:nvCxnSpPr>
        <p:spPr>
          <a:xfrm flipH="1">
            <a:off x="1541522" y="3326068"/>
            <a:ext cx="869130" cy="3843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C8E22F-BA4A-8049-AB8E-0647DAD42ACB}"/>
              </a:ext>
            </a:extLst>
          </p:cNvPr>
          <p:cNvSpPr txBox="1"/>
          <p:nvPr/>
        </p:nvSpPr>
        <p:spPr>
          <a:xfrm>
            <a:off x="1615440" y="3771581"/>
            <a:ext cx="24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receiving SYN/ACK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63186D-5DA0-2F4D-A25C-259FF8CFB51F}"/>
              </a:ext>
            </a:extLst>
          </p:cNvPr>
          <p:cNvSpPr txBox="1"/>
          <p:nvPr/>
        </p:nvSpPr>
        <p:spPr>
          <a:xfrm rot="1325766">
            <a:off x="5256655" y="2157252"/>
            <a:ext cx="82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SYN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12DA2-33F6-7647-BBA7-A86B1CB9A9E4}"/>
              </a:ext>
            </a:extLst>
          </p:cNvPr>
          <p:cNvSpPr txBox="1"/>
          <p:nvPr/>
        </p:nvSpPr>
        <p:spPr>
          <a:xfrm rot="1325766">
            <a:off x="5611486" y="4581597"/>
            <a:ext cx="82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174958-3767-ED4A-901B-EAA190F15EA9}"/>
              </a:ext>
            </a:extLst>
          </p:cNvPr>
          <p:cNvSpPr txBox="1"/>
          <p:nvPr/>
        </p:nvSpPr>
        <p:spPr>
          <a:xfrm rot="20733869">
            <a:off x="5115648" y="3487461"/>
            <a:ext cx="160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SYN/ACK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727416-F144-FD42-A734-437188637FA9}"/>
              </a:ext>
            </a:extLst>
          </p:cNvPr>
          <p:cNvCxnSpPr>
            <a:cxnSpLocks/>
          </p:cNvCxnSpPr>
          <p:nvPr/>
        </p:nvCxnSpPr>
        <p:spPr>
          <a:xfrm>
            <a:off x="4068852" y="2661524"/>
            <a:ext cx="0" cy="183284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CC478A-26F1-FB4C-8CE2-21954916DFFD}"/>
              </a:ext>
            </a:extLst>
          </p:cNvPr>
          <p:cNvSpPr txBox="1"/>
          <p:nvPr/>
        </p:nvSpPr>
        <p:spPr>
          <a:xfrm>
            <a:off x="2505516" y="4538008"/>
            <a:ext cx="17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Return from</a:t>
            </a:r>
          </a:p>
          <a:p>
            <a:pPr algn="r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07400-8020-1D4C-869A-33B2B6B637F5}"/>
              </a:ext>
            </a:extLst>
          </p:cNvPr>
          <p:cNvSpPr txBox="1"/>
          <p:nvPr/>
        </p:nvSpPr>
        <p:spPr>
          <a:xfrm>
            <a:off x="7637073" y="1779839"/>
            <a:ext cx="13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accept()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0AE59C-FD43-1047-A495-AD693698EA15}"/>
              </a:ext>
            </a:extLst>
          </p:cNvPr>
          <p:cNvCxnSpPr>
            <a:cxnSpLocks/>
          </p:cNvCxnSpPr>
          <p:nvPr/>
        </p:nvCxnSpPr>
        <p:spPr>
          <a:xfrm>
            <a:off x="7830290" y="2720024"/>
            <a:ext cx="0" cy="293334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CD2A36D-58B0-104A-AA67-6F7DAEF203C6}"/>
              </a:ext>
            </a:extLst>
          </p:cNvPr>
          <p:cNvSpPr txBox="1"/>
          <p:nvPr/>
        </p:nvSpPr>
        <p:spPr>
          <a:xfrm>
            <a:off x="7702987" y="5684042"/>
            <a:ext cx="17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from</a:t>
            </a:r>
          </a:p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accept()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837080-4591-D040-B071-BCDB90D4CB49}"/>
              </a:ext>
            </a:extLst>
          </p:cNvPr>
          <p:cNvCxnSpPr/>
          <p:nvPr/>
        </p:nvCxnSpPr>
        <p:spPr>
          <a:xfrm>
            <a:off x="4076471" y="2130892"/>
            <a:ext cx="0" cy="5334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72D4E2-48C3-8C4F-99E5-C7A6E7255C60}"/>
              </a:ext>
            </a:extLst>
          </p:cNvPr>
          <p:cNvCxnSpPr/>
          <p:nvPr/>
        </p:nvCxnSpPr>
        <p:spPr>
          <a:xfrm>
            <a:off x="7834839" y="2180184"/>
            <a:ext cx="0" cy="5334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F919B5-5653-9548-88EC-729748DD4EC5}"/>
              </a:ext>
            </a:extLst>
          </p:cNvPr>
          <p:cNvSpPr txBox="1"/>
          <p:nvPr/>
        </p:nvSpPr>
        <p:spPr>
          <a:xfrm>
            <a:off x="4275399" y="5383678"/>
            <a:ext cx="174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Server </a:t>
            </a:r>
          </a:p>
          <a:p>
            <a:pPr algn="r"/>
            <a:r>
              <a:rPr lang="en-US" dirty="0">
                <a:latin typeface="Helvetica" pitchFamily="2" charset="0"/>
              </a:rPr>
              <a:t>resources </a:t>
            </a:r>
          </a:p>
          <a:p>
            <a:pPr algn="r"/>
            <a:r>
              <a:rPr lang="en-US" dirty="0">
                <a:latin typeface="Helvetica" pitchFamily="2" charset="0"/>
              </a:rPr>
              <a:t>only allocated </a:t>
            </a:r>
          </a:p>
          <a:p>
            <a:pPr algn="r"/>
            <a:r>
              <a:rPr lang="en-US" dirty="0">
                <a:latin typeface="Helvetica" pitchFamily="2" charset="0"/>
              </a:rPr>
              <a:t>at this point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978D33-5E01-AB47-BCB4-D825FFE87BD7}"/>
              </a:ext>
            </a:extLst>
          </p:cNvPr>
          <p:cNvCxnSpPr>
            <a:cxnSpLocks/>
          </p:cNvCxnSpPr>
          <p:nvPr/>
        </p:nvCxnSpPr>
        <p:spPr>
          <a:xfrm flipV="1">
            <a:off x="6062740" y="5684042"/>
            <a:ext cx="1389620" cy="666156"/>
          </a:xfrm>
          <a:prstGeom prst="straightConnector1">
            <a:avLst/>
          </a:prstGeom>
          <a:ln w="50800" cmpd="sng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9BDC19B-7422-BB46-B8A6-918F74B155BB}"/>
              </a:ext>
            </a:extLst>
          </p:cNvPr>
          <p:cNvSpPr txBox="1"/>
          <p:nvPr/>
        </p:nvSpPr>
        <p:spPr>
          <a:xfrm>
            <a:off x="10061835" y="3185437"/>
            <a:ext cx="26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Send SYN/ACK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2E10CA-A3BB-6E40-9487-9CE222389361}"/>
              </a:ext>
            </a:extLst>
          </p:cNvPr>
          <p:cNvSpPr txBox="1"/>
          <p:nvPr/>
        </p:nvSpPr>
        <p:spPr>
          <a:xfrm>
            <a:off x="1593772" y="4364279"/>
            <a:ext cx="24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Send ACK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883B2D-DA6C-A243-8AB8-957E3A7336C6}"/>
              </a:ext>
            </a:extLst>
          </p:cNvPr>
          <p:cNvSpPr txBox="1"/>
          <p:nvPr/>
        </p:nvSpPr>
        <p:spPr>
          <a:xfrm>
            <a:off x="381001" y="5452540"/>
            <a:ext cx="272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This packet can contain application data!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0E6E46-98B8-234E-B802-9662492CCF7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109037" y="4941994"/>
            <a:ext cx="2130300" cy="833712"/>
          </a:xfrm>
          <a:prstGeom prst="straightConnector1">
            <a:avLst/>
          </a:prstGeom>
          <a:ln w="50800" cmpd="sng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5" grpId="0"/>
      <p:bldP spid="49" grpId="0"/>
      <p:bldP spid="50" grpId="0"/>
      <p:bldP spid="55" grpId="0"/>
      <p:bldP spid="57" grpId="0"/>
      <p:bldP spid="58" grpId="0"/>
      <p:bldP spid="59" grpId="0"/>
      <p:bldP spid="61" grpId="0"/>
      <p:bldP spid="64" grpId="0"/>
      <p:bldP spid="65" grpId="0"/>
      <p:bldP spid="67" grpId="0"/>
      <p:bldP spid="77" grpId="0"/>
      <p:bldP spid="84" grpId="0"/>
      <p:bldP spid="85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90688"/>
            <a:ext cx="10665542" cy="485759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C</a:t>
            </a:r>
            <a:r>
              <a:rPr lang="en-US" dirty="0">
                <a:cs typeface="+mn-cs"/>
              </a:rPr>
              <a:t>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TCP is full-duplex</a:t>
            </a:r>
            <a:r>
              <a:rPr lang="en-US" dirty="0"/>
              <a:t>: both sides can send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</a:rPr>
              <a:t>However, FIN is unidirectional</a:t>
            </a:r>
            <a:r>
              <a:rPr lang="en-US" dirty="0"/>
              <a:t>: stop one side </a:t>
            </a:r>
            <a:r>
              <a:rPr lang="en-US"/>
              <a:t>of the communication</a:t>
            </a: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AB79B-690F-9844-8215-8966D75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301338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11944</TotalTime>
  <Words>1805</Words>
  <Application>Microsoft Office PowerPoint</Application>
  <PresentationFormat>Widescreen</PresentationFormat>
  <Paragraphs>353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CS 488 Computer Networks and the Internet</vt:lpstr>
      <vt:lpstr>TCP connections need lots of bookkeeping</vt:lpstr>
      <vt:lpstr>Handshake</vt:lpstr>
      <vt:lpstr>TCP flags in the header</vt:lpstr>
      <vt:lpstr>2-way handshake not enough</vt:lpstr>
      <vt:lpstr>Consequences</vt:lpstr>
      <vt:lpstr>Mitigating the denial of service problem</vt:lpstr>
      <vt:lpstr>TCP 3-way handshake</vt:lpstr>
      <vt:lpstr>TCP: Closing a connection</vt:lpstr>
      <vt:lpstr>Summary of TCP connection management</vt:lpstr>
      <vt:lpstr>PowerPoint Presentation</vt:lpstr>
      <vt:lpstr> Network Layer: Intro</vt:lpstr>
      <vt:lpstr>Transport</vt:lpstr>
      <vt:lpstr>The network layer</vt:lpstr>
      <vt:lpstr>Two key network-layer functions</vt:lpstr>
      <vt:lpstr>Data plane and Control Plane</vt:lpstr>
      <vt:lpstr>PowerPoint Presentation</vt:lpstr>
      <vt:lpstr> Internet Addressing</vt:lpstr>
      <vt:lpstr>The Internet needs addresses</vt:lpstr>
      <vt:lpstr>IPv4 Addresses</vt:lpstr>
      <vt:lpstr>Grouping IP addresses by prefixes</vt:lpstr>
      <vt:lpstr>IP addresses use hierarchy to scale routing</vt:lpstr>
      <vt:lpstr>IP addresses use hierarchy to scale routing</vt:lpstr>
      <vt:lpstr>Classful IPv4 addressing</vt:lpstr>
      <vt:lpstr>Classful IPv4 addressing</vt:lpstr>
      <vt:lpstr>Classful IPv4 addressing</vt:lpstr>
      <vt:lpstr>Problems with classful addressing</vt:lpstr>
      <vt:lpstr>Classless IPv4 addressing (CIDR)</vt:lpstr>
      <vt:lpstr>Classless IPv4 addressing</vt:lpstr>
      <vt:lpstr>CIDR</vt:lpstr>
      <vt:lpstr>Netmask (or subnet mask)</vt:lpstr>
      <vt:lpstr>Detecting addresses from same network</vt:lpstr>
      <vt:lpstr>Finding your own IP address(es)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4877</cp:revision>
  <dcterms:created xsi:type="dcterms:W3CDTF">2019-01-23T03:40:12Z</dcterms:created>
  <dcterms:modified xsi:type="dcterms:W3CDTF">2021-06-14T21:53:02Z</dcterms:modified>
</cp:coreProperties>
</file>